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68"/>
  </p:notesMasterIdLst>
  <p:sldIdLst>
    <p:sldId id="256" r:id="rId2"/>
    <p:sldId id="298" r:id="rId3"/>
    <p:sldId id="25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2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97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9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F5BB97-4DFE-49F6-9ED6-587BA5F23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2B51CD-0D06-478E-B825-78245A1227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488EBA-F650-428F-BDB8-3F54C82DC678}" type="datetimeFigureOut">
              <a:rPr lang="id-ID"/>
              <a:pPr>
                <a:defRPr/>
              </a:pPr>
              <a:t>12/12/2018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B102EBDE-BD18-4570-A8DC-6B4D9B836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1B6B880-1A03-4E7A-BAA8-885EAE538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B9545A-734B-474F-8D6C-E88D022AE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A8AB57-1DEE-412A-B413-3CA53E99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3C931D-A798-41EC-9FD9-E2CCF5EC3B7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05861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10550-4095-4F4E-AFFE-7F9C3225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1122363"/>
            <a:ext cx="886829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0E4E84-C311-4AAC-8FB3-D9BBEA506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12" y="3602038"/>
            <a:ext cx="886829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37BF71-BE4F-4DF2-9D18-848E5E9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E8301A-4CA5-4A63-80C2-AA3B5A801D55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60DF5-366F-4E1D-B5F8-8DF771F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166298-6562-41F6-9E95-1102E286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6438-1FFE-4376-BFC0-B0BDCBD853C7}" type="slidenum">
              <a:rPr lang="id-ID" altLang="en-US" smtClean="0"/>
              <a:pPr/>
              <a:t>‹#›</a:t>
            </a:fld>
            <a:endParaRPr lang="id-ID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52238BC-D182-4026-AF2D-A53F7B247C1D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9" name="Freeform 14">
              <a:extLst>
                <a:ext uri="{FF2B5EF4-FFF2-40B4-BE49-F238E27FC236}">
                  <a16:creationId xmlns="" xmlns:a16="http://schemas.microsoft.com/office/drawing/2014/main" id="{564961DD-B104-409E-BB9A-946313C6EA22}"/>
                </a:ext>
              </a:extLst>
            </p:cNvPr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D707EA9E-37A8-4B0E-81E9-4BC16542676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4284DC4F-2A35-4B00-8C38-6E80C0BBE06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="" xmlns:a16="http://schemas.microsoft.com/office/drawing/2014/main" id="{4F998471-5E52-46E8-BED1-75A9D41B4301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="" xmlns:a16="http://schemas.microsoft.com/office/drawing/2014/main" id="{3CD8F9D7-8070-4F8F-A30D-2F756B7E7FE3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="" xmlns:a16="http://schemas.microsoft.com/office/drawing/2014/main" id="{E465700C-3ACE-4940-B8ED-BBDAC97488C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="" xmlns:a16="http://schemas.microsoft.com/office/drawing/2014/main" id="{7B7E8410-E6B9-4A89-83E4-D38F395BB4C0}"/>
                </a:ext>
              </a:extLst>
            </p:cNvPr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="" xmlns:a16="http://schemas.microsoft.com/office/drawing/2014/main" id="{D4448F62-BA14-4FF4-A432-92E9BCA8EFBA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="" xmlns:a16="http://schemas.microsoft.com/office/drawing/2014/main" id="{B9B62E34-FA71-452C-8434-21281C6B484A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19DA0030-544E-431A-A900-E7F505EE9D37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973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B66B9-2130-421B-A959-33CCF3B4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7A575-4AB9-4889-907F-72296A19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7728E7-EE79-4643-B23E-672832D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C60754-D4EC-4496-8CB9-000734F1233A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2E8AB-76AA-4F83-9796-BE65BAE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24B386-3218-4851-BCB8-67A443E2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DF67-6B4B-45AE-B53B-C23F77618D6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761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9C9B18-F333-4BAC-A7CC-670F18448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BEF049-4FA8-4156-B7D5-9E1ED114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80881-A15C-42C6-8324-D76803A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993C4-5736-49C3-A638-7A71A7149067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8E3A62-E268-4483-8FF0-360A75A9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0BB06B-D7B7-4849-BBDA-2C7418A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0475-80C9-488B-A1B4-531A3ABD224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4213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880242E-8EEA-4A15-BE64-FF43C8909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BEA782F-9742-46EE-A304-7E7F6004B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A5BDE33-F810-403C-AC16-633978BA0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547D7-A256-4D86-8F80-1D281BD08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33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8394CF2-B073-4DB1-AA9A-9BFEF9F661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B659C06-68D4-4C34-8207-5249383E5F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CD70D-FBD4-4758-98D0-9D41C39C88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E7588A02-FEFD-42E4-B058-60FD9D776E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7D7C9-AD47-489B-9CCE-0D3047F8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17F58-5B0A-4E2D-8104-B6CF6026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1E0C5D-1506-413D-ADB7-ED98F3EC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C3109-197B-4F4E-B1CC-12695DEBF318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345B1B-9E79-4621-9A95-8714BDE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8EDA3B-A33F-4A67-8EF7-E583C47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2A5C-F707-4EBB-8637-98E8F4AB9A4A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83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DDAB2-D322-4A21-981A-E1F9695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5FCE77-E576-480E-9390-3D3FDAF6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0AB943-F879-4383-BA96-53246A34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62D54-8D93-4B89-AA35-6893DE4B4376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BAE542-719B-4752-B064-716FD64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10FFED-1C1C-4D6A-910C-06B6FFE1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ECD-E96A-442B-98F5-4EBD7EA22681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346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09921-DE17-4AA8-AB6B-5C0DBEAF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1C555-4136-41E3-B869-3A06F212A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F9E31D-2908-47C9-AB87-8F81C942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98DA3E-8649-4477-BFE6-65BF1BA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D84E6-7649-4724-B2E0-F171C2297435}" type="datetime1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FEF4A-0E28-40B3-9DA9-F9B94E0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32CB7D-449B-45F1-A489-B7FF92CA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6CB5-A268-4077-B29C-D319DCE4ED40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781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01F72-F8D4-4D7D-8373-4B25FFD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105585-AB7A-42ED-9827-F56E9B8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DC2D67-888B-4318-A635-40498B98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40DB8E-69A6-4CA7-948B-36386E61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B66C02-CC27-4BAC-A1B0-02F18CCA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BC2291B-8466-431E-AF8D-08335C6F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DC04E-11F3-4D4C-9F08-183464CE998F}" type="datetime1">
              <a:rPr lang="id-ID" smtClean="0"/>
              <a:t>12/12/2018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636879-08A1-413B-8FB9-74B600D7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44D78BB-DE64-4B9B-A0C7-9B380E11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02A7-D402-4600-A63B-B2A59E8B613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240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D7EDE-ACDE-4A53-80A2-846F2B84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C31EA8-AA31-4940-916E-F7FD9E47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21B81-BB51-45E9-8CF9-B833B9EFAE78}" type="datetime1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11402F-5B25-4990-B1AB-E5E80E99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AE2B5B-6431-4965-804C-C2FF921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928-07A8-4526-8A9C-86A8B1848E97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394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E57C53-8329-4A1E-96D9-08057CF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DFABC-2CEB-4768-8BFC-F3F1E53527B2}" type="datetime1">
              <a:rPr lang="id-ID" smtClean="0"/>
              <a:t>12/12/2018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9E67DAA-FF2E-4B3C-8ABE-C60062A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99BF55-A935-4F8C-8D55-4A6A561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A315-F507-423C-87D2-44F4E3A1B26B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02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33D7A-58A7-483D-934C-6A407E2C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22AE7C-49D8-4ED3-8C91-EC96EF2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A6378D-3659-4606-B4D7-A6CDD795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C518CC-0240-4DE2-B43A-50588CE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7689F-8EE0-4CFA-8FFB-827AB886EA3F}" type="datetime1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17550E-4F86-48D2-8232-0242EC28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729012-0D4B-498D-929D-C71F0FE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FC0-A682-4F14-8F52-E82685F6DEAF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174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C16FE-9BE0-4499-8354-CF8900AE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4613D83-BC99-4ABD-AD97-9C96B583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92922D-48C8-4754-8C5E-6066A617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334D7-29B5-43AA-BC60-B7BA6CE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1B692-58D1-4755-90D8-B79838578A5D}" type="datetime1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B081A6-3C19-4984-9C30-743C59A3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4D4613-1160-4EAB-BFFE-4A5E114C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170A-55AE-40EF-872D-25D05D738215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75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4996F1-36E0-464A-8A13-A38EDD7395F8}"/>
              </a:ext>
            </a:extLst>
          </p:cNvPr>
          <p:cNvSpPr/>
          <p:nvPr userDrawn="1"/>
        </p:nvSpPr>
        <p:spPr>
          <a:xfrm>
            <a:off x="11496600" y="0"/>
            <a:ext cx="695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75276B-30C2-4392-A65E-45FDB50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D7D0A3-FDD1-4F4A-B6EF-35431EF5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BE62E8-FA07-4AC9-BE6B-4E709BDB5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6974FE-966A-4F28-85D3-6C01C5D0417D}" type="datetime1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22188E-27D9-490F-9495-E4D542FD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muhammadhabibi17@gmail.com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55DD06-ADF0-4AC2-B30A-E756D1D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0C6B-10EF-401D-92B4-0AC005AC8E54}" type="slidenum">
              <a:rPr lang="id-ID" altLang="en-US" smtClean="0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172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7.jpeg"/><Relationship Id="rId4" Type="http://schemas.openxmlformats.org/officeDocument/2006/relationships/image" Target="../media/image4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jpeg"/><Relationship Id="rId4" Type="http://schemas.openxmlformats.org/officeDocument/2006/relationships/image" Target="../media/image50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jpeg"/><Relationship Id="rId4" Type="http://schemas.openxmlformats.org/officeDocument/2006/relationships/image" Target="../media/image52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5.jpeg"/><Relationship Id="rId4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5.jpeg"/><Relationship Id="rId4" Type="http://schemas.openxmlformats.org/officeDocument/2006/relationships/image" Target="../media/image5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slide" Target="slide50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3">
            <a:extLst>
              <a:ext uri="{FF2B5EF4-FFF2-40B4-BE49-F238E27FC236}">
                <a16:creationId xmlns=""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6">
            <a:extLst>
              <a:ext uri="{FF2B5EF4-FFF2-40B4-BE49-F238E27FC236}">
                <a16:creationId xmlns=""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="" xmlns:a16="http://schemas.microsoft.com/office/drawing/2014/main" id="{5DFBDCB5-3DA1-4489-9098-2459D646F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2600325"/>
            <a:ext cx="10763938" cy="2772891"/>
          </a:xfrm>
        </p:spPr>
        <p:txBody>
          <a:bodyPr anchor="t">
            <a:normAutofit/>
          </a:bodyPr>
          <a:lstStyle/>
          <a:p>
            <a:pPr algn="l"/>
            <a:r>
              <a:rPr lang="en-US" altLang="en-US" sz="5400" i="1" dirty="0"/>
              <a:t>Analytic Hierarchy Process</a:t>
            </a:r>
            <a:r>
              <a:rPr lang="en-US" altLang="en-US" sz="5400" dirty="0"/>
              <a:t> </a:t>
            </a:r>
            <a:br>
              <a:rPr lang="en-US" altLang="en-US" sz="5400" dirty="0"/>
            </a:br>
            <a:r>
              <a:rPr lang="en-US" altLang="en-US" sz="5400" dirty="0"/>
              <a:t>(AHP)</a:t>
            </a:r>
            <a:endParaRPr lang="id-ID" altLang="en-US" sz="5400" dirty="0"/>
          </a:p>
        </p:txBody>
      </p:sp>
      <p:sp>
        <p:nvSpPr>
          <p:cNvPr id="9218" name="Subtitle 2">
            <a:extLst>
              <a:ext uri="{FF2B5EF4-FFF2-40B4-BE49-F238E27FC236}">
                <a16:creationId xmlns="" xmlns:a16="http://schemas.microsoft.com/office/drawing/2014/main" id="{614D6C73-FA87-4128-91EC-37585028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US" sz="2000" dirty="0"/>
              <a:t>Muhammad </a:t>
            </a:r>
            <a:r>
              <a:rPr lang="en-US" altLang="en-US" sz="2000" dirty="0" err="1" smtClean="0"/>
              <a:t>Habibi</a:t>
            </a:r>
            <a:r>
              <a:rPr lang="en-US" altLang="en-US" sz="2000" dirty="0" smtClean="0"/>
              <a:t> &amp; Andiko Putro S.</a:t>
            </a:r>
            <a:endParaRPr lang="id-ID" altLang="en-US" sz="2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entitas</a:t>
            </a:r>
            <a:r>
              <a:rPr lang="en-US" dirty="0" smtClean="0"/>
              <a:t>/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diperbandingkan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dibuatlah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komparasi</a:t>
            </a:r>
            <a:r>
              <a:rPr lang="en-US" dirty="0" smtClean="0"/>
              <a:t> (comparison matrix).</a:t>
            </a:r>
          </a:p>
          <a:p>
            <a:endParaRPr lang="en-US" dirty="0"/>
          </a:p>
          <a:p>
            <a:r>
              <a:rPr lang="en-US" dirty="0" smtClean="0"/>
              <a:t>Comparison matrix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lain.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Actual </a:t>
            </a:r>
            <a:r>
              <a:rPr lang="en-US" dirty="0" err="1" smtClean="0"/>
              <a:t>dan</a:t>
            </a:r>
            <a:r>
              <a:rPr lang="en-US" i="1" dirty="0" smtClean="0"/>
              <a:t> Reciprocal Judgment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John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John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 smtClean="0"/>
              <a:t>pisang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5 (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actual judgment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John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1/5 (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reciprocal judgment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AHPQuestionn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420888"/>
            <a:ext cx="5904657" cy="15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4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060848"/>
            <a:ext cx="51740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23992" y="1268760"/>
            <a:ext cx="0" cy="532859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Apel</a:t>
            </a:r>
            <a:r>
              <a:rPr lang="en-US" dirty="0" smtClean="0"/>
              <a:t> – </a:t>
            </a:r>
            <a:r>
              <a:rPr lang="en-US" dirty="0" err="1" smtClean="0"/>
              <a:t>Pisang</a:t>
            </a:r>
            <a:endParaRPr lang="en-US" dirty="0" smtClean="0"/>
          </a:p>
          <a:p>
            <a:pPr lvl="1"/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Pisang</a:t>
            </a:r>
            <a:r>
              <a:rPr lang="en-US" dirty="0"/>
              <a:t> : </a:t>
            </a:r>
            <a:r>
              <a:rPr lang="en-US" dirty="0" smtClean="0"/>
              <a:t>1/3</a:t>
            </a:r>
          </a:p>
          <a:p>
            <a:pPr lvl="1"/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: 3</a:t>
            </a:r>
          </a:p>
          <a:p>
            <a:r>
              <a:rPr lang="en-US" dirty="0" err="1" smtClean="0"/>
              <a:t>Apel</a:t>
            </a:r>
            <a:r>
              <a:rPr lang="en-US" dirty="0" smtClean="0"/>
              <a:t> – Cherry</a:t>
            </a:r>
          </a:p>
          <a:p>
            <a:pPr lvl="1"/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Cherry : ?</a:t>
            </a:r>
          </a:p>
          <a:p>
            <a:pPr lvl="1"/>
            <a:r>
              <a:rPr lang="en-US" dirty="0" smtClean="0"/>
              <a:t>Cherry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: ?</a:t>
            </a:r>
            <a:endParaRPr lang="en-US" dirty="0"/>
          </a:p>
          <a:p>
            <a:r>
              <a:rPr lang="en-US" dirty="0" err="1" smtClean="0"/>
              <a:t>Pisang</a:t>
            </a:r>
            <a:r>
              <a:rPr lang="en-US" dirty="0" smtClean="0"/>
              <a:t> – Cherry </a:t>
            </a:r>
          </a:p>
          <a:p>
            <a:pPr lvl="1"/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Cherry : ?</a:t>
            </a:r>
          </a:p>
          <a:p>
            <a:pPr lvl="1"/>
            <a:r>
              <a:rPr lang="en-US" dirty="0" smtClean="0"/>
              <a:t>Cherry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 : 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844824"/>
            <a:ext cx="51740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400256" y="1196752"/>
            <a:ext cx="0" cy="532859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Apel</a:t>
            </a:r>
            <a:r>
              <a:rPr lang="en-US" dirty="0" smtClean="0"/>
              <a:t> – </a:t>
            </a:r>
            <a:r>
              <a:rPr lang="en-US" dirty="0" err="1" smtClean="0"/>
              <a:t>Pisang</a:t>
            </a:r>
            <a:endParaRPr lang="en-US" dirty="0" smtClean="0"/>
          </a:p>
          <a:p>
            <a:pPr lvl="1"/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Pisang</a:t>
            </a:r>
            <a:r>
              <a:rPr lang="en-US" dirty="0"/>
              <a:t> : </a:t>
            </a:r>
            <a:r>
              <a:rPr lang="en-US" dirty="0" smtClean="0"/>
              <a:t>1/3</a:t>
            </a:r>
          </a:p>
          <a:p>
            <a:pPr lvl="1"/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: 3</a:t>
            </a:r>
          </a:p>
          <a:p>
            <a:r>
              <a:rPr lang="en-US" dirty="0" err="1" smtClean="0"/>
              <a:t>Apel</a:t>
            </a:r>
            <a:r>
              <a:rPr lang="en-US" dirty="0" smtClean="0"/>
              <a:t> – Cherry</a:t>
            </a:r>
          </a:p>
          <a:p>
            <a:pPr lvl="1"/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Cherry : </a:t>
            </a:r>
            <a:r>
              <a:rPr lang="en-US" b="1" dirty="0" smtClean="0"/>
              <a:t>5</a:t>
            </a:r>
          </a:p>
          <a:p>
            <a:pPr lvl="1"/>
            <a:r>
              <a:rPr lang="en-US" dirty="0" smtClean="0"/>
              <a:t>Cherry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: </a:t>
            </a:r>
            <a:r>
              <a:rPr lang="en-US" b="1" dirty="0" smtClean="0"/>
              <a:t>1/5</a:t>
            </a:r>
            <a:endParaRPr lang="en-US" b="1" dirty="0"/>
          </a:p>
          <a:p>
            <a:r>
              <a:rPr lang="en-US" dirty="0" err="1" smtClean="0"/>
              <a:t>Pisang</a:t>
            </a:r>
            <a:r>
              <a:rPr lang="en-US" dirty="0" smtClean="0"/>
              <a:t> – Cherry </a:t>
            </a:r>
          </a:p>
          <a:p>
            <a:pPr lvl="1"/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Cherry : </a:t>
            </a:r>
            <a:r>
              <a:rPr lang="en-US" b="1" dirty="0" smtClean="0"/>
              <a:t>7</a:t>
            </a:r>
          </a:p>
          <a:p>
            <a:pPr lvl="1"/>
            <a:r>
              <a:rPr lang="en-US" dirty="0" smtClean="0"/>
              <a:t>Cherry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 : </a:t>
            </a:r>
            <a:r>
              <a:rPr lang="en-US" b="1" dirty="0" smtClean="0"/>
              <a:t>1/7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844824"/>
            <a:ext cx="51740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394981" y="1268760"/>
            <a:ext cx="0" cy="532859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Matrix </a:t>
            </a:r>
          </a:p>
          <a:p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,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(n x n)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diperbandingkan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Membaca</a:t>
            </a:r>
            <a:r>
              <a:rPr lang="en-US" dirty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komparasi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baris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kolom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6866" name="Picture 2" descr="Comparison-Matrix_clip_image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708920"/>
            <a:ext cx="6355784" cy="245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2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actual </a:t>
            </a:r>
            <a:r>
              <a:rPr lang="en-US" dirty="0" err="1" smtClean="0"/>
              <a:t>atau</a:t>
            </a:r>
            <a:r>
              <a:rPr lang="en-US" dirty="0" smtClean="0"/>
              <a:t> reciprocal judgment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x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1/x</a:t>
            </a:r>
          </a:p>
          <a:p>
            <a:endParaRPr lang="en-US" dirty="0"/>
          </a:p>
        </p:txBody>
      </p:sp>
      <p:pic>
        <p:nvPicPr>
          <p:cNvPr id="37890" name="Picture 2" descr="Comparison-Matrix_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420888"/>
            <a:ext cx="521367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Aproksimasi</a:t>
            </a:r>
            <a:r>
              <a:rPr lang="en-US" b="1" dirty="0" smtClean="0"/>
              <a:t> Eigen vector </a:t>
            </a:r>
            <a:r>
              <a:rPr lang="en-US" b="1" dirty="0" err="1" smtClean="0"/>
              <a:t>dan</a:t>
            </a:r>
            <a:r>
              <a:rPr lang="en-US" b="1" dirty="0" smtClean="0"/>
              <a:t> Eigen value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(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Eigen vector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matriks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komparasi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dinormalisasi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Merupakan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aproksimasi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dicek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konsistensinya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matriks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komparasi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berukuran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besar</a:t>
            </a:r>
            <a:r>
              <a:rPr lang="en-US" dirty="0" smtClean="0">
                <a:sym typeface="Wingdings" panose="05000000000000000000" pitchFamily="2" charset="2"/>
              </a:rPr>
              <a:t> (n &gt; 3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Aproksimasi</a:t>
            </a:r>
            <a:r>
              <a:rPr lang="en-US" b="1" dirty="0"/>
              <a:t> Eigen vector </a:t>
            </a:r>
            <a:r>
              <a:rPr lang="en-US" b="1" dirty="0" err="1"/>
              <a:t>dan</a:t>
            </a:r>
            <a:r>
              <a:rPr lang="en-US" b="1" dirty="0"/>
              <a:t> Eigen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komparasi</a:t>
            </a:r>
            <a:r>
              <a:rPr lang="en-US" dirty="0" smtClean="0"/>
              <a:t> (</a:t>
            </a:r>
            <a:r>
              <a:rPr lang="en-US" dirty="0" err="1" smtClean="0"/>
              <a:t>kolom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rata-rata </a:t>
            </a:r>
            <a:r>
              <a:rPr lang="en-US" dirty="0" err="1" smtClean="0"/>
              <a:t>nilai</a:t>
            </a:r>
            <a:r>
              <a:rPr lang="en-US" dirty="0" smtClean="0"/>
              <a:t> per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dirty="0" err="1" smtClean="0"/>
              <a:t>baris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(normalized principal Eigen vector </a:t>
            </a:r>
            <a:r>
              <a:rPr lang="en-US" dirty="0" err="1" smtClean="0"/>
              <a:t>atau</a:t>
            </a:r>
            <a:r>
              <a:rPr lang="en-US" dirty="0" smtClean="0"/>
              <a:t> priority vector).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Analytic Hierarchy Process</a:t>
            </a:r>
            <a:r>
              <a:rPr lang="en-US" altLang="en-US" b="1" dirty="0"/>
              <a:t> (AHP)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Multi Attribute Decision Making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pembandingan</a:t>
            </a:r>
            <a:r>
              <a:rPr lang="en-US" dirty="0" smtClean="0"/>
              <a:t> </a:t>
            </a:r>
            <a:r>
              <a:rPr lang="en-US" dirty="0" err="1" smtClean="0"/>
              <a:t>berpasangan</a:t>
            </a:r>
            <a:r>
              <a:rPr lang="en-US" dirty="0" smtClean="0"/>
              <a:t> (</a:t>
            </a:r>
            <a:r>
              <a:rPr lang="en-US" i="1" dirty="0" smtClean="0"/>
              <a:t>pairwise comparison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Eigen vector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Eigen value.</a:t>
            </a:r>
          </a:p>
          <a:p>
            <a:endParaRPr lang="en-US" dirty="0"/>
          </a:p>
          <a:p>
            <a:r>
              <a:rPr lang="en-US" dirty="0" smtClean="0"/>
              <a:t>Input AHP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,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juga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Aproksimasi</a:t>
            </a:r>
            <a:r>
              <a:rPr lang="en-US" b="1" dirty="0"/>
              <a:t> Eigen vector </a:t>
            </a:r>
            <a:r>
              <a:rPr lang="en-US" b="1" dirty="0" err="1"/>
              <a:t>dan</a:t>
            </a:r>
            <a:r>
              <a:rPr lang="en-US" b="1" dirty="0"/>
              <a:t> Eigen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Langkah</a:t>
            </a:r>
            <a:r>
              <a:rPr lang="en-US" dirty="0" smtClean="0"/>
              <a:t> 1 :</a:t>
            </a:r>
            <a:endParaRPr lang="en-US" dirty="0"/>
          </a:p>
        </p:txBody>
      </p:sp>
      <p:pic>
        <p:nvPicPr>
          <p:cNvPr id="38914" name="Picture 2" descr="Priority%20Vector_clip_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12976"/>
            <a:ext cx="40284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 descr="Priority%20Vector_clip_image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20" y="3212976"/>
            <a:ext cx="4028416" cy="182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231904" y="3911149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19536" y="3212976"/>
            <a:ext cx="720080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2 :</a:t>
            </a:r>
            <a:endParaRPr lang="en-US" dirty="0"/>
          </a:p>
        </p:txBody>
      </p:sp>
      <p:pic>
        <p:nvPicPr>
          <p:cNvPr id="39938" name="Picture 2" descr="Priority%20Vector_clip_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209280"/>
            <a:ext cx="47045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Pengecekan</a:t>
            </a:r>
            <a:r>
              <a:rPr lang="en-US" b="1" dirty="0" smtClean="0"/>
              <a:t> </a:t>
            </a:r>
            <a:r>
              <a:rPr lang="en-US" b="1" dirty="0" err="1" smtClean="0"/>
              <a:t>konsistensi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prioritas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principal </a:t>
            </a:r>
            <a:r>
              <a:rPr lang="en-US" dirty="0"/>
              <a:t>E</a:t>
            </a:r>
            <a:r>
              <a:rPr lang="en-US" dirty="0" smtClean="0"/>
              <a:t>igen value (</a:t>
            </a:r>
            <a:r>
              <a:rPr lang="en-US" dirty="0" smtClean="0">
                <a:sym typeface="Symbol"/>
              </a:rPr>
              <a:t></a:t>
            </a:r>
            <a:r>
              <a:rPr lang="en-US" baseline="-25000" dirty="0" smtClean="0">
                <a:sym typeface="Symbol"/>
              </a:rPr>
              <a:t>max</a:t>
            </a:r>
            <a:r>
              <a:rPr lang="en-US" dirty="0" smtClean="0">
                <a:sym typeface="Symbol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Hitung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indeks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konsistensi</a:t>
            </a:r>
            <a:r>
              <a:rPr lang="en-US" dirty="0" smtClean="0">
                <a:sym typeface="Symbol"/>
              </a:rPr>
              <a:t> (CI)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Hitung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rasio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konsistensi</a:t>
            </a:r>
            <a:r>
              <a:rPr lang="en-US" dirty="0" smtClean="0">
                <a:sym typeface="Symbol"/>
              </a:rPr>
              <a:t> (CR)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Tentukan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konsistensi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 smtClean="0"/>
              <a:t>Langkah</a:t>
            </a:r>
            <a:r>
              <a:rPr lang="en-US" dirty="0" smtClean="0"/>
              <a:t> 1 :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principal Eigen value (</a:t>
            </a:r>
            <a:r>
              <a:rPr lang="en-US" dirty="0">
                <a:sym typeface="Symbol"/>
              </a:rPr>
              <a:t></a:t>
            </a:r>
            <a:r>
              <a:rPr lang="en-US" baseline="-25000" dirty="0">
                <a:sym typeface="Symbol"/>
              </a:rPr>
              <a:t>max</a:t>
            </a:r>
            <a:r>
              <a:rPr lang="en-US" dirty="0" smtClean="0">
                <a:sym typeface="Symbol"/>
              </a:rPr>
              <a:t>)</a:t>
            </a:r>
          </a:p>
          <a:p>
            <a:pPr marL="228600" lvl="1">
              <a:spcBef>
                <a:spcPts val="1000"/>
              </a:spcBef>
            </a:pPr>
            <a:endParaRPr lang="en-US" dirty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 smtClean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 smtClean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 smtClean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sym typeface="Symbol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sym typeface="Symbol"/>
              </a:rPr>
              <a:t>Matriks</a:t>
            </a:r>
            <a:r>
              <a:rPr lang="en-US" dirty="0" smtClean="0">
                <a:sym typeface="Symbol"/>
              </a:rPr>
              <a:t> (1 x 3) * </a:t>
            </a:r>
            <a:r>
              <a:rPr lang="en-US" dirty="0" err="1" smtClean="0">
                <a:sym typeface="Symbol"/>
              </a:rPr>
              <a:t>Matriks</a:t>
            </a:r>
            <a:r>
              <a:rPr lang="en-US" dirty="0" smtClean="0">
                <a:sym typeface="Symbol"/>
              </a:rPr>
              <a:t> (3 x 1) = </a:t>
            </a:r>
            <a:r>
              <a:rPr lang="en-US" dirty="0" err="1" smtClean="0">
                <a:sym typeface="Symbol"/>
              </a:rPr>
              <a:t>Matriks</a:t>
            </a:r>
            <a:r>
              <a:rPr lang="en-US" dirty="0" smtClean="0">
                <a:sym typeface="Symbol"/>
              </a:rPr>
              <a:t> (1 x 1) </a:t>
            </a:r>
            <a:r>
              <a:rPr lang="en-US" dirty="0" smtClean="0">
                <a:sym typeface="Wingdings" panose="05000000000000000000" pitchFamily="2" charset="2"/>
              </a:rPr>
              <a:t> single value</a:t>
            </a:r>
            <a:endParaRPr lang="en-US" dirty="0" smtClean="0">
              <a:sym typeface="Symbol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sym typeface="Symbol"/>
            </a:endParaRPr>
          </a:p>
        </p:txBody>
      </p:sp>
      <p:pic>
        <p:nvPicPr>
          <p:cNvPr id="5" name="Picture 2" descr="Priority%20Vector_clip_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12187"/>
            <a:ext cx="40284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iority%20Vector_clip_image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112187"/>
            <a:ext cx="47045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351584" y="4509120"/>
            <a:ext cx="2304256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8904312" y="2708920"/>
            <a:ext cx="1728192" cy="2448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Langkah</a:t>
            </a:r>
            <a:r>
              <a:rPr lang="en-US" dirty="0"/>
              <a:t> 1 :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principal Eigen value (</a:t>
            </a:r>
            <a:r>
              <a:rPr lang="en-US" dirty="0">
                <a:sym typeface="Symbol"/>
              </a:rPr>
              <a:t></a:t>
            </a:r>
            <a:r>
              <a:rPr lang="en-US" baseline="-25000" dirty="0">
                <a:sym typeface="Symbol"/>
              </a:rPr>
              <a:t>max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/>
          </a:p>
        </p:txBody>
      </p:sp>
      <p:pic>
        <p:nvPicPr>
          <p:cNvPr id="40962" name="Picture 2" descr="Priority%20Vector_clip_image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984376"/>
            <a:ext cx="9632814" cy="74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9048328" y="2780928"/>
            <a:ext cx="172748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2 :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(CI)</a:t>
            </a:r>
            <a:endParaRPr lang="en-US" dirty="0"/>
          </a:p>
        </p:txBody>
      </p:sp>
      <p:pic>
        <p:nvPicPr>
          <p:cNvPr id="41986" name="Picture 2" descr="Consistency_clip_image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564904"/>
            <a:ext cx="25009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Consistency_clip_image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221088"/>
            <a:ext cx="73658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2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3 :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(CR)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RI (Random Consistency Index)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muhammadhabibi17@gmail.com</a:t>
            </a:r>
            <a:endParaRPr lang="id-ID"/>
          </a:p>
        </p:txBody>
      </p:sp>
      <p:pic>
        <p:nvPicPr>
          <p:cNvPr id="43010" name="Picture 2" descr="Consistency_clip_image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492896"/>
            <a:ext cx="149987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653136"/>
            <a:ext cx="8208912" cy="197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3 :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(CR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4034" name="Picture 2" descr="Consistency_clip_image002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3"/>
          <a:stretch/>
        </p:blipFill>
        <p:spPr bwMode="auto">
          <a:xfrm>
            <a:off x="1703512" y="4587498"/>
            <a:ext cx="6308374" cy="149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204864"/>
            <a:ext cx="8208912" cy="197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143672" y="2348880"/>
            <a:ext cx="864096" cy="1656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konsistensi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4 :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bila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CR &lt; 10%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CR &lt; 0,1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komparasi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konsisten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John </a:t>
            </a:r>
            <a:r>
              <a:rPr lang="en-US" dirty="0" err="1" smtClean="0"/>
              <a:t>konsisten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CR </a:t>
            </a:r>
            <a:r>
              <a:rPr lang="en-US" u="sng" dirty="0" smtClean="0"/>
              <a:t>&gt;</a:t>
            </a:r>
            <a:r>
              <a:rPr lang="en-US" dirty="0" smtClean="0"/>
              <a:t> 10% </a:t>
            </a:r>
            <a:r>
              <a:rPr lang="en-US" dirty="0" err="1" smtClean="0"/>
              <a:t>atau</a:t>
            </a:r>
            <a:r>
              <a:rPr lang="en-US" dirty="0" smtClean="0"/>
              <a:t> CR </a:t>
            </a:r>
            <a:r>
              <a:rPr lang="en-US" u="sng" dirty="0" smtClean="0"/>
              <a:t>&gt;</a:t>
            </a:r>
            <a:r>
              <a:rPr lang="en-US" dirty="0" smtClean="0"/>
              <a:t> 0,1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peninjauan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5058" name="Picture 2" descr="Consistency_clip_image0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3" y="3356992"/>
            <a:ext cx="531102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 descr="id the prob">
            <a:extLst>
              <a:ext uri="{FF2B5EF4-FFF2-40B4-BE49-F238E27FC236}">
                <a16:creationId xmlns="" xmlns:a16="http://schemas.microsoft.com/office/drawing/2014/main" id="{E49D7F83-DC62-4AEA-800A-84B31DC6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1946276"/>
            <a:ext cx="15621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699" name="AutoShape 3">
            <a:extLst>
              <a:ext uri="{FF2B5EF4-FFF2-40B4-BE49-F238E27FC236}">
                <a16:creationId xmlns="" xmlns:a16="http://schemas.microsoft.com/office/drawing/2014/main" id="{43B1AF7E-9C81-4907-9F30-A76D8473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1552576"/>
            <a:ext cx="5181600" cy="1965325"/>
          </a:xfrm>
          <a:prstGeom prst="wedgeRoundRectCallout">
            <a:avLst>
              <a:gd name="adj1" fmla="val 69884"/>
              <a:gd name="adj2" fmla="val 1074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Saya ingin membeli HP yang harganya relatif murah, memorinya besar, warnanya banyak, ukuran piksel pada kamera besar, beratnya ringan, dan bentuknya unik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7D2D2414-8B55-457F-9F46-89DE0A1C9DDF}"/>
              </a:ext>
            </a:extLst>
          </p:cNvPr>
          <p:cNvGrpSpPr>
            <a:grpSpLocks/>
          </p:cNvGrpSpPr>
          <p:nvPr/>
        </p:nvGrpSpPr>
        <p:grpSpPr bwMode="auto">
          <a:xfrm>
            <a:off x="3359696" y="3960813"/>
            <a:ext cx="4838154" cy="2286000"/>
            <a:chOff x="1104" y="2495"/>
            <a:chExt cx="3100" cy="1440"/>
          </a:xfrm>
        </p:grpSpPr>
        <p:sp>
          <p:nvSpPr>
            <p:cNvPr id="121862" name="AutoShape 5">
              <a:extLst>
                <a:ext uri="{FF2B5EF4-FFF2-40B4-BE49-F238E27FC236}">
                  <a16:creationId xmlns="" xmlns:a16="http://schemas.microsoft.com/office/drawing/2014/main" id="{FF3FCBD0-74B5-4E41-97B2-F4A7A6E4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95"/>
              <a:ext cx="3100" cy="1440"/>
            </a:xfrm>
            <a:prstGeom prst="wedgeEllipseCallout">
              <a:avLst>
                <a:gd name="adj1" fmla="val 54935"/>
                <a:gd name="adj2" fmla="val -92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anose="020B0604030504040204" pitchFamily="34" charset="0"/>
                </a:rPr>
                <a:t>Ada 4 alternatif yang saya bayangkan, yaitu: N70     , N73      , N80</a:t>
              </a:r>
            </a:p>
            <a:p>
              <a:pPr algn="ctr" eaLnBrk="1" hangingPunct="1"/>
              <a:endParaRPr lang="en-US" altLang="en-US">
                <a:latin typeface="Verdana" panose="020B0604030504040204" pitchFamily="34" charset="0"/>
              </a:endParaRPr>
            </a:p>
            <a:p>
              <a:pPr algn="ctr" eaLnBrk="1" hangingPunct="1"/>
              <a:r>
                <a:rPr lang="en-US" altLang="en-US">
                  <a:latin typeface="Verdana" panose="020B0604030504040204" pitchFamily="34" charset="0"/>
                </a:rPr>
                <a:t> dan N90</a:t>
              </a:r>
            </a:p>
          </p:txBody>
        </p:sp>
        <p:pic>
          <p:nvPicPr>
            <p:cNvPr id="121863" name="Picture 6" descr="N92">
              <a:extLst>
                <a:ext uri="{FF2B5EF4-FFF2-40B4-BE49-F238E27FC236}">
                  <a16:creationId xmlns="" xmlns:a16="http://schemas.microsoft.com/office/drawing/2014/main" id="{7583396F-77A7-480E-BEDB-B6B9AC2CB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" y="3469"/>
              <a:ext cx="30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864" name="Picture 7" descr="N70">
              <a:extLst>
                <a:ext uri="{FF2B5EF4-FFF2-40B4-BE49-F238E27FC236}">
                  <a16:creationId xmlns="" xmlns:a16="http://schemas.microsoft.com/office/drawing/2014/main" id="{04D7B722-59AE-4DB8-B2A1-CB4A655C2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117"/>
              <a:ext cx="2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865" name="Picture 8" descr="N73">
              <a:extLst>
                <a:ext uri="{FF2B5EF4-FFF2-40B4-BE49-F238E27FC236}">
                  <a16:creationId xmlns="" xmlns:a16="http://schemas.microsoft.com/office/drawing/2014/main" id="{FE08BDB9-73BC-4241-81ED-87ADA20A0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" y="3140"/>
              <a:ext cx="19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866" name="Picture 9" descr="N80">
              <a:extLst>
                <a:ext uri="{FF2B5EF4-FFF2-40B4-BE49-F238E27FC236}">
                  <a16:creationId xmlns="" xmlns:a16="http://schemas.microsoft.com/office/drawing/2014/main" id="{3AB80592-8F2D-4E1C-AFA2-759B5E2DB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" y="3088"/>
              <a:ext cx="17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1861" name="Rectangle 10">
            <a:extLst>
              <a:ext uri="{FF2B5EF4-FFF2-40B4-BE49-F238E27FC236}">
                <a16:creationId xmlns="" xmlns:a16="http://schemas.microsoft.com/office/drawing/2014/main" id="{08C6D965-802D-423D-BDEF-080B6DE66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6929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9D0DCCB1-FA8B-4F7B-83EA-6A5FC0725AA2}"/>
              </a:ext>
            </a:extLst>
          </p:cNvPr>
          <p:cNvGrpSpPr>
            <a:grpSpLocks/>
          </p:cNvGrpSpPr>
          <p:nvPr/>
        </p:nvGrpSpPr>
        <p:grpSpPr bwMode="auto">
          <a:xfrm>
            <a:off x="1847528" y="1655531"/>
            <a:ext cx="7613646" cy="4641248"/>
            <a:chOff x="340" y="142"/>
            <a:chExt cx="4806" cy="3608"/>
          </a:xfrm>
        </p:grpSpPr>
        <p:grpSp>
          <p:nvGrpSpPr>
            <p:cNvPr id="120836" name="Group 3">
              <a:extLst>
                <a:ext uri="{FF2B5EF4-FFF2-40B4-BE49-F238E27FC236}">
                  <a16:creationId xmlns="" xmlns:a16="http://schemas.microsoft.com/office/drawing/2014/main" id="{5ED4F6EA-C401-43FC-93A0-81B57F2CA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991"/>
              <a:ext cx="4806" cy="2759"/>
              <a:chOff x="340" y="991"/>
              <a:chExt cx="4806" cy="2759"/>
            </a:xfrm>
          </p:grpSpPr>
          <p:sp>
            <p:nvSpPr>
              <p:cNvPr id="120838" name="Rectangle 4">
                <a:extLst>
                  <a:ext uri="{FF2B5EF4-FFF2-40B4-BE49-F238E27FC236}">
                    <a16:creationId xmlns="" xmlns:a16="http://schemas.microsoft.com/office/drawing/2014/main" id="{14BAA54A-898B-4083-9E10-16C19E81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991"/>
                <a:ext cx="1315" cy="317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solidFill>
                      <a:srgbClr val="FFCC00"/>
                    </a:solidFill>
                    <a:latin typeface="Verdana" panose="020B0604030504040204" pitchFamily="34" charset="0"/>
                  </a:rPr>
                  <a:t>MASALAH</a:t>
                </a:r>
              </a:p>
            </p:txBody>
          </p:sp>
          <p:sp>
            <p:nvSpPr>
              <p:cNvPr id="120839" name="Rectangle 5">
                <a:extLst>
                  <a:ext uri="{FF2B5EF4-FFF2-40B4-BE49-F238E27FC236}">
                    <a16:creationId xmlns="" xmlns:a16="http://schemas.microsoft.com/office/drawing/2014/main" id="{09435CC8-AC90-49FF-943B-B4D2005C0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752"/>
                <a:ext cx="1134" cy="27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KRITERIA-1</a:t>
                </a:r>
              </a:p>
            </p:txBody>
          </p:sp>
          <p:sp>
            <p:nvSpPr>
              <p:cNvPr id="120840" name="Rectangle 6">
                <a:extLst>
                  <a:ext uri="{FF2B5EF4-FFF2-40B4-BE49-F238E27FC236}">
                    <a16:creationId xmlns="" xmlns:a16="http://schemas.microsoft.com/office/drawing/2014/main" id="{09989567-836E-45FF-A7E2-C4FF0196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752"/>
                <a:ext cx="1134" cy="27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KRITERIA-2</a:t>
                </a:r>
              </a:p>
            </p:txBody>
          </p:sp>
          <p:sp>
            <p:nvSpPr>
              <p:cNvPr id="120841" name="Rectangle 7">
                <a:extLst>
                  <a:ext uri="{FF2B5EF4-FFF2-40B4-BE49-F238E27FC236}">
                    <a16:creationId xmlns="" xmlns:a16="http://schemas.microsoft.com/office/drawing/2014/main" id="{DF927C24-250A-4653-90A5-1B6EA5CD4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52"/>
                <a:ext cx="1134" cy="27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KRITERIA-n</a:t>
                </a:r>
              </a:p>
            </p:txBody>
          </p:sp>
          <p:sp>
            <p:nvSpPr>
              <p:cNvPr id="120842" name="Rectangle 8">
                <a:extLst>
                  <a:ext uri="{FF2B5EF4-FFF2-40B4-BE49-F238E27FC236}">
                    <a16:creationId xmlns="" xmlns:a16="http://schemas.microsoft.com/office/drawing/2014/main" id="{4E590675-AB85-4D2D-90C0-8214F7180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387"/>
                <a:ext cx="953" cy="273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latin typeface="Verdana" panose="020B0604030504040204" pitchFamily="34" charset="0"/>
                  </a:rPr>
                  <a:t>KRITERIA-1,1</a:t>
                </a:r>
              </a:p>
            </p:txBody>
          </p:sp>
          <p:sp>
            <p:nvSpPr>
              <p:cNvPr id="120843" name="Rectangle 9">
                <a:extLst>
                  <a:ext uri="{FF2B5EF4-FFF2-40B4-BE49-F238E27FC236}">
                    <a16:creationId xmlns="" xmlns:a16="http://schemas.microsoft.com/office/drawing/2014/main" id="{D2FDF232-634C-44D4-948A-1719E748E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387"/>
                <a:ext cx="953" cy="273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latin typeface="Verdana" panose="020B0604030504040204" pitchFamily="34" charset="0"/>
                  </a:rPr>
                  <a:t>KRITERIA-n,1</a:t>
                </a:r>
              </a:p>
            </p:txBody>
          </p:sp>
          <p:sp>
            <p:nvSpPr>
              <p:cNvPr id="120844" name="Rectangle 10">
                <a:extLst>
                  <a:ext uri="{FF2B5EF4-FFF2-40B4-BE49-F238E27FC236}">
                    <a16:creationId xmlns="" xmlns:a16="http://schemas.microsoft.com/office/drawing/2014/main" id="{8771BE5D-B0EB-48B2-8C11-A729C78B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475"/>
                <a:ext cx="998" cy="27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solidFill>
                      <a:srgbClr val="CC0000"/>
                    </a:solidFill>
                    <a:latin typeface="Verdana" panose="020B0604030504040204" pitchFamily="34" charset="0"/>
                  </a:rPr>
                  <a:t>ALTERNATIF 1</a:t>
                </a:r>
              </a:p>
            </p:txBody>
          </p:sp>
          <p:sp>
            <p:nvSpPr>
              <p:cNvPr id="120845" name="Rectangle 11">
                <a:extLst>
                  <a:ext uri="{FF2B5EF4-FFF2-40B4-BE49-F238E27FC236}">
                    <a16:creationId xmlns="" xmlns:a16="http://schemas.microsoft.com/office/drawing/2014/main" id="{E4219650-E55D-4266-8E9D-FB6E9534E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75"/>
                <a:ext cx="998" cy="27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solidFill>
                      <a:srgbClr val="CC0000"/>
                    </a:solidFill>
                    <a:latin typeface="Verdana" panose="020B0604030504040204" pitchFamily="34" charset="0"/>
                  </a:rPr>
                  <a:t>ALTERNATIF 2</a:t>
                </a:r>
              </a:p>
            </p:txBody>
          </p:sp>
          <p:sp>
            <p:nvSpPr>
              <p:cNvPr id="120846" name="Rectangle 12">
                <a:extLst>
                  <a:ext uri="{FF2B5EF4-FFF2-40B4-BE49-F238E27FC236}">
                    <a16:creationId xmlns="" xmlns:a16="http://schemas.microsoft.com/office/drawing/2014/main" id="{7719F313-6D32-4044-979A-242F7DD4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75"/>
                <a:ext cx="998" cy="27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solidFill>
                      <a:srgbClr val="CC0000"/>
                    </a:solidFill>
                    <a:latin typeface="Verdana" panose="020B0604030504040204" pitchFamily="34" charset="0"/>
                  </a:rPr>
                  <a:t>ALTERNATIF m</a:t>
                </a:r>
              </a:p>
            </p:txBody>
          </p:sp>
          <p:sp>
            <p:nvSpPr>
              <p:cNvPr id="120847" name="Line 13">
                <a:extLst>
                  <a:ext uri="{FF2B5EF4-FFF2-40B4-BE49-F238E27FC236}">
                    <a16:creationId xmlns="" xmlns:a16="http://schemas.microsoft.com/office/drawing/2014/main" id="{26F54C0D-4F9B-43B6-AC54-F269F4E6C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525"/>
                <a:ext cx="34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48" name="Line 14">
                <a:extLst>
                  <a:ext uri="{FF2B5EF4-FFF2-40B4-BE49-F238E27FC236}">
                    <a16:creationId xmlns="" xmlns:a16="http://schemas.microsoft.com/office/drawing/2014/main" id="{363D6683-8738-450E-8728-21992B996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6" y="152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49" name="Line 15">
                <a:extLst>
                  <a:ext uri="{FF2B5EF4-FFF2-40B4-BE49-F238E27FC236}">
                    <a16:creationId xmlns="" xmlns:a16="http://schemas.microsoft.com/office/drawing/2014/main" id="{BFDBD07A-6257-400B-A81E-CD8F4C01C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152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0" name="Line 16">
                <a:extLst>
                  <a:ext uri="{FF2B5EF4-FFF2-40B4-BE49-F238E27FC236}">
                    <a16:creationId xmlns="" xmlns:a16="http://schemas.microsoft.com/office/drawing/2014/main" id="{379895D3-10EB-4308-8FE4-52374CAE0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151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1" name="Line 17">
                <a:extLst>
                  <a:ext uri="{FF2B5EF4-FFF2-40B4-BE49-F238E27FC236}">
                    <a16:creationId xmlns="" xmlns:a16="http://schemas.microsoft.com/office/drawing/2014/main" id="{E97824F4-144F-4915-801A-4A064032C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4" y="129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2" name="Line 18">
                <a:extLst>
                  <a:ext uri="{FF2B5EF4-FFF2-40B4-BE49-F238E27FC236}">
                    <a16:creationId xmlns="" xmlns:a16="http://schemas.microsoft.com/office/drawing/2014/main" id="{548E3E87-909C-4246-8C36-606EA6927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8" y="153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3" name="Text Box 19">
                <a:extLst>
                  <a:ext uri="{FF2B5EF4-FFF2-40B4-BE49-F238E27FC236}">
                    <a16:creationId xmlns="" xmlns:a16="http://schemas.microsoft.com/office/drawing/2014/main" id="{1B3D2A21-CB9C-4246-AB2C-E59358417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701"/>
                <a:ext cx="275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Verdana" panose="020B0604030504040204" pitchFamily="34" charset="0"/>
                  </a:rPr>
                  <a:t>…</a:t>
                </a:r>
              </a:p>
            </p:txBody>
          </p:sp>
          <p:sp>
            <p:nvSpPr>
              <p:cNvPr id="120854" name="Line 20">
                <a:extLst>
                  <a:ext uri="{FF2B5EF4-FFF2-40B4-BE49-F238E27FC236}">
                    <a16:creationId xmlns="" xmlns:a16="http://schemas.microsoft.com/office/drawing/2014/main" id="{E557CBF6-8AE7-4FFC-87D4-F203962D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6" y="220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5" name="Line 21">
                <a:extLst>
                  <a:ext uri="{FF2B5EF4-FFF2-40B4-BE49-F238E27FC236}">
                    <a16:creationId xmlns="" xmlns:a16="http://schemas.microsoft.com/office/drawing/2014/main" id="{09A6EEDE-F4A6-4A38-9713-EE50AFF7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6" name="Line 22">
                <a:extLst>
                  <a:ext uri="{FF2B5EF4-FFF2-40B4-BE49-F238E27FC236}">
                    <a16:creationId xmlns="" xmlns:a16="http://schemas.microsoft.com/office/drawing/2014/main" id="{68195829-7D05-43D9-A70C-E903A5A2E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2211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7" name="Line 23">
                <a:extLst>
                  <a:ext uri="{FF2B5EF4-FFF2-40B4-BE49-F238E27FC236}">
                    <a16:creationId xmlns="" xmlns:a16="http://schemas.microsoft.com/office/drawing/2014/main" id="{36A94DDB-A560-4136-B74C-B488C2354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3" y="2017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58" name="Text Box 24">
                <a:extLst>
                  <a:ext uri="{FF2B5EF4-FFF2-40B4-BE49-F238E27FC236}">
                    <a16:creationId xmlns="" xmlns:a16="http://schemas.microsoft.com/office/drawing/2014/main" id="{F15909CC-820D-4A42-83A7-B72507010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2307"/>
                <a:ext cx="275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Verdana" panose="020B0604030504040204" pitchFamily="34" charset="0"/>
                  </a:rPr>
                  <a:t>…</a:t>
                </a:r>
              </a:p>
            </p:txBody>
          </p:sp>
          <p:sp>
            <p:nvSpPr>
              <p:cNvPr id="120859" name="Line 25">
                <a:extLst>
                  <a:ext uri="{FF2B5EF4-FFF2-40B4-BE49-F238E27FC236}">
                    <a16:creationId xmlns="" xmlns:a16="http://schemas.microsoft.com/office/drawing/2014/main" id="{EA6DCCF8-748B-4674-AF21-3023E51CF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9" y="2209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0" name="Line 26">
                <a:extLst>
                  <a:ext uri="{FF2B5EF4-FFF2-40B4-BE49-F238E27FC236}">
                    <a16:creationId xmlns="" xmlns:a16="http://schemas.microsoft.com/office/drawing/2014/main" id="{3D034888-C041-4D00-9B88-33F217146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9" y="2209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1" name="Line 27">
                <a:extLst>
                  <a:ext uri="{FF2B5EF4-FFF2-40B4-BE49-F238E27FC236}">
                    <a16:creationId xmlns="" xmlns:a16="http://schemas.microsoft.com/office/drawing/2014/main" id="{FFE6B476-1713-4552-B59B-BD4A39748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" y="2212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2" name="Line 28">
                <a:extLst>
                  <a:ext uri="{FF2B5EF4-FFF2-40B4-BE49-F238E27FC236}">
                    <a16:creationId xmlns="" xmlns:a16="http://schemas.microsoft.com/office/drawing/2014/main" id="{40118103-573D-4061-BE7C-11A82C068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" y="2018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3" name="Text Box 29">
                <a:extLst>
                  <a:ext uri="{FF2B5EF4-FFF2-40B4-BE49-F238E27FC236}">
                    <a16:creationId xmlns="" xmlns:a16="http://schemas.microsoft.com/office/drawing/2014/main" id="{FE6BA8BE-83A3-4405-8A0F-5E7604980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1" y="2307"/>
                <a:ext cx="275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Verdana" panose="020B0604030504040204" pitchFamily="34" charset="0"/>
                  </a:rPr>
                  <a:t>…</a:t>
                </a:r>
              </a:p>
            </p:txBody>
          </p:sp>
          <p:sp>
            <p:nvSpPr>
              <p:cNvPr id="120864" name="Line 30">
                <a:extLst>
                  <a:ext uri="{FF2B5EF4-FFF2-40B4-BE49-F238E27FC236}">
                    <a16:creationId xmlns="" xmlns:a16="http://schemas.microsoft.com/office/drawing/2014/main" id="{95D4F03D-21C0-42C7-AC2C-E56E16406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6" y="3245"/>
                <a:ext cx="29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5" name="Line 31">
                <a:extLst>
                  <a:ext uri="{FF2B5EF4-FFF2-40B4-BE49-F238E27FC236}">
                    <a16:creationId xmlns="" xmlns:a16="http://schemas.microsoft.com/office/drawing/2014/main" id="{D536B94E-B2E2-4D15-B9D5-C06ED9032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24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6" name="Line 32">
                <a:extLst>
                  <a:ext uri="{FF2B5EF4-FFF2-40B4-BE49-F238E27FC236}">
                    <a16:creationId xmlns="" xmlns:a16="http://schemas.microsoft.com/office/drawing/2014/main" id="{377DE865-8E92-4B21-8FF6-BF1089A92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324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7" name="Line 33">
                <a:extLst>
                  <a:ext uri="{FF2B5EF4-FFF2-40B4-BE49-F238E27FC236}">
                    <a16:creationId xmlns="" xmlns:a16="http://schemas.microsoft.com/office/drawing/2014/main" id="{68B63048-B077-4B58-BB66-3D78AF21A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2" y="323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8" name="Line 34">
                <a:extLst>
                  <a:ext uri="{FF2B5EF4-FFF2-40B4-BE49-F238E27FC236}">
                    <a16:creationId xmlns="" xmlns:a16="http://schemas.microsoft.com/office/drawing/2014/main" id="{9C5B6503-02A6-4915-835A-75972AA6C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325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69" name="Text Box 35">
                <a:extLst>
                  <a:ext uri="{FF2B5EF4-FFF2-40B4-BE49-F238E27FC236}">
                    <a16:creationId xmlns="" xmlns:a16="http://schemas.microsoft.com/office/drawing/2014/main" id="{EC9CEB8A-F9A2-4A0B-B895-D41806877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3391"/>
                <a:ext cx="275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Verdana" panose="020B0604030504040204" pitchFamily="34" charset="0"/>
                  </a:rPr>
                  <a:t>…</a:t>
                </a:r>
              </a:p>
            </p:txBody>
          </p:sp>
          <p:sp>
            <p:nvSpPr>
              <p:cNvPr id="120870" name="Line 36">
                <a:extLst>
                  <a:ext uri="{FF2B5EF4-FFF2-40B4-BE49-F238E27FC236}">
                    <a16:creationId xmlns="" xmlns:a16="http://schemas.microsoft.com/office/drawing/2014/main" id="{AAF1E8B2-C1B4-4311-91A6-6B43A21E5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9" y="2850"/>
                <a:ext cx="519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71" name="Line 37">
                <a:extLst>
                  <a:ext uri="{FF2B5EF4-FFF2-40B4-BE49-F238E27FC236}">
                    <a16:creationId xmlns="" xmlns:a16="http://schemas.microsoft.com/office/drawing/2014/main" id="{560085BA-07E5-4515-8E5B-C421BE734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851"/>
                <a:ext cx="0" cy="2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872" name="Line 38">
                <a:extLst>
                  <a:ext uri="{FF2B5EF4-FFF2-40B4-BE49-F238E27FC236}">
                    <a16:creationId xmlns="" xmlns:a16="http://schemas.microsoft.com/office/drawing/2014/main" id="{AAC28831-5861-4D04-B526-FD998BE5A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822"/>
                <a:ext cx="586" cy="2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0837" name="Picture 39" descr="Coronets and Hierarchy">
              <a:extLst>
                <a:ext uri="{FF2B5EF4-FFF2-40B4-BE49-F238E27FC236}">
                  <a16:creationId xmlns="" xmlns:a16="http://schemas.microsoft.com/office/drawing/2014/main" id="{C57F7B44-6976-4475-9B95-734C57C14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42"/>
              <a:ext cx="1239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835" name="Rectangle 40">
            <a:extLst>
              <a:ext uri="{FF2B5EF4-FFF2-40B4-BE49-F238E27FC236}">
                <a16:creationId xmlns="" xmlns:a16="http://schemas.microsoft.com/office/drawing/2014/main" id="{0970369E-9574-4F30-99CD-6A1F22B2E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 dirty="0"/>
              <a:t>Analytic Hierarchy Process</a:t>
            </a:r>
            <a:r>
              <a:rPr lang="en-US" altLang="en-US" sz="4000" b="1" dirty="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3982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7" name="Group 57">
            <a:extLst>
              <a:ext uri="{FF2B5EF4-FFF2-40B4-BE49-F238E27FC236}">
                <a16:creationId xmlns="" xmlns:a16="http://schemas.microsoft.com/office/drawing/2014/main" id="{E813B7D2-2574-49E7-8F7C-06F595B16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87345"/>
              </p:ext>
            </p:extLst>
          </p:nvPr>
        </p:nvGraphicFramePr>
        <p:xfrm>
          <a:off x="1631504" y="1900239"/>
          <a:ext cx="8712968" cy="4480500"/>
        </p:xfrm>
        <a:graphic>
          <a:graphicData uri="http://schemas.openxmlformats.org/drawingml/2006/table">
            <a:tbl>
              <a:tblPr/>
              <a:tblGrid>
                <a:gridCol w="1563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4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02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76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1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9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Alterna-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Harga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(juta Rp)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(MB)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Warna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Kamera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(MP)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Berat (gr)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256K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N73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256K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256K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16000K/16M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2926" name="Picture 47" descr="N92">
            <a:extLst>
              <a:ext uri="{FF2B5EF4-FFF2-40B4-BE49-F238E27FC236}">
                <a16:creationId xmlns="" xmlns:a16="http://schemas.microsoft.com/office/drawing/2014/main" id="{2B099D02-0694-4381-8016-65259CB6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38" y="5571306"/>
            <a:ext cx="485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7" name="Picture 48" descr="N70">
            <a:extLst>
              <a:ext uri="{FF2B5EF4-FFF2-40B4-BE49-F238E27FC236}">
                <a16:creationId xmlns="" xmlns:a16="http://schemas.microsoft.com/office/drawing/2014/main" id="{148E4BAF-1A26-46A5-A80C-D0FBDA2B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924944"/>
            <a:ext cx="30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8" name="Picture 49" descr="N73">
            <a:extLst>
              <a:ext uri="{FF2B5EF4-FFF2-40B4-BE49-F238E27FC236}">
                <a16:creationId xmlns="" xmlns:a16="http://schemas.microsoft.com/office/drawing/2014/main" id="{A70A7148-5A5B-4A50-BF9B-DD5B29A8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27" y="3841725"/>
            <a:ext cx="304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9" name="Picture 50" descr="N80">
            <a:extLst>
              <a:ext uri="{FF2B5EF4-FFF2-40B4-BE49-F238E27FC236}">
                <a16:creationId xmlns="" xmlns:a16="http://schemas.microsoft.com/office/drawing/2014/main" id="{49E85410-4256-4CE7-A49D-20E171BC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91" y="4692625"/>
            <a:ext cx="276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1" name="Rectangle 58">
            <a:extLst>
              <a:ext uri="{FF2B5EF4-FFF2-40B4-BE49-F238E27FC236}">
                <a16:creationId xmlns="" xmlns:a16="http://schemas.microsoft.com/office/drawing/2014/main" id="{E01BD6D7-683D-45B2-9687-72416D1B6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 dirty="0"/>
              <a:t>Analytic Hierarchy Process</a:t>
            </a:r>
            <a:r>
              <a:rPr lang="en-US" altLang="en-US" sz="4000" dirty="0"/>
              <a:t> (AHP)</a:t>
            </a:r>
          </a:p>
        </p:txBody>
      </p:sp>
      <p:sp>
        <p:nvSpPr>
          <p:cNvPr id="11" name="WordArt 51">
            <a:extLst>
              <a:ext uri="{FF2B5EF4-FFF2-40B4-BE49-F238E27FC236}">
                <a16:creationId xmlns="" xmlns:a16="http://schemas.microsoft.com/office/drawing/2014/main" id="{84CB89B5-F043-4670-A47A-ECCED0EEE9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11228" y="1445910"/>
            <a:ext cx="3736975" cy="371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600" kern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GB" sz="1600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</a:t>
            </a:r>
          </a:p>
        </p:txBody>
      </p:sp>
    </p:spTree>
    <p:extLst>
      <p:ext uri="{BB962C8B-B14F-4D97-AF65-F5344CB8AC3E}">
        <p14:creationId xmlns:p14="http://schemas.microsoft.com/office/powerpoint/2010/main" val="36792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="" xmlns:a16="http://schemas.microsoft.com/office/drawing/2014/main" id="{1025BB8B-BF2D-4FD5-ACCF-6B69683D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="" xmlns:a16="http://schemas.microsoft.com/office/drawing/2014/main" id="{117DA7B3-DB32-46EA-9FE3-ABEC8EE6A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Ada 3 </a:t>
            </a:r>
            <a:r>
              <a:rPr lang="en-US" altLang="en-US" dirty="0" err="1"/>
              <a:t>tahap</a:t>
            </a:r>
            <a:r>
              <a:rPr lang="en-US" altLang="en-US" dirty="0"/>
              <a:t> </a:t>
            </a:r>
            <a:r>
              <a:rPr lang="en-US" altLang="en-US" dirty="0" err="1"/>
              <a:t>identifikasi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sz="2800" dirty="0" err="1"/>
              <a:t>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tujuan</a:t>
            </a:r>
            <a:r>
              <a:rPr lang="en-US" altLang="en-US" sz="2800" dirty="0"/>
              <a:t>: </a:t>
            </a:r>
            <a:r>
              <a:rPr lang="en-US" altLang="en-US" sz="2800" dirty="0" err="1">
                <a:solidFill>
                  <a:srgbClr val="003399"/>
                </a:solidFill>
              </a:rPr>
              <a:t>Membeli</a:t>
            </a:r>
            <a:r>
              <a:rPr lang="en-US" altLang="en-US" sz="2800" dirty="0">
                <a:solidFill>
                  <a:srgbClr val="003399"/>
                </a:solidFill>
              </a:rPr>
              <a:t> HP </a:t>
            </a:r>
            <a:r>
              <a:rPr lang="en-US" altLang="en-US" sz="2800" dirty="0" err="1">
                <a:solidFill>
                  <a:srgbClr val="003399"/>
                </a:solidFill>
              </a:rPr>
              <a:t>dengan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kriteria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tertentu</a:t>
            </a:r>
            <a:endParaRPr lang="en-US" altLang="en-US" sz="2800" dirty="0">
              <a:solidFill>
                <a:srgbClr val="003399"/>
              </a:solidFill>
            </a:endParaRPr>
          </a:p>
          <a:p>
            <a:pPr lvl="1" eaLnBrk="1" hangingPunct="1"/>
            <a:r>
              <a:rPr lang="en-US" altLang="en-US" sz="2800" dirty="0" err="1"/>
              <a:t>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kriteria</a:t>
            </a:r>
            <a:r>
              <a:rPr lang="en-US" altLang="en-US" sz="2800" dirty="0"/>
              <a:t>: </a:t>
            </a:r>
            <a:r>
              <a:rPr lang="en-US" altLang="en-US" sz="2800" dirty="0" err="1">
                <a:solidFill>
                  <a:srgbClr val="003399"/>
                </a:solidFill>
              </a:rPr>
              <a:t>Harga</a:t>
            </a:r>
            <a:r>
              <a:rPr lang="en-US" altLang="en-US" sz="2800" dirty="0">
                <a:solidFill>
                  <a:srgbClr val="003399"/>
                </a:solidFill>
              </a:rPr>
              <a:t>, </a:t>
            </a:r>
            <a:r>
              <a:rPr lang="en-US" altLang="en-US" sz="2800" dirty="0" err="1">
                <a:solidFill>
                  <a:srgbClr val="003399"/>
                </a:solidFill>
              </a:rPr>
              <a:t>kapasitas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memori</a:t>
            </a:r>
            <a:r>
              <a:rPr lang="en-US" altLang="en-US" sz="2800" dirty="0">
                <a:solidFill>
                  <a:srgbClr val="003399"/>
                </a:solidFill>
              </a:rPr>
              <a:t>, </a:t>
            </a:r>
            <a:r>
              <a:rPr lang="en-US" altLang="en-US" sz="2800" dirty="0" err="1">
                <a:solidFill>
                  <a:srgbClr val="003399"/>
                </a:solidFill>
              </a:rPr>
              <a:t>ukuran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warna</a:t>
            </a:r>
            <a:r>
              <a:rPr lang="en-US" altLang="en-US" sz="2800" dirty="0">
                <a:solidFill>
                  <a:srgbClr val="003399"/>
                </a:solidFill>
              </a:rPr>
              <a:t>, </a:t>
            </a:r>
            <a:r>
              <a:rPr lang="en-US" altLang="en-US" sz="2800" dirty="0" err="1">
                <a:solidFill>
                  <a:srgbClr val="003399"/>
                </a:solidFill>
              </a:rPr>
              <a:t>ukuran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piksel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kamera</a:t>
            </a:r>
            <a:r>
              <a:rPr lang="en-US" altLang="en-US" sz="2800" dirty="0">
                <a:solidFill>
                  <a:srgbClr val="003399"/>
                </a:solidFill>
              </a:rPr>
              <a:t>, </a:t>
            </a:r>
            <a:r>
              <a:rPr lang="en-US" altLang="en-US" sz="2800" dirty="0" err="1">
                <a:solidFill>
                  <a:srgbClr val="003399"/>
                </a:solidFill>
              </a:rPr>
              <a:t>berat</a:t>
            </a:r>
            <a:r>
              <a:rPr lang="en-US" altLang="en-US" sz="2800" dirty="0">
                <a:solidFill>
                  <a:srgbClr val="003399"/>
                </a:solidFill>
              </a:rPr>
              <a:t>, </a:t>
            </a:r>
            <a:r>
              <a:rPr lang="en-US" altLang="en-US" sz="2800" dirty="0" err="1">
                <a:solidFill>
                  <a:srgbClr val="003399"/>
                </a:solidFill>
              </a:rPr>
              <a:t>dan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</a:rPr>
              <a:t>keunikan</a:t>
            </a:r>
            <a:r>
              <a:rPr lang="en-US" altLang="en-US" sz="2800" dirty="0">
                <a:solidFill>
                  <a:srgbClr val="003399"/>
                </a:solidFill>
              </a:rPr>
              <a:t>,</a:t>
            </a:r>
          </a:p>
          <a:p>
            <a:pPr lvl="1" eaLnBrk="1" hangingPunct="1"/>
            <a:r>
              <a:rPr lang="en-US" altLang="en-US" sz="2800" dirty="0" err="1"/>
              <a:t>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alternatif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003399"/>
                </a:solidFill>
              </a:rPr>
              <a:t>N70, N73, N80, </a:t>
            </a:r>
            <a:r>
              <a:rPr lang="en-US" altLang="en-US" sz="2800" dirty="0" err="1">
                <a:solidFill>
                  <a:srgbClr val="003399"/>
                </a:solidFill>
              </a:rPr>
              <a:t>dan</a:t>
            </a:r>
            <a:r>
              <a:rPr lang="en-US" altLang="en-US" sz="2800" dirty="0">
                <a:solidFill>
                  <a:srgbClr val="003399"/>
                </a:solidFill>
              </a:rPr>
              <a:t> N90,</a:t>
            </a:r>
          </a:p>
        </p:txBody>
      </p:sp>
    </p:spTree>
    <p:extLst>
      <p:ext uri="{BB962C8B-B14F-4D97-AF65-F5344CB8AC3E}">
        <p14:creationId xmlns:p14="http://schemas.microsoft.com/office/powerpoint/2010/main" val="19379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cartoon_195">
            <a:extLst>
              <a:ext uri="{FF2B5EF4-FFF2-40B4-BE49-F238E27FC236}">
                <a16:creationId xmlns="" xmlns:a16="http://schemas.microsoft.com/office/drawing/2014/main" id="{34EA9ACF-A22C-4AE3-B59D-23B1CBAB97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074864"/>
            <a:ext cx="1338262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AutoShape 3">
            <a:extLst>
              <a:ext uri="{FF2B5EF4-FFF2-40B4-BE49-F238E27FC236}">
                <a16:creationId xmlns="" xmlns:a16="http://schemas.microsoft.com/office/drawing/2014/main" id="{219CFD80-C55E-4118-A990-44760272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482726"/>
            <a:ext cx="4481512" cy="747713"/>
          </a:xfrm>
          <a:prstGeom prst="wedgeRectCallout">
            <a:avLst>
              <a:gd name="adj1" fmla="val -65514"/>
              <a:gd name="adj2" fmla="val 54245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Bentuk hirarki dari informasi yang diperoleh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="" xmlns:a16="http://schemas.microsoft.com/office/drawing/2014/main" id="{F2669A8D-7A26-4EFF-82E4-47C00530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449514"/>
            <a:ext cx="2087562" cy="503237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FFCC00"/>
                </a:solidFill>
                <a:latin typeface="Verdana" panose="020B0604030504040204" pitchFamily="34" charset="0"/>
              </a:rPr>
              <a:t>Membeli HP</a:t>
            </a:r>
          </a:p>
        </p:txBody>
      </p:sp>
      <p:sp>
        <p:nvSpPr>
          <p:cNvPr id="124933" name="Rectangle 5">
            <a:extLst>
              <a:ext uri="{FF2B5EF4-FFF2-40B4-BE49-F238E27FC236}">
                <a16:creationId xmlns="" xmlns:a16="http://schemas.microsoft.com/office/drawing/2014/main" id="{6B9B35A2-B99F-4B46-A316-65AD6809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863975"/>
            <a:ext cx="1100138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Harga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="" xmlns:a16="http://schemas.microsoft.com/office/drawing/2014/main" id="{C623E9D5-3586-4EC7-8497-B2649E95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4" y="3863975"/>
            <a:ext cx="1220787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Memori</a:t>
            </a:r>
          </a:p>
        </p:txBody>
      </p:sp>
      <p:sp>
        <p:nvSpPr>
          <p:cNvPr id="124935" name="Line 7">
            <a:extLst>
              <a:ext uri="{FF2B5EF4-FFF2-40B4-BE49-F238E27FC236}">
                <a16:creationId xmlns="" xmlns:a16="http://schemas.microsoft.com/office/drawing/2014/main" id="{F3FC1083-12E4-4036-B97B-5493F7C20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1275" y="3503613"/>
            <a:ext cx="716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6" name="Line 8">
            <a:extLst>
              <a:ext uri="{FF2B5EF4-FFF2-40B4-BE49-F238E27FC236}">
                <a16:creationId xmlns="" xmlns:a16="http://schemas.microsoft.com/office/drawing/2014/main" id="{E642D4C4-EC85-401B-9997-1B1B6B79B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35036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7" name="Line 9">
            <a:extLst>
              <a:ext uri="{FF2B5EF4-FFF2-40B4-BE49-F238E27FC236}">
                <a16:creationId xmlns="" xmlns:a16="http://schemas.microsoft.com/office/drawing/2014/main" id="{9BD3B65F-645A-45E9-82CE-07DF09CDA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35036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8" name="Line 10">
            <a:extLst>
              <a:ext uri="{FF2B5EF4-FFF2-40B4-BE49-F238E27FC236}">
                <a16:creationId xmlns="" xmlns:a16="http://schemas.microsoft.com/office/drawing/2014/main" id="{44ECB096-2B9B-4FAE-8D69-A89862C7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613" y="34877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9" name="Line 11">
            <a:extLst>
              <a:ext uri="{FF2B5EF4-FFF2-40B4-BE49-F238E27FC236}">
                <a16:creationId xmlns="" xmlns:a16="http://schemas.microsoft.com/office/drawing/2014/main" id="{58EC0457-3AFF-4ADA-BB62-3777AD6C0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8" y="2938463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40" name="Line 12">
            <a:extLst>
              <a:ext uri="{FF2B5EF4-FFF2-40B4-BE49-F238E27FC236}">
                <a16:creationId xmlns="" xmlns:a16="http://schemas.microsoft.com/office/drawing/2014/main" id="{750ED593-5525-409B-955C-2976839DA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513" y="3517901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781" name="Text Box 13">
            <a:extLst>
              <a:ext uri="{FF2B5EF4-FFF2-40B4-BE49-F238E27FC236}">
                <a16:creationId xmlns="" xmlns:a16="http://schemas.microsoft.com/office/drawing/2014/main" id="{5362AE29-3215-45BE-9701-AC443A7E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139" y="233045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TUJUAN</a:t>
            </a:r>
          </a:p>
        </p:txBody>
      </p:sp>
      <p:sp>
        <p:nvSpPr>
          <p:cNvPr id="124942" name="Line 14">
            <a:extLst>
              <a:ext uri="{FF2B5EF4-FFF2-40B4-BE49-F238E27FC236}">
                <a16:creationId xmlns="" xmlns:a16="http://schemas.microsoft.com/office/drawing/2014/main" id="{8268F329-734E-46AA-ABC7-5E8D5E9F8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460626"/>
            <a:ext cx="76200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43" name="Rectangle 15">
            <a:extLst>
              <a:ext uri="{FF2B5EF4-FFF2-40B4-BE49-F238E27FC236}">
                <a16:creationId xmlns="" xmlns:a16="http://schemas.microsoft.com/office/drawing/2014/main" id="{271D39C9-5013-4A4B-ACC8-6372CBB5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867150"/>
            <a:ext cx="1220788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Warna</a:t>
            </a:r>
          </a:p>
        </p:txBody>
      </p:sp>
      <p:sp>
        <p:nvSpPr>
          <p:cNvPr id="124944" name="Rectangle 16">
            <a:extLst>
              <a:ext uri="{FF2B5EF4-FFF2-40B4-BE49-F238E27FC236}">
                <a16:creationId xmlns="" xmlns:a16="http://schemas.microsoft.com/office/drawing/2014/main" id="{7388894E-F409-407C-A7F7-FC657704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3851275"/>
            <a:ext cx="1100138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Kamera</a:t>
            </a:r>
          </a:p>
        </p:txBody>
      </p:sp>
      <p:sp>
        <p:nvSpPr>
          <p:cNvPr id="124945" name="Rectangle 17">
            <a:extLst>
              <a:ext uri="{FF2B5EF4-FFF2-40B4-BE49-F238E27FC236}">
                <a16:creationId xmlns="" xmlns:a16="http://schemas.microsoft.com/office/drawing/2014/main" id="{157972A6-3C6C-4AAB-BA4F-13CB7E17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3851275"/>
            <a:ext cx="1220787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Berat</a:t>
            </a:r>
          </a:p>
        </p:txBody>
      </p:sp>
      <p:sp>
        <p:nvSpPr>
          <p:cNvPr id="124946" name="Rectangle 18">
            <a:extLst>
              <a:ext uri="{FF2B5EF4-FFF2-40B4-BE49-F238E27FC236}">
                <a16:creationId xmlns="" xmlns:a16="http://schemas.microsoft.com/office/drawing/2014/main" id="{949A239A-8AB2-44BF-A508-610B5C93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264" y="3838575"/>
            <a:ext cx="1266825" cy="4333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Keunikan</a:t>
            </a:r>
          </a:p>
        </p:txBody>
      </p:sp>
      <p:sp>
        <p:nvSpPr>
          <p:cNvPr id="124947" name="Line 19">
            <a:extLst>
              <a:ext uri="{FF2B5EF4-FFF2-40B4-BE49-F238E27FC236}">
                <a16:creationId xmlns="" xmlns:a16="http://schemas.microsoft.com/office/drawing/2014/main" id="{374C2C5A-25B5-4F6C-9562-38AB6FB3B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3125" y="3489326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48" name="Line 20">
            <a:extLst>
              <a:ext uri="{FF2B5EF4-FFF2-40B4-BE49-F238E27FC236}">
                <a16:creationId xmlns="" xmlns:a16="http://schemas.microsoft.com/office/drawing/2014/main" id="{CC66002C-A493-471C-AACD-B624CD58F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35194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4949" name="Group 21">
            <a:extLst>
              <a:ext uri="{FF2B5EF4-FFF2-40B4-BE49-F238E27FC236}">
                <a16:creationId xmlns="" xmlns:a16="http://schemas.microsoft.com/office/drawing/2014/main" id="{DBACE18B-4168-44AE-BD62-73438D143FAD}"/>
              </a:ext>
            </a:extLst>
          </p:cNvPr>
          <p:cNvGrpSpPr>
            <a:grpSpLocks/>
          </p:cNvGrpSpPr>
          <p:nvPr/>
        </p:nvGrpSpPr>
        <p:grpSpPr bwMode="auto">
          <a:xfrm>
            <a:off x="2149476" y="4208464"/>
            <a:ext cx="847725" cy="1920875"/>
            <a:chOff x="394" y="2331"/>
            <a:chExt cx="534" cy="1210"/>
          </a:xfrm>
        </p:grpSpPr>
        <p:sp>
          <p:nvSpPr>
            <p:cNvPr id="124990" name="Line 22">
              <a:extLst>
                <a:ext uri="{FF2B5EF4-FFF2-40B4-BE49-F238E27FC236}">
                  <a16:creationId xmlns="" xmlns:a16="http://schemas.microsoft.com/office/drawing/2014/main" id="{F44AAF72-FAB5-4C44-BC23-CF21A4468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91" name="Text Box 23">
              <a:extLst>
                <a:ext uri="{FF2B5EF4-FFF2-40B4-BE49-F238E27FC236}">
                  <a16:creationId xmlns="" xmlns:a16="http://schemas.microsoft.com/office/drawing/2014/main" id="{AC9232E9-7D42-4EC4-84A0-C8B9D5904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92" name="Line 24">
              <a:extLst>
                <a:ext uri="{FF2B5EF4-FFF2-40B4-BE49-F238E27FC236}">
                  <a16:creationId xmlns="" xmlns:a16="http://schemas.microsoft.com/office/drawing/2014/main" id="{114B7886-3DB7-46BA-9533-C39F6C512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93" name="Line 25">
              <a:extLst>
                <a:ext uri="{FF2B5EF4-FFF2-40B4-BE49-F238E27FC236}">
                  <a16:creationId xmlns="" xmlns:a16="http://schemas.microsoft.com/office/drawing/2014/main" id="{98F564EE-5BCE-4460-B71C-DAC1565B6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94" name="Line 26">
              <a:extLst>
                <a:ext uri="{FF2B5EF4-FFF2-40B4-BE49-F238E27FC236}">
                  <a16:creationId xmlns="" xmlns:a16="http://schemas.microsoft.com/office/drawing/2014/main" id="{53190F7D-ECF2-4E79-B721-9F247F8D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95" name="Line 27">
              <a:extLst>
                <a:ext uri="{FF2B5EF4-FFF2-40B4-BE49-F238E27FC236}">
                  <a16:creationId xmlns="" xmlns:a16="http://schemas.microsoft.com/office/drawing/2014/main" id="{4078F0C7-FA2C-44CB-B367-9992C29C5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50" name="Group 28">
            <a:extLst>
              <a:ext uri="{FF2B5EF4-FFF2-40B4-BE49-F238E27FC236}">
                <a16:creationId xmlns="" xmlns:a16="http://schemas.microsoft.com/office/drawing/2014/main" id="{F8A95050-06D9-403B-900B-09FE10FC2480}"/>
              </a:ext>
            </a:extLst>
          </p:cNvPr>
          <p:cNvGrpSpPr>
            <a:grpSpLocks/>
          </p:cNvGrpSpPr>
          <p:nvPr/>
        </p:nvGrpSpPr>
        <p:grpSpPr bwMode="auto">
          <a:xfrm>
            <a:off x="3736976" y="4192589"/>
            <a:ext cx="847725" cy="1920875"/>
            <a:chOff x="1394" y="2321"/>
            <a:chExt cx="534" cy="1210"/>
          </a:xfrm>
        </p:grpSpPr>
        <p:sp>
          <p:nvSpPr>
            <p:cNvPr id="124984" name="Line 29">
              <a:extLst>
                <a:ext uri="{FF2B5EF4-FFF2-40B4-BE49-F238E27FC236}">
                  <a16:creationId xmlns="" xmlns:a16="http://schemas.microsoft.com/office/drawing/2014/main" id="{18D0B2C3-2E59-49DC-BA90-73594DBB0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5" name="Text Box 30">
              <a:extLst>
                <a:ext uri="{FF2B5EF4-FFF2-40B4-BE49-F238E27FC236}">
                  <a16:creationId xmlns="" xmlns:a16="http://schemas.microsoft.com/office/drawing/2014/main" id="{C4CFDA1D-2773-4DDC-A415-C9022A5F1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86" name="Line 31">
              <a:extLst>
                <a:ext uri="{FF2B5EF4-FFF2-40B4-BE49-F238E27FC236}">
                  <a16:creationId xmlns="" xmlns:a16="http://schemas.microsoft.com/office/drawing/2014/main" id="{20D048ED-E901-4C47-8B9D-37A5DE00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7" name="Line 32">
              <a:extLst>
                <a:ext uri="{FF2B5EF4-FFF2-40B4-BE49-F238E27FC236}">
                  <a16:creationId xmlns="" xmlns:a16="http://schemas.microsoft.com/office/drawing/2014/main" id="{AD00ACEE-A8DD-4905-8F33-D78B6181E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8" name="Line 33">
              <a:extLst>
                <a:ext uri="{FF2B5EF4-FFF2-40B4-BE49-F238E27FC236}">
                  <a16:creationId xmlns="" xmlns:a16="http://schemas.microsoft.com/office/drawing/2014/main" id="{3DA97578-032E-4B6D-AD98-C1653EEAC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9" name="Line 34">
              <a:extLst>
                <a:ext uri="{FF2B5EF4-FFF2-40B4-BE49-F238E27FC236}">
                  <a16:creationId xmlns="" xmlns:a16="http://schemas.microsoft.com/office/drawing/2014/main" id="{9B4D64F2-7F60-473E-A4AA-F9F56421E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51" name="Group 35">
            <a:extLst>
              <a:ext uri="{FF2B5EF4-FFF2-40B4-BE49-F238E27FC236}">
                <a16:creationId xmlns="" xmlns:a16="http://schemas.microsoft.com/office/drawing/2014/main" id="{327B87B8-6FA8-49C3-9313-6F65A7588211}"/>
              </a:ext>
            </a:extLst>
          </p:cNvPr>
          <p:cNvGrpSpPr>
            <a:grpSpLocks/>
          </p:cNvGrpSpPr>
          <p:nvPr/>
        </p:nvGrpSpPr>
        <p:grpSpPr bwMode="auto">
          <a:xfrm>
            <a:off x="5157789" y="4206876"/>
            <a:ext cx="847725" cy="1920875"/>
            <a:chOff x="394" y="2331"/>
            <a:chExt cx="534" cy="1210"/>
          </a:xfrm>
        </p:grpSpPr>
        <p:sp>
          <p:nvSpPr>
            <p:cNvPr id="124978" name="Line 36">
              <a:extLst>
                <a:ext uri="{FF2B5EF4-FFF2-40B4-BE49-F238E27FC236}">
                  <a16:creationId xmlns="" xmlns:a16="http://schemas.microsoft.com/office/drawing/2014/main" id="{7BED27DF-48C5-4E21-9682-79E36A8FB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9" name="Text Box 37">
              <a:extLst>
                <a:ext uri="{FF2B5EF4-FFF2-40B4-BE49-F238E27FC236}">
                  <a16:creationId xmlns="" xmlns:a16="http://schemas.microsoft.com/office/drawing/2014/main" id="{E74090CE-B7B9-4DBB-9F2F-30F95CC48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80" name="Line 38">
              <a:extLst>
                <a:ext uri="{FF2B5EF4-FFF2-40B4-BE49-F238E27FC236}">
                  <a16:creationId xmlns="" xmlns:a16="http://schemas.microsoft.com/office/drawing/2014/main" id="{9D1DD805-B7E3-41B0-94F4-3105AEF58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1" name="Line 39">
              <a:extLst>
                <a:ext uri="{FF2B5EF4-FFF2-40B4-BE49-F238E27FC236}">
                  <a16:creationId xmlns="" xmlns:a16="http://schemas.microsoft.com/office/drawing/2014/main" id="{E3491422-B64A-4AC8-AC3F-63E61AE73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2" name="Line 40">
              <a:extLst>
                <a:ext uri="{FF2B5EF4-FFF2-40B4-BE49-F238E27FC236}">
                  <a16:creationId xmlns="" xmlns:a16="http://schemas.microsoft.com/office/drawing/2014/main" id="{FC4C17E7-86C6-42BB-918F-9843CBC2E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83" name="Line 41">
              <a:extLst>
                <a:ext uri="{FF2B5EF4-FFF2-40B4-BE49-F238E27FC236}">
                  <a16:creationId xmlns="" xmlns:a16="http://schemas.microsoft.com/office/drawing/2014/main" id="{880A41BF-BAFC-42A3-98DB-B2AF49690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52" name="Group 42">
            <a:extLst>
              <a:ext uri="{FF2B5EF4-FFF2-40B4-BE49-F238E27FC236}">
                <a16:creationId xmlns="" xmlns:a16="http://schemas.microsoft.com/office/drawing/2014/main" id="{EBC5D624-3A96-487A-AE5A-7E997EBF9D1D}"/>
              </a:ext>
            </a:extLst>
          </p:cNvPr>
          <p:cNvGrpSpPr>
            <a:grpSpLocks/>
          </p:cNvGrpSpPr>
          <p:nvPr/>
        </p:nvGrpSpPr>
        <p:grpSpPr bwMode="auto">
          <a:xfrm>
            <a:off x="6745289" y="4191001"/>
            <a:ext cx="847725" cy="1920875"/>
            <a:chOff x="1394" y="2321"/>
            <a:chExt cx="534" cy="1210"/>
          </a:xfrm>
        </p:grpSpPr>
        <p:sp>
          <p:nvSpPr>
            <p:cNvPr id="124972" name="Line 43">
              <a:extLst>
                <a:ext uri="{FF2B5EF4-FFF2-40B4-BE49-F238E27FC236}">
                  <a16:creationId xmlns="" xmlns:a16="http://schemas.microsoft.com/office/drawing/2014/main" id="{F91F74C0-D319-40BF-8921-C55C455E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3" name="Text Box 44">
              <a:extLst>
                <a:ext uri="{FF2B5EF4-FFF2-40B4-BE49-F238E27FC236}">
                  <a16:creationId xmlns="" xmlns:a16="http://schemas.microsoft.com/office/drawing/2014/main" id="{85E5DDDD-0573-48F5-B3A3-A6BCF48B4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74" name="Line 45">
              <a:extLst>
                <a:ext uri="{FF2B5EF4-FFF2-40B4-BE49-F238E27FC236}">
                  <a16:creationId xmlns="" xmlns:a16="http://schemas.microsoft.com/office/drawing/2014/main" id="{96363247-3D8C-4C54-9677-0C2680535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5" name="Line 46">
              <a:extLst>
                <a:ext uri="{FF2B5EF4-FFF2-40B4-BE49-F238E27FC236}">
                  <a16:creationId xmlns="" xmlns:a16="http://schemas.microsoft.com/office/drawing/2014/main" id="{0B6B497E-4F53-46F5-BCA5-7961FDD33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6" name="Line 47">
              <a:extLst>
                <a:ext uri="{FF2B5EF4-FFF2-40B4-BE49-F238E27FC236}">
                  <a16:creationId xmlns="" xmlns:a16="http://schemas.microsoft.com/office/drawing/2014/main" id="{5DF0A1EE-C788-4333-802B-AADD6DDF6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7" name="Line 48">
              <a:extLst>
                <a:ext uri="{FF2B5EF4-FFF2-40B4-BE49-F238E27FC236}">
                  <a16:creationId xmlns="" xmlns:a16="http://schemas.microsoft.com/office/drawing/2014/main" id="{D4FC749B-C5E9-458B-BD44-0434DDF45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53" name="Group 49">
            <a:extLst>
              <a:ext uri="{FF2B5EF4-FFF2-40B4-BE49-F238E27FC236}">
                <a16:creationId xmlns="" xmlns:a16="http://schemas.microsoft.com/office/drawing/2014/main" id="{AF0988E8-FC18-4EF6-8A84-4DB8E113C07C}"/>
              </a:ext>
            </a:extLst>
          </p:cNvPr>
          <p:cNvGrpSpPr>
            <a:grpSpLocks/>
          </p:cNvGrpSpPr>
          <p:nvPr/>
        </p:nvGrpSpPr>
        <p:grpSpPr bwMode="auto">
          <a:xfrm>
            <a:off x="7931151" y="4194176"/>
            <a:ext cx="847725" cy="1920875"/>
            <a:chOff x="394" y="2331"/>
            <a:chExt cx="534" cy="1210"/>
          </a:xfrm>
        </p:grpSpPr>
        <p:sp>
          <p:nvSpPr>
            <p:cNvPr id="124966" name="Line 50">
              <a:extLst>
                <a:ext uri="{FF2B5EF4-FFF2-40B4-BE49-F238E27FC236}">
                  <a16:creationId xmlns="" xmlns:a16="http://schemas.microsoft.com/office/drawing/2014/main" id="{4D1333A8-40A3-44FA-AE38-F6F308747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7" name="Text Box 51">
              <a:extLst>
                <a:ext uri="{FF2B5EF4-FFF2-40B4-BE49-F238E27FC236}">
                  <a16:creationId xmlns="" xmlns:a16="http://schemas.microsoft.com/office/drawing/2014/main" id="{3403B493-389C-4E7B-9BE3-35949CFBB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68" name="Line 52">
              <a:extLst>
                <a:ext uri="{FF2B5EF4-FFF2-40B4-BE49-F238E27FC236}">
                  <a16:creationId xmlns="" xmlns:a16="http://schemas.microsoft.com/office/drawing/2014/main" id="{9853EC50-11F7-43E6-BA2A-FCCFA4148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9" name="Line 53">
              <a:extLst>
                <a:ext uri="{FF2B5EF4-FFF2-40B4-BE49-F238E27FC236}">
                  <a16:creationId xmlns="" xmlns:a16="http://schemas.microsoft.com/office/drawing/2014/main" id="{70327775-7FF5-45B6-8238-BDD9B2AAC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0" name="Line 54">
              <a:extLst>
                <a:ext uri="{FF2B5EF4-FFF2-40B4-BE49-F238E27FC236}">
                  <a16:creationId xmlns="" xmlns:a16="http://schemas.microsoft.com/office/drawing/2014/main" id="{7477D428-35B4-4D20-93D7-C6AC645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71" name="Line 55">
              <a:extLst>
                <a:ext uri="{FF2B5EF4-FFF2-40B4-BE49-F238E27FC236}">
                  <a16:creationId xmlns="" xmlns:a16="http://schemas.microsoft.com/office/drawing/2014/main" id="{F242AB62-33AA-40CC-9B98-B50D5ADAF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54" name="Group 56">
            <a:extLst>
              <a:ext uri="{FF2B5EF4-FFF2-40B4-BE49-F238E27FC236}">
                <a16:creationId xmlns="" xmlns:a16="http://schemas.microsoft.com/office/drawing/2014/main" id="{67E29224-D7D9-4B37-B54F-B8B2AE543C03}"/>
              </a:ext>
            </a:extLst>
          </p:cNvPr>
          <p:cNvGrpSpPr>
            <a:grpSpLocks/>
          </p:cNvGrpSpPr>
          <p:nvPr/>
        </p:nvGrpSpPr>
        <p:grpSpPr bwMode="auto">
          <a:xfrm>
            <a:off x="9518651" y="4178301"/>
            <a:ext cx="847725" cy="1920875"/>
            <a:chOff x="1394" y="2321"/>
            <a:chExt cx="534" cy="1210"/>
          </a:xfrm>
        </p:grpSpPr>
        <p:sp>
          <p:nvSpPr>
            <p:cNvPr id="124960" name="Line 57">
              <a:extLst>
                <a:ext uri="{FF2B5EF4-FFF2-40B4-BE49-F238E27FC236}">
                  <a16:creationId xmlns="" xmlns:a16="http://schemas.microsoft.com/office/drawing/2014/main" id="{5E896A85-772C-4473-B042-DDCA92C35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1" name="Text Box 58">
              <a:extLst>
                <a:ext uri="{FF2B5EF4-FFF2-40B4-BE49-F238E27FC236}">
                  <a16:creationId xmlns="" xmlns:a16="http://schemas.microsoft.com/office/drawing/2014/main" id="{FADCB65B-6355-4C2E-83E6-54A380309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24962" name="Line 59">
              <a:extLst>
                <a:ext uri="{FF2B5EF4-FFF2-40B4-BE49-F238E27FC236}">
                  <a16:creationId xmlns="" xmlns:a16="http://schemas.microsoft.com/office/drawing/2014/main" id="{D03F0B46-D8BC-4AE8-8964-6C60BE9C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3" name="Line 60">
              <a:extLst>
                <a:ext uri="{FF2B5EF4-FFF2-40B4-BE49-F238E27FC236}">
                  <a16:creationId xmlns="" xmlns:a16="http://schemas.microsoft.com/office/drawing/2014/main" id="{94805500-58AA-4F24-9C3D-9AE612EF4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4" name="Line 61">
              <a:extLst>
                <a:ext uri="{FF2B5EF4-FFF2-40B4-BE49-F238E27FC236}">
                  <a16:creationId xmlns="" xmlns:a16="http://schemas.microsoft.com/office/drawing/2014/main" id="{144A7897-AEF4-4B8E-90AB-D9BF7EB14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65" name="Line 62">
              <a:extLst>
                <a:ext uri="{FF2B5EF4-FFF2-40B4-BE49-F238E27FC236}">
                  <a16:creationId xmlns="" xmlns:a16="http://schemas.microsoft.com/office/drawing/2014/main" id="{43EF631C-B734-4560-8236-32E5B6FF7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4955" name="Line 63">
            <a:extLst>
              <a:ext uri="{FF2B5EF4-FFF2-40B4-BE49-F238E27FC236}">
                <a16:creationId xmlns="" xmlns:a16="http://schemas.microsoft.com/office/drawing/2014/main" id="{D12E8ED7-FABF-42C3-8679-BF7EC2447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638" y="3190875"/>
            <a:ext cx="2587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832" name="Text Box 64">
            <a:extLst>
              <a:ext uri="{FF2B5EF4-FFF2-40B4-BE49-F238E27FC236}">
                <a16:creationId xmlns="" xmlns:a16="http://schemas.microsoft.com/office/drawing/2014/main" id="{58642A02-96E5-4D17-A726-EFBCEBB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1" y="2814638"/>
            <a:ext cx="145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KRITERIA</a:t>
            </a:r>
          </a:p>
        </p:txBody>
      </p:sp>
      <p:sp>
        <p:nvSpPr>
          <p:cNvPr id="288833" name="Text Box 65">
            <a:extLst>
              <a:ext uri="{FF2B5EF4-FFF2-40B4-BE49-F238E27FC236}">
                <a16:creationId xmlns="" xmlns:a16="http://schemas.microsoft.com/office/drawing/2014/main" id="{AF7B2B51-9F3A-462F-8D7A-900D5FF6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9" y="624998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ALTERNATIF</a:t>
            </a:r>
          </a:p>
        </p:txBody>
      </p:sp>
      <p:sp>
        <p:nvSpPr>
          <p:cNvPr id="124958" name="Line 66">
            <a:extLst>
              <a:ext uri="{FF2B5EF4-FFF2-40B4-BE49-F238E27FC236}">
                <a16:creationId xmlns="" xmlns:a16="http://schemas.microsoft.com/office/drawing/2014/main" id="{5F7FE820-54AA-4DAC-A071-884B3677A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7164" y="6116639"/>
            <a:ext cx="5492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59" name="Rectangle 67">
            <a:extLst>
              <a:ext uri="{FF2B5EF4-FFF2-40B4-BE49-F238E27FC236}">
                <a16:creationId xmlns="" xmlns:a16="http://schemas.microsoft.com/office/drawing/2014/main" id="{0220F46D-8C48-4EE3-8A0B-C0948B9A0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799014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cartoon_195">
            <a:extLst>
              <a:ext uri="{FF2B5EF4-FFF2-40B4-BE49-F238E27FC236}">
                <a16:creationId xmlns="" xmlns:a16="http://schemas.microsoft.com/office/drawing/2014/main" id="{818039E4-46F5-486B-A527-7C683718DD2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711451"/>
            <a:ext cx="165735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AutoShape 3">
            <a:extLst>
              <a:ext uri="{FF2B5EF4-FFF2-40B4-BE49-F238E27FC236}">
                <a16:creationId xmlns="" xmlns:a16="http://schemas.microsoft.com/office/drawing/2014/main" id="{620CE082-4241-4478-B479-E0E82E8C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1614488"/>
            <a:ext cx="5394325" cy="1325562"/>
          </a:xfrm>
          <a:prstGeom prst="wedgeRectCallout">
            <a:avLst>
              <a:gd name="adj1" fmla="val -63301"/>
              <a:gd name="adj2" fmla="val 7143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Verdana" panose="020B0604030504040204" pitchFamily="34" charset="0"/>
              </a:rPr>
              <a:t>Informasi tersebut dapat digunakan untuk menentukan ranking relatif dari setiap atribut</a:t>
            </a:r>
          </a:p>
        </p:txBody>
      </p:sp>
      <p:sp>
        <p:nvSpPr>
          <p:cNvPr id="125956" name="AutoShape 4">
            <a:extLst>
              <a:ext uri="{FF2B5EF4-FFF2-40B4-BE49-F238E27FC236}">
                <a16:creationId xmlns="" xmlns:a16="http://schemas.microsoft.com/office/drawing/2014/main" id="{C791F971-FE1C-4193-8874-BC067B48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1" y="3857626"/>
            <a:ext cx="5394325" cy="1325563"/>
          </a:xfrm>
          <a:prstGeom prst="wedgeRectCallout">
            <a:avLst>
              <a:gd name="adj1" fmla="val -57065"/>
              <a:gd name="adj2" fmla="val -9407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Verdana" panose="020B0604030504040204" pitchFamily="34" charset="0"/>
              </a:rPr>
              <a:t>Kriteria </a:t>
            </a: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kuantitatif</a:t>
            </a:r>
            <a:r>
              <a:rPr lang="en-US" altLang="en-US" sz="2400">
                <a:latin typeface="Verdana" panose="020B0604030504040204" pitchFamily="34" charset="0"/>
              </a:rPr>
              <a:t> &amp; </a:t>
            </a:r>
            <a:r>
              <a:rPr lang="en-US" altLang="en-US" sz="2400">
                <a:solidFill>
                  <a:srgbClr val="CC0000"/>
                </a:solidFill>
                <a:latin typeface="Verdana" panose="020B0604030504040204" pitchFamily="34" charset="0"/>
              </a:rPr>
              <a:t>kualitatif</a:t>
            </a:r>
            <a:r>
              <a:rPr lang="en-US" altLang="en-US" sz="2400">
                <a:latin typeface="Verdana" panose="020B0604030504040204" pitchFamily="34" charset="0"/>
              </a:rPr>
              <a:t> dapat digunakan untuk mempertimbangkan bobot</a:t>
            </a:r>
          </a:p>
        </p:txBody>
      </p:sp>
      <p:sp>
        <p:nvSpPr>
          <p:cNvPr id="125957" name="Rectangle 5">
            <a:extLst>
              <a:ext uri="{FF2B5EF4-FFF2-40B4-BE49-F238E27FC236}">
                <a16:creationId xmlns="" xmlns:a16="http://schemas.microsoft.com/office/drawing/2014/main" id="{73B60CFC-0244-4F85-92CC-50678B18B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406896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 descr="Paper bag">
            <a:extLst>
              <a:ext uri="{FF2B5EF4-FFF2-40B4-BE49-F238E27FC236}">
                <a16:creationId xmlns="" xmlns:a16="http://schemas.microsoft.com/office/drawing/2014/main" id="{5B98EE71-E737-42CC-81F6-96869E0392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41614" y="2208214"/>
            <a:ext cx="2579687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</a:p>
        </p:txBody>
      </p:sp>
      <p:pic>
        <p:nvPicPr>
          <p:cNvPr id="126979" name="Picture 3" descr="panah">
            <a:extLst>
              <a:ext uri="{FF2B5EF4-FFF2-40B4-BE49-F238E27FC236}">
                <a16:creationId xmlns="" xmlns:a16="http://schemas.microsoft.com/office/drawing/2014/main" id="{7FA8CF34-1942-4106-85AE-9E974CCB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9" y="3465513"/>
            <a:ext cx="58324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Text Box 4">
            <a:extLst>
              <a:ext uri="{FF2B5EF4-FFF2-40B4-BE49-F238E27FC236}">
                <a16:creationId xmlns="" xmlns:a16="http://schemas.microsoft.com/office/drawing/2014/main" id="{84AED82D-3C61-491F-91DB-DED2C8A27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3438526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6600"/>
                </a:solidFill>
                <a:latin typeface="Verdana" panose="020B0604030504040204" pitchFamily="34" charset="0"/>
              </a:rPr>
              <a:t>Harga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="" xmlns:a16="http://schemas.microsoft.com/office/drawing/2014/main" id="{875CCE12-F55C-4687-ADB4-C723CC1F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3806826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6600"/>
                </a:solidFill>
                <a:latin typeface="Verdana" panose="020B0604030504040204" pitchFamily="34" charset="0"/>
              </a:rPr>
              <a:t>Memori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="" xmlns:a16="http://schemas.microsoft.com/office/drawing/2014/main" id="{2D71CD80-67F3-4012-AE14-5CB8C94F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4" y="4248151"/>
            <a:ext cx="1023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6600"/>
                </a:solidFill>
                <a:latin typeface="Verdana" panose="020B0604030504040204" pitchFamily="34" charset="0"/>
              </a:rPr>
              <a:t>Warna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="" xmlns:a16="http://schemas.microsoft.com/office/drawing/2014/main" id="{511D8BA5-0361-40A3-A127-3CBAC14B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4735513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6600"/>
                </a:solidFill>
                <a:latin typeface="Verdana" panose="020B0604030504040204" pitchFamily="34" charset="0"/>
              </a:rPr>
              <a:t>Kamera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="" xmlns:a16="http://schemas.microsoft.com/office/drawing/2014/main" id="{9604B868-AEFB-4D3E-B45F-A9292098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5284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6600"/>
                </a:solidFill>
                <a:latin typeface="Verdana" panose="020B0604030504040204" pitchFamily="34" charset="0"/>
              </a:rPr>
              <a:t>Berat</a:t>
            </a:r>
          </a:p>
        </p:txBody>
      </p:sp>
      <p:sp>
        <p:nvSpPr>
          <p:cNvPr id="126985" name="Rectangle 10">
            <a:extLst>
              <a:ext uri="{FF2B5EF4-FFF2-40B4-BE49-F238E27FC236}">
                <a16:creationId xmlns="" xmlns:a16="http://schemas.microsoft.com/office/drawing/2014/main" id="{2FE2E713-8B3E-4C17-8736-C5F4F630A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032054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id the prob">
            <a:extLst>
              <a:ext uri="{FF2B5EF4-FFF2-40B4-BE49-F238E27FC236}">
                <a16:creationId xmlns="" xmlns:a16="http://schemas.microsoft.com/office/drawing/2014/main" id="{53A52FF9-3D33-4E18-9AD8-71034E0B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5" y="3255964"/>
            <a:ext cx="15621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AutoShape 3">
            <a:extLst>
              <a:ext uri="{FF2B5EF4-FFF2-40B4-BE49-F238E27FC236}">
                <a16:creationId xmlns="" xmlns:a16="http://schemas.microsoft.com/office/drawing/2014/main" id="{4728ADBC-AFFF-4CB5-8E93-25795EDB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963739"/>
            <a:ext cx="5592762" cy="1463675"/>
          </a:xfrm>
          <a:prstGeom prst="wedgeRectCallout">
            <a:avLst>
              <a:gd name="adj1" fmla="val 56699"/>
              <a:gd name="adj2" fmla="val 96528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Verdana" panose="020B0604030504040204" pitchFamily="34" charset="0"/>
              </a:rPr>
              <a:t>Saya </a:t>
            </a:r>
            <a:r>
              <a:rPr lang="en-US" altLang="en-US" dirty="0" err="1">
                <a:latin typeface="Verdana" panose="020B0604030504040204" pitchFamily="34" charset="0"/>
              </a:rPr>
              <a:t>lebih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mengutamakan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kemurahan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harga</a:t>
            </a:r>
            <a:r>
              <a:rPr lang="en-US" altLang="en-US" dirty="0">
                <a:latin typeface="Verdana" panose="020B0604030504040204" pitchFamily="34" charset="0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</a:rPr>
              <a:t>kemudian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keunikan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bentuk</a:t>
            </a:r>
            <a:r>
              <a:rPr lang="en-US" altLang="en-US" dirty="0">
                <a:latin typeface="Verdana" panose="020B0604030504040204" pitchFamily="34" charset="0"/>
              </a:rPr>
              <a:t> &amp; </a:t>
            </a:r>
            <a:r>
              <a:rPr lang="en-US" altLang="en-US" dirty="0" err="1">
                <a:latin typeface="Verdana" panose="020B0604030504040204" pitchFamily="34" charset="0"/>
              </a:rPr>
              <a:t>berat</a:t>
            </a:r>
            <a:r>
              <a:rPr lang="en-US" altLang="en-US" dirty="0">
                <a:latin typeface="Verdana" panose="020B0604030504040204" pitchFamily="34" charset="0"/>
              </a:rPr>
              <a:t> HP, </a:t>
            </a:r>
            <a:r>
              <a:rPr lang="en-US" altLang="en-US" dirty="0" err="1">
                <a:latin typeface="Verdana" panose="020B0604030504040204" pitchFamily="34" charset="0"/>
              </a:rPr>
              <a:t>sedangkan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kriteria</a:t>
            </a:r>
            <a:r>
              <a:rPr lang="en-US" altLang="en-US" dirty="0">
                <a:latin typeface="Verdana" panose="020B0604030504040204" pitchFamily="34" charset="0"/>
              </a:rPr>
              <a:t> lain </a:t>
            </a:r>
            <a:r>
              <a:rPr lang="en-US" altLang="en-US" dirty="0" err="1">
                <a:latin typeface="Verdana" panose="020B0604030504040204" pitchFamily="34" charset="0"/>
              </a:rPr>
              <a:t>merupakan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prioritas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terakhir</a:t>
            </a: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128004" name="Rectangle 4">
            <a:extLst>
              <a:ext uri="{FF2B5EF4-FFF2-40B4-BE49-F238E27FC236}">
                <a16:creationId xmlns="" xmlns:a16="http://schemas.microsoft.com/office/drawing/2014/main" id="{2741F904-D5B0-404D-9BD5-7F91E20B8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20914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>
            <a:extLst>
              <a:ext uri="{FF2B5EF4-FFF2-40B4-BE49-F238E27FC236}">
                <a16:creationId xmlns="" xmlns:a16="http://schemas.microsoft.com/office/drawing/2014/main" id="{8FE487D9-8EC1-4717-B3AE-C395F81B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1752601"/>
            <a:ext cx="4662488" cy="2987675"/>
          </a:xfrm>
          <a:prstGeom prst="cloudCallout">
            <a:avLst>
              <a:gd name="adj1" fmla="val -62699"/>
              <a:gd name="adj2" fmla="val 4856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Dengan menggunakan perbandingan berpasangan, dapat diketahui derajat kepentingan relatif antar kriteria</a:t>
            </a:r>
          </a:p>
        </p:txBody>
      </p:sp>
      <p:pic>
        <p:nvPicPr>
          <p:cNvPr id="129027" name="Picture 3" descr="cartoon_195">
            <a:extLst>
              <a:ext uri="{FF2B5EF4-FFF2-40B4-BE49-F238E27FC236}">
                <a16:creationId xmlns="" xmlns:a16="http://schemas.microsoft.com/office/drawing/2014/main" id="{D6BDE5B5-7132-4A75-86CE-5AEB8F49FB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3975101"/>
            <a:ext cx="19621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4" descr="timbangan">
            <a:extLst>
              <a:ext uri="{FF2B5EF4-FFF2-40B4-BE49-F238E27FC236}">
                <a16:creationId xmlns="" xmlns:a16="http://schemas.microsoft.com/office/drawing/2014/main" id="{31F0440D-9798-44AF-B5EA-46BEB132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2676525"/>
            <a:ext cx="1428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Rectangle 5">
            <a:extLst>
              <a:ext uri="{FF2B5EF4-FFF2-40B4-BE49-F238E27FC236}">
                <a16:creationId xmlns="" xmlns:a16="http://schemas.microsoft.com/office/drawing/2014/main" id="{182ED89D-A39B-4D0B-A7E5-35E148C43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24510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>
            <a:extLst>
              <a:ext uri="{FF2B5EF4-FFF2-40B4-BE49-F238E27FC236}">
                <a16:creationId xmlns="" xmlns:a16="http://schemas.microsoft.com/office/drawing/2014/main" id="{13B59A63-FF12-4FB6-BAC8-B472160E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1" y="1752601"/>
            <a:ext cx="5089525" cy="2987675"/>
          </a:xfrm>
          <a:prstGeom prst="cloudCallout">
            <a:avLst>
              <a:gd name="adj1" fmla="val -61634"/>
              <a:gd name="adj2" fmla="val 4856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Verdana" panose="020B0604030504040204" pitchFamily="34" charset="0"/>
              </a:rPr>
              <a:t>Matriks perbandingan berpasangan adalah matriks berukuran n x n dengan elemen a</a:t>
            </a:r>
            <a:r>
              <a:rPr lang="es-ES" altLang="en-US" baseline="-25000">
                <a:latin typeface="Verdana" panose="020B0604030504040204" pitchFamily="34" charset="0"/>
              </a:rPr>
              <a:t>ij</a:t>
            </a:r>
            <a:r>
              <a:rPr lang="es-ES" altLang="en-US">
                <a:latin typeface="Verdana" panose="020B0604030504040204" pitchFamily="34" charset="0"/>
              </a:rPr>
              <a:t> merupakan nilai relatif tujuan ke-i terhadap tujuan ke-j</a:t>
            </a:r>
            <a:r>
              <a:rPr lang="en-US" altLang="en-US" sz="1800"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130051" name="Picture 3" descr="cartoon_195">
            <a:extLst>
              <a:ext uri="{FF2B5EF4-FFF2-40B4-BE49-F238E27FC236}">
                <a16:creationId xmlns="" xmlns:a16="http://schemas.microsoft.com/office/drawing/2014/main" id="{5CA49A07-D488-4A91-A401-5CAB4FB92F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3975101"/>
            <a:ext cx="19621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2" name="Picture 4" descr="timbangan">
            <a:extLst>
              <a:ext uri="{FF2B5EF4-FFF2-40B4-BE49-F238E27FC236}">
                <a16:creationId xmlns="" xmlns:a16="http://schemas.microsoft.com/office/drawing/2014/main" id="{040998C8-2FEF-4685-959A-8E90FAA8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2676525"/>
            <a:ext cx="1428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Rectangle 5">
            <a:extLst>
              <a:ext uri="{FF2B5EF4-FFF2-40B4-BE49-F238E27FC236}">
                <a16:creationId xmlns="" xmlns:a16="http://schemas.microsoft.com/office/drawing/2014/main" id="{641BF7B4-243E-47A1-9E83-0F967A605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4974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hierarchy-bird-tree">
            <a:extLst>
              <a:ext uri="{FF2B5EF4-FFF2-40B4-BE49-F238E27FC236}">
                <a16:creationId xmlns="" xmlns:a16="http://schemas.microsoft.com/office/drawing/2014/main" id="{01A925B3-9A36-41D2-AEBE-772ADB03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4" y="2446339"/>
            <a:ext cx="2681287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15" name="Text Box 3">
            <a:extLst>
              <a:ext uri="{FF2B5EF4-FFF2-40B4-BE49-F238E27FC236}">
                <a16:creationId xmlns="" xmlns:a16="http://schemas.microsoft.com/office/drawing/2014/main" id="{ADEF1E85-DDB2-48F1-A281-22530717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680076"/>
            <a:ext cx="316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>
                <a:latin typeface="Verdana" pitchFamily="34" charset="0"/>
              </a:rPr>
              <a:t>: sama penting (</a:t>
            </a:r>
            <a:r>
              <a:rPr lang="en-US" b="1" i="1">
                <a:solidFill>
                  <a:srgbClr val="003399"/>
                </a:solidFill>
                <a:latin typeface="Verdana" pitchFamily="34" charset="0"/>
              </a:rPr>
              <a:t>equal</a:t>
            </a:r>
            <a:r>
              <a:rPr lang="en-US">
                <a:latin typeface="Verdana" pitchFamily="34" charset="0"/>
              </a:rPr>
              <a:t>)</a:t>
            </a:r>
          </a:p>
        </p:txBody>
      </p:sp>
      <p:sp>
        <p:nvSpPr>
          <p:cNvPr id="294916" name="Text Box 4">
            <a:extLst>
              <a:ext uri="{FF2B5EF4-FFF2-40B4-BE49-F238E27FC236}">
                <a16:creationId xmlns="" xmlns:a16="http://schemas.microsoft.com/office/drawing/2014/main" id="{E90528C7-9621-41A0-AD22-8C1B461A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911726"/>
            <a:ext cx="376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  <a:r>
              <a:rPr lang="en-US">
                <a:latin typeface="Verdana" pitchFamily="34" charset="0"/>
              </a:rPr>
              <a:t> : cukup penting (</a:t>
            </a:r>
            <a:r>
              <a:rPr lang="en-US" b="1" i="1">
                <a:solidFill>
                  <a:srgbClr val="003399"/>
                </a:solidFill>
                <a:latin typeface="Verdana" pitchFamily="34" charset="0"/>
              </a:rPr>
              <a:t>moderate</a:t>
            </a:r>
            <a:r>
              <a:rPr lang="en-US">
                <a:latin typeface="Verdana" pitchFamily="34" charset="0"/>
              </a:rPr>
              <a:t>)</a:t>
            </a:r>
          </a:p>
        </p:txBody>
      </p:sp>
      <p:sp>
        <p:nvSpPr>
          <p:cNvPr id="294917" name="Text Box 5">
            <a:extLst>
              <a:ext uri="{FF2B5EF4-FFF2-40B4-BE49-F238E27FC236}">
                <a16:creationId xmlns="" xmlns:a16="http://schemas.microsoft.com/office/drawing/2014/main" id="{FED765A3-4429-49BC-A3B2-14A4553E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1" y="4159251"/>
            <a:ext cx="3230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  <a:r>
              <a:rPr lang="en-US" dirty="0">
                <a:latin typeface="Verdana" pitchFamily="34" charset="0"/>
              </a:rPr>
              <a:t> : </a:t>
            </a:r>
            <a:r>
              <a:rPr lang="en-US" dirty="0" err="1">
                <a:latin typeface="Verdana" pitchFamily="34" charset="0"/>
              </a:rPr>
              <a:t>lebih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penting</a:t>
            </a:r>
            <a:r>
              <a:rPr lang="en-US" dirty="0">
                <a:latin typeface="Verdana" pitchFamily="34" charset="0"/>
              </a:rPr>
              <a:t> (</a:t>
            </a:r>
            <a:r>
              <a:rPr lang="en-US" b="1" i="1" dirty="0">
                <a:solidFill>
                  <a:srgbClr val="003399"/>
                </a:solidFill>
                <a:latin typeface="Verdana" pitchFamily="34" charset="0"/>
              </a:rPr>
              <a:t>strong</a:t>
            </a:r>
            <a:r>
              <a:rPr lang="en-US" dirty="0">
                <a:latin typeface="Verdana" pitchFamily="34" charset="0"/>
              </a:rPr>
              <a:t>)</a:t>
            </a:r>
          </a:p>
        </p:txBody>
      </p:sp>
      <p:sp>
        <p:nvSpPr>
          <p:cNvPr id="294918" name="Text Box 6">
            <a:extLst>
              <a:ext uri="{FF2B5EF4-FFF2-40B4-BE49-F238E27FC236}">
                <a16:creationId xmlns="" xmlns:a16="http://schemas.microsoft.com/office/drawing/2014/main" id="{50B7588D-2D85-46E1-AAA9-EFC467C3C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3343276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</a:t>
            </a:r>
            <a:r>
              <a:rPr lang="en-US" dirty="0">
                <a:latin typeface="Verdana" pitchFamily="34" charset="0"/>
              </a:rPr>
              <a:t> : </a:t>
            </a:r>
            <a:r>
              <a:rPr lang="en-US" dirty="0" err="1">
                <a:latin typeface="Verdana" pitchFamily="34" charset="0"/>
              </a:rPr>
              <a:t>sangat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lebih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penting</a:t>
            </a:r>
            <a:r>
              <a:rPr lang="en-US" dirty="0">
                <a:latin typeface="Verdana" pitchFamily="34" charset="0"/>
              </a:rPr>
              <a:t> (</a:t>
            </a:r>
            <a:r>
              <a:rPr lang="en-US" b="1" i="1" dirty="0">
                <a:solidFill>
                  <a:srgbClr val="003399"/>
                </a:solidFill>
                <a:latin typeface="Verdana" pitchFamily="34" charset="0"/>
              </a:rPr>
              <a:t>very</a:t>
            </a:r>
            <a:r>
              <a:rPr lang="en-US" dirty="0">
                <a:latin typeface="Verdana" pitchFamily="34" charset="0"/>
              </a:rPr>
              <a:t>)</a:t>
            </a:r>
          </a:p>
        </p:txBody>
      </p:sp>
      <p:sp>
        <p:nvSpPr>
          <p:cNvPr id="294919" name="Text Box 7">
            <a:extLst>
              <a:ext uri="{FF2B5EF4-FFF2-40B4-BE49-F238E27FC236}">
                <a16:creationId xmlns="" xmlns:a16="http://schemas.microsoft.com/office/drawing/2014/main" id="{3DC14A7D-340A-4387-B0C4-0A7B4CE6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9" y="2508251"/>
            <a:ext cx="433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9</a:t>
            </a:r>
            <a:r>
              <a:rPr lang="en-US">
                <a:latin typeface="Verdana" pitchFamily="34" charset="0"/>
              </a:rPr>
              <a:t> : mutlak lebih penting (</a:t>
            </a:r>
            <a:r>
              <a:rPr lang="en-US" b="1" i="1">
                <a:solidFill>
                  <a:srgbClr val="003399"/>
                </a:solidFill>
                <a:latin typeface="Verdana" pitchFamily="34" charset="0"/>
              </a:rPr>
              <a:t>extreme</a:t>
            </a:r>
            <a:r>
              <a:rPr lang="en-US">
                <a:latin typeface="Verdana" pitchFamily="34" charset="0"/>
              </a:rPr>
              <a:t>)</a:t>
            </a:r>
          </a:p>
        </p:txBody>
      </p:sp>
      <p:sp>
        <p:nvSpPr>
          <p:cNvPr id="131080" name="WordArt 8">
            <a:extLst>
              <a:ext uri="{FF2B5EF4-FFF2-40B4-BE49-F238E27FC236}">
                <a16:creationId xmlns="" xmlns:a16="http://schemas.microsoft.com/office/drawing/2014/main" id="{E1EB9720-2DD6-4E36-8845-9361961BFB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59039" y="1735138"/>
            <a:ext cx="5229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Tingkat Kepentingan</a:t>
            </a:r>
          </a:p>
        </p:txBody>
      </p:sp>
      <p:sp>
        <p:nvSpPr>
          <p:cNvPr id="131081" name="Rectangle 9">
            <a:extLst>
              <a:ext uri="{FF2B5EF4-FFF2-40B4-BE49-F238E27FC236}">
                <a16:creationId xmlns="" xmlns:a16="http://schemas.microsoft.com/office/drawing/2014/main" id="{18B98967-97CB-49AB-B616-FA226DCDD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5283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d the prob">
            <a:extLst>
              <a:ext uri="{FF2B5EF4-FFF2-40B4-BE49-F238E27FC236}">
                <a16:creationId xmlns="" xmlns:a16="http://schemas.microsoft.com/office/drawing/2014/main" id="{23BA3E52-628D-4591-B315-D311B692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2981326"/>
            <a:ext cx="15621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3">
            <a:extLst>
              <a:ext uri="{FF2B5EF4-FFF2-40B4-BE49-F238E27FC236}">
                <a16:creationId xmlns="" xmlns:a16="http://schemas.microsoft.com/office/drawing/2014/main" id="{1AC71831-8DF8-4D94-B6AE-726B2221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427164"/>
            <a:ext cx="8351838" cy="992187"/>
          </a:xfrm>
          <a:prstGeom prst="wedgeRectCallout">
            <a:avLst>
              <a:gd name="adj1" fmla="val 36940"/>
              <a:gd name="adj2" fmla="val 98639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Saya lebih mengutamakan kemurahan harga, kemudian keunikan bentuk &amp; berat HP, sedangkan kriteria lain merupakan prioritas terakhir</a:t>
            </a:r>
          </a:p>
        </p:txBody>
      </p:sp>
      <p:graphicFrame>
        <p:nvGraphicFramePr>
          <p:cNvPr id="25602" name="Object 4">
            <a:extLst>
              <a:ext uri="{FF2B5EF4-FFF2-40B4-BE49-F238E27FC236}">
                <a16:creationId xmlns="" xmlns:a16="http://schemas.microsoft.com/office/drawing/2014/main" id="{63BDCF91-7896-4D8D-9610-934D47463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3036888"/>
          <a:ext cx="4670425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4" imgW="1714320" imgH="1371600" progId="Equation.3">
                  <p:embed/>
                </p:oleObj>
              </mc:Choice>
              <mc:Fallback>
                <p:oleObj name="Equation" r:id="rId4" imgW="1714320" imgH="1371600" progId="Equation.3">
                  <p:embed/>
                  <p:pic>
                    <p:nvPicPr>
                      <p:cNvPr id="25602" name="Object 4">
                        <a:extLst>
                          <a:ext uri="{FF2B5EF4-FFF2-40B4-BE49-F238E27FC236}">
                            <a16:creationId xmlns="" xmlns:a16="http://schemas.microsoft.com/office/drawing/2014/main" id="{63BDCF91-7896-4D8D-9610-934D47463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036888"/>
                        <a:ext cx="4670425" cy="373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Text Box 5">
            <a:extLst>
              <a:ext uri="{FF2B5EF4-FFF2-40B4-BE49-F238E27FC236}">
                <a16:creationId xmlns="" xmlns:a16="http://schemas.microsoft.com/office/drawing/2014/main" id="{D833FEC7-9FEF-4C15-9707-AA733DCF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9" y="2463800"/>
            <a:ext cx="427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H   M W  K   B    U</a:t>
            </a:r>
          </a:p>
        </p:txBody>
      </p:sp>
      <p:sp>
        <p:nvSpPr>
          <p:cNvPr id="295942" name="Text Box 6">
            <a:extLst>
              <a:ext uri="{FF2B5EF4-FFF2-40B4-BE49-F238E27FC236}">
                <a16:creationId xmlns="" xmlns:a16="http://schemas.microsoft.com/office/drawing/2014/main" id="{86E2320A-BD22-469B-97A2-A14AF4FE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2892425"/>
            <a:ext cx="647934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</a:t>
            </a:r>
          </a:p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</a:t>
            </a:r>
          </a:p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</a:t>
            </a:r>
          </a:p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</a:t>
            </a:r>
          </a:p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  <a:p>
            <a:pPr>
              <a:lnSpc>
                <a:spcPct val="130000"/>
              </a:lnSpc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="" xmlns:a16="http://schemas.microsoft.com/office/drawing/2014/main" id="{C524D6E1-14BC-4BA2-AC25-B71E4EDEF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EFA5982-6E38-42C1-84C6-3D24B2C41755}"/>
              </a:ext>
            </a:extLst>
          </p:cNvPr>
          <p:cNvCxnSpPr>
            <a:cxnSpLocks/>
          </p:cNvCxnSpPr>
          <p:nvPr/>
        </p:nvCxnSpPr>
        <p:spPr>
          <a:xfrm>
            <a:off x="3215680" y="3212976"/>
            <a:ext cx="4002684" cy="35592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i="1" dirty="0" smtClean="0"/>
              <a:t>Pairwise Comparison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Pembandingan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/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/</a:t>
            </a:r>
            <a:r>
              <a:rPr lang="en-US" dirty="0" err="1" smtClean="0"/>
              <a:t>obyek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Misal</a:t>
            </a:r>
            <a:r>
              <a:rPr lang="en-US" dirty="0" smtClean="0"/>
              <a:t> : </a:t>
            </a:r>
            <a:r>
              <a:rPr lang="en-US" dirty="0" err="1" smtClean="0"/>
              <a:t>pembandingan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, </a:t>
            </a:r>
            <a:r>
              <a:rPr lang="en-US" dirty="0" err="1" smtClean="0"/>
              <a:t>pembandingan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ASUS </a:t>
            </a:r>
            <a:r>
              <a:rPr lang="en-US" dirty="0" err="1" smtClean="0"/>
              <a:t>dan</a:t>
            </a:r>
            <a:r>
              <a:rPr lang="en-US" dirty="0" smtClean="0"/>
              <a:t> Lenovo, </a:t>
            </a:r>
            <a:r>
              <a:rPr lang="en-US" dirty="0" err="1" smtClean="0"/>
              <a:t>pembandingan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Toyota </a:t>
            </a:r>
            <a:r>
              <a:rPr lang="en-US" dirty="0" err="1" smtClean="0"/>
              <a:t>dan</a:t>
            </a:r>
            <a:r>
              <a:rPr lang="en-US" dirty="0" smtClean="0"/>
              <a:t> Mitsubishi,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cartoon_195">
            <a:extLst>
              <a:ext uri="{FF2B5EF4-FFF2-40B4-BE49-F238E27FC236}">
                <a16:creationId xmlns="" xmlns:a16="http://schemas.microsoft.com/office/drawing/2014/main" id="{2EC527EB-9431-4E23-BA9F-1FA9F1F5F3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32000"/>
            <a:ext cx="234473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3" name="AutoShape 3">
            <a:extLst>
              <a:ext uri="{FF2B5EF4-FFF2-40B4-BE49-F238E27FC236}">
                <a16:creationId xmlns="" xmlns:a16="http://schemas.microsoft.com/office/drawing/2014/main" id="{EE8C0BE9-A94F-4DE9-B65F-58D374FD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4" y="3705225"/>
            <a:ext cx="4937125" cy="2514600"/>
          </a:xfrm>
          <a:prstGeom prst="wedgeRectCallout">
            <a:avLst>
              <a:gd name="adj1" fmla="val -65338"/>
              <a:gd name="adj2" fmla="val -51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>
                <a:latin typeface="Verdana" pitchFamily="34" charset="0"/>
              </a:rPr>
              <a:t>Konsep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EIGENVECTOR</a:t>
            </a:r>
            <a:r>
              <a:rPr lang="en-US" sz="2400">
                <a:latin typeface="Verdana" pitchFamily="34" charset="0"/>
              </a:rPr>
              <a:t> digunakan untuk melakukan proses perankingan prioritas setiap kriteria berdasarkan matriks perbandingan berpasangan (</a:t>
            </a:r>
            <a:r>
              <a:rPr lang="en-US" sz="2400" b="1">
                <a:solidFill>
                  <a:srgbClr val="003399"/>
                </a:solidFill>
                <a:latin typeface="Verdana" pitchFamily="34" charset="0"/>
              </a:rPr>
              <a:t>Saaty</a:t>
            </a:r>
            <a:r>
              <a:rPr lang="en-US" sz="2400">
                <a:latin typeface="Verdana" pitchFamily="34" charset="0"/>
              </a:rPr>
              <a:t>)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="" xmlns:a16="http://schemas.microsoft.com/office/drawing/2014/main" id="{B3B5AAF4-1ED0-483F-BC6C-27184CBC2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0951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9">
            <a:extLst>
              <a:ext uri="{FF2B5EF4-FFF2-40B4-BE49-F238E27FC236}">
                <a16:creationId xmlns="" xmlns:a16="http://schemas.microsoft.com/office/drawing/2014/main" id="{D6F30594-36A0-4ABB-9F6C-708B680AA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6629" name="Rectangle 2">
            <a:extLst>
              <a:ext uri="{FF2B5EF4-FFF2-40B4-BE49-F238E27FC236}">
                <a16:creationId xmlns="" xmlns:a16="http://schemas.microsoft.com/office/drawing/2014/main" id="{97C91793-D12B-4CD5-9D41-BCC7D3F5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843735"/>
          </a:xfrm>
        </p:spPr>
        <p:txBody>
          <a:bodyPr>
            <a:normAutofit fontScale="92500" lnSpcReduction="10000"/>
          </a:bodyPr>
          <a:lstStyle/>
          <a:p>
            <a:pPr marL="441325" indent="-441325">
              <a:lnSpc>
                <a:spcPct val="80000"/>
              </a:lnSpc>
            </a:pPr>
            <a:r>
              <a:rPr lang="da-DK" altLang="en-US" sz="2400" dirty="0"/>
              <a:t>Apabila A adalah matriks perbandingan berpasangan yang, maka vektor bobot yang berbentuk:</a:t>
            </a:r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sz="2400" dirty="0"/>
              <a:t>		</a:t>
            </a:r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sz="2400" dirty="0"/>
              <a:t>	dapat didekati dengan cara:</a:t>
            </a:r>
          </a:p>
          <a:p>
            <a:pPr marL="898525" lvl="1" indent="-277813">
              <a:lnSpc>
                <a:spcPct val="80000"/>
              </a:lnSpc>
            </a:pPr>
            <a:r>
              <a:rPr lang="da-DK" altLang="en-US" dirty="0"/>
              <a:t>menormalkan setiap kolom j dalam matriks A, sedemikian hingga:</a:t>
            </a:r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sz="2400" dirty="0"/>
              <a:t>	</a:t>
            </a:r>
          </a:p>
          <a:p>
            <a:pPr marL="441325" indent="-441325">
              <a:lnSpc>
                <a:spcPct val="80000"/>
              </a:lnSpc>
              <a:buNone/>
            </a:pPr>
            <a:endParaRPr lang="da-DK" altLang="en-US" sz="2400" dirty="0"/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dirty="0"/>
              <a:t>		</a:t>
            </a:r>
            <a:r>
              <a:rPr lang="da-DK" altLang="en-US" sz="2400" dirty="0"/>
              <a:t>sebut sebagai A’.</a:t>
            </a:r>
          </a:p>
          <a:p>
            <a:pPr marL="898525" lvl="1" indent="-277813">
              <a:lnSpc>
                <a:spcPct val="80000"/>
              </a:lnSpc>
            </a:pPr>
            <a:r>
              <a:rPr lang="da-DK" altLang="en-US" dirty="0"/>
              <a:t>untuk setiap baris i dalam A’, hitunglah nilai rata-ratanya:</a:t>
            </a:r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sz="2400" dirty="0"/>
              <a:t>	</a:t>
            </a:r>
          </a:p>
          <a:p>
            <a:pPr marL="441325" indent="-441325">
              <a:lnSpc>
                <a:spcPct val="80000"/>
              </a:lnSpc>
              <a:buNone/>
            </a:pPr>
            <a:endParaRPr lang="da-DK" altLang="en-US" sz="2400" dirty="0"/>
          </a:p>
          <a:p>
            <a:pPr marL="441325" indent="-441325">
              <a:lnSpc>
                <a:spcPct val="80000"/>
              </a:lnSpc>
              <a:buNone/>
            </a:pPr>
            <a:endParaRPr lang="da-DK" altLang="en-US" sz="2400" dirty="0"/>
          </a:p>
          <a:p>
            <a:pPr marL="441325" indent="-441325">
              <a:lnSpc>
                <a:spcPct val="80000"/>
              </a:lnSpc>
              <a:buNone/>
            </a:pPr>
            <a:r>
              <a:rPr lang="da-DK" altLang="en-US" dirty="0"/>
              <a:t>		</a:t>
            </a:r>
            <a:r>
              <a:rPr lang="da-DK" altLang="en-US" sz="2400" dirty="0"/>
              <a:t>dengan w</a:t>
            </a:r>
            <a:r>
              <a:rPr lang="da-DK" altLang="en-US" sz="2400" baseline="-25000" dirty="0"/>
              <a:t>i</a:t>
            </a:r>
            <a:r>
              <a:rPr lang="da-DK" altLang="en-US" sz="2400" dirty="0"/>
              <a:t> adalah bobot tujuan ke-i dari vektor bobot.</a:t>
            </a:r>
            <a:endParaRPr lang="en-US" altLang="en-US" sz="2400" dirty="0"/>
          </a:p>
        </p:txBody>
      </p:sp>
      <p:graphicFrame>
        <p:nvGraphicFramePr>
          <p:cNvPr id="26626" name="Object 4">
            <a:extLst>
              <a:ext uri="{FF2B5EF4-FFF2-40B4-BE49-F238E27FC236}">
                <a16:creationId xmlns="" xmlns:a16="http://schemas.microsoft.com/office/drawing/2014/main" id="{34F6973B-2FE1-4D97-8A0E-1CE67D192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3571875"/>
          <a:ext cx="1250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3" imgW="583947" imgH="342751" progId="Equation.3">
                  <p:embed/>
                </p:oleObj>
              </mc:Choice>
              <mc:Fallback>
                <p:oleObj name="Equation" r:id="rId3" imgW="583947" imgH="342751" progId="Equation.3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="" xmlns:a16="http://schemas.microsoft.com/office/drawing/2014/main" id="{34F6973B-2FE1-4D97-8A0E-1CE67D192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571875"/>
                        <a:ext cx="125095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>
            <a:extLst>
              <a:ext uri="{FF2B5EF4-FFF2-40B4-BE49-F238E27FC236}">
                <a16:creationId xmlns="" xmlns:a16="http://schemas.microsoft.com/office/drawing/2014/main" id="{AC183AF4-B963-4468-9823-81275DCF8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1" y="2139951"/>
          <a:ext cx="2582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5" imgW="1244600" imgH="228600" progId="Equation.3">
                  <p:embed/>
                </p:oleObj>
              </mc:Choice>
              <mc:Fallback>
                <p:oleObj name="Equation" r:id="rId5" imgW="1244600" imgH="228600" progId="Equation.3">
                  <p:embed/>
                  <p:pic>
                    <p:nvPicPr>
                      <p:cNvPr id="26627" name="Object 6">
                        <a:extLst>
                          <a:ext uri="{FF2B5EF4-FFF2-40B4-BE49-F238E27FC236}">
                            <a16:creationId xmlns="" xmlns:a16="http://schemas.microsoft.com/office/drawing/2014/main" id="{AC183AF4-B963-4468-9823-81275DCF8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2139951"/>
                        <a:ext cx="25828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>
            <a:extLst>
              <a:ext uri="{FF2B5EF4-FFF2-40B4-BE49-F238E27FC236}">
                <a16:creationId xmlns="" xmlns:a16="http://schemas.microsoft.com/office/drawing/2014/main" id="{FB92E336-ED54-44E5-8B0E-D0926A15E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21705"/>
              </p:ext>
            </p:extLst>
          </p:nvPr>
        </p:nvGraphicFramePr>
        <p:xfrm>
          <a:off x="4187825" y="4786312"/>
          <a:ext cx="19081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Equation" r:id="rId7" imgW="850531" imgH="431613" progId="Equation.3">
                  <p:embed/>
                </p:oleObj>
              </mc:Choice>
              <mc:Fallback>
                <p:oleObj name="Equation" r:id="rId7" imgW="850531" imgH="431613" progId="Equation.3">
                  <p:embed/>
                  <p:pic>
                    <p:nvPicPr>
                      <p:cNvPr id="26628" name="Object 8">
                        <a:extLst>
                          <a:ext uri="{FF2B5EF4-FFF2-40B4-BE49-F238E27FC236}">
                            <a16:creationId xmlns="" xmlns:a16="http://schemas.microsoft.com/office/drawing/2014/main" id="{FB92E336-ED54-44E5-8B0E-D0926A15E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786312"/>
                        <a:ext cx="19081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955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="" xmlns:a16="http://schemas.microsoft.com/office/drawing/2014/main" id="{BA4E4E73-D36C-4A04-AFD9-4E36FFE99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="" xmlns:a16="http://schemas.microsoft.com/office/drawing/2014/main" id="{3EE26513-5E98-48AA-A669-9694E7C7A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altLang="en-US" i="1">
                <a:solidFill>
                  <a:srgbClr val="CC0000"/>
                </a:solidFill>
              </a:rPr>
              <a:t>Uji konsistensi</a:t>
            </a:r>
            <a:r>
              <a:rPr lang="da-DK" altLang="en-US"/>
              <a:t>: Misalkan A adalah matriks perbandingan berpasangan, dan w adalah vektor bobot, maka konsistensi dari vektor bobot w dapat diuji sebagi berikut: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/>
              <a:t>hitung: (A)(w</a:t>
            </a:r>
            <a:r>
              <a:rPr lang="da-DK" altLang="en-US" baseline="30000"/>
              <a:t>T</a:t>
            </a:r>
            <a:r>
              <a:rPr lang="da-DK" altLang="en-US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da-DK" altLang="en-US"/>
          </a:p>
          <a:p>
            <a:pPr lvl="1" eaLnBrk="1" hangingPunct="1">
              <a:lnSpc>
                <a:spcPct val="80000"/>
              </a:lnSpc>
            </a:pPr>
            <a:endParaRPr lang="da-DK" altLang="en-US"/>
          </a:p>
          <a:p>
            <a:pPr lvl="1" eaLnBrk="1" hangingPunct="1">
              <a:lnSpc>
                <a:spcPct val="80000"/>
              </a:lnSpc>
            </a:pPr>
            <a:endParaRPr lang="da-DK" altLang="en-US"/>
          </a:p>
          <a:p>
            <a:pPr lvl="1" eaLnBrk="1" hangingPunct="1">
              <a:lnSpc>
                <a:spcPct val="80000"/>
              </a:lnSpc>
            </a:pPr>
            <a:endParaRPr lang="da-DK" altLang="en-US"/>
          </a:p>
          <a:p>
            <a:pPr lvl="1" eaLnBrk="1" hangingPunct="1">
              <a:lnSpc>
                <a:spcPct val="80000"/>
              </a:lnSpc>
            </a:pPr>
            <a:r>
              <a:rPr lang="da-DK" altLang="en-US"/>
              <a:t>hitung: indeks konsistensi: </a:t>
            </a:r>
            <a:endParaRPr lang="en-US" altLang="en-US"/>
          </a:p>
        </p:txBody>
      </p:sp>
      <p:sp>
        <p:nvSpPr>
          <p:cNvPr id="27654" name="Rectangle 4">
            <a:extLst>
              <a:ext uri="{FF2B5EF4-FFF2-40B4-BE49-F238E27FC236}">
                <a16:creationId xmlns="" xmlns:a16="http://schemas.microsoft.com/office/drawing/2014/main" id="{7F5BBAC2-AF35-42E1-8FA3-1D1CC562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7650" name="Object 5">
            <a:extLst>
              <a:ext uri="{FF2B5EF4-FFF2-40B4-BE49-F238E27FC236}">
                <a16:creationId xmlns="" xmlns:a16="http://schemas.microsoft.com/office/drawing/2014/main" id="{3DBE7168-E7BD-4536-8C1C-4DB2BB35A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79290"/>
              </p:ext>
            </p:extLst>
          </p:nvPr>
        </p:nvGraphicFramePr>
        <p:xfrm>
          <a:off x="3122847" y="3417749"/>
          <a:ext cx="4816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3" imgW="2362200" imgH="482600" progId="Equation.3">
                  <p:embed/>
                </p:oleObj>
              </mc:Choice>
              <mc:Fallback>
                <p:oleObj name="Equation" r:id="rId3" imgW="2362200" imgH="482600" progId="Equation.3">
                  <p:embed/>
                  <p:pic>
                    <p:nvPicPr>
                      <p:cNvPr id="27650" name="Object 5">
                        <a:extLst>
                          <a:ext uri="{FF2B5EF4-FFF2-40B4-BE49-F238E27FC236}">
                            <a16:creationId xmlns="" xmlns:a16="http://schemas.microsoft.com/office/drawing/2014/main" id="{3DBE7168-E7BD-4536-8C1C-4DB2BB35A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847" y="3417749"/>
                        <a:ext cx="48164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>
            <a:extLst>
              <a:ext uri="{FF2B5EF4-FFF2-40B4-BE49-F238E27FC236}">
                <a16:creationId xmlns="" xmlns:a16="http://schemas.microsoft.com/office/drawing/2014/main" id="{AA940CBD-335B-4875-8605-33D43672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7651" name="Object 7">
            <a:extLst>
              <a:ext uri="{FF2B5EF4-FFF2-40B4-BE49-F238E27FC236}">
                <a16:creationId xmlns="" xmlns:a16="http://schemas.microsoft.com/office/drawing/2014/main" id="{3E243F4F-190D-4323-ABD4-882B1A719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5624513"/>
          <a:ext cx="13763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5" imgW="660113" imgH="393529" progId="Equation.3">
                  <p:embed/>
                </p:oleObj>
              </mc:Choice>
              <mc:Fallback>
                <p:oleObj name="Equation" r:id="rId5" imgW="660113" imgH="393529" progId="Equation.3">
                  <p:embed/>
                  <p:pic>
                    <p:nvPicPr>
                      <p:cNvPr id="27651" name="Object 7">
                        <a:extLst>
                          <a:ext uri="{FF2B5EF4-FFF2-40B4-BE49-F238E27FC236}">
                            <a16:creationId xmlns="" xmlns:a16="http://schemas.microsoft.com/office/drawing/2014/main" id="{3E243F4F-190D-4323-ABD4-882B1A719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624513"/>
                        <a:ext cx="1376362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95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1">
            <a:extLst>
              <a:ext uri="{FF2B5EF4-FFF2-40B4-BE49-F238E27FC236}">
                <a16:creationId xmlns="" xmlns:a16="http://schemas.microsoft.com/office/drawing/2014/main" id="{E3732B6C-10F8-4E9E-B846-D83E553AE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8677" name="Rectangle 2">
            <a:extLst>
              <a:ext uri="{FF2B5EF4-FFF2-40B4-BE49-F238E27FC236}">
                <a16:creationId xmlns="" xmlns:a16="http://schemas.microsoft.com/office/drawing/2014/main" id="{345D37B0-960A-4253-BE9B-230BEE21E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79526"/>
            <a:ext cx="8229600" cy="4587875"/>
          </a:xfrm>
        </p:spPr>
        <p:txBody>
          <a:bodyPr/>
          <a:lstStyle/>
          <a:p>
            <a:pPr lvl="1" eaLnBrk="1" hangingPunct="1"/>
            <a:r>
              <a:rPr lang="da-DK" altLang="en-US" dirty="0"/>
              <a:t>jika CI=0 maka A konsisten; </a:t>
            </a:r>
          </a:p>
          <a:p>
            <a:pPr lvl="1" eaLnBrk="1" hangingPunct="1"/>
            <a:endParaRPr lang="da-DK" altLang="en-US" dirty="0"/>
          </a:p>
          <a:p>
            <a:pPr lvl="1" eaLnBrk="1" hangingPunct="1"/>
            <a:r>
              <a:rPr lang="da-DK" altLang="en-US" dirty="0"/>
              <a:t>jika             	maka A cukup konsisten; dan </a:t>
            </a:r>
          </a:p>
          <a:p>
            <a:pPr lvl="1" eaLnBrk="1" hangingPunct="1"/>
            <a:endParaRPr lang="da-DK" altLang="en-US" dirty="0"/>
          </a:p>
          <a:p>
            <a:pPr lvl="1" eaLnBrk="1" hangingPunct="1"/>
            <a:endParaRPr lang="da-DK" altLang="en-US" dirty="0"/>
          </a:p>
          <a:p>
            <a:pPr lvl="1" eaLnBrk="1" hangingPunct="1"/>
            <a:r>
              <a:rPr lang="da-DK" altLang="en-US" dirty="0"/>
              <a:t>jika             	maka A sangat tidak konsisten.</a:t>
            </a:r>
          </a:p>
          <a:p>
            <a:pPr lvl="1" eaLnBrk="1" hangingPunct="1"/>
            <a:endParaRPr lang="da-DK" altLang="en-US" dirty="0"/>
          </a:p>
          <a:p>
            <a:pPr lvl="1" eaLnBrk="1" hangingPunct="1"/>
            <a:endParaRPr lang="da-DK" altLang="en-US" dirty="0"/>
          </a:p>
          <a:p>
            <a:pPr eaLnBrk="1" hangingPunct="1"/>
            <a:r>
              <a:rPr lang="da-DK" altLang="en-US" dirty="0"/>
              <a:t>Indeks random RI</a:t>
            </a:r>
            <a:r>
              <a:rPr lang="da-DK" altLang="en-US" baseline="-25000" dirty="0"/>
              <a:t>n</a:t>
            </a:r>
            <a:r>
              <a:rPr lang="da-DK" altLang="en-US" dirty="0"/>
              <a:t> adalah nilai rata-rata CI yang dipilih secara acak pada A dan diberikan sebagai:</a:t>
            </a:r>
            <a:endParaRPr lang="en-US" altLang="en-US" dirty="0"/>
          </a:p>
        </p:txBody>
      </p:sp>
      <p:graphicFrame>
        <p:nvGraphicFramePr>
          <p:cNvPr id="28674" name="Object 4">
            <a:extLst>
              <a:ext uri="{FF2B5EF4-FFF2-40B4-BE49-F238E27FC236}">
                <a16:creationId xmlns="" xmlns:a16="http://schemas.microsoft.com/office/drawing/2014/main" id="{0DE9FE30-9117-479F-AB86-067741EAD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5039" y="1852613"/>
          <a:ext cx="11064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3" imgW="622030" imgH="431613" progId="Equation.3">
                  <p:embed/>
                </p:oleObj>
              </mc:Choice>
              <mc:Fallback>
                <p:oleObj name="Equation" r:id="rId3" imgW="622030" imgH="431613" progId="Equation.3">
                  <p:embed/>
                  <p:pic>
                    <p:nvPicPr>
                      <p:cNvPr id="28674" name="Object 4">
                        <a:extLst>
                          <a:ext uri="{FF2B5EF4-FFF2-40B4-BE49-F238E27FC236}">
                            <a16:creationId xmlns="" xmlns:a16="http://schemas.microsoft.com/office/drawing/2014/main" id="{0DE9FE30-9117-479F-AB86-067741EAD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1852613"/>
                        <a:ext cx="110648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>
            <a:extLst>
              <a:ext uri="{FF2B5EF4-FFF2-40B4-BE49-F238E27FC236}">
                <a16:creationId xmlns="" xmlns:a16="http://schemas.microsoft.com/office/drawing/2014/main" id="{5E7F7485-A163-479C-A68B-AB00B1080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00165"/>
              </p:ext>
            </p:extLst>
          </p:nvPr>
        </p:nvGraphicFramePr>
        <p:xfrm>
          <a:off x="3475039" y="2985777"/>
          <a:ext cx="12271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5" imgW="634725" imgH="431613" progId="Equation.3">
                  <p:embed/>
                </p:oleObj>
              </mc:Choice>
              <mc:Fallback>
                <p:oleObj name="Equation" r:id="rId5" imgW="634725" imgH="431613" progId="Equation.3">
                  <p:embed/>
                  <p:pic>
                    <p:nvPicPr>
                      <p:cNvPr id="28675" name="Object 6">
                        <a:extLst>
                          <a:ext uri="{FF2B5EF4-FFF2-40B4-BE49-F238E27FC236}">
                            <a16:creationId xmlns="" xmlns:a16="http://schemas.microsoft.com/office/drawing/2014/main" id="{5E7F7485-A163-479C-A68B-AB00B1080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2985777"/>
                        <a:ext cx="1227138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Group 7">
            <a:extLst>
              <a:ext uri="{FF2B5EF4-FFF2-40B4-BE49-F238E27FC236}">
                <a16:creationId xmlns="" xmlns:a16="http://schemas.microsoft.com/office/drawing/2014/main" id="{B831B3DA-B634-4049-BD7E-D44BD8D9A8A2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317751" y="5457825"/>
          <a:ext cx="7604125" cy="106362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09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509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509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r>
                        <a:rPr kumimoji="0" lang="da-DK" sz="2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0,58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0,90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1,12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1,24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1,32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1775" algn="r"/>
                        </a:tabLst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da-D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="" xmlns:a16="http://schemas.microsoft.com/office/drawing/2014/main" id="{C1B905F8-26F7-4D15-81B6-673C9A1B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6" y="3429000"/>
            <a:ext cx="4968875" cy="30178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805" dir="3318291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9698" name="Object 3">
            <a:extLst>
              <a:ext uri="{FF2B5EF4-FFF2-40B4-BE49-F238E27FC236}">
                <a16:creationId xmlns="" xmlns:a16="http://schemas.microsoft.com/office/drawing/2014/main" id="{AD6AF7FC-B2B3-4A40-9A92-409628708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2190751"/>
          <a:ext cx="2840038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3" imgW="1714320" imgH="1371600" progId="Equation.3">
                  <p:embed/>
                </p:oleObj>
              </mc:Choice>
              <mc:Fallback>
                <p:oleObj name="Equation" r:id="rId3" imgW="1714320" imgH="1371600" progId="Equation.3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="" xmlns:a16="http://schemas.microsoft.com/office/drawing/2014/main" id="{AD6AF7FC-B2B3-4A40-9A92-409628708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190751"/>
                        <a:ext cx="2840038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0" name="Text Box 4">
            <a:extLst>
              <a:ext uri="{FF2B5EF4-FFF2-40B4-BE49-F238E27FC236}">
                <a16:creationId xmlns="" xmlns:a16="http://schemas.microsoft.com/office/drawing/2014/main" id="{41ADA83E-259C-4333-8952-72FEE929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1784350"/>
            <a:ext cx="2419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H   M W K   B    U</a:t>
            </a:r>
          </a:p>
        </p:txBody>
      </p:sp>
      <p:sp>
        <p:nvSpPr>
          <p:cNvPr id="301061" name="Text Box 5">
            <a:extLst>
              <a:ext uri="{FF2B5EF4-FFF2-40B4-BE49-F238E27FC236}">
                <a16:creationId xmlns="" xmlns:a16="http://schemas.microsoft.com/office/drawing/2014/main" id="{09856021-9094-4DBB-872F-97BCBDF8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111376"/>
            <a:ext cx="44435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</a:t>
            </a:r>
          </a:p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</a:t>
            </a:r>
          </a:p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</a:t>
            </a:r>
          </a:p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</a:t>
            </a:r>
          </a:p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  <a:p>
            <a:pPr>
              <a:lnSpc>
                <a:spcPct val="125000"/>
              </a:lnSpc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</a:t>
            </a:r>
          </a:p>
        </p:txBody>
      </p:sp>
      <p:graphicFrame>
        <p:nvGraphicFramePr>
          <p:cNvPr id="29699" name="Object 6">
            <a:extLst>
              <a:ext uri="{FF2B5EF4-FFF2-40B4-BE49-F238E27FC236}">
                <a16:creationId xmlns="" xmlns:a16="http://schemas.microsoft.com/office/drawing/2014/main" id="{10C667AD-FC12-4687-B95B-7A8681B78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4014" y="3571876"/>
          <a:ext cx="4791075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5" imgW="2425680" imgH="1371600" progId="Equation.3">
                  <p:embed/>
                </p:oleObj>
              </mc:Choice>
              <mc:Fallback>
                <p:oleObj name="Equation" r:id="rId5" imgW="2425680" imgH="1371600" progId="Equation.3">
                  <p:embed/>
                  <p:pic>
                    <p:nvPicPr>
                      <p:cNvPr id="29699" name="Object 6">
                        <a:extLst>
                          <a:ext uri="{FF2B5EF4-FFF2-40B4-BE49-F238E27FC236}">
                            <a16:creationId xmlns="" xmlns:a16="http://schemas.microsoft.com/office/drawing/2014/main" id="{10C667AD-FC12-4687-B95B-7A8681B78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4" y="3571876"/>
                        <a:ext cx="4791075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7">
            <a:extLst>
              <a:ext uri="{FF2B5EF4-FFF2-40B4-BE49-F238E27FC236}">
                <a16:creationId xmlns="" xmlns:a16="http://schemas.microsoft.com/office/drawing/2014/main" id="{0DC85FC2-0DAA-45FA-AE67-F9ACDD4182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65045" y="1850232"/>
            <a:ext cx="930275" cy="2011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756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17" y="0"/>
                </a:lnTo>
                <a:lnTo>
                  <a:pt x="15117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5117" y="7808"/>
                </a:lnTo>
                <a:lnTo>
                  <a:pt x="1511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29704" name="Picture 8" descr="computer-cartoon-class">
            <a:extLst>
              <a:ext uri="{FF2B5EF4-FFF2-40B4-BE49-F238E27FC236}">
                <a16:creationId xmlns="" xmlns:a16="http://schemas.microsoft.com/office/drawing/2014/main" id="{1FCD0ECF-0402-4068-8C4D-DD85BC68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573213"/>
            <a:ext cx="2438400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9">
            <a:extLst>
              <a:ext uri="{FF2B5EF4-FFF2-40B4-BE49-F238E27FC236}">
                <a16:creationId xmlns="" xmlns:a16="http://schemas.microsoft.com/office/drawing/2014/main" id="{7E1AAD3F-8745-44BE-A7C4-1DC0B99A7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00784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="" xmlns:a16="http://schemas.microsoft.com/office/drawing/2014/main" id="{213C6A99-2BDF-4EA4-B7E1-F95CDF8CD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6" y="1168401"/>
          <a:ext cx="4087813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3" imgW="1866600" imgH="1371600" progId="Equation.3">
                  <p:embed/>
                </p:oleObj>
              </mc:Choice>
              <mc:Fallback>
                <p:oleObj name="Equation" r:id="rId3" imgW="1866600" imgH="1371600" progId="Equation.3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="" xmlns:a16="http://schemas.microsoft.com/office/drawing/2014/main" id="{213C6A99-2BDF-4EA4-B7E1-F95CDF8CD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1168401"/>
                        <a:ext cx="4087813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3">
            <a:extLst>
              <a:ext uri="{FF2B5EF4-FFF2-40B4-BE49-F238E27FC236}">
                <a16:creationId xmlns="" xmlns:a16="http://schemas.microsoft.com/office/drawing/2014/main" id="{FDEF6F4B-7954-4274-BFA8-2CB600FA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448050"/>
            <a:ext cx="411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2,26   14  14  14      6          6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="" xmlns:a16="http://schemas.microsoft.com/office/drawing/2014/main" id="{36339320-55ED-47D8-B7DC-7DE2502C6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1" y="4508501"/>
          <a:ext cx="6215063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5" imgW="3784320" imgH="1371600" progId="Equation.3">
                  <p:embed/>
                </p:oleObj>
              </mc:Choice>
              <mc:Fallback>
                <p:oleObj name="Equation" r:id="rId5" imgW="3784320" imgH="1371600" progId="Equation.3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="" xmlns:a16="http://schemas.microsoft.com/office/drawing/2014/main" id="{36339320-55ED-47D8-B7DC-7DE2502C6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1" y="4508501"/>
                        <a:ext cx="6215063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AutoShape 5">
            <a:extLst>
              <a:ext uri="{FF2B5EF4-FFF2-40B4-BE49-F238E27FC236}">
                <a16:creationId xmlns="" xmlns:a16="http://schemas.microsoft.com/office/drawing/2014/main" id="{D66845A0-E782-4B78-87C9-87F9C2FC45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65939" y="1854201"/>
            <a:ext cx="1812925" cy="22701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756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17" y="0"/>
                </a:lnTo>
                <a:lnTo>
                  <a:pt x="15117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5117" y="7808"/>
                </a:lnTo>
                <a:lnTo>
                  <a:pt x="1511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Line 6">
            <a:extLst>
              <a:ext uri="{FF2B5EF4-FFF2-40B4-BE49-F238E27FC236}">
                <a16:creationId xmlns="" xmlns:a16="http://schemas.microsoft.com/office/drawing/2014/main" id="{E5677110-5072-492E-9B44-22280B146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4073525"/>
            <a:ext cx="568483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D2CAD0BC-E6F6-41E3-AA82-8326A080F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532" y="6588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i="1" dirty="0"/>
              <a:t>Analytic Hierarchy Process</a:t>
            </a:r>
            <a:r>
              <a:rPr lang="en-US" altLang="en-US" sz="4000" dirty="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774718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>
            <a:extLst>
              <a:ext uri="{FF2B5EF4-FFF2-40B4-BE49-F238E27FC236}">
                <a16:creationId xmlns="" xmlns:a16="http://schemas.microsoft.com/office/drawing/2014/main" id="{D990B0D1-A110-45FB-BE41-4CDB2643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9" y="6157914"/>
            <a:ext cx="8015287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123" name="Text Box 3">
            <a:extLst>
              <a:ext uri="{FF2B5EF4-FFF2-40B4-BE49-F238E27FC236}">
                <a16:creationId xmlns="" xmlns:a16="http://schemas.microsoft.com/office/drawing/2014/main" id="{46561B82-9D41-4D6A-AE05-E26F6E24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3076576"/>
            <a:ext cx="513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1            1             1             1             1             1</a:t>
            </a:r>
          </a:p>
        </p:txBody>
      </p:sp>
      <p:sp>
        <p:nvSpPr>
          <p:cNvPr id="133124" name="AutoShape 4">
            <a:extLst>
              <a:ext uri="{FF2B5EF4-FFF2-40B4-BE49-F238E27FC236}">
                <a16:creationId xmlns="" xmlns:a16="http://schemas.microsoft.com/office/drawing/2014/main" id="{47F6EE48-A548-452E-A97C-C26AF9AC8E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58882" y="2178844"/>
            <a:ext cx="1524000" cy="11731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756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17" y="0"/>
                </a:lnTo>
                <a:lnTo>
                  <a:pt x="15117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5117" y="7808"/>
                </a:lnTo>
                <a:lnTo>
                  <a:pt x="1511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3125" name="Line 5">
            <a:extLst>
              <a:ext uri="{FF2B5EF4-FFF2-40B4-BE49-F238E27FC236}">
                <a16:creationId xmlns="" xmlns:a16="http://schemas.microsoft.com/office/drawing/2014/main" id="{F6010020-D1F5-4B11-B909-1F469FB4A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9" y="3660775"/>
            <a:ext cx="568483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3110" name="Text Box 6">
            <a:extLst>
              <a:ext uri="{FF2B5EF4-FFF2-40B4-BE49-F238E27FC236}">
                <a16:creationId xmlns="" xmlns:a16="http://schemas.microsoft.com/office/drawing/2014/main" id="{4E9EF179-013F-4DD0-8963-C8519DF46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514" y="3455989"/>
            <a:ext cx="1157287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Rata2</a:t>
            </a:r>
          </a:p>
          <a:p>
            <a:pPr>
              <a:lnSpc>
                <a:spcPct val="110000"/>
              </a:lnSpc>
              <a:defRPr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0,4188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0,0689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0,0689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0,0689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0,1872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0,1872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="" xmlns:a16="http://schemas.microsoft.com/office/drawing/2014/main" id="{73463841-9300-4D1E-A350-F6C80D860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173164"/>
            <a:ext cx="5708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0,4412    0,3571    0,3571    0,3571    0,5000    0,5000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0,1471    0,2143    0,2143    0,2143    0,1667    0,1667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0,1471    0,2143    0,2143    0,2143    0,1667    0,1667</a:t>
            </a:r>
          </a:p>
        </p:txBody>
      </p:sp>
      <p:sp>
        <p:nvSpPr>
          <p:cNvPr id="133128" name="Text Box 8">
            <a:extLst>
              <a:ext uri="{FF2B5EF4-FFF2-40B4-BE49-F238E27FC236}">
                <a16:creationId xmlns="" xmlns:a16="http://schemas.microsoft.com/office/drawing/2014/main" id="{66B0DEDA-4800-44B1-B3AE-4412CD14C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5665789"/>
            <a:ext cx="621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1            1             1             1             1             1               1</a:t>
            </a:r>
          </a:p>
        </p:txBody>
      </p:sp>
      <p:sp>
        <p:nvSpPr>
          <p:cNvPr id="133129" name="Text Box 9">
            <a:extLst>
              <a:ext uri="{FF2B5EF4-FFF2-40B4-BE49-F238E27FC236}">
                <a16:creationId xmlns="" xmlns:a16="http://schemas.microsoft.com/office/drawing/2014/main" id="{9883691C-78EB-4BF8-9932-2CFE7441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3762376"/>
            <a:ext cx="5708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0,4412    0,3571    0,3571    0,3571    0,5000    0,5000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0,0882    0,0714    0,0714    0,0714    0,0556    0,0556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0,1471    0,2143    0,2143    0,2143    0,1667    0,1667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0,1471    0,2143    0,2143    0,2143    0,1667    0,1667</a:t>
            </a:r>
          </a:p>
        </p:txBody>
      </p:sp>
      <p:sp>
        <p:nvSpPr>
          <p:cNvPr id="133130" name="AutoShape 10">
            <a:extLst>
              <a:ext uri="{FF2B5EF4-FFF2-40B4-BE49-F238E27FC236}">
                <a16:creationId xmlns="" xmlns:a16="http://schemas.microsoft.com/office/drawing/2014/main" id="{0E90DA3A-F8EF-4165-A733-FE88DD32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169989"/>
            <a:ext cx="5700712" cy="1914525"/>
          </a:xfrm>
          <a:prstGeom prst="bracketPair">
            <a:avLst>
              <a:gd name="adj" fmla="val 129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131" name="AutoShape 11">
            <a:extLst>
              <a:ext uri="{FF2B5EF4-FFF2-40B4-BE49-F238E27FC236}">
                <a16:creationId xmlns="" xmlns:a16="http://schemas.microsoft.com/office/drawing/2014/main" id="{458C6111-78B9-4350-8748-4BEF70F2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802063"/>
            <a:ext cx="5614988" cy="1885950"/>
          </a:xfrm>
          <a:prstGeom prst="bracketPair">
            <a:avLst>
              <a:gd name="adj" fmla="val 106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3116" name="Text Box 12">
            <a:extLst>
              <a:ext uri="{FF2B5EF4-FFF2-40B4-BE49-F238E27FC236}">
                <a16:creationId xmlns="" xmlns:a16="http://schemas.microsoft.com/office/drawing/2014/main" id="{707AEBB8-B0C6-4955-930F-3655B8F52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6281738"/>
            <a:ext cx="732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(0,4188; 0,0689; 0,0689; 0,0689; 0,1872; 0,1872) </a:t>
            </a:r>
          </a:p>
        </p:txBody>
      </p:sp>
      <p:sp>
        <p:nvSpPr>
          <p:cNvPr id="133133" name="Rectangle 13">
            <a:extLst>
              <a:ext uri="{FF2B5EF4-FFF2-40B4-BE49-F238E27FC236}">
                <a16:creationId xmlns="" xmlns:a16="http://schemas.microsoft.com/office/drawing/2014/main" id="{A22C1E9A-6EFD-4370-A8F9-B29B56B5D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3282" y="92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i="1" dirty="0"/>
              <a:t>Analytic Hierarchy Process</a:t>
            </a:r>
            <a:r>
              <a:rPr lang="en-US" altLang="en-US" sz="4000" dirty="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612468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="" xmlns:a16="http://schemas.microsoft.com/office/drawing/2014/main" id="{BDAB0044-D405-4F6E-A2F9-3700E202A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75" y="4479926"/>
          <a:ext cx="76977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3" imgW="4381200" imgH="457200" progId="Equation.3">
                  <p:embed/>
                </p:oleObj>
              </mc:Choice>
              <mc:Fallback>
                <p:oleObj name="Equation" r:id="rId3" imgW="4381200" imgH="457200" progId="Equation.3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="" xmlns:a16="http://schemas.microsoft.com/office/drawing/2014/main" id="{BDAB0044-D405-4F6E-A2F9-3700E202A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479926"/>
                        <a:ext cx="76977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3">
            <a:extLst>
              <a:ext uri="{FF2B5EF4-FFF2-40B4-BE49-F238E27FC236}">
                <a16:creationId xmlns="" xmlns:a16="http://schemas.microsoft.com/office/drawing/2014/main" id="{98FCB9CF-FBA0-4451-BF8D-64DBCA93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1638"/>
            <a:ext cx="4000500" cy="2328862"/>
          </a:xfrm>
          <a:prstGeom prst="bracketPair">
            <a:avLst>
              <a:gd name="adj" fmla="val 92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750" name="Text Box 4">
            <a:extLst>
              <a:ext uri="{FF2B5EF4-FFF2-40B4-BE49-F238E27FC236}">
                <a16:creationId xmlns="" xmlns:a16="http://schemas.microsoft.com/office/drawing/2014/main" id="{44110D9A-702C-4DBC-BCE0-E0FC1E51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1616076"/>
            <a:ext cx="8826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0,4188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0,0689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0,0689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0,0689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0,1872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0,1872</a:t>
            </a:r>
          </a:p>
        </p:txBody>
      </p:sp>
      <p:sp>
        <p:nvSpPr>
          <p:cNvPr id="31751" name="AutoShape 5">
            <a:extLst>
              <a:ext uri="{FF2B5EF4-FFF2-40B4-BE49-F238E27FC236}">
                <a16:creationId xmlns="" xmlns:a16="http://schemas.microsoft.com/office/drawing/2014/main" id="{836AEB86-8170-4741-99CD-2A914192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4" y="1743075"/>
            <a:ext cx="871537" cy="224313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752" name="Text Box 6">
            <a:extLst>
              <a:ext uri="{FF2B5EF4-FFF2-40B4-BE49-F238E27FC236}">
                <a16:creationId xmlns="" xmlns:a16="http://schemas.microsoft.com/office/drawing/2014/main" id="{75BEA38C-E06B-408D-BFBB-94C076234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4" y="2613026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=</a:t>
            </a:r>
          </a:p>
        </p:txBody>
      </p:sp>
      <p:sp>
        <p:nvSpPr>
          <p:cNvPr id="31753" name="Text Box 7">
            <a:extLst>
              <a:ext uri="{FF2B5EF4-FFF2-40B4-BE49-F238E27FC236}">
                <a16:creationId xmlns="" xmlns:a16="http://schemas.microsoft.com/office/drawing/2014/main" id="{D5810957-6429-4307-AD69-906FEF26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9" y="1673225"/>
            <a:ext cx="8899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2,5761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0,4154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0,4154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0,4154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1,1345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1,1345</a:t>
            </a:r>
          </a:p>
        </p:txBody>
      </p:sp>
      <p:sp>
        <p:nvSpPr>
          <p:cNvPr id="31754" name="AutoShape 8">
            <a:extLst>
              <a:ext uri="{FF2B5EF4-FFF2-40B4-BE49-F238E27FC236}">
                <a16:creationId xmlns="" xmlns:a16="http://schemas.microsoft.com/office/drawing/2014/main" id="{AB69101B-ED29-4112-B56F-EB6BD666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1716088"/>
            <a:ext cx="871537" cy="22717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31747" name="Object 9">
            <a:extLst>
              <a:ext uri="{FF2B5EF4-FFF2-40B4-BE49-F238E27FC236}">
                <a16:creationId xmlns="" xmlns:a16="http://schemas.microsoft.com/office/drawing/2014/main" id="{4C195E47-A32D-4C0B-85C9-84E844896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3" y="1697038"/>
          <a:ext cx="378301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5" imgW="1726920" imgH="1346040" progId="Equation.3">
                  <p:embed/>
                </p:oleObj>
              </mc:Choice>
              <mc:Fallback>
                <p:oleObj name="Equation" r:id="rId5" imgW="1726920" imgH="1346040" progId="Equation.3">
                  <p:embed/>
                  <p:pic>
                    <p:nvPicPr>
                      <p:cNvPr id="31747" name="Object 9">
                        <a:extLst>
                          <a:ext uri="{FF2B5EF4-FFF2-40B4-BE49-F238E27FC236}">
                            <a16:creationId xmlns="" xmlns:a16="http://schemas.microsoft.com/office/drawing/2014/main" id="{4C195E47-A32D-4C0B-85C9-84E844896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697038"/>
                        <a:ext cx="3783012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0">
            <a:extLst>
              <a:ext uri="{FF2B5EF4-FFF2-40B4-BE49-F238E27FC236}">
                <a16:creationId xmlns="" xmlns:a16="http://schemas.microsoft.com/office/drawing/2014/main" id="{B36FF754-942A-4777-BD9D-21082109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31748" name="Object 11">
            <a:extLst>
              <a:ext uri="{FF2B5EF4-FFF2-40B4-BE49-F238E27FC236}">
                <a16:creationId xmlns="" xmlns:a16="http://schemas.microsoft.com/office/drawing/2014/main" id="{D23DD7CC-21D9-4B92-8FFB-0172BA933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5640388"/>
          <a:ext cx="2819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7" imgW="1562040" imgH="393480" progId="Equation.3">
                  <p:embed/>
                </p:oleObj>
              </mc:Choice>
              <mc:Fallback>
                <p:oleObj name="Equation" r:id="rId7" imgW="1562040" imgH="393480" progId="Equation.3">
                  <p:embed/>
                  <p:pic>
                    <p:nvPicPr>
                      <p:cNvPr id="31748" name="Object 11">
                        <a:extLst>
                          <a:ext uri="{FF2B5EF4-FFF2-40B4-BE49-F238E27FC236}">
                            <a16:creationId xmlns="" xmlns:a16="http://schemas.microsoft.com/office/drawing/2014/main" id="{D23DD7CC-21D9-4B92-8FFB-0172BA933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640388"/>
                        <a:ext cx="28194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>
            <a:extLst>
              <a:ext uri="{FF2B5EF4-FFF2-40B4-BE49-F238E27FC236}">
                <a16:creationId xmlns="" xmlns:a16="http://schemas.microsoft.com/office/drawing/2014/main" id="{575F3D29-6212-4CC1-9DB8-700A11116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376877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2">
            <a:extLst>
              <a:ext uri="{FF2B5EF4-FFF2-40B4-BE49-F238E27FC236}">
                <a16:creationId xmlns="" xmlns:a16="http://schemas.microsoft.com/office/drawing/2014/main" id="{33628625-4D1C-47E6-BE0B-008B929F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6" y="1784351"/>
            <a:ext cx="6964363" cy="1889125"/>
          </a:xfrm>
          <a:prstGeom prst="plus">
            <a:avLst>
              <a:gd name="adj" fmla="val 15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Untuk n=6, </a:t>
            </a:r>
            <a:r>
              <a:rPr lang="da-DK" altLang="en-US">
                <a:latin typeface="Verdana" panose="020B0604030504040204" pitchFamily="34" charset="0"/>
              </a:rPr>
              <a:t>diperoleh RI</a:t>
            </a:r>
            <a:r>
              <a:rPr lang="da-DK" altLang="en-US" baseline="-25000">
                <a:latin typeface="Verdana" panose="020B0604030504040204" pitchFamily="34" charset="0"/>
              </a:rPr>
              <a:t>6</a:t>
            </a:r>
            <a:r>
              <a:rPr lang="da-DK" altLang="en-US">
                <a:latin typeface="Verdana" panose="020B0604030504040204" pitchFamily="34" charset="0"/>
              </a:rPr>
              <a:t> = 1,24, sehingga:</a:t>
            </a:r>
            <a:r>
              <a:rPr lang="en-US" altLang="en-US" sz="180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F1818A0D-1437-4174-B13D-CD2728DD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46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32770" name="Object 4">
            <a:extLst>
              <a:ext uri="{FF2B5EF4-FFF2-40B4-BE49-F238E27FC236}">
                <a16:creationId xmlns="" xmlns:a16="http://schemas.microsoft.com/office/drawing/2014/main" id="{F0D407D1-860D-4ACF-B0C3-A5B6C53EA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7813" y="2543176"/>
          <a:ext cx="36433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3" imgW="1752480" imgH="431640" progId="Equation.3">
                  <p:embed/>
                </p:oleObj>
              </mc:Choice>
              <mc:Fallback>
                <p:oleObj name="Equation" r:id="rId3" imgW="1752480" imgH="431640" progId="Equation.3">
                  <p:embed/>
                  <p:pic>
                    <p:nvPicPr>
                      <p:cNvPr id="32770" name="Object 4">
                        <a:extLst>
                          <a:ext uri="{FF2B5EF4-FFF2-40B4-BE49-F238E27FC236}">
                            <a16:creationId xmlns="" xmlns:a16="http://schemas.microsoft.com/office/drawing/2014/main" id="{F0D407D1-860D-4ACF-B0C3-A5B6C53EA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2543176"/>
                        <a:ext cx="364331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7" name="AutoShape 5">
            <a:extLst>
              <a:ext uri="{FF2B5EF4-FFF2-40B4-BE49-F238E27FC236}">
                <a16:creationId xmlns="" xmlns:a16="http://schemas.microsoft.com/office/drawing/2014/main" id="{5F241029-FBE1-4C58-AF32-2EC47343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4" y="4313239"/>
            <a:ext cx="3062287" cy="669925"/>
          </a:xfrm>
          <a:prstGeom prst="wedgeEllipseCallout">
            <a:avLst>
              <a:gd name="adj1" fmla="val -19259"/>
              <a:gd name="adj2" fmla="val -22180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KONSISTEN !!!</a:t>
            </a:r>
          </a:p>
        </p:txBody>
      </p:sp>
      <p:pic>
        <p:nvPicPr>
          <p:cNvPr id="32774" name="Picture 6" descr="smile">
            <a:extLst>
              <a:ext uri="{FF2B5EF4-FFF2-40B4-BE49-F238E27FC236}">
                <a16:creationId xmlns="" xmlns:a16="http://schemas.microsoft.com/office/drawing/2014/main" id="{ADD1CA5E-B0AA-4AEA-B17A-869059B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4995863"/>
            <a:ext cx="2014538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>
            <a:extLst>
              <a:ext uri="{FF2B5EF4-FFF2-40B4-BE49-F238E27FC236}">
                <a16:creationId xmlns="" xmlns:a16="http://schemas.microsoft.com/office/drawing/2014/main" id="{8B24563B-EB75-4FAD-A5D1-4C01D97B2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38273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artoon_195">
            <a:extLst>
              <a:ext uri="{FF2B5EF4-FFF2-40B4-BE49-F238E27FC236}">
                <a16:creationId xmlns="" xmlns:a16="http://schemas.microsoft.com/office/drawing/2014/main" id="{78F7634D-00EF-4DA6-854A-43D6B65FB5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566864"/>
            <a:ext cx="1338262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AutoShape 3">
            <a:extLst>
              <a:ext uri="{FF2B5EF4-FFF2-40B4-BE49-F238E27FC236}">
                <a16:creationId xmlns="" xmlns:a16="http://schemas.microsoft.com/office/drawing/2014/main" id="{72AAB90B-C595-48F9-B0B6-F7A338D1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222375"/>
            <a:ext cx="4481512" cy="668338"/>
          </a:xfrm>
          <a:prstGeom prst="wedgeRectCallout">
            <a:avLst>
              <a:gd name="adj1" fmla="val -65514"/>
              <a:gd name="adj2" fmla="val 29574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Bentuk hirarki dari informasi yang diperoleh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="" xmlns:a16="http://schemas.microsoft.com/office/drawing/2014/main" id="{7A44C90F-9FDA-445F-9613-FECF9986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1941514"/>
            <a:ext cx="2087562" cy="503237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FFCC00"/>
                </a:solidFill>
                <a:latin typeface="Verdana" panose="020B0604030504040204" pitchFamily="34" charset="0"/>
              </a:rPr>
              <a:t>Membeli HP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="" xmlns:a16="http://schemas.microsoft.com/office/drawing/2014/main" id="{DA651928-009E-408A-9741-BA3782E1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355975"/>
            <a:ext cx="1206500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Harga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(0,4188)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="" xmlns:a16="http://schemas.microsoft.com/office/drawing/2014/main" id="{8EEF1C0F-6D94-4AFC-9ED0-4B298500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3355976"/>
            <a:ext cx="1281112" cy="66357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Memori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34151" name="Line 7">
            <a:extLst>
              <a:ext uri="{FF2B5EF4-FFF2-40B4-BE49-F238E27FC236}">
                <a16:creationId xmlns="" xmlns:a16="http://schemas.microsoft.com/office/drawing/2014/main" id="{AF07069A-A8B2-4F66-8993-0DA1BEEC5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1275" y="2995613"/>
            <a:ext cx="716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2" name="Line 8">
            <a:extLst>
              <a:ext uri="{FF2B5EF4-FFF2-40B4-BE49-F238E27FC236}">
                <a16:creationId xmlns="" xmlns:a16="http://schemas.microsoft.com/office/drawing/2014/main" id="{8D6E808E-87E0-4EF0-8D5F-C24B3A04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29956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3" name="Line 9">
            <a:extLst>
              <a:ext uri="{FF2B5EF4-FFF2-40B4-BE49-F238E27FC236}">
                <a16:creationId xmlns="" xmlns:a16="http://schemas.microsoft.com/office/drawing/2014/main" id="{E7006EEB-40A0-4605-B573-E2A0CE52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29956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4" name="Line 10">
            <a:extLst>
              <a:ext uri="{FF2B5EF4-FFF2-40B4-BE49-F238E27FC236}">
                <a16:creationId xmlns="" xmlns:a16="http://schemas.microsoft.com/office/drawing/2014/main" id="{5ED42DAB-B91B-46A0-82E1-18A03C67F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613" y="29797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5" name="Line 11">
            <a:extLst>
              <a:ext uri="{FF2B5EF4-FFF2-40B4-BE49-F238E27FC236}">
                <a16:creationId xmlns="" xmlns:a16="http://schemas.microsoft.com/office/drawing/2014/main" id="{AA4E04DE-2DBF-4A04-B179-8C8F26B57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8" y="2430463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6" name="Line 12">
            <a:extLst>
              <a:ext uri="{FF2B5EF4-FFF2-40B4-BE49-F238E27FC236}">
                <a16:creationId xmlns="" xmlns:a16="http://schemas.microsoft.com/office/drawing/2014/main" id="{54E4122E-D51D-4048-A6A7-7C67C1E4C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513" y="3009901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6189" name="Text Box 13">
            <a:extLst>
              <a:ext uri="{FF2B5EF4-FFF2-40B4-BE49-F238E27FC236}">
                <a16:creationId xmlns="" xmlns:a16="http://schemas.microsoft.com/office/drawing/2014/main" id="{E304B332-C1DE-473F-AC35-84C9F3E5B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139" y="196850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TUJUAN</a:t>
            </a:r>
          </a:p>
        </p:txBody>
      </p:sp>
      <p:sp>
        <p:nvSpPr>
          <p:cNvPr id="134158" name="Line 14">
            <a:extLst>
              <a:ext uri="{FF2B5EF4-FFF2-40B4-BE49-F238E27FC236}">
                <a16:creationId xmlns="" xmlns:a16="http://schemas.microsoft.com/office/drawing/2014/main" id="{23C66584-ACB1-42FD-84F5-8F5379DB2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151064"/>
            <a:ext cx="762000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59" name="Rectangle 15">
            <a:extLst>
              <a:ext uri="{FF2B5EF4-FFF2-40B4-BE49-F238E27FC236}">
                <a16:creationId xmlns="" xmlns:a16="http://schemas.microsoft.com/office/drawing/2014/main" id="{4D02002D-759E-4F86-B269-8F5B5B4F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3359151"/>
            <a:ext cx="1266825" cy="66357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Warna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34160" name="Rectangle 16">
            <a:extLst>
              <a:ext uri="{FF2B5EF4-FFF2-40B4-BE49-F238E27FC236}">
                <a16:creationId xmlns="" xmlns:a16="http://schemas.microsoft.com/office/drawing/2014/main" id="{30FA9D3C-B035-4693-839B-9237D069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6" y="3343275"/>
            <a:ext cx="1190625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Kamera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34161" name="Rectangle 17">
            <a:extLst>
              <a:ext uri="{FF2B5EF4-FFF2-40B4-BE49-F238E27FC236}">
                <a16:creationId xmlns="" xmlns:a16="http://schemas.microsoft.com/office/drawing/2014/main" id="{0A1D78C4-34D9-4D30-8D0A-3732A3BB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3343275"/>
            <a:ext cx="1296987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Berat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(0,1872)</a:t>
            </a:r>
          </a:p>
        </p:txBody>
      </p:sp>
      <p:sp>
        <p:nvSpPr>
          <p:cNvPr id="134162" name="Rectangle 18">
            <a:extLst>
              <a:ext uri="{FF2B5EF4-FFF2-40B4-BE49-F238E27FC236}">
                <a16:creationId xmlns="" xmlns:a16="http://schemas.microsoft.com/office/drawing/2014/main" id="{EAE0FDD1-19FC-42DF-8CDA-EA6DF27E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264" y="3330575"/>
            <a:ext cx="1266825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Keunikan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(0,1872)</a:t>
            </a:r>
          </a:p>
        </p:txBody>
      </p:sp>
      <p:sp>
        <p:nvSpPr>
          <p:cNvPr id="134163" name="Line 19">
            <a:extLst>
              <a:ext uri="{FF2B5EF4-FFF2-40B4-BE49-F238E27FC236}">
                <a16:creationId xmlns="" xmlns:a16="http://schemas.microsoft.com/office/drawing/2014/main" id="{8F740402-6DF4-4E22-93DD-9E4BED920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3125" y="2981326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64" name="Line 20">
            <a:extLst>
              <a:ext uri="{FF2B5EF4-FFF2-40B4-BE49-F238E27FC236}">
                <a16:creationId xmlns="" xmlns:a16="http://schemas.microsoft.com/office/drawing/2014/main" id="{3980D24F-6806-4F59-979F-57439ABE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30114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4165" name="Group 21">
            <a:extLst>
              <a:ext uri="{FF2B5EF4-FFF2-40B4-BE49-F238E27FC236}">
                <a16:creationId xmlns="" xmlns:a16="http://schemas.microsoft.com/office/drawing/2014/main" id="{4CD33BD0-BC4F-46BD-824E-33E02D554698}"/>
              </a:ext>
            </a:extLst>
          </p:cNvPr>
          <p:cNvGrpSpPr>
            <a:grpSpLocks/>
          </p:cNvGrpSpPr>
          <p:nvPr/>
        </p:nvGrpSpPr>
        <p:grpSpPr bwMode="auto">
          <a:xfrm>
            <a:off x="2149476" y="3922714"/>
            <a:ext cx="847725" cy="1920875"/>
            <a:chOff x="394" y="2331"/>
            <a:chExt cx="534" cy="1210"/>
          </a:xfrm>
        </p:grpSpPr>
        <p:sp>
          <p:nvSpPr>
            <p:cNvPr id="134206" name="Line 22">
              <a:extLst>
                <a:ext uri="{FF2B5EF4-FFF2-40B4-BE49-F238E27FC236}">
                  <a16:creationId xmlns="" xmlns:a16="http://schemas.microsoft.com/office/drawing/2014/main" id="{72F71704-8A8E-476A-8716-5ED11405B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7" name="Text Box 23">
              <a:extLst>
                <a:ext uri="{FF2B5EF4-FFF2-40B4-BE49-F238E27FC236}">
                  <a16:creationId xmlns="" xmlns:a16="http://schemas.microsoft.com/office/drawing/2014/main" id="{7CB29F5A-0B5C-48F3-A599-64E82B3D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208" name="Line 24">
              <a:extLst>
                <a:ext uri="{FF2B5EF4-FFF2-40B4-BE49-F238E27FC236}">
                  <a16:creationId xmlns="" xmlns:a16="http://schemas.microsoft.com/office/drawing/2014/main" id="{E2740F14-9F1A-40E9-93C1-8AB289299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9" name="Line 25">
              <a:extLst>
                <a:ext uri="{FF2B5EF4-FFF2-40B4-BE49-F238E27FC236}">
                  <a16:creationId xmlns="" xmlns:a16="http://schemas.microsoft.com/office/drawing/2014/main" id="{7B672A59-6690-498E-A265-98A1A7C03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10" name="Line 26">
              <a:extLst>
                <a:ext uri="{FF2B5EF4-FFF2-40B4-BE49-F238E27FC236}">
                  <a16:creationId xmlns="" xmlns:a16="http://schemas.microsoft.com/office/drawing/2014/main" id="{86063DFB-C141-45EA-8DAB-98A0A5E53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11" name="Line 27">
              <a:extLst>
                <a:ext uri="{FF2B5EF4-FFF2-40B4-BE49-F238E27FC236}">
                  <a16:creationId xmlns="" xmlns:a16="http://schemas.microsoft.com/office/drawing/2014/main" id="{66AB147C-C6C0-46F3-B52F-6EECB68EC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4166" name="Group 28">
            <a:extLst>
              <a:ext uri="{FF2B5EF4-FFF2-40B4-BE49-F238E27FC236}">
                <a16:creationId xmlns="" xmlns:a16="http://schemas.microsoft.com/office/drawing/2014/main" id="{E6AC855C-A8BB-4B5E-96FD-0A0B6EE8AD6E}"/>
              </a:ext>
            </a:extLst>
          </p:cNvPr>
          <p:cNvGrpSpPr>
            <a:grpSpLocks/>
          </p:cNvGrpSpPr>
          <p:nvPr/>
        </p:nvGrpSpPr>
        <p:grpSpPr bwMode="auto">
          <a:xfrm>
            <a:off x="3736976" y="3906839"/>
            <a:ext cx="847725" cy="1920875"/>
            <a:chOff x="1394" y="2321"/>
            <a:chExt cx="534" cy="1210"/>
          </a:xfrm>
        </p:grpSpPr>
        <p:sp>
          <p:nvSpPr>
            <p:cNvPr id="134200" name="Line 29">
              <a:extLst>
                <a:ext uri="{FF2B5EF4-FFF2-40B4-BE49-F238E27FC236}">
                  <a16:creationId xmlns="" xmlns:a16="http://schemas.microsoft.com/office/drawing/2014/main" id="{F07E92FF-FB97-4101-BCE7-63B39153F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1" name="Text Box 30">
              <a:extLst>
                <a:ext uri="{FF2B5EF4-FFF2-40B4-BE49-F238E27FC236}">
                  <a16:creationId xmlns="" xmlns:a16="http://schemas.microsoft.com/office/drawing/2014/main" id="{20D45FA7-05F9-47A0-B2F6-885ADCC25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202" name="Line 31">
              <a:extLst>
                <a:ext uri="{FF2B5EF4-FFF2-40B4-BE49-F238E27FC236}">
                  <a16:creationId xmlns="" xmlns:a16="http://schemas.microsoft.com/office/drawing/2014/main" id="{0CEC1D19-3BEA-478B-B3EC-0FD9C492C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3" name="Line 32">
              <a:extLst>
                <a:ext uri="{FF2B5EF4-FFF2-40B4-BE49-F238E27FC236}">
                  <a16:creationId xmlns="" xmlns:a16="http://schemas.microsoft.com/office/drawing/2014/main" id="{30536748-DC9E-4BDF-B0B4-AC947DE2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4" name="Line 33">
              <a:extLst>
                <a:ext uri="{FF2B5EF4-FFF2-40B4-BE49-F238E27FC236}">
                  <a16:creationId xmlns="" xmlns:a16="http://schemas.microsoft.com/office/drawing/2014/main" id="{D847ED3F-428A-4C4D-BE23-AEA4B43BC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205" name="Line 34">
              <a:extLst>
                <a:ext uri="{FF2B5EF4-FFF2-40B4-BE49-F238E27FC236}">
                  <a16:creationId xmlns="" xmlns:a16="http://schemas.microsoft.com/office/drawing/2014/main" id="{18F2BC96-52C4-4805-9911-BBAF45ABE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4167" name="Group 35">
            <a:extLst>
              <a:ext uri="{FF2B5EF4-FFF2-40B4-BE49-F238E27FC236}">
                <a16:creationId xmlns="" xmlns:a16="http://schemas.microsoft.com/office/drawing/2014/main" id="{C16319E3-A23B-4E1A-859B-E2CC418F63F7}"/>
              </a:ext>
            </a:extLst>
          </p:cNvPr>
          <p:cNvGrpSpPr>
            <a:grpSpLocks/>
          </p:cNvGrpSpPr>
          <p:nvPr/>
        </p:nvGrpSpPr>
        <p:grpSpPr bwMode="auto">
          <a:xfrm>
            <a:off x="5157789" y="3921126"/>
            <a:ext cx="847725" cy="1920875"/>
            <a:chOff x="394" y="2331"/>
            <a:chExt cx="534" cy="1210"/>
          </a:xfrm>
        </p:grpSpPr>
        <p:sp>
          <p:nvSpPr>
            <p:cNvPr id="134194" name="Line 36">
              <a:extLst>
                <a:ext uri="{FF2B5EF4-FFF2-40B4-BE49-F238E27FC236}">
                  <a16:creationId xmlns="" xmlns:a16="http://schemas.microsoft.com/office/drawing/2014/main" id="{77BC5E7C-F831-4FB5-9FE4-3CD185551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5" name="Text Box 37">
              <a:extLst>
                <a:ext uri="{FF2B5EF4-FFF2-40B4-BE49-F238E27FC236}">
                  <a16:creationId xmlns="" xmlns:a16="http://schemas.microsoft.com/office/drawing/2014/main" id="{0405E33F-40C4-4F63-BB99-5BDC5C19C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196" name="Line 38">
              <a:extLst>
                <a:ext uri="{FF2B5EF4-FFF2-40B4-BE49-F238E27FC236}">
                  <a16:creationId xmlns="" xmlns:a16="http://schemas.microsoft.com/office/drawing/2014/main" id="{2C214B05-31D4-4020-B562-FA9E5299A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7" name="Line 39">
              <a:extLst>
                <a:ext uri="{FF2B5EF4-FFF2-40B4-BE49-F238E27FC236}">
                  <a16:creationId xmlns="" xmlns:a16="http://schemas.microsoft.com/office/drawing/2014/main" id="{827EB588-0BAD-4517-A920-D0CD01B47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8" name="Line 40">
              <a:extLst>
                <a:ext uri="{FF2B5EF4-FFF2-40B4-BE49-F238E27FC236}">
                  <a16:creationId xmlns="" xmlns:a16="http://schemas.microsoft.com/office/drawing/2014/main" id="{30750BD0-AA0E-463B-8128-1AC7D7F1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9" name="Line 41">
              <a:extLst>
                <a:ext uri="{FF2B5EF4-FFF2-40B4-BE49-F238E27FC236}">
                  <a16:creationId xmlns="" xmlns:a16="http://schemas.microsoft.com/office/drawing/2014/main" id="{C7243DA1-2F95-46A4-BA05-80EDD77E6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4168" name="Group 42">
            <a:extLst>
              <a:ext uri="{FF2B5EF4-FFF2-40B4-BE49-F238E27FC236}">
                <a16:creationId xmlns="" xmlns:a16="http://schemas.microsoft.com/office/drawing/2014/main" id="{553FA99C-55D2-4FB4-A926-77F5541BDA3C}"/>
              </a:ext>
            </a:extLst>
          </p:cNvPr>
          <p:cNvGrpSpPr>
            <a:grpSpLocks/>
          </p:cNvGrpSpPr>
          <p:nvPr/>
        </p:nvGrpSpPr>
        <p:grpSpPr bwMode="auto">
          <a:xfrm>
            <a:off x="6745289" y="3905251"/>
            <a:ext cx="847725" cy="1920875"/>
            <a:chOff x="1394" y="2321"/>
            <a:chExt cx="534" cy="1210"/>
          </a:xfrm>
        </p:grpSpPr>
        <p:sp>
          <p:nvSpPr>
            <p:cNvPr id="134188" name="Line 43">
              <a:extLst>
                <a:ext uri="{FF2B5EF4-FFF2-40B4-BE49-F238E27FC236}">
                  <a16:creationId xmlns="" xmlns:a16="http://schemas.microsoft.com/office/drawing/2014/main" id="{48F4CA7F-84A6-4D5F-8AEA-8F3EA467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9" name="Text Box 44">
              <a:extLst>
                <a:ext uri="{FF2B5EF4-FFF2-40B4-BE49-F238E27FC236}">
                  <a16:creationId xmlns="" xmlns:a16="http://schemas.microsoft.com/office/drawing/2014/main" id="{F29E6DB7-D5A3-4B14-B40F-0D90603C0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190" name="Line 45">
              <a:extLst>
                <a:ext uri="{FF2B5EF4-FFF2-40B4-BE49-F238E27FC236}">
                  <a16:creationId xmlns="" xmlns:a16="http://schemas.microsoft.com/office/drawing/2014/main" id="{FA52BAF6-012B-4755-82D6-2EC1CE8C5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1" name="Line 46">
              <a:extLst>
                <a:ext uri="{FF2B5EF4-FFF2-40B4-BE49-F238E27FC236}">
                  <a16:creationId xmlns="" xmlns:a16="http://schemas.microsoft.com/office/drawing/2014/main" id="{9AE63D1B-8052-4F94-8250-BEE2D9A3A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2" name="Line 47">
              <a:extLst>
                <a:ext uri="{FF2B5EF4-FFF2-40B4-BE49-F238E27FC236}">
                  <a16:creationId xmlns="" xmlns:a16="http://schemas.microsoft.com/office/drawing/2014/main" id="{980AEFF5-25B7-4FCA-91E5-D7011B537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93" name="Line 48">
              <a:extLst>
                <a:ext uri="{FF2B5EF4-FFF2-40B4-BE49-F238E27FC236}">
                  <a16:creationId xmlns="" xmlns:a16="http://schemas.microsoft.com/office/drawing/2014/main" id="{D29B1CAE-1870-453E-836C-9DE120A9B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4169" name="Group 49">
            <a:extLst>
              <a:ext uri="{FF2B5EF4-FFF2-40B4-BE49-F238E27FC236}">
                <a16:creationId xmlns="" xmlns:a16="http://schemas.microsoft.com/office/drawing/2014/main" id="{9F5F8024-79C8-484A-9E17-DB17B4D995FF}"/>
              </a:ext>
            </a:extLst>
          </p:cNvPr>
          <p:cNvGrpSpPr>
            <a:grpSpLocks/>
          </p:cNvGrpSpPr>
          <p:nvPr/>
        </p:nvGrpSpPr>
        <p:grpSpPr bwMode="auto">
          <a:xfrm>
            <a:off x="7931151" y="3908426"/>
            <a:ext cx="847725" cy="1920875"/>
            <a:chOff x="394" y="2331"/>
            <a:chExt cx="534" cy="1210"/>
          </a:xfrm>
        </p:grpSpPr>
        <p:sp>
          <p:nvSpPr>
            <p:cNvPr id="134182" name="Line 50">
              <a:extLst>
                <a:ext uri="{FF2B5EF4-FFF2-40B4-BE49-F238E27FC236}">
                  <a16:creationId xmlns="" xmlns:a16="http://schemas.microsoft.com/office/drawing/2014/main" id="{5D0433EB-FE64-4826-86D2-0D168F2E1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39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3" name="Text Box 51">
              <a:extLst>
                <a:ext uri="{FF2B5EF4-FFF2-40B4-BE49-F238E27FC236}">
                  <a16:creationId xmlns="" xmlns:a16="http://schemas.microsoft.com/office/drawing/2014/main" id="{4AFC9AD9-CC09-4162-B980-3F34106D0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3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184" name="Line 52">
              <a:extLst>
                <a:ext uri="{FF2B5EF4-FFF2-40B4-BE49-F238E27FC236}">
                  <a16:creationId xmlns="" xmlns:a16="http://schemas.microsoft.com/office/drawing/2014/main" id="{868C0B05-4FCA-4F80-9E35-ACCB267EC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4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5" name="Line 53">
              <a:extLst>
                <a:ext uri="{FF2B5EF4-FFF2-40B4-BE49-F238E27FC236}">
                  <a16:creationId xmlns="" xmlns:a16="http://schemas.microsoft.com/office/drawing/2014/main" id="{DEFFC602-074D-4AF1-A179-5E530C105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1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6" name="Line 54">
              <a:extLst>
                <a:ext uri="{FF2B5EF4-FFF2-40B4-BE49-F238E27FC236}">
                  <a16:creationId xmlns="" xmlns:a16="http://schemas.microsoft.com/office/drawing/2014/main" id="{8C629324-3F9A-4270-9490-683E477E5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284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7" name="Line 55">
              <a:extLst>
                <a:ext uri="{FF2B5EF4-FFF2-40B4-BE49-F238E27FC236}">
                  <a16:creationId xmlns="" xmlns:a16="http://schemas.microsoft.com/office/drawing/2014/main" id="{9654B681-A45B-4A1D-8D70-6858D7FC4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53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4170" name="Group 56">
            <a:extLst>
              <a:ext uri="{FF2B5EF4-FFF2-40B4-BE49-F238E27FC236}">
                <a16:creationId xmlns="" xmlns:a16="http://schemas.microsoft.com/office/drawing/2014/main" id="{99E9C111-674B-4D13-9006-957018CBB224}"/>
              </a:ext>
            </a:extLst>
          </p:cNvPr>
          <p:cNvGrpSpPr>
            <a:grpSpLocks/>
          </p:cNvGrpSpPr>
          <p:nvPr/>
        </p:nvGrpSpPr>
        <p:grpSpPr bwMode="auto">
          <a:xfrm>
            <a:off x="9518651" y="3892551"/>
            <a:ext cx="847725" cy="1920875"/>
            <a:chOff x="1394" y="2321"/>
            <a:chExt cx="534" cy="1210"/>
          </a:xfrm>
        </p:grpSpPr>
        <p:sp>
          <p:nvSpPr>
            <p:cNvPr id="134176" name="Line 57">
              <a:extLst>
                <a:ext uri="{FF2B5EF4-FFF2-40B4-BE49-F238E27FC236}">
                  <a16:creationId xmlns="" xmlns:a16="http://schemas.microsoft.com/office/drawing/2014/main" id="{BF88682B-3186-4AC5-AA2B-0B6265D8F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381"/>
              <a:ext cx="0" cy="1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77" name="Text Box 58">
              <a:extLst>
                <a:ext uri="{FF2B5EF4-FFF2-40B4-BE49-F238E27FC236}">
                  <a16:creationId xmlns="" xmlns:a16="http://schemas.microsoft.com/office/drawing/2014/main" id="{879F0F3F-94DE-4166-8791-06AF159AC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21"/>
              <a:ext cx="44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N73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N80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N90</a:t>
              </a:r>
            </a:p>
          </p:txBody>
        </p:sp>
        <p:sp>
          <p:nvSpPr>
            <p:cNvPr id="134178" name="Line 59">
              <a:extLst>
                <a:ext uri="{FF2B5EF4-FFF2-40B4-BE49-F238E27FC236}">
                  <a16:creationId xmlns="" xmlns:a16="http://schemas.microsoft.com/office/drawing/2014/main" id="{8B3F393E-2E61-4775-925F-3ACF9CB58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40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79" name="Line 60">
              <a:extLst>
                <a:ext uri="{FF2B5EF4-FFF2-40B4-BE49-F238E27FC236}">
                  <a16:creationId xmlns="" xmlns:a16="http://schemas.microsoft.com/office/drawing/2014/main" id="{B5826DAF-0BD8-4744-9A22-43A5FEF28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0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0" name="Line 61">
              <a:extLst>
                <a:ext uri="{FF2B5EF4-FFF2-40B4-BE49-F238E27FC236}">
                  <a16:creationId xmlns="" xmlns:a16="http://schemas.microsoft.com/office/drawing/2014/main" id="{FA6E00F2-D63B-4949-959D-7FCFA618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283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81" name="Line 62">
              <a:extLst>
                <a:ext uri="{FF2B5EF4-FFF2-40B4-BE49-F238E27FC236}">
                  <a16:creationId xmlns="" xmlns:a16="http://schemas.microsoft.com/office/drawing/2014/main" id="{6BF47C5A-6D82-434D-B89F-F0E091739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52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4171" name="Line 63">
            <a:extLst>
              <a:ext uri="{FF2B5EF4-FFF2-40B4-BE49-F238E27FC236}">
                <a16:creationId xmlns="" xmlns:a16="http://schemas.microsoft.com/office/drawing/2014/main" id="{B09F7090-1B6B-4858-83EC-7D81240BF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638" y="2682875"/>
            <a:ext cx="2587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6240" name="Text Box 64">
            <a:extLst>
              <a:ext uri="{FF2B5EF4-FFF2-40B4-BE49-F238E27FC236}">
                <a16:creationId xmlns="" xmlns:a16="http://schemas.microsoft.com/office/drawing/2014/main" id="{2BB81F09-D761-4F65-97CF-93D91CFE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1" y="2306638"/>
            <a:ext cx="145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KRITERIA</a:t>
            </a:r>
          </a:p>
        </p:txBody>
      </p:sp>
      <p:sp>
        <p:nvSpPr>
          <p:cNvPr id="306241" name="Text Box 65">
            <a:extLst>
              <a:ext uri="{FF2B5EF4-FFF2-40B4-BE49-F238E27FC236}">
                <a16:creationId xmlns="" xmlns:a16="http://schemas.microsoft.com/office/drawing/2014/main" id="{BB82F38A-5EAF-4616-ADE3-ED65C9D1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9" y="615473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ALTERNATIF</a:t>
            </a:r>
          </a:p>
        </p:txBody>
      </p:sp>
      <p:sp>
        <p:nvSpPr>
          <p:cNvPr id="134174" name="Line 66">
            <a:extLst>
              <a:ext uri="{FF2B5EF4-FFF2-40B4-BE49-F238E27FC236}">
                <a16:creationId xmlns="" xmlns:a16="http://schemas.microsoft.com/office/drawing/2014/main" id="{E960C524-D18D-4435-A080-CA19915C7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7163" y="5830889"/>
            <a:ext cx="519112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75" name="Rectangle 67">
            <a:extLst>
              <a:ext uri="{FF2B5EF4-FFF2-40B4-BE49-F238E27FC236}">
                <a16:creationId xmlns="" xmlns:a16="http://schemas.microsoft.com/office/drawing/2014/main" id="{1E49388B-7A96-4151-99A9-A0ADE1D4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050" y="1008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i="1" dirty="0"/>
              <a:t>Analytic Hierarchy Process</a:t>
            </a:r>
            <a:r>
              <a:rPr lang="en-US" altLang="en-US" sz="4000" dirty="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0031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mana </a:t>
            </a:r>
            <a:r>
              <a:rPr lang="en-US" dirty="0" err="1" smtClean="0"/>
              <a:t>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: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?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1746" name="Picture 2" descr="A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924944"/>
            <a:ext cx="94319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6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AutoShape 2">
            <a:extLst>
              <a:ext uri="{FF2B5EF4-FFF2-40B4-BE49-F238E27FC236}">
                <a16:creationId xmlns="" xmlns:a16="http://schemas.microsoft.com/office/drawing/2014/main" id="{5A0AC18D-E6F8-4A1F-9877-F1EBC4D5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1868488"/>
            <a:ext cx="6735762" cy="779462"/>
          </a:xfrm>
          <a:prstGeom prst="wedgeRectCallout">
            <a:avLst>
              <a:gd name="adj1" fmla="val 43778"/>
              <a:gd name="adj2" fmla="val 186255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harga</a:t>
            </a:r>
            <a:r>
              <a:rPr lang="en-US">
                <a:latin typeface="Verdana" pitchFamily="34" charset="0"/>
              </a:rPr>
              <a:t> diperoleh dari data harga setiap HP</a:t>
            </a:r>
          </a:p>
        </p:txBody>
      </p:sp>
      <p:graphicFrame>
        <p:nvGraphicFramePr>
          <p:cNvPr id="33794" name="Object 3">
            <a:extLst>
              <a:ext uri="{FF2B5EF4-FFF2-40B4-BE49-F238E27FC236}">
                <a16:creationId xmlns="" xmlns:a16="http://schemas.microsoft.com/office/drawing/2014/main" id="{2646C81E-6714-47DC-B416-6618F3B14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4938" y="4084638"/>
          <a:ext cx="5664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3" imgW="2425680" imgH="914400" progId="Equation.3">
                  <p:embed/>
                </p:oleObj>
              </mc:Choice>
              <mc:Fallback>
                <p:oleObj name="Equation" r:id="rId3" imgW="2425680" imgH="914400" progId="Equation.3">
                  <p:embed/>
                  <p:pic>
                    <p:nvPicPr>
                      <p:cNvPr id="33794" name="Object 3">
                        <a:extLst>
                          <a:ext uri="{FF2B5EF4-FFF2-40B4-BE49-F238E27FC236}">
                            <a16:creationId xmlns="" xmlns:a16="http://schemas.microsoft.com/office/drawing/2014/main" id="{2646C81E-6714-47DC-B416-6618F3B14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084638"/>
                        <a:ext cx="5664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>
            <a:extLst>
              <a:ext uri="{FF2B5EF4-FFF2-40B4-BE49-F238E27FC236}">
                <a16:creationId xmlns="" xmlns:a16="http://schemas.microsoft.com/office/drawing/2014/main" id="{D2871AAE-4467-4FDC-9938-9EB2AB76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432175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="" xmlns:a16="http://schemas.microsoft.com/office/drawing/2014/main" id="{0C913FC2-1146-4CAA-B1D5-ABE57470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910014"/>
            <a:ext cx="990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pic>
        <p:nvPicPr>
          <p:cNvPr id="33798" name="Picture 6" descr="rupiah">
            <a:extLst>
              <a:ext uri="{FF2B5EF4-FFF2-40B4-BE49-F238E27FC236}">
                <a16:creationId xmlns="" xmlns:a16="http://schemas.microsoft.com/office/drawing/2014/main" id="{7DCFF726-108D-4716-BFE4-B9046B69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5" y="3933826"/>
            <a:ext cx="17986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7">
            <a:extLst>
              <a:ext uri="{FF2B5EF4-FFF2-40B4-BE49-F238E27FC236}">
                <a16:creationId xmlns="" xmlns:a16="http://schemas.microsoft.com/office/drawing/2014/main" id="{0B44FF2E-3DA6-4DE9-9BDE-55967CB3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751352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extLst>
              <a:ext uri="{FF2B5EF4-FFF2-40B4-BE49-F238E27FC236}">
                <a16:creationId xmlns="" xmlns:a16="http://schemas.microsoft.com/office/drawing/2014/main" id="{B0EB46B2-2F36-46BC-96F8-BBD90DCA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988051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5171" name="Text Box 3">
            <a:extLst>
              <a:ext uri="{FF2B5EF4-FFF2-40B4-BE49-F238E27FC236}">
                <a16:creationId xmlns="" xmlns:a16="http://schemas.microsoft.com/office/drawing/2014/main" id="{A3BD8A71-8A1E-4EA3-9361-5B9B422B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844801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1            1             1             1</a:t>
            </a:r>
          </a:p>
        </p:txBody>
      </p:sp>
      <p:sp>
        <p:nvSpPr>
          <p:cNvPr id="135172" name="AutoShape 4">
            <a:extLst>
              <a:ext uri="{FF2B5EF4-FFF2-40B4-BE49-F238E27FC236}">
                <a16:creationId xmlns="" xmlns:a16="http://schemas.microsoft.com/office/drawing/2014/main" id="{1614BE48-A285-410F-B0D7-A66B4B731A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26175" y="1985963"/>
            <a:ext cx="15240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350 h 21600"/>
              <a:gd name="T14" fmla="*/ 19756 w 21600"/>
              <a:gd name="T15" fmla="*/ 780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17" y="0"/>
                </a:lnTo>
                <a:lnTo>
                  <a:pt x="15117" y="4350"/>
                </a:lnTo>
                <a:lnTo>
                  <a:pt x="12427" y="4350"/>
                </a:lnTo>
                <a:cubicBezTo>
                  <a:pt x="5564" y="4350"/>
                  <a:pt x="0" y="7846"/>
                  <a:pt x="0" y="12158"/>
                </a:cubicBezTo>
                <a:lnTo>
                  <a:pt x="0" y="21600"/>
                </a:lnTo>
                <a:lnTo>
                  <a:pt x="3534" y="21600"/>
                </a:lnTo>
                <a:lnTo>
                  <a:pt x="3534" y="12158"/>
                </a:lnTo>
                <a:cubicBezTo>
                  <a:pt x="3534" y="9756"/>
                  <a:pt x="7516" y="7808"/>
                  <a:pt x="12427" y="7808"/>
                </a:cubicBezTo>
                <a:lnTo>
                  <a:pt x="15117" y="7808"/>
                </a:lnTo>
                <a:lnTo>
                  <a:pt x="15117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5173" name="Line 5">
            <a:extLst>
              <a:ext uri="{FF2B5EF4-FFF2-40B4-BE49-F238E27FC236}">
                <a16:creationId xmlns="" xmlns:a16="http://schemas.microsoft.com/office/drawing/2014/main" id="{313EA41B-D15E-4A10-9942-D6DFE25BC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1" y="3429000"/>
            <a:ext cx="47402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230" name="Text Box 6">
            <a:extLst>
              <a:ext uri="{FF2B5EF4-FFF2-40B4-BE49-F238E27FC236}">
                <a16:creationId xmlns="" xmlns:a16="http://schemas.microsoft.com/office/drawing/2014/main" id="{1A79B94B-BD53-40D5-8D2F-A48B1B14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4" y="3484564"/>
            <a:ext cx="1157287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Rata2</a:t>
            </a:r>
          </a:p>
          <a:p>
            <a:pPr>
              <a:lnSpc>
                <a:spcPct val="110000"/>
              </a:lnSpc>
              <a:defRPr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0,3505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0,2601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0,2179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0,1715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="" xmlns:a16="http://schemas.microsoft.com/office/drawing/2014/main" id="{6532E111-99BA-4C65-9452-2E434FEF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490664"/>
            <a:ext cx="3803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0,3505    0,3505    0,3505    0,3505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0,2601    0,2601    0,2601    0,2601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0,2179    0,2179    0,2179    0,2179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0,1715    0,1715    0,1715    0,1715</a:t>
            </a:r>
          </a:p>
        </p:txBody>
      </p:sp>
      <p:sp>
        <p:nvSpPr>
          <p:cNvPr id="135176" name="AutoShape 8">
            <a:extLst>
              <a:ext uri="{FF2B5EF4-FFF2-40B4-BE49-F238E27FC236}">
                <a16:creationId xmlns="" xmlns:a16="http://schemas.microsoft.com/office/drawing/2014/main" id="{D1A41124-0E23-41EE-B9E6-F0F63A65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487488"/>
            <a:ext cx="3840162" cy="1395412"/>
          </a:xfrm>
          <a:prstGeom prst="bracketPair">
            <a:avLst>
              <a:gd name="adj" fmla="val 129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8233" name="Text Box 9">
            <a:extLst>
              <a:ext uri="{FF2B5EF4-FFF2-40B4-BE49-F238E27FC236}">
                <a16:creationId xmlns="" xmlns:a16="http://schemas.microsoft.com/office/drawing/2014/main" id="{C0D16E08-199D-4807-BC80-6CFFA4D7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6111876"/>
            <a:ext cx="543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0,3505;  0,2601;  0,2179;  0,1715</a:t>
            </a:r>
            <a:r>
              <a:rPr 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="" xmlns:a16="http://schemas.microsoft.com/office/drawing/2014/main" id="{2AD78B85-A4C0-4C67-8866-9AA25990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181601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  1            1             1             1</a:t>
            </a:r>
          </a:p>
        </p:txBody>
      </p:sp>
      <p:sp>
        <p:nvSpPr>
          <p:cNvPr id="135179" name="Text Box 11">
            <a:extLst>
              <a:ext uri="{FF2B5EF4-FFF2-40B4-BE49-F238E27FC236}">
                <a16:creationId xmlns="" xmlns:a16="http://schemas.microsoft.com/office/drawing/2014/main" id="{E78775E8-25E0-49FB-A2B2-1EC27ABB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827464"/>
            <a:ext cx="3803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0,3505    0,3505    0,3505    0,3505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0,2601    0,2601    0,2601    0,2601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0,2179    0,2179    0,2179    0,2179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0,1715    0,1715    0,1715    0,1715</a:t>
            </a:r>
          </a:p>
        </p:txBody>
      </p:sp>
      <p:sp>
        <p:nvSpPr>
          <p:cNvPr id="135180" name="AutoShape 12">
            <a:extLst>
              <a:ext uri="{FF2B5EF4-FFF2-40B4-BE49-F238E27FC236}">
                <a16:creationId xmlns="" xmlns:a16="http://schemas.microsoft.com/office/drawing/2014/main" id="{CF6430A7-64DC-407E-AE77-3A7DBC1B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3824288"/>
            <a:ext cx="3840162" cy="1395412"/>
          </a:xfrm>
          <a:prstGeom prst="bracketPair">
            <a:avLst>
              <a:gd name="adj" fmla="val 129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5181" name="Rectangle 13">
            <a:extLst>
              <a:ext uri="{FF2B5EF4-FFF2-40B4-BE49-F238E27FC236}">
                <a16:creationId xmlns="" xmlns:a16="http://schemas.microsoft.com/office/drawing/2014/main" id="{08B6BA42-7755-47EA-82BA-F84AE202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4020828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="" xmlns:a16="http://schemas.microsoft.com/office/drawing/2014/main" id="{183DD401-B855-4A58-AE27-E0128E96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3294063"/>
            <a:ext cx="680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82675" indent="-10826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MinHarga = min(2,3; 3,1; 3,7; 4,7) = 2,3</a:t>
            </a:r>
          </a:p>
        </p:txBody>
      </p:sp>
      <p:sp>
        <p:nvSpPr>
          <p:cNvPr id="309251" name="Text Box 3">
            <a:extLst>
              <a:ext uri="{FF2B5EF4-FFF2-40B4-BE49-F238E27FC236}">
                <a16:creationId xmlns="" xmlns:a16="http://schemas.microsoft.com/office/drawing/2014/main" id="{1AD0FF60-7E71-4BB5-93C7-8576D060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4068763"/>
            <a:ext cx="39597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2,3/2,3 = 1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2,3/3,1 = 0,74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2,3/3,7 = 0,62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2,3/4,7 = 0,49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36196" name="Picture 4" descr="cartoon_195">
            <a:extLst>
              <a:ext uri="{FF2B5EF4-FFF2-40B4-BE49-F238E27FC236}">
                <a16:creationId xmlns="" xmlns:a16="http://schemas.microsoft.com/office/drawing/2014/main" id="{09E46CB3-7513-494A-9253-25D3B8A33D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717675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>
            <a:extLst>
              <a:ext uri="{FF2B5EF4-FFF2-40B4-BE49-F238E27FC236}">
                <a16:creationId xmlns="" xmlns:a16="http://schemas.microsoft.com/office/drawing/2014/main" id="{5E324B61-A8BC-4F59-A99E-ED161FCA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812925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Atau …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="" xmlns:a16="http://schemas.microsoft.com/office/drawing/2014/main" id="{77013254-A196-47B3-8F05-ED7110245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3079402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>
            <a:extLst>
              <a:ext uri="{FF2B5EF4-FFF2-40B4-BE49-F238E27FC236}">
                <a16:creationId xmlns="" xmlns:a16="http://schemas.microsoft.com/office/drawing/2014/main" id="{DFE605CE-4271-4124-8B21-2C7EA6C8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3048000"/>
            <a:ext cx="690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82675" indent="-10826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Total = 1 + 0,74 + 0,62 + 0,49 = 2,85</a:t>
            </a:r>
          </a:p>
        </p:txBody>
      </p:sp>
      <p:sp>
        <p:nvSpPr>
          <p:cNvPr id="310275" name="Text Box 3">
            <a:extLst>
              <a:ext uri="{FF2B5EF4-FFF2-40B4-BE49-F238E27FC236}">
                <a16:creationId xmlns="" xmlns:a16="http://schemas.microsoft.com/office/drawing/2014/main" id="{13477C64-C6C4-473C-BE6D-B2CE202D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3563938"/>
            <a:ext cx="48112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230563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1/2,85     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0,350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230563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0,74/2,85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0,260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230563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0,62/2,85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0,218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230563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0,49/2,85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0,172 </a:t>
            </a:r>
          </a:p>
        </p:txBody>
      </p:sp>
      <p:pic>
        <p:nvPicPr>
          <p:cNvPr id="137220" name="Picture 4" descr="cartoon_195">
            <a:extLst>
              <a:ext uri="{FF2B5EF4-FFF2-40B4-BE49-F238E27FC236}">
                <a16:creationId xmlns="" xmlns:a16="http://schemas.microsoft.com/office/drawing/2014/main" id="{694A0633-6620-4C56-BA65-8A6FCACB3F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717675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1" name="AutoShape 5">
            <a:extLst>
              <a:ext uri="{FF2B5EF4-FFF2-40B4-BE49-F238E27FC236}">
                <a16:creationId xmlns="" xmlns:a16="http://schemas.microsoft.com/office/drawing/2014/main" id="{2EAB0DD8-18A9-420A-BD6C-946F3B08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812925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Normalkan  …</a:t>
            </a:r>
          </a:p>
        </p:txBody>
      </p:sp>
      <p:sp>
        <p:nvSpPr>
          <p:cNvPr id="137222" name="AutoShape 6">
            <a:extLst>
              <a:ext uri="{FF2B5EF4-FFF2-40B4-BE49-F238E27FC236}">
                <a16:creationId xmlns="" xmlns:a16="http://schemas.microsoft.com/office/drawing/2014/main" id="{CBB9369F-3E96-4088-B310-BFAC89D8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6010276"/>
            <a:ext cx="5911850" cy="625475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0279" name="Text Box 7">
            <a:extLst>
              <a:ext uri="{FF2B5EF4-FFF2-40B4-BE49-F238E27FC236}">
                <a16:creationId xmlns="" xmlns:a16="http://schemas.microsoft.com/office/drawing/2014/main" id="{22F82433-F356-44EE-8936-6748FAB9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1" y="6134101"/>
            <a:ext cx="478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(0,350;  0,260;  0,218;  0,172)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</p:txBody>
      </p:sp>
      <p:sp>
        <p:nvSpPr>
          <p:cNvPr id="137224" name="Rectangle 8">
            <a:extLst>
              <a:ext uri="{FF2B5EF4-FFF2-40B4-BE49-F238E27FC236}">
                <a16:creationId xmlns="" xmlns:a16="http://schemas.microsoft.com/office/drawing/2014/main" id="{48BE8160-2606-4EBC-BCD4-0200422CF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239756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AutoShape 2">
            <a:extLst>
              <a:ext uri="{FF2B5EF4-FFF2-40B4-BE49-F238E27FC236}">
                <a16:creationId xmlns="" xmlns:a16="http://schemas.microsoft.com/office/drawing/2014/main" id="{E504EBD5-25FC-4C1E-ADB5-C590852B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1738313"/>
            <a:ext cx="6735762" cy="823912"/>
          </a:xfrm>
          <a:prstGeom prst="wedgeRectCallout">
            <a:avLst>
              <a:gd name="adj1" fmla="val 43778"/>
              <a:gd name="adj2" fmla="val 112236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memori</a:t>
            </a:r>
            <a:r>
              <a:rPr lang="en-US">
                <a:latin typeface="Verdana" pitchFamily="34" charset="0"/>
              </a:rPr>
              <a:t> diperoleh dari data memori setiap HP</a:t>
            </a:r>
          </a:p>
        </p:txBody>
      </p:sp>
      <p:graphicFrame>
        <p:nvGraphicFramePr>
          <p:cNvPr id="34818" name="Object 3">
            <a:extLst>
              <a:ext uri="{FF2B5EF4-FFF2-40B4-BE49-F238E27FC236}">
                <a16:creationId xmlns="" xmlns:a16="http://schemas.microsoft.com/office/drawing/2014/main" id="{1E049A43-0514-49A7-A00B-C53454C28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449638"/>
          <a:ext cx="50704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3" imgW="2171520" imgH="914400" progId="Equation.3">
                  <p:embed/>
                </p:oleObj>
              </mc:Choice>
              <mc:Fallback>
                <p:oleObj name="Equation" r:id="rId3" imgW="2171520" imgH="914400" progId="Equation.3">
                  <p:embed/>
                  <p:pic>
                    <p:nvPicPr>
                      <p:cNvPr id="34818" name="Object 3">
                        <a:extLst>
                          <a:ext uri="{FF2B5EF4-FFF2-40B4-BE49-F238E27FC236}">
                            <a16:creationId xmlns="" xmlns:a16="http://schemas.microsoft.com/office/drawing/2014/main" id="{1E049A43-0514-49A7-A00B-C53454C28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449638"/>
                        <a:ext cx="50704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0" name="Text Box 4">
            <a:extLst>
              <a:ext uri="{FF2B5EF4-FFF2-40B4-BE49-F238E27FC236}">
                <a16:creationId xmlns="" xmlns:a16="http://schemas.microsoft.com/office/drawing/2014/main" id="{2C99FEE1-B876-4556-8C08-2485B9EC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2797175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11301" name="Text Box 5">
            <a:extLst>
              <a:ext uri="{FF2B5EF4-FFF2-40B4-BE49-F238E27FC236}">
                <a16:creationId xmlns="" xmlns:a16="http://schemas.microsoft.com/office/drawing/2014/main" id="{D4936244-56A6-4B66-9719-4CB576A0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275014"/>
            <a:ext cx="990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sp>
        <p:nvSpPr>
          <p:cNvPr id="34822" name="AutoShape 7">
            <a:extLst>
              <a:ext uri="{FF2B5EF4-FFF2-40B4-BE49-F238E27FC236}">
                <a16:creationId xmlns="" xmlns:a16="http://schemas.microsoft.com/office/drawing/2014/main" id="{B39D7327-E945-4153-BA74-7FC6768E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8176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1304" name="Text Box 8">
            <a:extLst>
              <a:ext uri="{FF2B5EF4-FFF2-40B4-BE49-F238E27FC236}">
                <a16:creationId xmlns="" xmlns:a16="http://schemas.microsoft.com/office/drawing/2014/main" id="{564CA54C-066E-42A5-B6EA-804F63BB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842001"/>
            <a:ext cx="543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0,1691;  0,2029;  0,1932;  0,4348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34824" name="Rectangle 9">
            <a:extLst>
              <a:ext uri="{FF2B5EF4-FFF2-40B4-BE49-F238E27FC236}">
                <a16:creationId xmlns="" xmlns:a16="http://schemas.microsoft.com/office/drawing/2014/main" id="{76D5663A-9820-43A0-ABFD-75D800C3B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pic>
        <p:nvPicPr>
          <p:cNvPr id="34825" name="Picture 10">
            <a:extLst>
              <a:ext uri="{FF2B5EF4-FFF2-40B4-BE49-F238E27FC236}">
                <a16:creationId xmlns="" xmlns:a16="http://schemas.microsoft.com/office/drawing/2014/main" id="{558D1D1E-80B4-4286-B161-387A845B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3" y="3195639"/>
            <a:ext cx="1104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129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AutoShape 2">
            <a:extLst>
              <a:ext uri="{FF2B5EF4-FFF2-40B4-BE49-F238E27FC236}">
                <a16:creationId xmlns="" xmlns:a16="http://schemas.microsoft.com/office/drawing/2014/main" id="{E017AE26-177F-488C-87DA-6FBC87C2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1995488"/>
            <a:ext cx="6735762" cy="779462"/>
          </a:xfrm>
          <a:prstGeom prst="wedgeRectCallout">
            <a:avLst>
              <a:gd name="adj1" fmla="val 43778"/>
              <a:gd name="adj2" fmla="val 184218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warna</a:t>
            </a:r>
            <a:r>
              <a:rPr lang="en-US">
                <a:latin typeface="Verdana" pitchFamily="34" charset="0"/>
              </a:rPr>
              <a:t> diperoleh dari data warna setiap HP</a:t>
            </a:r>
          </a:p>
        </p:txBody>
      </p:sp>
      <p:graphicFrame>
        <p:nvGraphicFramePr>
          <p:cNvPr id="35842" name="Object 3">
            <a:extLst>
              <a:ext uri="{FF2B5EF4-FFF2-40B4-BE49-F238E27FC236}">
                <a16:creationId xmlns="" xmlns:a16="http://schemas.microsoft.com/office/drawing/2014/main" id="{6344C034-3621-477E-B8B6-42830A952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4826" y="4271964"/>
          <a:ext cx="51847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3" imgW="4431960" imgH="914400" progId="Equation.3">
                  <p:embed/>
                </p:oleObj>
              </mc:Choice>
              <mc:Fallback>
                <p:oleObj name="Equation" r:id="rId3" imgW="4431960" imgH="914400" progId="Equation.3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="" xmlns:a16="http://schemas.microsoft.com/office/drawing/2014/main" id="{6344C034-3621-477E-B8B6-42830A952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6" y="4271964"/>
                        <a:ext cx="51847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4" name="Text Box 4">
            <a:extLst>
              <a:ext uri="{FF2B5EF4-FFF2-40B4-BE49-F238E27FC236}">
                <a16:creationId xmlns="" xmlns:a16="http://schemas.microsoft.com/office/drawing/2014/main" id="{791900EA-1353-49BF-9292-A52818EA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559175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12325" name="Text Box 5">
            <a:extLst>
              <a:ext uri="{FF2B5EF4-FFF2-40B4-BE49-F238E27FC236}">
                <a16:creationId xmlns="" xmlns:a16="http://schemas.microsoft.com/office/drawing/2014/main" id="{FD574EF3-426F-4CF3-ACED-1DE59A18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9" y="4159251"/>
            <a:ext cx="701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pic>
        <p:nvPicPr>
          <p:cNvPr id="35846" name="Picture 6" descr="warna">
            <a:extLst>
              <a:ext uri="{FF2B5EF4-FFF2-40B4-BE49-F238E27FC236}">
                <a16:creationId xmlns="" xmlns:a16="http://schemas.microsoft.com/office/drawing/2014/main" id="{4E3A3311-05BB-433D-B58A-01BF7477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9" y="3944939"/>
            <a:ext cx="16843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AutoShape 7">
            <a:extLst>
              <a:ext uri="{FF2B5EF4-FFF2-40B4-BE49-F238E27FC236}">
                <a16:creationId xmlns="" xmlns:a16="http://schemas.microsoft.com/office/drawing/2014/main" id="{245C0732-A4A8-4700-A26F-D0CD874A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02301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2328" name="Text Box 8">
            <a:extLst>
              <a:ext uri="{FF2B5EF4-FFF2-40B4-BE49-F238E27FC236}">
                <a16:creationId xmlns="" xmlns:a16="http://schemas.microsoft.com/office/drawing/2014/main" id="{D478DFF1-7A8E-4555-90D4-DC2EAEF9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5826126"/>
            <a:ext cx="543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0,0149;  0,0149;  0,0149;  0,9552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="" xmlns:a16="http://schemas.microsoft.com/office/drawing/2014/main" id="{E166F6E3-DD28-47FD-A66C-AAEBCEB86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4023507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>
            <a:extLst>
              <a:ext uri="{FF2B5EF4-FFF2-40B4-BE49-F238E27FC236}">
                <a16:creationId xmlns="" xmlns:a16="http://schemas.microsoft.com/office/drawing/2014/main" id="{40288600-86DC-4E92-A7C6-DD51A4D2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727326"/>
            <a:ext cx="733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65325" indent="-1965325" eaLnBrk="0" hangingPunct="0"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60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Verdana" panose="020B0604030504040204" pitchFamily="34" charset="0"/>
              </a:rPr>
              <a:t>TotWarna</a:t>
            </a:r>
            <a:r>
              <a:rPr lang="en-US" altLang="en-US" sz="2400" dirty="0">
                <a:latin typeface="Verdana" panose="020B0604030504040204" pitchFamily="34" charset="0"/>
              </a:rPr>
              <a:t> 	= 256 + 256 + 256 + (16x1024) </a:t>
            </a:r>
          </a:p>
          <a:p>
            <a:pPr eaLnBrk="1" hangingPunct="1"/>
            <a:r>
              <a:rPr lang="en-US" altLang="en-US" sz="2400" dirty="0">
                <a:latin typeface="Verdana" panose="020B0604030504040204" pitchFamily="34" charset="0"/>
              </a:rPr>
              <a:t>	= 17152</a:t>
            </a:r>
          </a:p>
        </p:txBody>
      </p:sp>
      <p:sp>
        <p:nvSpPr>
          <p:cNvPr id="313347" name="Text Box 3">
            <a:extLst>
              <a:ext uri="{FF2B5EF4-FFF2-40B4-BE49-F238E27FC236}">
                <a16:creationId xmlns="" xmlns:a16="http://schemas.microsoft.com/office/drawing/2014/main" id="{D5EA7595-3038-473F-87EA-BA7C1B83A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1" y="3563938"/>
            <a:ext cx="70659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4389438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256/17152     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0,015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4389438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256/17152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0,015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4389438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256/17152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0,015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4389438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(16x1024)/17152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0,955 </a:t>
            </a:r>
          </a:p>
        </p:txBody>
      </p:sp>
      <p:pic>
        <p:nvPicPr>
          <p:cNvPr id="138244" name="Picture 4" descr="cartoon_195">
            <a:extLst>
              <a:ext uri="{FF2B5EF4-FFF2-40B4-BE49-F238E27FC236}">
                <a16:creationId xmlns="" xmlns:a16="http://schemas.microsoft.com/office/drawing/2014/main" id="{92218BF1-1E7D-42D6-A340-5DD0EF99E2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257300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5" name="AutoShape 5">
            <a:extLst>
              <a:ext uri="{FF2B5EF4-FFF2-40B4-BE49-F238E27FC236}">
                <a16:creationId xmlns="" xmlns:a16="http://schemas.microsoft.com/office/drawing/2014/main" id="{9DB05D7D-9AA0-4D2B-95A6-A8483432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352550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Atau  …</a:t>
            </a:r>
          </a:p>
        </p:txBody>
      </p:sp>
      <p:sp>
        <p:nvSpPr>
          <p:cNvPr id="138246" name="AutoShape 6">
            <a:extLst>
              <a:ext uri="{FF2B5EF4-FFF2-40B4-BE49-F238E27FC236}">
                <a16:creationId xmlns="" xmlns:a16="http://schemas.microsoft.com/office/drawing/2014/main" id="{7B735EF5-F07F-4EBB-A828-718ED566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6010276"/>
            <a:ext cx="5272088" cy="625475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3351" name="Text Box 7">
            <a:extLst>
              <a:ext uri="{FF2B5EF4-FFF2-40B4-BE49-F238E27FC236}">
                <a16:creationId xmlns="" xmlns:a16="http://schemas.microsoft.com/office/drawing/2014/main" id="{A54E6DD9-2F93-4EBA-BCDC-B29B2CF0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1" y="6134101"/>
            <a:ext cx="478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(0,015;  0,015;  0,015;  0,955)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</p:txBody>
      </p:sp>
      <p:sp>
        <p:nvSpPr>
          <p:cNvPr id="138248" name="Rectangle 8">
            <a:extLst>
              <a:ext uri="{FF2B5EF4-FFF2-40B4-BE49-F238E27FC236}">
                <a16:creationId xmlns="" xmlns:a16="http://schemas.microsoft.com/office/drawing/2014/main" id="{E90D4ADF-F48D-4154-98F0-6CD0B30D6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807138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AutoShape 2">
            <a:extLst>
              <a:ext uri="{FF2B5EF4-FFF2-40B4-BE49-F238E27FC236}">
                <a16:creationId xmlns="" xmlns:a16="http://schemas.microsoft.com/office/drawing/2014/main" id="{E04AF75F-901E-490E-90EC-383A60C6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1487488"/>
            <a:ext cx="6735762" cy="779462"/>
          </a:xfrm>
          <a:prstGeom prst="wedgeRectCallout">
            <a:avLst>
              <a:gd name="adj1" fmla="val 43778"/>
              <a:gd name="adj2" fmla="val 186255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kamera</a:t>
            </a:r>
            <a:r>
              <a:rPr lang="en-US">
                <a:latin typeface="Verdana" pitchFamily="34" charset="0"/>
              </a:rPr>
              <a:t> diperoleh dari data kamera setiap HP</a:t>
            </a:r>
          </a:p>
        </p:txBody>
      </p:sp>
      <p:graphicFrame>
        <p:nvGraphicFramePr>
          <p:cNvPr id="36866" name="Object 3">
            <a:extLst>
              <a:ext uri="{FF2B5EF4-FFF2-40B4-BE49-F238E27FC236}">
                <a16:creationId xmlns="" xmlns:a16="http://schemas.microsoft.com/office/drawing/2014/main" id="{3125C329-D534-4884-A8D6-B90C1F7C9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5" y="3703638"/>
          <a:ext cx="46561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3" imgW="1993680" imgH="914400" progId="Equation.3">
                  <p:embed/>
                </p:oleObj>
              </mc:Choice>
              <mc:Fallback>
                <p:oleObj name="Equation" r:id="rId3" imgW="1993680" imgH="914400" progId="Equation.3">
                  <p:embed/>
                  <p:pic>
                    <p:nvPicPr>
                      <p:cNvPr id="36866" name="Object 3">
                        <a:extLst>
                          <a:ext uri="{FF2B5EF4-FFF2-40B4-BE49-F238E27FC236}">
                            <a16:creationId xmlns="" xmlns:a16="http://schemas.microsoft.com/office/drawing/2014/main" id="{3125C329-D534-4884-A8D6-B90C1F7C9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703638"/>
                        <a:ext cx="46561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Text Box 4">
            <a:extLst>
              <a:ext uri="{FF2B5EF4-FFF2-40B4-BE49-F238E27FC236}">
                <a16:creationId xmlns="" xmlns:a16="http://schemas.microsoft.com/office/drawing/2014/main" id="{6D21DFE4-C812-40D9-9548-60EB2316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051175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14373" name="Text Box 5">
            <a:extLst>
              <a:ext uri="{FF2B5EF4-FFF2-40B4-BE49-F238E27FC236}">
                <a16:creationId xmlns="" xmlns:a16="http://schemas.microsoft.com/office/drawing/2014/main" id="{4722B141-EFED-48D8-9962-C99F8B37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529014"/>
            <a:ext cx="990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lnSpc>
                <a:spcPct val="130000"/>
              </a:lnSpc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pic>
        <p:nvPicPr>
          <p:cNvPr id="36870" name="Picture 6" descr="kamera hp">
            <a:extLst>
              <a:ext uri="{FF2B5EF4-FFF2-40B4-BE49-F238E27FC236}">
                <a16:creationId xmlns="" xmlns:a16="http://schemas.microsoft.com/office/drawing/2014/main" id="{18863E9E-A05F-46C2-AFC9-267F7C60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3" y="3373438"/>
            <a:ext cx="15811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AutoShape 7">
            <a:extLst>
              <a:ext uri="{FF2B5EF4-FFF2-40B4-BE49-F238E27FC236}">
                <a16:creationId xmlns="" xmlns:a16="http://schemas.microsoft.com/office/drawing/2014/main" id="{1AD9F636-3F42-47B0-A174-E3E94A44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975351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4376" name="Text Box 8">
            <a:extLst>
              <a:ext uri="{FF2B5EF4-FFF2-40B4-BE49-F238E27FC236}">
                <a16:creationId xmlns="" xmlns:a16="http://schemas.microsoft.com/office/drawing/2014/main" id="{8E795EEE-700A-4037-A6CA-973683C4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4" y="6099176"/>
            <a:ext cx="543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0,1932;  0,3077;  0,3077;  0,1932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="" xmlns:a16="http://schemas.microsoft.com/office/drawing/2014/main" id="{57D51FE8-568A-4E0C-843B-5111BC4B9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333740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="" xmlns:a16="http://schemas.microsoft.com/office/drawing/2014/main" id="{46112BAB-358D-4D24-9908-77C0CA49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870200"/>
            <a:ext cx="690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25" indent="-1889125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TotKamera 	= 2 + 3,2 + 3,2 + 2 = 10,4</a:t>
            </a:r>
          </a:p>
        </p:txBody>
      </p:sp>
      <p:sp>
        <p:nvSpPr>
          <p:cNvPr id="315395" name="Text Box 3">
            <a:extLst>
              <a:ext uri="{FF2B5EF4-FFF2-40B4-BE49-F238E27FC236}">
                <a16:creationId xmlns="" xmlns:a16="http://schemas.microsoft.com/office/drawing/2014/main" id="{C5B9571A-93FB-45EF-8E4E-EF679E69A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508375"/>
            <a:ext cx="4826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2/10,4 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0,192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3,2/10,4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0,308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3,2/10,4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0,308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2/10,4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0,192 </a:t>
            </a:r>
          </a:p>
        </p:txBody>
      </p:sp>
      <p:pic>
        <p:nvPicPr>
          <p:cNvPr id="139268" name="Picture 4" descr="cartoon_195">
            <a:extLst>
              <a:ext uri="{FF2B5EF4-FFF2-40B4-BE49-F238E27FC236}">
                <a16:creationId xmlns="" xmlns:a16="http://schemas.microsoft.com/office/drawing/2014/main" id="{22CA6C61-9ACE-454A-856E-C3349F855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400175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9" name="AutoShape 5">
            <a:extLst>
              <a:ext uri="{FF2B5EF4-FFF2-40B4-BE49-F238E27FC236}">
                <a16:creationId xmlns="" xmlns:a16="http://schemas.microsoft.com/office/drawing/2014/main" id="{6B488F06-0AB6-4DCF-A54B-7C38DCA3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495425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Atau  …</a:t>
            </a:r>
          </a:p>
        </p:txBody>
      </p:sp>
      <p:sp>
        <p:nvSpPr>
          <p:cNvPr id="139270" name="AutoShape 6">
            <a:extLst>
              <a:ext uri="{FF2B5EF4-FFF2-40B4-BE49-F238E27FC236}">
                <a16:creationId xmlns="" xmlns:a16="http://schemas.microsoft.com/office/drawing/2014/main" id="{6803615E-9B8E-467A-B97C-B31F1F65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962651"/>
            <a:ext cx="5272088" cy="625475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5399" name="Text Box 7">
            <a:extLst>
              <a:ext uri="{FF2B5EF4-FFF2-40B4-BE49-F238E27FC236}">
                <a16:creationId xmlns="" xmlns:a16="http://schemas.microsoft.com/office/drawing/2014/main" id="{F73E9D57-4F36-4151-843D-BE5675F8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1" y="6086476"/>
            <a:ext cx="478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(0,192;  0,308;  0,308;  0,192)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="" xmlns:a16="http://schemas.microsoft.com/office/drawing/2014/main" id="{B9A38370-0C70-4A79-9DD7-CE07B6231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2129888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AutoShape 2">
            <a:extLst>
              <a:ext uri="{FF2B5EF4-FFF2-40B4-BE49-F238E27FC236}">
                <a16:creationId xmlns="" xmlns:a16="http://schemas.microsoft.com/office/drawing/2014/main" id="{60959F23-0660-403E-AAE8-9D4FCCB9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2049464"/>
            <a:ext cx="6735762" cy="763587"/>
          </a:xfrm>
          <a:prstGeom prst="wedgeRectCallout">
            <a:avLst>
              <a:gd name="adj1" fmla="val 43778"/>
              <a:gd name="adj2" fmla="val 111329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berat</a:t>
            </a:r>
            <a:r>
              <a:rPr lang="en-US">
                <a:latin typeface="Verdana" pitchFamily="34" charset="0"/>
              </a:rPr>
              <a:t> diperoleh dari data berat setiap HP</a:t>
            </a:r>
          </a:p>
        </p:txBody>
      </p:sp>
      <p:graphicFrame>
        <p:nvGraphicFramePr>
          <p:cNvPr id="37890" name="Object 3">
            <a:extLst>
              <a:ext uri="{FF2B5EF4-FFF2-40B4-BE49-F238E27FC236}">
                <a16:creationId xmlns="" xmlns:a16="http://schemas.microsoft.com/office/drawing/2014/main" id="{8DB1F88C-68A8-4937-8776-B28C35C03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4" y="3697288"/>
          <a:ext cx="47386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3" imgW="2831760" imgH="914400" progId="Equation.3">
                  <p:embed/>
                </p:oleObj>
              </mc:Choice>
              <mc:Fallback>
                <p:oleObj name="Equation" r:id="rId3" imgW="2831760" imgH="914400" progId="Equation.3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="" xmlns:a16="http://schemas.microsoft.com/office/drawing/2014/main" id="{8DB1F88C-68A8-4937-8776-B28C35C03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3697288"/>
                        <a:ext cx="47386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0" name="Text Box 4">
            <a:extLst>
              <a:ext uri="{FF2B5EF4-FFF2-40B4-BE49-F238E27FC236}">
                <a16:creationId xmlns="" xmlns:a16="http://schemas.microsoft.com/office/drawing/2014/main" id="{542CD047-8E36-408C-84B8-F2F25FD7D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003550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16421" name="Text Box 5">
            <a:extLst>
              <a:ext uri="{FF2B5EF4-FFF2-40B4-BE49-F238E27FC236}">
                <a16:creationId xmlns="" xmlns:a16="http://schemas.microsoft.com/office/drawing/2014/main" id="{A775F663-922D-42AB-B866-7F8BA990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3548064"/>
            <a:ext cx="8851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pic>
        <p:nvPicPr>
          <p:cNvPr id="37894" name="Picture 6" descr="berat">
            <a:extLst>
              <a:ext uri="{FF2B5EF4-FFF2-40B4-BE49-F238E27FC236}">
                <a16:creationId xmlns="" xmlns:a16="http://schemas.microsoft.com/office/drawing/2014/main" id="{EDD4B981-BF8E-443F-82BF-90F82EFD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317876"/>
            <a:ext cx="13271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AutoShape 7">
            <a:extLst>
              <a:ext uri="{FF2B5EF4-FFF2-40B4-BE49-F238E27FC236}">
                <a16:creationId xmlns="" xmlns:a16="http://schemas.microsoft.com/office/drawing/2014/main" id="{8150C2DF-73EA-4513-8CB0-72D78424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975351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6424" name="Text Box 8">
            <a:extLst>
              <a:ext uri="{FF2B5EF4-FFF2-40B4-BE49-F238E27FC236}">
                <a16:creationId xmlns="" xmlns:a16="http://schemas.microsoft.com/office/drawing/2014/main" id="{CC665DF5-E911-495C-A195-D3A4CA0BB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4" y="6099176"/>
            <a:ext cx="5354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0,2713;  0,2947; 0,2551;  0,1790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="" xmlns:a16="http://schemas.microsoft.com/office/drawing/2014/main" id="{BF0A1ABD-1E6A-482B-859D-5760CE437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1F3809B-E733-4EB7-B315-CED95994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(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dikuantifikasi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preferensi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(1-9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9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pisang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endParaRPr lang="en-US" dirty="0"/>
          </a:p>
        </p:txBody>
      </p:sp>
      <p:pic>
        <p:nvPicPr>
          <p:cNvPr id="32770" name="Picture 2" descr="AHPQuestionn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1" y="4293096"/>
            <a:ext cx="844457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="" xmlns:a16="http://schemas.microsoft.com/office/drawing/2014/main" id="{B7F4657F-E49A-4E2F-B87C-C894EE0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278188"/>
            <a:ext cx="786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82675" indent="-10826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MinBerat = min(1,26; 1,16; 1,34; 1,91) = 1,16</a:t>
            </a:r>
          </a:p>
        </p:txBody>
      </p:sp>
      <p:sp>
        <p:nvSpPr>
          <p:cNvPr id="317443" name="Text Box 3">
            <a:extLst>
              <a:ext uri="{FF2B5EF4-FFF2-40B4-BE49-F238E27FC236}">
                <a16:creationId xmlns="" xmlns:a16="http://schemas.microsoft.com/office/drawing/2014/main" id="{822E9F1D-4382-46EF-B482-6F881811B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3973513"/>
            <a:ext cx="45005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1,26/1,16 = 0,92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1,16/1,26 = 1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1,16/1,34 = 0,87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65125" indent="-365125">
              <a:lnSpc>
                <a:spcPct val="150000"/>
              </a:lnSpc>
              <a:buFontTx/>
              <a:buChar char="•"/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1,16/1,91 = 0,61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40292" name="Picture 4" descr="cartoon_195">
            <a:extLst>
              <a:ext uri="{FF2B5EF4-FFF2-40B4-BE49-F238E27FC236}">
                <a16:creationId xmlns="" xmlns:a16="http://schemas.microsoft.com/office/drawing/2014/main" id="{9903C7F7-E80A-4CFB-B859-75E0898BB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622425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AutoShape 5">
            <a:extLst>
              <a:ext uri="{FF2B5EF4-FFF2-40B4-BE49-F238E27FC236}">
                <a16:creationId xmlns="" xmlns:a16="http://schemas.microsoft.com/office/drawing/2014/main" id="{CC4CCF40-A6EC-47CB-969C-160207557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717675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Atau …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="" xmlns:a16="http://schemas.microsoft.com/office/drawing/2014/main" id="{32A19748-E2F4-4BE4-821B-0F58EC004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8EC23FE-A8E3-4500-815E-E6190EAD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9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="" xmlns:a16="http://schemas.microsoft.com/office/drawing/2014/main" id="{D1983616-B629-4BC4-9A98-A0B80F26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822575"/>
            <a:ext cx="678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25" indent="-1889125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TotBerat 	= 1 + 0,92 + 0,87 + 0,61 = 3,4</a:t>
            </a:r>
          </a:p>
        </p:txBody>
      </p:sp>
      <p:sp>
        <p:nvSpPr>
          <p:cNvPr id="318467" name="Text Box 3">
            <a:extLst>
              <a:ext uri="{FF2B5EF4-FFF2-40B4-BE49-F238E27FC236}">
                <a16:creationId xmlns="" xmlns:a16="http://schemas.microsoft.com/office/drawing/2014/main" id="{36300043-835F-44E0-B588-E391A104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9" y="3460750"/>
            <a:ext cx="57562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1/3,4 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0,294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0,92/3,4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0,271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0,87/3,4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0,256</a:t>
            </a:r>
          </a:p>
          <a:p>
            <a:pPr marL="365125" indent="-365125">
              <a:lnSpc>
                <a:spcPct val="150000"/>
              </a:lnSpc>
              <a:buFontTx/>
              <a:buChar char="•"/>
              <a:tabLst>
                <a:tab pos="1158875" algn="l"/>
                <a:tab pos="3048000" algn="l"/>
              </a:tabLst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 	= </a:t>
            </a:r>
            <a:r>
              <a:rPr 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0,61/3,4 	=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0,179 </a:t>
            </a:r>
          </a:p>
        </p:txBody>
      </p:sp>
      <p:pic>
        <p:nvPicPr>
          <p:cNvPr id="141316" name="Picture 4" descr="cartoon_195">
            <a:extLst>
              <a:ext uri="{FF2B5EF4-FFF2-40B4-BE49-F238E27FC236}">
                <a16:creationId xmlns="" xmlns:a16="http://schemas.microsoft.com/office/drawing/2014/main" id="{6A9FABBA-728D-496B-AAF8-D5FE4C1D7C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352550"/>
            <a:ext cx="13382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7" name="AutoShape 5">
            <a:extLst>
              <a:ext uri="{FF2B5EF4-FFF2-40B4-BE49-F238E27FC236}">
                <a16:creationId xmlns="" xmlns:a16="http://schemas.microsoft.com/office/drawing/2014/main" id="{6600379A-3934-4E20-98E1-C93CF3CD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1447800"/>
            <a:ext cx="2333625" cy="547688"/>
          </a:xfrm>
          <a:prstGeom prst="wedgeRectCallout">
            <a:avLst>
              <a:gd name="adj1" fmla="val -79796"/>
              <a:gd name="adj2" fmla="val 3376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Normalkan  …</a:t>
            </a:r>
          </a:p>
        </p:txBody>
      </p:sp>
      <p:sp>
        <p:nvSpPr>
          <p:cNvPr id="141318" name="AutoShape 6">
            <a:extLst>
              <a:ext uri="{FF2B5EF4-FFF2-40B4-BE49-F238E27FC236}">
                <a16:creationId xmlns="" xmlns:a16="http://schemas.microsoft.com/office/drawing/2014/main" id="{814625C1-2F47-417C-A339-107B680E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883276"/>
            <a:ext cx="5272088" cy="625475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471" name="Text Box 7">
            <a:extLst>
              <a:ext uri="{FF2B5EF4-FFF2-40B4-BE49-F238E27FC236}">
                <a16:creationId xmlns="" xmlns:a16="http://schemas.microsoft.com/office/drawing/2014/main" id="{612152AF-C006-4E81-9BA1-AB819900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1" y="6007101"/>
            <a:ext cx="478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(0,271;  0,294;  0,256;  0,179)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="" xmlns:a16="http://schemas.microsoft.com/office/drawing/2014/main" id="{AD5A3052-449A-4881-B525-2FA319E6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F5431DD-D23B-4386-BBC6-26D69B69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80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AutoShape 2">
            <a:extLst>
              <a:ext uri="{FF2B5EF4-FFF2-40B4-BE49-F238E27FC236}">
                <a16:creationId xmlns="" xmlns:a16="http://schemas.microsoft.com/office/drawing/2014/main" id="{655A2602-A2AC-438C-BEF0-10FB08FE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162176"/>
            <a:ext cx="5213350" cy="1128713"/>
          </a:xfrm>
          <a:prstGeom prst="wedgeRectCallout">
            <a:avLst>
              <a:gd name="adj1" fmla="val -58009"/>
              <a:gd name="adj2" fmla="val -36921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>
                <a:latin typeface="Verdana" pitchFamily="34" charset="0"/>
              </a:rPr>
              <a:t>Matriks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perbandingan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berpasangan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untuk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keunikan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diperoleh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secara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subyektif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dari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persepsi</a:t>
            </a:r>
            <a:r>
              <a:rPr lang="en-US" dirty="0">
                <a:latin typeface="Verdana" pitchFamily="34" charset="0"/>
              </a:rPr>
              <a:t> user</a:t>
            </a:r>
          </a:p>
        </p:txBody>
      </p:sp>
      <p:pic>
        <p:nvPicPr>
          <p:cNvPr id="142339" name="Picture 3" descr="id the prob">
            <a:extLst>
              <a:ext uri="{FF2B5EF4-FFF2-40B4-BE49-F238E27FC236}">
                <a16:creationId xmlns="" xmlns:a16="http://schemas.microsoft.com/office/drawing/2014/main" id="{C853D7E0-9000-4F89-B370-A07A035D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3941763"/>
            <a:ext cx="18669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0" name="Picture 4" descr="cartoon_195">
            <a:extLst>
              <a:ext uri="{FF2B5EF4-FFF2-40B4-BE49-F238E27FC236}">
                <a16:creationId xmlns="" xmlns:a16="http://schemas.microsoft.com/office/drawing/2014/main" id="{DB63D8FF-7BA8-40FE-90DB-7B77F2954A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1644650"/>
            <a:ext cx="147637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AutoShape 5">
            <a:extLst>
              <a:ext uri="{FF2B5EF4-FFF2-40B4-BE49-F238E27FC236}">
                <a16:creationId xmlns="" xmlns:a16="http://schemas.microsoft.com/office/drawing/2014/main" id="{C35BDFC6-20DD-411D-8F7E-3D33CC08B8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09246" y="3941763"/>
            <a:ext cx="4008438" cy="1139825"/>
          </a:xfrm>
          <a:prstGeom prst="wedgeRectCallout">
            <a:avLst>
              <a:gd name="adj1" fmla="val -77329"/>
              <a:gd name="adj2" fmla="val 380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Verdana" panose="020B0604030504040204" pitchFamily="34" charset="0"/>
              </a:rPr>
              <a:t>N90 </a:t>
            </a:r>
            <a:r>
              <a:rPr lang="en-US" altLang="en-US" dirty="0" err="1">
                <a:latin typeface="Verdana" panose="020B0604030504040204" pitchFamily="34" charset="0"/>
              </a:rPr>
              <a:t>lebih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unik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dibanding</a:t>
            </a:r>
            <a:r>
              <a:rPr lang="en-US" altLang="en-US" dirty="0">
                <a:latin typeface="Verdana" panose="020B0604030504040204" pitchFamily="34" charset="0"/>
              </a:rPr>
              <a:t> N80 </a:t>
            </a:r>
            <a:r>
              <a:rPr lang="en-US" altLang="en-US" dirty="0" err="1">
                <a:latin typeface="Verdana" panose="020B0604030504040204" pitchFamily="34" charset="0"/>
              </a:rPr>
              <a:t>N80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lebih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unik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dibanding</a:t>
            </a:r>
            <a:r>
              <a:rPr lang="en-US" altLang="en-US" dirty="0">
                <a:latin typeface="Verdana" panose="020B0604030504040204" pitchFamily="34" charset="0"/>
              </a:rPr>
              <a:t> N73</a:t>
            </a:r>
          </a:p>
          <a:p>
            <a:pPr algn="ctr" eaLnBrk="1" hangingPunct="1"/>
            <a:r>
              <a:rPr lang="en-US" altLang="en-US" dirty="0">
                <a:latin typeface="Verdana" panose="020B0604030504040204" pitchFamily="34" charset="0"/>
              </a:rPr>
              <a:t>N73 </a:t>
            </a:r>
            <a:r>
              <a:rPr lang="en-US" altLang="en-US" dirty="0" err="1">
                <a:latin typeface="Verdana" panose="020B0604030504040204" pitchFamily="34" charset="0"/>
              </a:rPr>
              <a:t>lebih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unik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</a:rPr>
              <a:t>dibanding</a:t>
            </a:r>
            <a:r>
              <a:rPr lang="en-US" altLang="en-US" dirty="0">
                <a:latin typeface="Verdana" panose="020B0604030504040204" pitchFamily="34" charset="0"/>
              </a:rPr>
              <a:t> N70</a:t>
            </a:r>
          </a:p>
          <a:p>
            <a:pPr algn="ctr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142342" name="Rectangle 6">
            <a:extLst>
              <a:ext uri="{FF2B5EF4-FFF2-40B4-BE49-F238E27FC236}">
                <a16:creationId xmlns="" xmlns:a16="http://schemas.microsoft.com/office/drawing/2014/main" id="{FD05E2FC-94A6-4380-8B11-98B18747C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414576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AutoShape 2">
            <a:extLst>
              <a:ext uri="{FF2B5EF4-FFF2-40B4-BE49-F238E27FC236}">
                <a16:creationId xmlns="" xmlns:a16="http://schemas.microsoft.com/office/drawing/2014/main" id="{814AD67F-708E-4026-8B9E-EFCF4A56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6" y="1924051"/>
            <a:ext cx="7254875" cy="841375"/>
          </a:xfrm>
          <a:prstGeom prst="wedgeRectCallout">
            <a:avLst>
              <a:gd name="adj1" fmla="val 44222"/>
              <a:gd name="adj2" fmla="val 100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>
                <a:latin typeface="Verdana" pitchFamily="34" charset="0"/>
              </a:rPr>
              <a:t>Matriks perbandingan berpasangan untuk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keunikan</a:t>
            </a:r>
            <a:r>
              <a:rPr lang="en-US">
                <a:latin typeface="Verdana" pitchFamily="34" charset="0"/>
              </a:rPr>
              <a:t> diperoleh secara subyektif dari persepsi user</a:t>
            </a:r>
          </a:p>
        </p:txBody>
      </p:sp>
      <p:graphicFrame>
        <p:nvGraphicFramePr>
          <p:cNvPr id="38914" name="Object 3">
            <a:extLst>
              <a:ext uri="{FF2B5EF4-FFF2-40B4-BE49-F238E27FC236}">
                <a16:creationId xmlns="" xmlns:a16="http://schemas.microsoft.com/office/drawing/2014/main" id="{4E7F6241-9914-4F9E-A62C-830CE26EC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4" y="3602038"/>
          <a:ext cx="477837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38914" name="Object 3">
                        <a:extLst>
                          <a:ext uri="{FF2B5EF4-FFF2-40B4-BE49-F238E27FC236}">
                            <a16:creationId xmlns="" xmlns:a16="http://schemas.microsoft.com/office/drawing/2014/main" id="{4E7F6241-9914-4F9E-A62C-830CE26EC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3602038"/>
                        <a:ext cx="477837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6" name="Text Box 4">
            <a:extLst>
              <a:ext uri="{FF2B5EF4-FFF2-40B4-BE49-F238E27FC236}">
                <a16:creationId xmlns="" xmlns:a16="http://schemas.microsoft.com/office/drawing/2014/main" id="{331F2BA1-06A5-4ECD-9342-CDD03269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2908300"/>
            <a:ext cx="485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N70  N73  N80  N90</a:t>
            </a:r>
          </a:p>
        </p:txBody>
      </p:sp>
      <p:sp>
        <p:nvSpPr>
          <p:cNvPr id="320517" name="Text Box 5">
            <a:extLst>
              <a:ext uri="{FF2B5EF4-FFF2-40B4-BE49-F238E27FC236}">
                <a16:creationId xmlns="" xmlns:a16="http://schemas.microsoft.com/office/drawing/2014/main" id="{E65196E7-9A91-4FA8-8229-B6F3C90F5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3452814"/>
            <a:ext cx="8851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N90</a:t>
            </a:r>
          </a:p>
        </p:txBody>
      </p:sp>
      <p:pic>
        <p:nvPicPr>
          <p:cNvPr id="38918" name="Picture 6" descr="berat">
            <a:extLst>
              <a:ext uri="{FF2B5EF4-FFF2-40B4-BE49-F238E27FC236}">
                <a16:creationId xmlns="" xmlns:a16="http://schemas.microsoft.com/office/drawing/2014/main" id="{234F6CBA-98D5-4637-B443-667DF45D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222626"/>
            <a:ext cx="13271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AutoShape 7">
            <a:extLst>
              <a:ext uri="{FF2B5EF4-FFF2-40B4-BE49-F238E27FC236}">
                <a16:creationId xmlns="" xmlns:a16="http://schemas.microsoft.com/office/drawing/2014/main" id="{32CC88E7-1BEF-451B-8A1F-74CC16D0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880101"/>
            <a:ext cx="5911850" cy="625475"/>
          </a:xfrm>
          <a:prstGeom prst="plus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20520" name="Text Box 8">
            <a:extLst>
              <a:ext uri="{FF2B5EF4-FFF2-40B4-BE49-F238E27FC236}">
                <a16:creationId xmlns="" xmlns:a16="http://schemas.microsoft.com/office/drawing/2014/main" id="{F7B8CDD6-B13D-47F8-9C22-81559940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4" y="6003926"/>
            <a:ext cx="543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 = (</a:t>
            </a: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0,0860;  0,1544;  0,2415;  0,5181</a:t>
            </a:r>
            <a:r>
              <a:rPr 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 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="" xmlns:a16="http://schemas.microsoft.com/office/drawing/2014/main" id="{8C70CE28-B378-4578-8925-411D0C3F5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1157083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cartoon_195">
            <a:extLst>
              <a:ext uri="{FF2B5EF4-FFF2-40B4-BE49-F238E27FC236}">
                <a16:creationId xmlns="" xmlns:a16="http://schemas.microsoft.com/office/drawing/2014/main" id="{849F2F7D-CA87-4B85-9CEB-4DEC27277A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027239"/>
            <a:ext cx="1338262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AutoShape 3">
            <a:extLst>
              <a:ext uri="{FF2B5EF4-FFF2-40B4-BE49-F238E27FC236}">
                <a16:creationId xmlns="" xmlns:a16="http://schemas.microsoft.com/office/drawing/2014/main" id="{FB4CA17B-31D9-4ABA-A118-3DA6B910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328738"/>
            <a:ext cx="4481512" cy="823912"/>
          </a:xfrm>
          <a:prstGeom prst="wedgeRectCallout">
            <a:avLst>
              <a:gd name="adj1" fmla="val -66190"/>
              <a:gd name="adj2" fmla="val 98171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Verdana" panose="020B0604030504040204" pitchFamily="34" charset="0"/>
              </a:rPr>
              <a:t>Bentuk hirarki dari informasi yang diperoleh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="" xmlns:a16="http://schemas.microsoft.com/office/drawing/2014/main" id="{649066F1-E6A4-4255-82CE-34E5F3F2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401889"/>
            <a:ext cx="2087562" cy="503237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FFCC00"/>
                </a:solidFill>
                <a:latin typeface="Verdana" panose="020B0604030504040204" pitchFamily="34" charset="0"/>
              </a:rPr>
              <a:t>Membeli HP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="" xmlns:a16="http://schemas.microsoft.com/office/drawing/2014/main" id="{6A075DC7-3944-4EEE-BDAC-C44A3EC5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816350"/>
            <a:ext cx="1206500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Harga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(0,4188)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="" xmlns:a16="http://schemas.microsoft.com/office/drawing/2014/main" id="{40360987-D57B-4DC5-9274-1777BE86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816351"/>
            <a:ext cx="1281112" cy="66357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Memori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43367" name="Line 7">
            <a:extLst>
              <a:ext uri="{FF2B5EF4-FFF2-40B4-BE49-F238E27FC236}">
                <a16:creationId xmlns="" xmlns:a16="http://schemas.microsoft.com/office/drawing/2014/main" id="{ED6F50EB-CED6-4D86-974A-6574D3F58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455988"/>
            <a:ext cx="716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68" name="Line 8">
            <a:extLst>
              <a:ext uri="{FF2B5EF4-FFF2-40B4-BE49-F238E27FC236}">
                <a16:creationId xmlns="" xmlns:a16="http://schemas.microsoft.com/office/drawing/2014/main" id="{B6091326-7326-42E3-87BA-BCE405028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34559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69" name="Line 9">
            <a:extLst>
              <a:ext uri="{FF2B5EF4-FFF2-40B4-BE49-F238E27FC236}">
                <a16:creationId xmlns="" xmlns:a16="http://schemas.microsoft.com/office/drawing/2014/main" id="{A7B9266F-E8CF-4E6E-814B-54DE30482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34559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70" name="Line 10">
            <a:extLst>
              <a:ext uri="{FF2B5EF4-FFF2-40B4-BE49-F238E27FC236}">
                <a16:creationId xmlns="" xmlns:a16="http://schemas.microsoft.com/office/drawing/2014/main" id="{999C184D-DBE7-4694-82D2-9E7E526ED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344011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71" name="Line 11">
            <a:extLst>
              <a:ext uri="{FF2B5EF4-FFF2-40B4-BE49-F238E27FC236}">
                <a16:creationId xmlns="" xmlns:a16="http://schemas.microsoft.com/office/drawing/2014/main" id="{A7E6D537-E31F-4FEE-99A5-14F842D72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2890838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72" name="Line 12">
            <a:extLst>
              <a:ext uri="{FF2B5EF4-FFF2-40B4-BE49-F238E27FC236}">
                <a16:creationId xmlns="" xmlns:a16="http://schemas.microsoft.com/office/drawing/2014/main" id="{446C7BF8-409A-4468-8908-5B365E699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3470276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73" name="Rectangle 13">
            <a:extLst>
              <a:ext uri="{FF2B5EF4-FFF2-40B4-BE49-F238E27FC236}">
                <a16:creationId xmlns="" xmlns:a16="http://schemas.microsoft.com/office/drawing/2014/main" id="{8E95B249-1D7B-4CC9-976A-5C85955D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6" y="3819526"/>
            <a:ext cx="1266825" cy="663575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Warna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="" xmlns:a16="http://schemas.microsoft.com/office/drawing/2014/main" id="{0936C51A-D13A-44D9-8D60-6C342E13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1" y="3803650"/>
            <a:ext cx="1190625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Kamera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(0,0689)</a:t>
            </a:r>
          </a:p>
        </p:txBody>
      </p:sp>
      <p:sp>
        <p:nvSpPr>
          <p:cNvPr id="143375" name="Rectangle 15">
            <a:extLst>
              <a:ext uri="{FF2B5EF4-FFF2-40B4-BE49-F238E27FC236}">
                <a16:creationId xmlns="" xmlns:a16="http://schemas.microsoft.com/office/drawing/2014/main" id="{9C3D5E4C-96F2-476D-BE3E-EFB4180F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9" y="3803650"/>
            <a:ext cx="1296987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Berat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(0,1872)</a:t>
            </a:r>
          </a:p>
        </p:txBody>
      </p:sp>
      <p:sp>
        <p:nvSpPr>
          <p:cNvPr id="143376" name="Rectangle 16">
            <a:extLst>
              <a:ext uri="{FF2B5EF4-FFF2-40B4-BE49-F238E27FC236}">
                <a16:creationId xmlns="" xmlns:a16="http://schemas.microsoft.com/office/drawing/2014/main" id="{71BAF2AA-DA37-4339-912D-0B7C60B5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3790950"/>
            <a:ext cx="1266825" cy="6619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accent2"/>
                </a:solidFill>
                <a:latin typeface="Verdana" panose="020B0604030504040204" pitchFamily="34" charset="0"/>
              </a:rPr>
              <a:t>Keunikan</a:t>
            </a:r>
          </a:p>
          <a:p>
            <a:pPr algn="ctr" eaLnBrk="1" hangingPunct="1"/>
            <a:r>
              <a:rPr lang="en-US" alt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(0,1872)</a:t>
            </a:r>
          </a:p>
        </p:txBody>
      </p:sp>
      <p:sp>
        <p:nvSpPr>
          <p:cNvPr id="143377" name="Line 17">
            <a:extLst>
              <a:ext uri="{FF2B5EF4-FFF2-40B4-BE49-F238E27FC236}">
                <a16:creationId xmlns="" xmlns:a16="http://schemas.microsoft.com/office/drawing/2014/main" id="{4256334D-3A59-462F-920B-5E3C428D0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500" y="3441701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78" name="Line 18">
            <a:extLst>
              <a:ext uri="{FF2B5EF4-FFF2-40B4-BE49-F238E27FC236}">
                <a16:creationId xmlns="" xmlns:a16="http://schemas.microsoft.com/office/drawing/2014/main" id="{9D1E059F-AB85-4446-A80E-D971E64EE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34718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3379" name="Group 19">
            <a:extLst>
              <a:ext uri="{FF2B5EF4-FFF2-40B4-BE49-F238E27FC236}">
                <a16:creationId xmlns="" xmlns:a16="http://schemas.microsoft.com/office/drawing/2014/main" id="{758CC43E-CE95-485A-838F-3B651E031EBE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4478339"/>
            <a:ext cx="1403350" cy="2130425"/>
            <a:chOff x="394" y="2531"/>
            <a:chExt cx="884" cy="1342"/>
          </a:xfrm>
        </p:grpSpPr>
        <p:sp>
          <p:nvSpPr>
            <p:cNvPr id="143416" name="Line 20">
              <a:extLst>
                <a:ext uri="{FF2B5EF4-FFF2-40B4-BE49-F238E27FC236}">
                  <a16:creationId xmlns="" xmlns:a16="http://schemas.microsoft.com/office/drawing/2014/main" id="{30ABC269-1A0F-45D8-80B5-6107A9110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7" name="Text Box 21">
              <a:extLst>
                <a:ext uri="{FF2B5EF4-FFF2-40B4-BE49-F238E27FC236}">
                  <a16:creationId xmlns="" xmlns:a16="http://schemas.microsoft.com/office/drawing/2014/main" id="{C89D526E-4DC2-4F56-A155-8A7192294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(0,3505)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(0,2601)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(0,2179)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(0,1715)</a:t>
              </a:r>
            </a:p>
          </p:txBody>
        </p:sp>
        <p:sp>
          <p:nvSpPr>
            <p:cNvPr id="143418" name="Line 22">
              <a:extLst>
                <a:ext uri="{FF2B5EF4-FFF2-40B4-BE49-F238E27FC236}">
                  <a16:creationId xmlns="" xmlns:a16="http://schemas.microsoft.com/office/drawing/2014/main" id="{8EAB4A28-D39F-40B8-9546-9282E135A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9" name="Line 23">
              <a:extLst>
                <a:ext uri="{FF2B5EF4-FFF2-40B4-BE49-F238E27FC236}">
                  <a16:creationId xmlns="" xmlns:a16="http://schemas.microsoft.com/office/drawing/2014/main" id="{F9DF2CD0-61B6-496C-9D40-0243BDE67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0" name="Line 24">
              <a:extLst>
                <a:ext uri="{FF2B5EF4-FFF2-40B4-BE49-F238E27FC236}">
                  <a16:creationId xmlns="" xmlns:a16="http://schemas.microsoft.com/office/drawing/2014/main" id="{A5EE7016-4B47-4D10-8F42-FFE1B46E5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1" name="Line 25">
              <a:extLst>
                <a:ext uri="{FF2B5EF4-FFF2-40B4-BE49-F238E27FC236}">
                  <a16:creationId xmlns="" xmlns:a16="http://schemas.microsoft.com/office/drawing/2014/main" id="{AD211D6B-D246-4BBE-BAC8-CA83C0BB1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3380" name="Group 26">
            <a:extLst>
              <a:ext uri="{FF2B5EF4-FFF2-40B4-BE49-F238E27FC236}">
                <a16:creationId xmlns="" xmlns:a16="http://schemas.microsoft.com/office/drawing/2014/main" id="{73A71B3E-A6C7-4E31-A567-555A6E380B0A}"/>
              </a:ext>
            </a:extLst>
          </p:cNvPr>
          <p:cNvGrpSpPr>
            <a:grpSpLocks/>
          </p:cNvGrpSpPr>
          <p:nvPr/>
        </p:nvGrpSpPr>
        <p:grpSpPr bwMode="auto">
          <a:xfrm>
            <a:off x="3436938" y="4481514"/>
            <a:ext cx="1403350" cy="2130425"/>
            <a:chOff x="394" y="2531"/>
            <a:chExt cx="884" cy="1342"/>
          </a:xfrm>
        </p:grpSpPr>
        <p:sp>
          <p:nvSpPr>
            <p:cNvPr id="143410" name="Line 27">
              <a:extLst>
                <a:ext uri="{FF2B5EF4-FFF2-40B4-BE49-F238E27FC236}">
                  <a16:creationId xmlns="" xmlns:a16="http://schemas.microsoft.com/office/drawing/2014/main" id="{91F94A20-C7E3-44E3-ACCB-0074A5B2C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1" name="Text Box 28">
              <a:extLst>
                <a:ext uri="{FF2B5EF4-FFF2-40B4-BE49-F238E27FC236}">
                  <a16:creationId xmlns="" xmlns:a16="http://schemas.microsoft.com/office/drawing/2014/main" id="{78F8FF93-3FB5-437F-B7A5-35D89507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(0,1691)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(0,2029)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(0,1932)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(0,4348)</a:t>
              </a:r>
            </a:p>
          </p:txBody>
        </p:sp>
        <p:sp>
          <p:nvSpPr>
            <p:cNvPr id="143412" name="Line 29">
              <a:extLst>
                <a:ext uri="{FF2B5EF4-FFF2-40B4-BE49-F238E27FC236}">
                  <a16:creationId xmlns="" xmlns:a16="http://schemas.microsoft.com/office/drawing/2014/main" id="{B43B1562-E587-4703-AB88-762A3E207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3" name="Line 30">
              <a:extLst>
                <a:ext uri="{FF2B5EF4-FFF2-40B4-BE49-F238E27FC236}">
                  <a16:creationId xmlns="" xmlns:a16="http://schemas.microsoft.com/office/drawing/2014/main" id="{D6C21A2C-E241-4294-ABF8-D3B51AE42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4" name="Line 31">
              <a:extLst>
                <a:ext uri="{FF2B5EF4-FFF2-40B4-BE49-F238E27FC236}">
                  <a16:creationId xmlns="" xmlns:a16="http://schemas.microsoft.com/office/drawing/2014/main" id="{BE17EFE4-62E1-469D-96D9-D625B0527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15" name="Line 32">
              <a:extLst>
                <a:ext uri="{FF2B5EF4-FFF2-40B4-BE49-F238E27FC236}">
                  <a16:creationId xmlns="" xmlns:a16="http://schemas.microsoft.com/office/drawing/2014/main" id="{C2F909D3-1693-43D3-908A-DCFC56660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3381" name="Group 33">
            <a:extLst>
              <a:ext uri="{FF2B5EF4-FFF2-40B4-BE49-F238E27FC236}">
                <a16:creationId xmlns="" xmlns:a16="http://schemas.microsoft.com/office/drawing/2014/main" id="{E6F7A3C8-D2E8-4029-8ADD-1409F5A8ED74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4479926"/>
            <a:ext cx="1403350" cy="2130425"/>
            <a:chOff x="394" y="2531"/>
            <a:chExt cx="884" cy="1342"/>
          </a:xfrm>
        </p:grpSpPr>
        <p:sp>
          <p:nvSpPr>
            <p:cNvPr id="143404" name="Line 34">
              <a:extLst>
                <a:ext uri="{FF2B5EF4-FFF2-40B4-BE49-F238E27FC236}">
                  <a16:creationId xmlns="" xmlns:a16="http://schemas.microsoft.com/office/drawing/2014/main" id="{14C4532D-8E63-41A3-B985-0472B107A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5" name="Text Box 35">
              <a:extLst>
                <a:ext uri="{FF2B5EF4-FFF2-40B4-BE49-F238E27FC236}">
                  <a16:creationId xmlns="" xmlns:a16="http://schemas.microsoft.com/office/drawing/2014/main" id="{07CA99AC-C2D9-4FF4-AF99-4646B8949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(0,0149)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(0,0149)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(0,0149)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(0,9552)</a:t>
              </a:r>
            </a:p>
          </p:txBody>
        </p:sp>
        <p:sp>
          <p:nvSpPr>
            <p:cNvPr id="143406" name="Line 36">
              <a:extLst>
                <a:ext uri="{FF2B5EF4-FFF2-40B4-BE49-F238E27FC236}">
                  <a16:creationId xmlns="" xmlns:a16="http://schemas.microsoft.com/office/drawing/2014/main" id="{F18BAC4B-173B-4333-9AC3-CE88D610D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7" name="Line 37">
              <a:extLst>
                <a:ext uri="{FF2B5EF4-FFF2-40B4-BE49-F238E27FC236}">
                  <a16:creationId xmlns="" xmlns:a16="http://schemas.microsoft.com/office/drawing/2014/main" id="{E8FA6193-ABDC-4B75-A05C-296270E19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8" name="Line 38">
              <a:extLst>
                <a:ext uri="{FF2B5EF4-FFF2-40B4-BE49-F238E27FC236}">
                  <a16:creationId xmlns="" xmlns:a16="http://schemas.microsoft.com/office/drawing/2014/main" id="{575EA4CC-795D-4237-AE25-F1066B24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9" name="Line 39">
              <a:extLst>
                <a:ext uri="{FF2B5EF4-FFF2-40B4-BE49-F238E27FC236}">
                  <a16:creationId xmlns="" xmlns:a16="http://schemas.microsoft.com/office/drawing/2014/main" id="{711618A5-08A9-4998-8B82-07EC20D52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3382" name="Group 40">
            <a:extLst>
              <a:ext uri="{FF2B5EF4-FFF2-40B4-BE49-F238E27FC236}">
                <a16:creationId xmlns="" xmlns:a16="http://schemas.microsoft.com/office/drawing/2014/main" id="{E3C1EA5B-E3BE-467C-A182-389AE8ECF368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4464051"/>
            <a:ext cx="1403350" cy="2130425"/>
            <a:chOff x="394" y="2531"/>
            <a:chExt cx="884" cy="1342"/>
          </a:xfrm>
        </p:grpSpPr>
        <p:sp>
          <p:nvSpPr>
            <p:cNvPr id="143398" name="Line 41">
              <a:extLst>
                <a:ext uri="{FF2B5EF4-FFF2-40B4-BE49-F238E27FC236}">
                  <a16:creationId xmlns="" xmlns:a16="http://schemas.microsoft.com/office/drawing/2014/main" id="{D24558A3-D807-4D2C-A4B6-63236B523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9" name="Text Box 42">
              <a:extLst>
                <a:ext uri="{FF2B5EF4-FFF2-40B4-BE49-F238E27FC236}">
                  <a16:creationId xmlns="" xmlns:a16="http://schemas.microsoft.com/office/drawing/2014/main" id="{798D7C22-D9B9-4D5F-8BA5-1DA34E15F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(0,1932)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(0,3077)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(0,3077)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(0,1932)</a:t>
              </a:r>
            </a:p>
          </p:txBody>
        </p:sp>
        <p:sp>
          <p:nvSpPr>
            <p:cNvPr id="143400" name="Line 43">
              <a:extLst>
                <a:ext uri="{FF2B5EF4-FFF2-40B4-BE49-F238E27FC236}">
                  <a16:creationId xmlns="" xmlns:a16="http://schemas.microsoft.com/office/drawing/2014/main" id="{E0E07D0A-8E3B-4888-85DB-7741CE85C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1" name="Line 44">
              <a:extLst>
                <a:ext uri="{FF2B5EF4-FFF2-40B4-BE49-F238E27FC236}">
                  <a16:creationId xmlns="" xmlns:a16="http://schemas.microsoft.com/office/drawing/2014/main" id="{CB7B3CE8-52F8-490C-B6EA-C6C99E81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2" name="Line 45">
              <a:extLst>
                <a:ext uri="{FF2B5EF4-FFF2-40B4-BE49-F238E27FC236}">
                  <a16:creationId xmlns="" xmlns:a16="http://schemas.microsoft.com/office/drawing/2014/main" id="{AABD1783-7BF6-436F-9701-44A07AE43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03" name="Line 46">
              <a:extLst>
                <a:ext uri="{FF2B5EF4-FFF2-40B4-BE49-F238E27FC236}">
                  <a16:creationId xmlns="" xmlns:a16="http://schemas.microsoft.com/office/drawing/2014/main" id="{8AC6966F-D0DC-40C9-B24B-C70C51C0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3383" name="Group 47">
            <a:extLst>
              <a:ext uri="{FF2B5EF4-FFF2-40B4-BE49-F238E27FC236}">
                <a16:creationId xmlns="" xmlns:a16="http://schemas.microsoft.com/office/drawing/2014/main" id="{1297D9A0-EC59-485A-BCEB-2FBB272217F3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4462464"/>
            <a:ext cx="1403350" cy="2130425"/>
            <a:chOff x="394" y="2531"/>
            <a:chExt cx="884" cy="1342"/>
          </a:xfrm>
        </p:grpSpPr>
        <p:sp>
          <p:nvSpPr>
            <p:cNvPr id="143392" name="Line 48">
              <a:extLst>
                <a:ext uri="{FF2B5EF4-FFF2-40B4-BE49-F238E27FC236}">
                  <a16:creationId xmlns="" xmlns:a16="http://schemas.microsoft.com/office/drawing/2014/main" id="{518CB272-6D3A-4497-877D-0742FE6C7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3" name="Text Box 49">
              <a:extLst>
                <a:ext uri="{FF2B5EF4-FFF2-40B4-BE49-F238E27FC236}">
                  <a16:creationId xmlns="" xmlns:a16="http://schemas.microsoft.com/office/drawing/2014/main" id="{6AD0ECDB-527C-4BED-98AF-2E817A619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(0,2713)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(0,2947)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(0,2551)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(0,1790)</a:t>
              </a:r>
            </a:p>
          </p:txBody>
        </p:sp>
        <p:sp>
          <p:nvSpPr>
            <p:cNvPr id="143394" name="Line 50">
              <a:extLst>
                <a:ext uri="{FF2B5EF4-FFF2-40B4-BE49-F238E27FC236}">
                  <a16:creationId xmlns="" xmlns:a16="http://schemas.microsoft.com/office/drawing/2014/main" id="{B9E932E2-CD17-4AB8-9025-FD408D0DA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5" name="Line 51">
              <a:extLst>
                <a:ext uri="{FF2B5EF4-FFF2-40B4-BE49-F238E27FC236}">
                  <a16:creationId xmlns="" xmlns:a16="http://schemas.microsoft.com/office/drawing/2014/main" id="{83416887-D877-441E-B2BE-7E9C994C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6" name="Line 52">
              <a:extLst>
                <a:ext uri="{FF2B5EF4-FFF2-40B4-BE49-F238E27FC236}">
                  <a16:creationId xmlns="" xmlns:a16="http://schemas.microsoft.com/office/drawing/2014/main" id="{CB5987ED-E9E5-49C8-B871-FCDA25053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7" name="Line 53">
              <a:extLst>
                <a:ext uri="{FF2B5EF4-FFF2-40B4-BE49-F238E27FC236}">
                  <a16:creationId xmlns="" xmlns:a16="http://schemas.microsoft.com/office/drawing/2014/main" id="{C837B5FF-0903-4244-B90F-35C91FE6F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3384" name="Group 54">
            <a:extLst>
              <a:ext uri="{FF2B5EF4-FFF2-40B4-BE49-F238E27FC236}">
                <a16:creationId xmlns="" xmlns:a16="http://schemas.microsoft.com/office/drawing/2014/main" id="{708AB104-9E00-4A06-BB45-7FA6629AE55C}"/>
              </a:ext>
            </a:extLst>
          </p:cNvPr>
          <p:cNvGrpSpPr>
            <a:grpSpLocks/>
          </p:cNvGrpSpPr>
          <p:nvPr/>
        </p:nvGrpSpPr>
        <p:grpSpPr bwMode="auto">
          <a:xfrm>
            <a:off x="9217025" y="4451351"/>
            <a:ext cx="1403350" cy="2130425"/>
            <a:chOff x="394" y="2531"/>
            <a:chExt cx="884" cy="1342"/>
          </a:xfrm>
        </p:grpSpPr>
        <p:sp>
          <p:nvSpPr>
            <p:cNvPr id="143386" name="Line 55">
              <a:extLst>
                <a:ext uri="{FF2B5EF4-FFF2-40B4-BE49-F238E27FC236}">
                  <a16:creationId xmlns="" xmlns:a16="http://schemas.microsoft.com/office/drawing/2014/main" id="{68D8FC45-BF2C-4A08-A130-15735B9D8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531"/>
              <a:ext cx="0" cy="1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87" name="Text Box 56">
              <a:extLst>
                <a:ext uri="{FF2B5EF4-FFF2-40B4-BE49-F238E27FC236}">
                  <a16:creationId xmlns="" xmlns:a16="http://schemas.microsoft.com/office/drawing/2014/main" id="{F66016D9-41F3-4F8C-AAE6-E44A23F8A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583"/>
              <a:ext cx="790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(0,0860) 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N73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(0,1544)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N80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(0,2415) </a:t>
              </a:r>
            </a:p>
            <a:p>
              <a:pPr eaLnBrk="1" hangingPunct="1"/>
              <a:r>
                <a:rPr lang="en-US" altLang="en-US" sz="1600" b="1">
                  <a:solidFill>
                    <a:srgbClr val="000066"/>
                  </a:solidFill>
                  <a:latin typeface="Verdana" panose="020B0604030504040204" pitchFamily="34" charset="0"/>
                </a:rPr>
                <a:t>N90</a:t>
              </a:r>
              <a:r>
                <a:rPr lang="en-US" altLang="en-US" sz="1600" b="1">
                  <a:solidFill>
                    <a:schemeClr val="bg2"/>
                  </a:solidFill>
                  <a:latin typeface="Verdana" panose="020B0604030504040204" pitchFamily="34" charset="0"/>
                </a:rPr>
                <a:t> (0,5181)</a:t>
              </a:r>
            </a:p>
          </p:txBody>
        </p:sp>
        <p:sp>
          <p:nvSpPr>
            <p:cNvPr id="143388" name="Line 57">
              <a:extLst>
                <a:ext uri="{FF2B5EF4-FFF2-40B4-BE49-F238E27FC236}">
                  <a16:creationId xmlns="" xmlns:a16="http://schemas.microsoft.com/office/drawing/2014/main" id="{D11ABBE5-910B-42D1-A022-FCE6E9A4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61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89" name="Line 58">
              <a:extLst>
                <a:ext uri="{FF2B5EF4-FFF2-40B4-BE49-F238E27FC236}">
                  <a16:creationId xmlns="" xmlns:a16="http://schemas.microsoft.com/office/drawing/2014/main" id="{5E06E3A9-954A-4685-AA29-937EAAD2C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3313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0" name="Line 59">
              <a:extLst>
                <a:ext uri="{FF2B5EF4-FFF2-40B4-BE49-F238E27FC236}">
                  <a16:creationId xmlns="" xmlns:a16="http://schemas.microsoft.com/office/drawing/2014/main" id="{ADE70534-5922-4072-8C32-86AB5160D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004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391" name="Line 60">
              <a:extLst>
                <a:ext uri="{FF2B5EF4-FFF2-40B4-BE49-F238E27FC236}">
                  <a16:creationId xmlns="" xmlns:a16="http://schemas.microsoft.com/office/drawing/2014/main" id="{86BC2681-F2E2-4868-83BE-640472D7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679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385" name="Rectangle 61">
            <a:extLst>
              <a:ext uri="{FF2B5EF4-FFF2-40B4-BE49-F238E27FC236}">
                <a16:creationId xmlns="" xmlns:a16="http://schemas.microsoft.com/office/drawing/2014/main" id="{D006DE6D-7805-4F91-A90D-ED6983324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</p:spTree>
    <p:extLst>
      <p:ext uri="{BB962C8B-B14F-4D97-AF65-F5344CB8AC3E}">
        <p14:creationId xmlns:p14="http://schemas.microsoft.com/office/powerpoint/2010/main" val="932598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6F857F71-6481-4E2B-82F6-9C4E79703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37339220-933C-459C-9B12-9DE800385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4638" indent="-274638"/>
            <a:r>
              <a:rPr lang="da-DK" altLang="en-US" i="1" dirty="0">
                <a:solidFill>
                  <a:srgbClr val="CC0000"/>
                </a:solidFill>
              </a:rPr>
              <a:t>Perankingan</a:t>
            </a:r>
            <a:r>
              <a:rPr lang="da-DK" altLang="en-US" dirty="0"/>
              <a:t>: Misalkan ada n tujuan dan m alternatif pada AHP, maka proses perankingan alternatif dapat dilakukan melalui langkah-langkah berikut:</a:t>
            </a:r>
          </a:p>
          <a:p>
            <a:pPr marL="1082675" lvl="1" indent="-325438"/>
            <a:r>
              <a:rPr lang="da-DK" altLang="en-US" dirty="0"/>
              <a:t>Untuk setiap tujuan i, tetapkan matriks perbandingan berpasangan A, untuk m alternatif.</a:t>
            </a:r>
          </a:p>
          <a:p>
            <a:pPr marL="1082675" lvl="1" indent="-325438"/>
            <a:r>
              <a:rPr lang="da-DK" altLang="en-US" dirty="0"/>
              <a:t>Tentukan vektor bobot untuk setiap A</a:t>
            </a:r>
            <a:r>
              <a:rPr lang="da-DK" altLang="en-US" baseline="-25000" dirty="0"/>
              <a:t>i</a:t>
            </a:r>
            <a:r>
              <a:rPr lang="da-DK" altLang="en-US" dirty="0"/>
              <a:t> yang merepresentasikan bobot relatif dari setiap alternatif ke-j pada tujuan ke-i (s</a:t>
            </a:r>
            <a:r>
              <a:rPr lang="da-DK" altLang="en-US" baseline="-25000" dirty="0"/>
              <a:t>ij</a:t>
            </a:r>
            <a:r>
              <a:rPr lang="da-DK" altLang="en-US" dirty="0"/>
              <a:t>).</a:t>
            </a:r>
          </a:p>
          <a:p>
            <a:pPr marL="1082675" lvl="1" indent="-325438"/>
            <a:r>
              <a:rPr lang="da-DK" altLang="en-US" dirty="0"/>
              <a:t>Hitung total skor:</a:t>
            </a:r>
          </a:p>
          <a:p>
            <a:pPr marL="274638" indent="-274638">
              <a:buNone/>
            </a:pPr>
            <a:r>
              <a:rPr lang="da-DK" altLang="en-US" dirty="0"/>
              <a:t>	</a:t>
            </a:r>
          </a:p>
          <a:p>
            <a:pPr marL="1082675" lvl="1" indent="-325438"/>
            <a:r>
              <a:rPr lang="da-DK" altLang="en-US" dirty="0"/>
              <a:t>Pilih alternatif dengan skor tertinggi.</a:t>
            </a:r>
            <a:endParaRPr lang="en-US" altLang="en-US" dirty="0"/>
          </a:p>
        </p:txBody>
      </p:sp>
      <p:graphicFrame>
        <p:nvGraphicFramePr>
          <p:cNvPr id="39938" name="Object 5">
            <a:extLst>
              <a:ext uri="{FF2B5EF4-FFF2-40B4-BE49-F238E27FC236}">
                <a16:creationId xmlns="" xmlns:a16="http://schemas.microsoft.com/office/drawing/2014/main" id="{B9EB5F34-60B9-4E00-9B78-6E1EC5AF0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31695"/>
              </p:ext>
            </p:extLst>
          </p:nvPr>
        </p:nvGraphicFramePr>
        <p:xfrm>
          <a:off x="4367808" y="4509120"/>
          <a:ext cx="2133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3" imgW="1028254" imgH="444307" progId="Equation.3">
                  <p:embed/>
                </p:oleObj>
              </mc:Choice>
              <mc:Fallback>
                <p:oleObj name="Equation" r:id="rId3" imgW="1028254" imgH="444307" progId="Equation.3">
                  <p:embed/>
                  <p:pic>
                    <p:nvPicPr>
                      <p:cNvPr id="39938" name="Object 5">
                        <a:extLst>
                          <a:ext uri="{FF2B5EF4-FFF2-40B4-BE49-F238E27FC236}">
                            <a16:creationId xmlns="" xmlns:a16="http://schemas.microsoft.com/office/drawing/2014/main" id="{B9EB5F34-60B9-4E00-9B78-6E1EC5AF0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509120"/>
                        <a:ext cx="21336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727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Oval 2">
            <a:extLst>
              <a:ext uri="{FF2B5EF4-FFF2-40B4-BE49-F238E27FC236}">
                <a16:creationId xmlns="" xmlns:a16="http://schemas.microsoft.com/office/drawing/2014/main" id="{8A6B1538-20CE-43AA-95E6-9D30244A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347" y="5021263"/>
            <a:ext cx="2438400" cy="7461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4387" name="AutoShape 3">
            <a:extLst>
              <a:ext uri="{FF2B5EF4-FFF2-40B4-BE49-F238E27FC236}">
                <a16:creationId xmlns="" xmlns:a16="http://schemas.microsoft.com/office/drawing/2014/main" id="{7EC4542B-BA94-4915-9FD3-58A1D39A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1938339"/>
            <a:ext cx="5981700" cy="1292225"/>
          </a:xfrm>
          <a:prstGeom prst="bracketPair">
            <a:avLst>
              <a:gd name="adj" fmla="val 92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Verdana" panose="020B0604030504040204" pitchFamily="34" charset="0"/>
              </a:rPr>
              <a:t> </a:t>
            </a:r>
            <a:r>
              <a:rPr lang="en-US" altLang="en-US" sz="1600">
                <a:latin typeface="Verdana" panose="020B0604030504040204" pitchFamily="34" charset="0"/>
              </a:rPr>
              <a:t>0,3505    0,1691    0,0149    0,1923    0,2713    0,0860</a:t>
            </a:r>
          </a:p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 0,2601    0,2029    0,0149    0,3077    0,2947    0,1544</a:t>
            </a:r>
          </a:p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 0,2179    0,1932    0,0149    0,3077    0,2551    0,2415</a:t>
            </a:r>
          </a:p>
          <a:p>
            <a:pPr algn="ctr" eaLnBrk="1" hangingPunct="1"/>
            <a:r>
              <a:rPr lang="en-US" altLang="en-US" sz="1600">
                <a:latin typeface="Verdana" panose="020B0604030504040204" pitchFamily="34" charset="0"/>
              </a:rPr>
              <a:t> 0,1715    0,4348    0,9552    0,1923    0,1790    0,5181</a:t>
            </a:r>
          </a:p>
        </p:txBody>
      </p:sp>
      <p:sp>
        <p:nvSpPr>
          <p:cNvPr id="144388" name="Text Box 4">
            <a:extLst>
              <a:ext uri="{FF2B5EF4-FFF2-40B4-BE49-F238E27FC236}">
                <a16:creationId xmlns="" xmlns:a16="http://schemas.microsoft.com/office/drawing/2014/main" id="{B1F32C1B-038A-4919-A2E4-DDDC2372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2033589"/>
            <a:ext cx="9017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0,4188</a:t>
            </a: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0,0689</a:t>
            </a: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0,0689</a:t>
            </a: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0,0689</a:t>
            </a: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0,1872</a:t>
            </a: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</a:rPr>
              <a:t>0,1872</a:t>
            </a:r>
          </a:p>
        </p:txBody>
      </p:sp>
      <p:sp>
        <p:nvSpPr>
          <p:cNvPr id="144389" name="AutoShape 5">
            <a:extLst>
              <a:ext uri="{FF2B5EF4-FFF2-40B4-BE49-F238E27FC236}">
                <a16:creationId xmlns="" xmlns:a16="http://schemas.microsoft.com/office/drawing/2014/main" id="{5FBFD968-B464-4654-BDDD-1D127BF8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189" y="1873250"/>
            <a:ext cx="871537" cy="132873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4390" name="Text Box 6">
            <a:extLst>
              <a:ext uri="{FF2B5EF4-FFF2-40B4-BE49-F238E27FC236}">
                <a16:creationId xmlns="" xmlns:a16="http://schemas.microsoft.com/office/drawing/2014/main" id="{2A294F92-FA1A-41F9-A7F6-B8819362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14" y="2374901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Verdana" panose="020B0604030504040204" pitchFamily="34" charset="0"/>
              </a:rPr>
              <a:t>=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="" xmlns:a16="http://schemas.microsoft.com/office/drawing/2014/main" id="{60EA8D17-7E3E-461C-8ED9-4E2BC9D90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814" y="2035176"/>
            <a:ext cx="9731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 0,2396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 0,2292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 0,2198</a:t>
            </a:r>
          </a:p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Verdana" panose="020B0604030504040204" pitchFamily="34" charset="0"/>
              </a:rPr>
              <a:t> 0,3114</a:t>
            </a:r>
          </a:p>
        </p:txBody>
      </p:sp>
      <p:sp>
        <p:nvSpPr>
          <p:cNvPr id="144392" name="AutoShape 8">
            <a:extLst>
              <a:ext uri="{FF2B5EF4-FFF2-40B4-BE49-F238E27FC236}">
                <a16:creationId xmlns="" xmlns:a16="http://schemas.microsoft.com/office/drawing/2014/main" id="{9E24F1A8-A6F3-4741-975A-81E07AEE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4" y="1922464"/>
            <a:ext cx="871537" cy="17240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4393" name="Rectangle 9">
            <a:extLst>
              <a:ext uri="{FF2B5EF4-FFF2-40B4-BE49-F238E27FC236}">
                <a16:creationId xmlns="" xmlns:a16="http://schemas.microsoft.com/office/drawing/2014/main" id="{58CE8869-E2F9-4E2C-8CC8-926C6D13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23594" name="Text Box 10">
            <a:extLst>
              <a:ext uri="{FF2B5EF4-FFF2-40B4-BE49-F238E27FC236}">
                <a16:creationId xmlns="" xmlns:a16="http://schemas.microsoft.com/office/drawing/2014/main" id="{F2E61719-7DCF-4556-A08A-6F0E4347A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9" y="3502026"/>
            <a:ext cx="18806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N70</a:t>
            </a:r>
            <a:r>
              <a:rPr lang="en-US">
                <a:solidFill>
                  <a:srgbClr val="000066"/>
                </a:solidFill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= 0,2396</a:t>
            </a:r>
          </a:p>
          <a:p>
            <a:pPr>
              <a:defRPr/>
            </a:pPr>
            <a:endParaRPr lang="en-US">
              <a:solidFill>
                <a:srgbClr val="FF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N73</a:t>
            </a: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= 0,2292</a:t>
            </a:r>
          </a:p>
          <a:p>
            <a:pPr>
              <a:defRPr/>
            </a:pPr>
            <a:endParaRPr lang="en-US">
              <a:solidFill>
                <a:srgbClr val="FF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N80</a:t>
            </a: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= 0,2198</a:t>
            </a:r>
          </a:p>
          <a:p>
            <a:pPr>
              <a:defRPr/>
            </a:pPr>
            <a:endParaRPr lang="en-US">
              <a:solidFill>
                <a:srgbClr val="FF0000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66"/>
                </a:solidFill>
                <a:latin typeface="Verdana" pitchFamily="34" charset="0"/>
              </a:rPr>
              <a:t>N90</a:t>
            </a:r>
            <a:r>
              <a:rPr lang="en-US" b="1"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= 0,3114</a:t>
            </a:r>
          </a:p>
        </p:txBody>
      </p:sp>
      <p:pic>
        <p:nvPicPr>
          <p:cNvPr id="144395" name="Picture 11" descr="N92">
            <a:extLst>
              <a:ext uri="{FF2B5EF4-FFF2-40B4-BE49-F238E27FC236}">
                <a16:creationId xmlns="" xmlns:a16="http://schemas.microsoft.com/office/drawing/2014/main" id="{D3FF66C2-5660-4569-B351-83E368C1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1" y="5481638"/>
            <a:ext cx="485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 descr="N70">
            <a:extLst>
              <a:ext uri="{FF2B5EF4-FFF2-40B4-BE49-F238E27FC236}">
                <a16:creationId xmlns="" xmlns:a16="http://schemas.microsoft.com/office/drawing/2014/main" id="{5600C876-F81C-48EA-9179-1DE0213F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3379788"/>
            <a:ext cx="30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 descr="N73">
            <a:extLst>
              <a:ext uri="{FF2B5EF4-FFF2-40B4-BE49-F238E27FC236}">
                <a16:creationId xmlns="" xmlns:a16="http://schemas.microsoft.com/office/drawing/2014/main" id="{2E28BBC5-E357-4876-BD36-F9BEC68C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4083050"/>
            <a:ext cx="304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8" name="Picture 14" descr="N80">
            <a:extLst>
              <a:ext uri="{FF2B5EF4-FFF2-40B4-BE49-F238E27FC236}">
                <a16:creationId xmlns="" xmlns:a16="http://schemas.microsoft.com/office/drawing/2014/main" id="{D9DE28FA-06B5-4CD2-AD93-208AF859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4" y="4773613"/>
            <a:ext cx="276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9" name="Picture 15" descr="aug-cartoon">
            <a:extLst>
              <a:ext uri="{FF2B5EF4-FFF2-40B4-BE49-F238E27FC236}">
                <a16:creationId xmlns="" xmlns:a16="http://schemas.microsoft.com/office/drawing/2014/main" id="{B1F8977B-234A-4D61-9D60-27F43AF5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4527550"/>
            <a:ext cx="16700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400" name="Rectangle 16">
            <a:extLst>
              <a:ext uri="{FF2B5EF4-FFF2-40B4-BE49-F238E27FC236}">
                <a16:creationId xmlns="" xmlns:a16="http://schemas.microsoft.com/office/drawing/2014/main" id="{534973BC-3E2C-4DC5-914C-262A07D25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i="1"/>
              <a:t>Analytic Hierarchy Process</a:t>
            </a:r>
            <a:r>
              <a:rPr lang="en-US" altLang="en-US" sz="4000"/>
              <a:t> (AHP)</a:t>
            </a:r>
          </a:p>
        </p:txBody>
      </p:sp>
      <p:sp>
        <p:nvSpPr>
          <p:cNvPr id="144401" name="AutoShape 17">
            <a:hlinkClick r:id="rId7" action="ppaction://hlinksldjump" highlightClick="1"/>
            <a:extLst>
              <a:ext uri="{FF2B5EF4-FFF2-40B4-BE49-F238E27FC236}">
                <a16:creationId xmlns="" xmlns:a16="http://schemas.microsoft.com/office/drawing/2014/main" id="{973CCFEE-4DC7-4D4B-883F-31975553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086476"/>
            <a:ext cx="585788" cy="5000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817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yang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5" y="2060848"/>
            <a:ext cx="47640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Pairwise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Jumlah </a:t>
                </a:r>
                <a:r>
                  <a:rPr lang="en-US" dirty="0" err="1" smtClean="0"/>
                  <a:t>perbandingan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entitas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dibandingkan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𝑁𝑐𝑜𝑚𝑝𝑎𝑟𝑖𝑠𝑜𝑛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4410</TotalTime>
  <Words>2367</Words>
  <Application>Microsoft Office PowerPoint</Application>
  <PresentationFormat>Custom</PresentationFormat>
  <Paragraphs>582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1_Office Theme</vt:lpstr>
      <vt:lpstr>Equation</vt:lpstr>
      <vt:lpstr>Analytic Hierarchy Process  (AHP)</vt:lpstr>
      <vt:lpstr>Analytic Hierarchy Process (AHP)</vt:lpstr>
      <vt:lpstr>Analytic Hierarchy Process (AHP)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Konsep Pairwise Comparison</vt:lpstr>
      <vt:lpstr>Aproksimasi Eigen vector dan Eigen value</vt:lpstr>
      <vt:lpstr>Aproksimasi Eigen vector dan Eigen value</vt:lpstr>
      <vt:lpstr>Aproksimasi Eigen vector dan Eigen value</vt:lpstr>
      <vt:lpstr>PowerPoint Presentation</vt:lpstr>
      <vt:lpstr>Pengecekan konsistensi dari nilai skala prioritas</vt:lpstr>
      <vt:lpstr>Pengecekan konsistensi dari nilai skala prioritas</vt:lpstr>
      <vt:lpstr>Pengecekan konsistensi dari nilai skala prioritas</vt:lpstr>
      <vt:lpstr>Pengecekan konsistensi dari nilai skala prioritas</vt:lpstr>
      <vt:lpstr>Pengecekan konsistensi dari nilai skala prioritas</vt:lpstr>
      <vt:lpstr>Pengecekan konsistensi dari nilai skala prioritas</vt:lpstr>
      <vt:lpstr>Pengecekan konsistensi dari nilai skala prioritas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  <vt:lpstr>Analytic Hierarchy Process (AHP)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(4)</dc:title>
  <dc:creator>iin</dc:creator>
  <cp:lastModifiedBy>Andiko Putro Suryotomo</cp:lastModifiedBy>
  <cp:revision>185</cp:revision>
  <dcterms:created xsi:type="dcterms:W3CDTF">2013-03-13T19:39:41Z</dcterms:created>
  <dcterms:modified xsi:type="dcterms:W3CDTF">2018-12-12T04:29:10Z</dcterms:modified>
</cp:coreProperties>
</file>