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16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7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26" autoAdjust="0"/>
    <p:restoredTop sz="94660"/>
  </p:normalViewPr>
  <p:slideViewPr>
    <p:cSldViewPr>
      <p:cViewPr varScale="1">
        <p:scale>
          <a:sx n="66" d="100"/>
          <a:sy n="66" d="100"/>
        </p:scale>
        <p:origin x="8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F5BB97-4DFE-49F6-9ED6-587BA5F232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D2B51CD-0D06-478E-B825-78245A1227F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488EBA-F650-428F-BDB8-3F54C82DC678}" type="datetimeFigureOut">
              <a:rPr lang="id-ID"/>
              <a:pPr>
                <a:defRPr/>
              </a:pPr>
              <a:t>02/02/2020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B102EBDE-BD18-4570-A8DC-6B4D9B8365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41B6B880-1A03-4E7A-BAA8-885EAE538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B9545A-734B-474F-8D6C-E88D022AE1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6A8AB57-1DEE-412A-B413-3CA53E999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3C931D-A798-41EC-9FD9-E2CCF5EC3B76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614855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10550-4095-4F4E-AFFE-7F9C3225A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112" y="1122363"/>
            <a:ext cx="886829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10E4E84-C311-4AAC-8FB3-D9BBEA506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112" y="3602038"/>
            <a:ext cx="886829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37BF71-BE4F-4DF2-9D18-848E5E9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E8301A-4CA5-4A63-80C2-AA3B5A801D55}" type="datetime1">
              <a:rPr lang="id-ID" smtClean="0"/>
              <a:t>02/02/2020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660DF5-366F-4E1D-B5F8-8DF771F8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166298-6562-41F6-9E95-1102E286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6438-1FFE-4376-BFC0-B0BDCBD853C7}" type="slidenum">
              <a:rPr lang="id-ID" altLang="en-US" smtClean="0"/>
              <a:pPr/>
              <a:t>‹#›</a:t>
            </a:fld>
            <a:endParaRPr lang="id-ID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852238BC-D182-4026-AF2D-A53F7B247C1D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9" name="Freeform 14">
              <a:extLst>
                <a:ext uri="{FF2B5EF4-FFF2-40B4-BE49-F238E27FC236}">
                  <a16:creationId xmlns="" xmlns:a16="http://schemas.microsoft.com/office/drawing/2014/main" id="{564961DD-B104-409E-BB9A-946313C6EA22}"/>
                </a:ext>
              </a:extLst>
            </p:cNvPr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D707EA9E-37A8-4B0E-81E9-4BC165426761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4284DC4F-2A35-4B00-8C38-6E80C0BBE062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="" xmlns:a16="http://schemas.microsoft.com/office/drawing/2014/main" id="{4F998471-5E52-46E8-BED1-75A9D41B4301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="" xmlns:a16="http://schemas.microsoft.com/office/drawing/2014/main" id="{3CD8F9D7-8070-4F8F-A30D-2F756B7E7FE3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="" xmlns:a16="http://schemas.microsoft.com/office/drawing/2014/main" id="{E465700C-3ACE-4940-B8ED-BBDAC97488C6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="" xmlns:a16="http://schemas.microsoft.com/office/drawing/2014/main" id="{7B7E8410-E6B9-4A89-83E4-D38F395BB4C0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="" xmlns:a16="http://schemas.microsoft.com/office/drawing/2014/main" id="{D4448F62-BA14-4FF4-A432-92E9BCA8EFBA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="" xmlns:a16="http://schemas.microsoft.com/office/drawing/2014/main" id="{B9B62E34-FA71-452C-8434-21281C6B484A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19DA0030-544E-431A-A900-E7F505EE9D37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9739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B66B9-2130-421B-A959-33CCF3B4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D7A575-4AB9-4889-907F-72296A199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7728E7-EE79-4643-B23E-672832D4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60754-D4EC-4496-8CB9-000734F1233A}" type="datetime1">
              <a:rPr lang="id-ID" smtClean="0"/>
              <a:t>02/02/2020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A2E8AB-76AA-4F83-9796-BE65BAEF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24B386-3218-4851-BCB8-67A443E2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DF67-6B4B-45AE-B53B-C23F77618D65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67618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59C9B18-F333-4BAC-A7CC-670F18448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BEF049-4FA8-4156-B7D5-9E1ED114C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280881-A15C-42C6-8324-D76803A4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F993C4-5736-49C3-A638-7A71A7149067}" type="datetime1">
              <a:rPr lang="id-ID" smtClean="0"/>
              <a:t>02/02/2020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8E3A62-E268-4483-8FF0-360A75A9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0BB06B-D7B7-4849-BBDA-2C7418A3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0475-80C9-488B-A1B4-531A3ABD224B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042137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880242E-8EEA-4A15-BE64-FF43C89097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BEA782F-9742-46EE-A304-7E7F6004B8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A5BDE33-F810-403C-AC16-633978BA04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547D7-A256-4D86-8F80-1D281BD089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334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8394CF2-B073-4DB1-AA9A-9BFEF9F661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6B659C06-68D4-4C34-8207-5249383E5F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CD70D-FBD4-4758-98D0-9D41C39C88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E7588A02-FEFD-42E4-B058-60FD9D776ED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47D7C9-AD47-489B-9CCE-0D3047F8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417F58-5B0A-4E2D-8104-B6CF6026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1E0C5D-1506-413D-ADB7-ED98F3EC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8C3109-197B-4F4E-B1CC-12695DEBF318}" type="datetime1">
              <a:rPr lang="id-ID" smtClean="0"/>
              <a:t>02/02/2020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345B1B-9E79-4621-9A95-8714BDE8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8EDA3B-A33F-4A67-8EF7-E583C47E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2A5C-F707-4EBB-8637-98E8F4AB9A4A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78350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4DDAB2-D322-4A21-981A-E1F9695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5FCE77-E576-480E-9390-3D3FDAF6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0AB943-F879-4383-BA96-53246A34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162D54-8D93-4B89-AA35-6893DE4B4376}" type="datetime1">
              <a:rPr lang="id-ID" smtClean="0"/>
              <a:t>02/02/2020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BAE542-719B-4752-B064-716FD642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10FFED-1C1C-4D6A-910C-06B6FFE1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9ECD-E96A-442B-98F5-4EBD7EA22681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6346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B09921-DE17-4AA8-AB6B-5C0DBEAF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61C555-4136-41E3-B869-3A06F212A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F9E31D-2908-47C9-AB87-8F81C9420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98DA3E-8649-4477-BFE6-65BF1BA6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D84E6-7649-4724-B2E0-F171C2297435}" type="datetime1">
              <a:rPr lang="id-ID" smtClean="0"/>
              <a:t>02/02/2020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0FEF4A-0E28-40B3-9DA9-F9B94E0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32CB7D-449B-45F1-A489-B7FF92CA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6CB5-A268-4077-B29C-D319DCE4ED40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17813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701F72-F8D4-4D7D-8373-4B25FFDF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6105585-AB7A-42ED-9827-F56E9B84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3DC2D67-888B-4318-A635-40498B981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340DB8E-69A6-4CA7-948B-36386E617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BB66C02-CC27-4BAC-A1B0-02F18CCA8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BC2291B-8466-431E-AF8D-08335C6F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ADC04E-11F3-4D4C-9F08-183464CE998F}" type="datetime1">
              <a:rPr lang="id-ID" smtClean="0"/>
              <a:t>02/02/2020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2636879-08A1-413B-8FB9-74B600D7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44D78BB-DE64-4B9B-A0C7-9B380E11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02A7-D402-4600-A63B-B2A59E8B6137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12400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2D7EDE-ACDE-4A53-80A2-846F2B84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C31EA8-AA31-4940-916E-F7FD9E47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C21B81-BB51-45E9-8CF9-B833B9EFAE78}" type="datetime1">
              <a:rPr lang="id-ID" smtClean="0"/>
              <a:t>02/02/2020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311402F-5B25-4990-B1AB-E5E80E99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AE2B5B-6431-4965-804C-C2FF9215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B928-07A8-4526-8A9C-86A8B1848E97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13948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BE57C53-8329-4A1E-96D9-08057CF6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CDFABC-2CEB-4768-8BFC-F3F1E53527B2}" type="datetime1">
              <a:rPr lang="id-ID" smtClean="0"/>
              <a:t>02/02/2020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9E67DAA-FF2E-4B3C-8ABE-C60062A7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99BF55-A935-4F8C-8D55-4A6A5618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A315-F507-423C-87D2-44F4E3A1B26B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3028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733D7A-58A7-483D-934C-6A407E2C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22AE7C-49D8-4ED3-8C91-EC96EF2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2A6378D-3659-4606-B4D7-A6CDD795E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CC518CC-0240-4DE2-B43A-50588CEE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7689F-8EE0-4CFA-8FFB-827AB886EA3F}" type="datetime1">
              <a:rPr lang="id-ID" smtClean="0"/>
              <a:t>02/02/2020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617550E-4F86-48D2-8232-0242EC28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0729012-0D4B-498D-929D-C71F0FE4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4FC0-A682-4F14-8F52-E82685F6DEAF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81741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AC16FE-9BE0-4499-8354-CF8900AE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4613D83-BC99-4ABD-AD97-9C96B5837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692922D-48C8-4754-8C5E-6066A617A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2334D7-29B5-43AA-BC60-B7BA6CE8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1B692-58D1-4755-90D8-B79838578A5D}" type="datetime1">
              <a:rPr lang="id-ID" smtClean="0"/>
              <a:t>02/02/2020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B081A6-3C19-4984-9C30-743C59A3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4D4613-1160-4EAB-BFFE-4A5E114C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170A-55AE-40EF-872D-25D05D738215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0758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94996F1-36E0-464A-8A13-A38EDD7395F8}"/>
              </a:ext>
            </a:extLst>
          </p:cNvPr>
          <p:cNvSpPr/>
          <p:nvPr userDrawn="1"/>
        </p:nvSpPr>
        <p:spPr>
          <a:xfrm>
            <a:off x="11496600" y="0"/>
            <a:ext cx="695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775276B-30C2-4392-A65E-45FDB50E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D7D0A3-FDD1-4F4A-B6EF-35431EF5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BE62E8-FA07-4AC9-BE6B-4E709BDB5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6974FE-966A-4F28-85D3-6C01C5D0417D}" type="datetime1">
              <a:rPr lang="id-ID" smtClean="0"/>
              <a:t>02/02/2020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22188E-27D9-490F-9495-E4D542FDC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55DD06-ADF0-4AC2-B30A-E756D1D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30C6B-10EF-401D-92B4-0AC005AC8E54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51720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3">
            <a:extLst>
              <a:ext uri="{FF2B5EF4-FFF2-40B4-BE49-F238E27FC236}">
                <a16:creationId xmlns=""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16">
            <a:extLst>
              <a:ext uri="{FF2B5EF4-FFF2-40B4-BE49-F238E27FC236}">
                <a16:creationId xmlns=""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Title 1">
            <a:extLst>
              <a:ext uri="{FF2B5EF4-FFF2-40B4-BE49-F238E27FC236}">
                <a16:creationId xmlns="" xmlns:a16="http://schemas.microsoft.com/office/drawing/2014/main" id="{5DFBDCB5-3DA1-4489-9098-2459D646F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0" y="2600325"/>
            <a:ext cx="10763938" cy="2772891"/>
          </a:xfrm>
        </p:spPr>
        <p:txBody>
          <a:bodyPr anchor="t">
            <a:normAutofit/>
          </a:bodyPr>
          <a:lstStyle/>
          <a:p>
            <a:pPr algn="l"/>
            <a:r>
              <a:rPr lang="it-IT" altLang="en-US" sz="5400" b="1" dirty="0"/>
              <a:t>PROFILE MATCHING</a:t>
            </a:r>
            <a:endParaRPr lang="id-ID" altLang="en-US" sz="5400" dirty="0"/>
          </a:p>
        </p:txBody>
      </p:sp>
      <p:sp>
        <p:nvSpPr>
          <p:cNvPr id="9218" name="Subtitle 2">
            <a:extLst>
              <a:ext uri="{FF2B5EF4-FFF2-40B4-BE49-F238E27FC236}">
                <a16:creationId xmlns="" xmlns:a16="http://schemas.microsoft.com/office/drawing/2014/main" id="{614D6C73-FA87-4128-91EC-37585028A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 eaLnBrk="1" hangingPunct="1"/>
            <a:r>
              <a:rPr lang="en-US" altLang="en-US" sz="2000" dirty="0"/>
              <a:t>Muhammad </a:t>
            </a:r>
            <a:r>
              <a:rPr lang="en-US" altLang="en-US" sz="2000" dirty="0" err="1" smtClean="0"/>
              <a:t>Habibi</a:t>
            </a:r>
            <a:r>
              <a:rPr lang="en-US" altLang="en-US" sz="2000" dirty="0" smtClean="0"/>
              <a:t> &amp; Andiko Putro S.</a:t>
            </a:r>
            <a:endParaRPr lang="id-ID" altLang="en-US" sz="20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berdasar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gap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2 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2365"/>
              </p:ext>
            </p:extLst>
          </p:nvPr>
        </p:nvGraphicFramePr>
        <p:xfrm>
          <a:off x="407370" y="2852936"/>
          <a:ext cx="10797658" cy="334466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42524"/>
                <a:gridCol w="1322162"/>
                <a:gridCol w="1322162"/>
                <a:gridCol w="1322162"/>
                <a:gridCol w="1322162"/>
                <a:gridCol w="1322162"/>
                <a:gridCol w="1322162"/>
                <a:gridCol w="1322162"/>
              </a:tblGrid>
              <a:tr h="47780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BOBOT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ASPEK PENILAIAN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 err="1">
                          <a:effectLst/>
                        </a:rPr>
                        <a:t>Kecerdasan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Perilaku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SB (4)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PSR (4)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K</a:t>
                      </a:r>
                      <a:r>
                        <a:rPr lang="en-US" sz="2300" u="none" strike="noStrike" dirty="0" smtClean="0">
                          <a:effectLst/>
                        </a:rPr>
                        <a:t> </a:t>
                      </a:r>
                      <a:r>
                        <a:rPr lang="en-US" sz="2300" u="none" strike="noStrike" dirty="0">
                          <a:effectLst/>
                        </a:rPr>
                        <a:t>(3)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A</a:t>
                      </a:r>
                      <a:r>
                        <a:rPr lang="en-US" sz="2300" u="none" strike="noStrike" dirty="0" smtClean="0">
                          <a:effectLst/>
                        </a:rPr>
                        <a:t> </a:t>
                      </a:r>
                      <a:r>
                        <a:rPr lang="en-US" sz="2300" u="none" strike="noStrike" dirty="0">
                          <a:effectLst/>
                        </a:rPr>
                        <a:t>(3) 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C (4)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S (5)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I (3)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ctr">
                    <a:solidFill>
                      <a:srgbClr val="00B0F0"/>
                    </a:solidFill>
                  </a:tcPr>
                </a:tc>
              </a:tr>
              <a:tr h="47780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Abu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4.5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4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4.5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4.5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00B0F0"/>
                    </a:solidFill>
                  </a:tcPr>
                </a:tc>
              </a:tr>
              <a:tr h="47780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Budi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4.5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00B0F0"/>
                    </a:solidFill>
                  </a:tcPr>
                </a:tc>
              </a:tr>
              <a:tr h="47780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Citra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4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00B0F0"/>
                    </a:solidFill>
                  </a:tcPr>
                </a:tc>
              </a:tr>
              <a:tr h="47780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Desi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3.5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4.5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4.5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678" marR="19678" marT="19678" marB="0" anchor="b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– 5 </a:t>
            </a:r>
            <a:r>
              <a:rPr lang="en-US" dirty="0" err="1" smtClean="0"/>
              <a:t>dan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Nilai</a:t>
            </a:r>
            <a:r>
              <a:rPr lang="en-US" sz="3200" dirty="0" smtClean="0"/>
              <a:t> rata-rata core </a:t>
            </a:r>
            <a:r>
              <a:rPr lang="en-US" sz="3200" dirty="0" err="1" smtClean="0"/>
              <a:t>dan</a:t>
            </a:r>
            <a:r>
              <a:rPr lang="en-US" sz="3200" dirty="0" smtClean="0"/>
              <a:t> secondary factor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tiap</a:t>
            </a:r>
            <a:r>
              <a:rPr lang="en-US" sz="3200" dirty="0" smtClean="0"/>
              <a:t> </a:t>
            </a:r>
            <a:r>
              <a:rPr lang="en-US" sz="3200" dirty="0" err="1" smtClean="0"/>
              <a:t>kandidat</a:t>
            </a:r>
            <a:endParaRPr lang="en-US" sz="3200" dirty="0" smtClean="0"/>
          </a:p>
          <a:p>
            <a:pPr lvl="1"/>
            <a:r>
              <a:rPr lang="en-US" sz="3200" dirty="0" err="1" smtClean="0"/>
              <a:t>Aspek</a:t>
            </a:r>
            <a:r>
              <a:rPr lang="en-US" sz="3200" dirty="0" smtClean="0"/>
              <a:t> </a:t>
            </a:r>
            <a:r>
              <a:rPr lang="en-US" sz="3200" dirty="0" err="1" smtClean="0"/>
              <a:t>Kecerdasan</a:t>
            </a:r>
            <a:r>
              <a:rPr lang="en-US" sz="3200" dirty="0" smtClean="0"/>
              <a:t> (60%) :</a:t>
            </a:r>
          </a:p>
          <a:p>
            <a:pPr lvl="2"/>
            <a:r>
              <a:rPr lang="en-US" sz="3200" dirty="0" smtClean="0"/>
              <a:t>Abu</a:t>
            </a:r>
          </a:p>
          <a:p>
            <a:pPr lvl="3"/>
            <a:r>
              <a:rPr lang="en-US" sz="3200" dirty="0" smtClean="0"/>
              <a:t>NCF = (4.5 + 4) / 2 = 4.25</a:t>
            </a:r>
          </a:p>
          <a:p>
            <a:pPr lvl="3"/>
            <a:r>
              <a:rPr lang="en-US" sz="3200" dirty="0" smtClean="0"/>
              <a:t>NSF = (4.5 + 4) / 2 = 4.25</a:t>
            </a:r>
          </a:p>
          <a:p>
            <a:pPr lvl="3"/>
            <a:r>
              <a:rPr lang="en-US" sz="3200" dirty="0" err="1" smtClean="0"/>
              <a:t>NA</a:t>
            </a:r>
            <a:r>
              <a:rPr lang="en-US" sz="3200" baseline="-25000" dirty="0" err="1" smtClean="0"/>
              <a:t>Kec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= (65% * 4.25) + (35% * 4.25) = 4.25</a:t>
            </a:r>
          </a:p>
          <a:p>
            <a:pPr lvl="2"/>
            <a:r>
              <a:rPr lang="en-US" sz="3200" dirty="0" smtClean="0"/>
              <a:t>Budi, </a:t>
            </a:r>
            <a:r>
              <a:rPr lang="en-US" sz="3200" dirty="0" err="1"/>
              <a:t>NA</a:t>
            </a:r>
            <a:r>
              <a:rPr lang="en-US" sz="3200" baseline="-25000" dirty="0" err="1"/>
              <a:t>Kec</a:t>
            </a:r>
            <a:r>
              <a:rPr lang="en-US" sz="3200" baseline="-25000" dirty="0"/>
              <a:t> </a:t>
            </a:r>
            <a:r>
              <a:rPr lang="en-US" sz="3200" dirty="0" smtClean="0"/>
              <a:t>= 4.4875</a:t>
            </a:r>
          </a:p>
          <a:p>
            <a:pPr lvl="2"/>
            <a:r>
              <a:rPr lang="en-US" sz="3200" dirty="0" smtClean="0"/>
              <a:t>Citra, </a:t>
            </a:r>
            <a:r>
              <a:rPr lang="en-US" sz="3200" dirty="0" err="1"/>
              <a:t>NA</a:t>
            </a:r>
            <a:r>
              <a:rPr lang="en-US" sz="3200" baseline="-25000" dirty="0" err="1"/>
              <a:t>Kec</a:t>
            </a:r>
            <a:r>
              <a:rPr lang="en-US" sz="3200" baseline="-25000" dirty="0"/>
              <a:t> </a:t>
            </a:r>
            <a:r>
              <a:rPr lang="en-US" sz="3200" dirty="0" smtClean="0"/>
              <a:t>= 4.675</a:t>
            </a:r>
          </a:p>
          <a:p>
            <a:pPr lvl="2"/>
            <a:r>
              <a:rPr lang="en-US" sz="3200" dirty="0" smtClean="0"/>
              <a:t>Desi, </a:t>
            </a:r>
            <a:r>
              <a:rPr lang="en-US" sz="3200" dirty="0" err="1"/>
              <a:t>NA</a:t>
            </a:r>
            <a:r>
              <a:rPr lang="en-US" sz="3200" baseline="-25000" dirty="0" err="1"/>
              <a:t>Kec</a:t>
            </a:r>
            <a:r>
              <a:rPr lang="en-US" sz="3200" baseline="-25000" dirty="0"/>
              <a:t> </a:t>
            </a:r>
            <a:r>
              <a:rPr lang="en-US" sz="3200" dirty="0" smtClean="0"/>
              <a:t>= 4.7375</a:t>
            </a:r>
          </a:p>
          <a:p>
            <a:pPr lvl="3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24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 err="1"/>
              <a:t>Aspek</a:t>
            </a:r>
            <a:r>
              <a:rPr lang="en-US" sz="3600" dirty="0"/>
              <a:t> </a:t>
            </a:r>
            <a:r>
              <a:rPr lang="en-US" sz="3600" dirty="0" err="1"/>
              <a:t>Perilaku</a:t>
            </a:r>
            <a:r>
              <a:rPr lang="en-US" sz="3600" dirty="0"/>
              <a:t> (40%) :</a:t>
            </a:r>
          </a:p>
          <a:p>
            <a:pPr lvl="2"/>
            <a:r>
              <a:rPr lang="en-US" sz="3600" dirty="0"/>
              <a:t>Abu</a:t>
            </a:r>
          </a:p>
          <a:p>
            <a:pPr lvl="3"/>
            <a:r>
              <a:rPr lang="en-US" sz="3600" dirty="0"/>
              <a:t>NCF = (5 + 3) / 2 = 4</a:t>
            </a:r>
          </a:p>
          <a:p>
            <a:pPr lvl="3"/>
            <a:r>
              <a:rPr lang="en-US" sz="3600" dirty="0"/>
              <a:t>NSF = 4.5 / 1 = 4.5</a:t>
            </a:r>
          </a:p>
          <a:p>
            <a:pPr lvl="3"/>
            <a:r>
              <a:rPr lang="en-US" sz="3600" dirty="0" err="1"/>
              <a:t>NA</a:t>
            </a:r>
            <a:r>
              <a:rPr lang="en-US" sz="3600" baseline="-25000" dirty="0" err="1"/>
              <a:t>Per</a:t>
            </a:r>
            <a:r>
              <a:rPr lang="en-US" sz="3600" dirty="0"/>
              <a:t> = (60% * 4) + (40% * 4.5) = 4.2</a:t>
            </a:r>
          </a:p>
          <a:p>
            <a:pPr lvl="2"/>
            <a:r>
              <a:rPr lang="en-US" sz="3600" dirty="0"/>
              <a:t>Budi, </a:t>
            </a:r>
            <a:r>
              <a:rPr lang="en-US" sz="3600" dirty="0" err="1"/>
              <a:t>NA</a:t>
            </a:r>
            <a:r>
              <a:rPr lang="en-US" sz="3600" baseline="-25000" dirty="0" err="1"/>
              <a:t>Per</a:t>
            </a:r>
            <a:r>
              <a:rPr lang="en-US" sz="3600" dirty="0"/>
              <a:t> = 4.4</a:t>
            </a:r>
          </a:p>
          <a:p>
            <a:pPr lvl="2"/>
            <a:r>
              <a:rPr lang="en-US" sz="3600" dirty="0"/>
              <a:t>Citra, </a:t>
            </a:r>
            <a:r>
              <a:rPr lang="en-US" sz="3600" dirty="0" err="1"/>
              <a:t>NA</a:t>
            </a:r>
            <a:r>
              <a:rPr lang="en-US" sz="3600" baseline="-25000" dirty="0" err="1"/>
              <a:t>Per</a:t>
            </a:r>
            <a:r>
              <a:rPr lang="en-US" sz="3600" dirty="0"/>
              <a:t> = 4.3</a:t>
            </a:r>
          </a:p>
          <a:p>
            <a:pPr lvl="2"/>
            <a:r>
              <a:rPr lang="en-US" sz="3600" dirty="0"/>
              <a:t>Desi, </a:t>
            </a:r>
            <a:r>
              <a:rPr lang="en-US" sz="3600" dirty="0" err="1"/>
              <a:t>NA</a:t>
            </a:r>
            <a:r>
              <a:rPr lang="en-US" sz="3600" baseline="-25000" dirty="0" err="1"/>
              <a:t>Per</a:t>
            </a:r>
            <a:r>
              <a:rPr lang="en-US" sz="3600" dirty="0"/>
              <a:t> = 4.05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53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– 5 &amp;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slide </a:t>
            </a:r>
            <a:r>
              <a:rPr lang="en-US" dirty="0" err="1" smtClean="0"/>
              <a:t>sebelumnya</a:t>
            </a:r>
            <a:r>
              <a:rPr lang="en-US" dirty="0" smtClean="0"/>
              <a:t> 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243117"/>
              </p:ext>
            </p:extLst>
          </p:nvPr>
        </p:nvGraphicFramePr>
        <p:xfrm>
          <a:off x="911424" y="2564904"/>
          <a:ext cx="9355041" cy="237169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77806"/>
                <a:gridCol w="1543780"/>
                <a:gridCol w="1266691"/>
                <a:gridCol w="1266691"/>
                <a:gridCol w="1266691"/>
                <a:gridCol w="1266691"/>
                <a:gridCol w="1266691"/>
              </a:tblGrid>
              <a:tr h="3952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300" b="1" u="none" strike="noStrike" dirty="0">
                          <a:effectLst/>
                        </a:rPr>
                        <a:t>KANDIDAT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>
                          <a:effectLst/>
                        </a:rPr>
                        <a:t>Kecerdasan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b="1" u="none" strike="noStrike">
                          <a:effectLst/>
                        </a:rPr>
                        <a:t>Perilaku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52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>
                          <a:effectLst/>
                        </a:rPr>
                        <a:t>NCF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>
                          <a:effectLst/>
                        </a:rPr>
                        <a:t>NSF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 err="1">
                          <a:effectLst/>
                        </a:rPr>
                        <a:t>NAKec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>
                          <a:effectLst/>
                        </a:rPr>
                        <a:t>NCF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>
                          <a:effectLst/>
                        </a:rPr>
                        <a:t>NSF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 err="1">
                          <a:effectLst/>
                        </a:rPr>
                        <a:t>NAPer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ctr">
                    <a:solidFill>
                      <a:srgbClr val="FFC000"/>
                    </a:solidFill>
                  </a:tcPr>
                </a:tc>
              </a:tr>
              <a:tr h="39528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Abu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4.25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4.25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4.25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4.5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4.2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>
                    <a:solidFill>
                      <a:srgbClr val="FFC000"/>
                    </a:solidFill>
                  </a:tcPr>
                </a:tc>
              </a:tr>
              <a:tr h="39528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Budi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4.75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4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4.4875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4.4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>
                    <a:solidFill>
                      <a:srgbClr val="FFC000"/>
                    </a:solidFill>
                  </a:tcPr>
                </a:tc>
              </a:tr>
              <a:tr h="39528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Citra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4.5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4.675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4.5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4.3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>
                    <a:solidFill>
                      <a:srgbClr val="FFC000"/>
                    </a:solidFill>
                  </a:tcPr>
                </a:tc>
              </a:tr>
              <a:tr h="39528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Desi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4.25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4.7375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3.75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4.5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4.05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9764" marR="19764" marT="19764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6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- 7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Pembobotan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60% : 40%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Kandidat</a:t>
            </a:r>
            <a:r>
              <a:rPr lang="en-US" dirty="0" smtClean="0"/>
              <a:t> = (60% * </a:t>
            </a:r>
            <a:r>
              <a:rPr lang="en-US" dirty="0" err="1" smtClean="0"/>
              <a:t>NA</a:t>
            </a:r>
            <a:r>
              <a:rPr lang="en-US" baseline="-25000" dirty="0" err="1" smtClean="0"/>
              <a:t>Kec</a:t>
            </a:r>
            <a:r>
              <a:rPr lang="en-US" dirty="0" smtClean="0"/>
              <a:t>) + (40% * </a:t>
            </a:r>
            <a:r>
              <a:rPr lang="en-US" dirty="0" err="1" smtClean="0"/>
              <a:t>NA</a:t>
            </a:r>
            <a:r>
              <a:rPr lang="en-US" baseline="-25000" dirty="0" err="1" smtClean="0"/>
              <a:t>Per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kandidat</a:t>
            </a:r>
            <a:r>
              <a:rPr lang="en-US" dirty="0" smtClean="0"/>
              <a:t> :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44437"/>
              </p:ext>
            </p:extLst>
          </p:nvPr>
        </p:nvGraphicFramePr>
        <p:xfrm>
          <a:off x="5447928" y="4132682"/>
          <a:ext cx="3227096" cy="210463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71455"/>
                <a:gridCol w="1655641"/>
              </a:tblGrid>
              <a:tr h="42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err="1">
                          <a:effectLst/>
                        </a:rPr>
                        <a:t>Nilai</a:t>
                      </a:r>
                      <a:r>
                        <a:rPr lang="en-US" sz="2400" b="1" u="none" strike="noStrike" dirty="0">
                          <a:effectLst/>
                        </a:rPr>
                        <a:t> </a:t>
                      </a:r>
                      <a:r>
                        <a:rPr lang="en-US" sz="2400" b="1" u="none" strike="noStrike" dirty="0" err="1">
                          <a:effectLst/>
                        </a:rPr>
                        <a:t>Akhir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046" marR="21046" marT="21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NA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046" marR="21046" marT="21046" marB="0" anchor="ctr"/>
                </a:tc>
              </a:tr>
              <a:tr h="42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Abu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046" marR="21046" marT="21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4.23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046" marR="21046" marT="21046" marB="0" anchor="ctr"/>
                </a:tc>
              </a:tr>
              <a:tr h="42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Budi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046" marR="21046" marT="21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4.4525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046" marR="21046" marT="21046" marB="0" anchor="ctr"/>
                </a:tc>
              </a:tr>
              <a:tr h="42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Citra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046" marR="21046" marT="21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4.525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046" marR="21046" marT="21046" marB="0" anchor="ctr"/>
                </a:tc>
              </a:tr>
              <a:tr h="42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Desi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046" marR="21046" marT="21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4.4625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046" marR="21046" marT="210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2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="" xmlns:a16="http://schemas.microsoft.com/office/drawing/2014/main" id="{F226A5C1-5ED8-402E-8AE7-1BB99E63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/>
              <a:t>Metode</a:t>
            </a:r>
            <a:r>
              <a:rPr lang="en-US" altLang="en-US" b="1" dirty="0"/>
              <a:t> </a:t>
            </a:r>
            <a:r>
              <a:rPr lang="en-US" altLang="en-US" b="1" i="1" dirty="0"/>
              <a:t>profile matching</a:t>
            </a:r>
            <a:endParaRPr lang="en-US" altLang="en-US" b="1" dirty="0"/>
          </a:p>
        </p:txBody>
      </p:sp>
      <p:sp>
        <p:nvSpPr>
          <p:cNvPr id="103427" name="Content Placeholder 2">
            <a:extLst>
              <a:ext uri="{FF2B5EF4-FFF2-40B4-BE49-F238E27FC236}">
                <a16:creationId xmlns="" xmlns:a16="http://schemas.microsoft.com/office/drawing/2014/main" id="{A1B72DA5-53FD-4B21-964F-E9DAE127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Metode</a:t>
            </a:r>
            <a:r>
              <a:rPr lang="en-US" altLang="en-US" dirty="0"/>
              <a:t> </a:t>
            </a:r>
            <a:r>
              <a:rPr lang="en-US" altLang="en-US" i="1" dirty="0"/>
              <a:t>profile matching </a:t>
            </a:r>
            <a:r>
              <a:rPr lang="en-US" altLang="en-US" dirty="0" err="1"/>
              <a:t>merupakan</a:t>
            </a:r>
            <a:r>
              <a:rPr lang="en-US" altLang="en-US" dirty="0"/>
              <a:t> proses </a:t>
            </a:r>
            <a:r>
              <a:rPr lang="en-US" altLang="en-US" dirty="0" err="1"/>
              <a:t>membandingkan</a:t>
            </a:r>
            <a:r>
              <a:rPr lang="en-US" altLang="en-US" dirty="0"/>
              <a:t> </a:t>
            </a:r>
            <a:r>
              <a:rPr lang="en-US" altLang="en-US" dirty="0" err="1"/>
              <a:t>antara</a:t>
            </a:r>
            <a:r>
              <a:rPr lang="en-US" altLang="en-US" dirty="0"/>
              <a:t> </a:t>
            </a:r>
            <a:r>
              <a:rPr lang="en-US" altLang="en-US" dirty="0" err="1"/>
              <a:t>kompetensi</a:t>
            </a:r>
            <a:r>
              <a:rPr lang="en-US" altLang="en-US" dirty="0"/>
              <a:t> </a:t>
            </a:r>
            <a:r>
              <a:rPr lang="en-US" altLang="en-US" dirty="0" err="1"/>
              <a:t>individu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kompetensi</a:t>
            </a:r>
            <a:r>
              <a:rPr lang="en-US" altLang="en-US" dirty="0"/>
              <a:t> </a:t>
            </a:r>
            <a:r>
              <a:rPr lang="en-US" altLang="en-US" dirty="0" err="1" smtClean="0"/>
              <a:t>tertentu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persyaratan,jabatan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dll</a:t>
            </a:r>
            <a:r>
              <a:rPr lang="en-US" altLang="en-US" dirty="0" smtClean="0"/>
              <a:t>.) </a:t>
            </a:r>
            <a:r>
              <a:rPr lang="en-US" altLang="en-US" dirty="0" err="1" smtClean="0"/>
              <a:t>sehingga</a:t>
            </a:r>
            <a:r>
              <a:rPr lang="en-US" altLang="en-US" dirty="0" smtClean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diketahui</a:t>
            </a:r>
            <a:r>
              <a:rPr lang="en-US" altLang="en-US" dirty="0"/>
              <a:t> </a:t>
            </a:r>
            <a:r>
              <a:rPr lang="en-US" altLang="en-US" dirty="0" err="1"/>
              <a:t>perbedaan</a:t>
            </a:r>
            <a:r>
              <a:rPr lang="en-US" altLang="en-US" dirty="0"/>
              <a:t> </a:t>
            </a:r>
            <a:r>
              <a:rPr lang="en-US" altLang="en-US" dirty="0" err="1"/>
              <a:t>kompetensinya</a:t>
            </a:r>
            <a:r>
              <a:rPr lang="en-US" altLang="en-US" dirty="0"/>
              <a:t> (</a:t>
            </a:r>
            <a:r>
              <a:rPr lang="en-US" altLang="en-US" dirty="0" err="1"/>
              <a:t>disebut</a:t>
            </a:r>
            <a:r>
              <a:rPr lang="en-US" altLang="en-US" dirty="0"/>
              <a:t> juga </a:t>
            </a:r>
            <a:r>
              <a:rPr lang="en-US" altLang="en-US" i="1" dirty="0"/>
              <a:t>gap</a:t>
            </a:r>
            <a:r>
              <a:rPr lang="en-US" altLang="en-US" dirty="0" smtClean="0"/>
              <a:t>).</a:t>
            </a:r>
          </a:p>
          <a:p>
            <a:endParaRPr lang="en-US" altLang="en-US" dirty="0"/>
          </a:p>
          <a:p>
            <a:r>
              <a:rPr lang="en-US" altLang="en-US" dirty="0" err="1" smtClean="0"/>
              <a:t>Penentuan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gap </a:t>
            </a:r>
            <a:r>
              <a:rPr lang="en-US" altLang="en-US" dirty="0" err="1" smtClean="0"/>
              <a:t>dipegang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sepenuhya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oleh</a:t>
            </a:r>
            <a:r>
              <a:rPr lang="en-US" altLang="en-US" dirty="0" smtClean="0"/>
              <a:t> user/manager.</a:t>
            </a:r>
            <a:r>
              <a:rPr lang="en-US" altLang="en-US" dirty="0"/>
              <a:t> </a:t>
            </a:r>
            <a:r>
              <a:rPr lang="en-US" altLang="en-US" dirty="0" err="1" smtClean="0"/>
              <a:t>Pembobotan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nilai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gap</a:t>
            </a:r>
            <a:r>
              <a:rPr lang="en-US" altLang="en-US" dirty="0" smtClean="0"/>
              <a:t> juga </a:t>
            </a:r>
            <a:r>
              <a:rPr lang="en-US" altLang="en-US" dirty="0" err="1" smtClean="0"/>
              <a:t>dipegang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sepenuhnya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oleh</a:t>
            </a:r>
            <a:r>
              <a:rPr lang="en-US" altLang="en-US" dirty="0" smtClean="0"/>
              <a:t> user/manager.</a:t>
            </a:r>
          </a:p>
        </p:txBody>
      </p:sp>
    </p:spTree>
    <p:extLst>
      <p:ext uri="{BB962C8B-B14F-4D97-AF65-F5344CB8AC3E}">
        <p14:creationId xmlns:p14="http://schemas.microsoft.com/office/powerpoint/2010/main" val="28648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 err="1"/>
              <a:t>Langkah-langkah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pada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metode</a:t>
            </a:r>
            <a:r>
              <a:rPr lang="en-US" altLang="en-US" sz="4000" b="1" dirty="0"/>
              <a:t> </a:t>
            </a:r>
            <a:r>
              <a:rPr lang="en-US" altLang="en-US" sz="4000" b="1" i="1" dirty="0" err="1"/>
              <a:t>profil</a:t>
            </a:r>
            <a:r>
              <a:rPr lang="en-US" altLang="en-US" sz="4000" b="1" i="1" dirty="0"/>
              <a:t> matching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 err="1"/>
              <a:t>Menentukan</a:t>
            </a:r>
            <a:r>
              <a:rPr lang="en-US" altLang="en-US" dirty="0"/>
              <a:t> </a:t>
            </a:r>
            <a:r>
              <a:rPr lang="en-US" altLang="en-US" dirty="0" err="1" smtClean="0"/>
              <a:t>Aspek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penilaian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serta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faktor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setiap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aspek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err="1" smtClean="0"/>
              <a:t>dibedakan</a:t>
            </a:r>
            <a:r>
              <a:rPr lang="en-US" altLang="en-US" dirty="0" smtClean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2 </a:t>
            </a:r>
            <a:r>
              <a:rPr lang="en-US" altLang="en-US" dirty="0" err="1"/>
              <a:t>macam</a:t>
            </a:r>
            <a:r>
              <a:rPr lang="en-US" altLang="en-US" dirty="0"/>
              <a:t> : </a:t>
            </a:r>
            <a:r>
              <a:rPr lang="en-US" altLang="en-US" i="1" dirty="0"/>
              <a:t>core</a:t>
            </a:r>
            <a:r>
              <a:rPr lang="en-US" altLang="en-US" dirty="0"/>
              <a:t> (</a:t>
            </a:r>
            <a:r>
              <a:rPr lang="en-US" altLang="en-US" dirty="0" err="1"/>
              <a:t>utama</a:t>
            </a:r>
            <a:r>
              <a:rPr lang="en-US" altLang="en-US" dirty="0"/>
              <a:t>)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secondary</a:t>
            </a:r>
            <a:r>
              <a:rPr lang="en-US" altLang="en-US" dirty="0"/>
              <a:t> (</a:t>
            </a:r>
            <a:r>
              <a:rPr lang="en-US" altLang="en-US" dirty="0" err="1"/>
              <a:t>sekunder</a:t>
            </a:r>
            <a:r>
              <a:rPr lang="en-US" altLang="en-US" dirty="0" smtClean="0"/>
              <a:t>).  Serta </a:t>
            </a:r>
            <a:r>
              <a:rPr lang="en-US" altLang="en-US" dirty="0" err="1" smtClean="0"/>
              <a:t>ditentukan</a:t>
            </a:r>
            <a:r>
              <a:rPr lang="en-US" altLang="en-US" dirty="0" smtClean="0"/>
              <a:t> juga </a:t>
            </a:r>
            <a:r>
              <a:rPr lang="en-US" altLang="en-US" dirty="0" err="1" smtClean="0"/>
              <a:t>nilai</a:t>
            </a:r>
            <a:r>
              <a:rPr lang="en-US" altLang="en-US" dirty="0" smtClean="0"/>
              <a:t> target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masing-masing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faktor</a:t>
            </a:r>
            <a:r>
              <a:rPr lang="en-US" alt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 smtClean="0"/>
              <a:t>Membuat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Tabel</a:t>
            </a:r>
            <a:r>
              <a:rPr lang="en-US" altLang="en-US" dirty="0" smtClean="0"/>
              <a:t> Gap </a:t>
            </a:r>
            <a:r>
              <a:rPr lang="en-US" altLang="en-US" dirty="0" err="1" smtClean="0"/>
              <a:t>Kompetensi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sym typeface="Wingdings" panose="05000000000000000000" pitchFamily="2" charset="2"/>
              </a:rPr>
              <a:t>menentukan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besaran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bobot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untuk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setiap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kondisi</a:t>
            </a:r>
            <a:r>
              <a:rPr lang="en-US" altLang="en-US" dirty="0" smtClean="0">
                <a:sym typeface="Wingdings" panose="05000000000000000000" pitchFamily="2" charset="2"/>
              </a:rPr>
              <a:t> gap </a:t>
            </a:r>
            <a:r>
              <a:rPr lang="en-US" altLang="en-US" dirty="0" err="1" smtClean="0">
                <a:sym typeface="Wingdings" panose="05000000000000000000" pitchFamily="2" charset="2"/>
              </a:rPr>
              <a:t>kompetensi</a:t>
            </a:r>
            <a:r>
              <a:rPr lang="en-US" altLang="en-US" dirty="0" smtClean="0">
                <a:sym typeface="Wingdings" panose="05000000000000000000" pitchFamily="2" charset="2"/>
              </a:rPr>
              <a:t> yang </a:t>
            </a:r>
            <a:r>
              <a:rPr lang="en-US" altLang="en-US" dirty="0" err="1" smtClean="0">
                <a:sym typeface="Wingdings" panose="05000000000000000000" pitchFamily="2" charset="2"/>
              </a:rPr>
              <a:t>mungkin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terjadi</a:t>
            </a:r>
            <a:r>
              <a:rPr lang="en-US" altLang="en-US" dirty="0" smtClean="0">
                <a:sym typeface="Wingdings" panose="05000000000000000000" pitchFamily="2" charset="2"/>
              </a:rPr>
              <a:t>.</a:t>
            </a:r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/>
              <a:t>Menghitung</a:t>
            </a:r>
            <a:r>
              <a:rPr lang="en-US" altLang="en-US" dirty="0"/>
              <a:t> </a:t>
            </a:r>
            <a:r>
              <a:rPr lang="en-US" altLang="en-US" dirty="0" err="1"/>
              <a:t>Hasil</a:t>
            </a:r>
            <a:r>
              <a:rPr lang="en-US" altLang="en-US" dirty="0"/>
              <a:t> </a:t>
            </a:r>
            <a:r>
              <a:rPr lang="en-US" altLang="en-US" dirty="0" err="1"/>
              <a:t>Pemetaan</a:t>
            </a:r>
            <a:r>
              <a:rPr lang="en-US" altLang="en-US" dirty="0"/>
              <a:t> </a:t>
            </a:r>
            <a:r>
              <a:rPr lang="en-US" altLang="en-US" i="1" dirty="0"/>
              <a:t>Gap </a:t>
            </a:r>
            <a:r>
              <a:rPr lang="en-US" altLang="en-US" dirty="0" err="1"/>
              <a:t>Kompetensi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i="1" dirty="0"/>
              <a:t>Gap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 smtClean="0"/>
              <a:t>selisih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antara</a:t>
            </a:r>
            <a:r>
              <a:rPr lang="en-US" altLang="en-US" dirty="0" smtClean="0"/>
              <a:t> </a:t>
            </a:r>
            <a:r>
              <a:rPr lang="en-US" altLang="en-US" dirty="0" err="1"/>
              <a:t>profil</a:t>
            </a:r>
            <a:r>
              <a:rPr lang="en-US" altLang="en-US" dirty="0"/>
              <a:t> </a:t>
            </a:r>
            <a:r>
              <a:rPr lang="en-US" altLang="en-US" dirty="0" err="1"/>
              <a:t>jabatan</a:t>
            </a:r>
            <a:r>
              <a:rPr lang="en-US" altLang="en-US" dirty="0"/>
              <a:t> </a:t>
            </a:r>
            <a:r>
              <a:rPr lang="en-US" altLang="en-US" dirty="0" err="1"/>
              <a:t>maupun</a:t>
            </a:r>
            <a:r>
              <a:rPr lang="en-US" altLang="en-US" dirty="0"/>
              <a:t> </a:t>
            </a:r>
            <a:r>
              <a:rPr lang="en-US" altLang="en-US" dirty="0" err="1"/>
              <a:t>standar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perencanaan</a:t>
            </a:r>
            <a:r>
              <a:rPr lang="en-US" altLang="en-US" dirty="0"/>
              <a:t> </a:t>
            </a:r>
            <a:r>
              <a:rPr lang="en-US" altLang="en-US" dirty="0" err="1"/>
              <a:t>karir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profil</a:t>
            </a:r>
            <a:r>
              <a:rPr lang="en-US" altLang="en-US" dirty="0"/>
              <a:t> </a:t>
            </a:r>
            <a:r>
              <a:rPr lang="en-US" altLang="en-US" dirty="0" err="1"/>
              <a:t>karyawan</a:t>
            </a:r>
            <a:r>
              <a:rPr lang="en-US" altLang="en-US" dirty="0"/>
              <a:t> yang </a:t>
            </a:r>
            <a:r>
              <a:rPr lang="en-US" altLang="en-US" dirty="0" err="1"/>
              <a:t>ditunjukkan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rumus</a:t>
            </a:r>
            <a:r>
              <a:rPr lang="en-US" altLang="en-US" dirty="0"/>
              <a:t>: </a:t>
            </a:r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endParaRPr lang="en-US" altLang="en-US" dirty="0" smtClean="0"/>
          </a:p>
          <a:p>
            <a:pPr marL="0" indent="0" algn="ctr">
              <a:buNone/>
            </a:pPr>
            <a:r>
              <a:rPr lang="en-US" altLang="en-US" i="1" dirty="0" smtClean="0"/>
              <a:t>Gap </a:t>
            </a:r>
            <a:r>
              <a:rPr lang="en-US" altLang="en-US" dirty="0"/>
              <a:t>= </a:t>
            </a:r>
            <a:r>
              <a:rPr lang="en-US" altLang="en-US" dirty="0" err="1" smtClean="0"/>
              <a:t>Nilai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Profil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Karyawan</a:t>
            </a:r>
            <a:r>
              <a:rPr lang="en-US" altLang="en-US" dirty="0" smtClean="0"/>
              <a:t> – </a:t>
            </a:r>
            <a:r>
              <a:rPr lang="en-US" altLang="en-US" dirty="0" err="1" smtClean="0"/>
              <a:t>Nilai</a:t>
            </a:r>
            <a:r>
              <a:rPr lang="en-US" altLang="en-US" dirty="0" smtClean="0"/>
              <a:t> Target</a:t>
            </a: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/>
              <a:t>Langkah-langkah</a:t>
            </a:r>
            <a:r>
              <a:rPr lang="en-US" altLang="en-US" b="1" dirty="0"/>
              <a:t> </a:t>
            </a:r>
            <a:r>
              <a:rPr lang="en-US" altLang="en-US" b="1" dirty="0" err="1"/>
              <a:t>pada</a:t>
            </a:r>
            <a:r>
              <a:rPr lang="en-US" altLang="en-US" b="1" dirty="0"/>
              <a:t> </a:t>
            </a:r>
            <a:r>
              <a:rPr lang="en-US" altLang="en-US" b="1" dirty="0" err="1"/>
              <a:t>metode</a:t>
            </a:r>
            <a:r>
              <a:rPr lang="en-US" altLang="en-US" b="1" dirty="0"/>
              <a:t> </a:t>
            </a:r>
            <a:r>
              <a:rPr lang="en-US" altLang="en-US" b="1" i="1" dirty="0" err="1"/>
              <a:t>profil</a:t>
            </a:r>
            <a:r>
              <a:rPr lang="en-US" altLang="en-US" b="1" i="1" dirty="0"/>
              <a:t>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 smtClean="0"/>
                  <a:t>Memberikan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bobot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masing-masing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faktor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aspek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sesuai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ketentuan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tabel</a:t>
                </a:r>
                <a:r>
                  <a:rPr lang="en-US" dirty="0" smtClean="0"/>
                  <a:t> gap yang </a:t>
                </a:r>
                <a:r>
                  <a:rPr lang="en-US" dirty="0" err="1" smtClean="0"/>
                  <a:t>sudah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dibuat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langkah</a:t>
                </a:r>
                <a:r>
                  <a:rPr lang="en-US" dirty="0" smtClean="0"/>
                  <a:t> 2.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 err="1" smtClean="0"/>
                  <a:t>Menghitung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besar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rata-rata </a:t>
                </a:r>
                <a:r>
                  <a:rPr lang="en-US" i="1" dirty="0" smtClean="0"/>
                  <a:t>core factor </a:t>
                </a:r>
                <a:r>
                  <a:rPr lang="en-US" dirty="0" smtClean="0"/>
                  <a:t>(NCF)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secondary factor</a:t>
                </a:r>
                <a:r>
                  <a:rPr lang="en-US" dirty="0" smtClean="0"/>
                  <a:t> (NSF)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setiap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aspek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rumus</a:t>
                </a:r>
                <a:r>
                  <a:rPr lang="en-US" dirty="0" smtClean="0"/>
                  <a:t>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𝑁𝐶𝐹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𝑁𝐶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𝐼𝐶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dirty="0" smtClean="0"/>
                  <a:t> dan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Dimana</a:t>
                </a:r>
                <a:r>
                  <a:rPr lang="en-US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Symbol"/>
                  </a:rPr>
                  <a:t></a:t>
                </a:r>
                <a:r>
                  <a:rPr lang="en-US" dirty="0" smtClean="0"/>
                  <a:t>NC :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total </a:t>
                </a:r>
                <a:r>
                  <a:rPr lang="en-US" dirty="0" err="1" smtClean="0"/>
                  <a:t>bobot</a:t>
                </a:r>
                <a:r>
                  <a:rPr lang="en-US" dirty="0" smtClean="0"/>
                  <a:t> core factor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Symbol"/>
                  </a:rPr>
                  <a:t>IC : </a:t>
                </a:r>
                <a:r>
                  <a:rPr lang="en-US" dirty="0" err="1" smtClean="0">
                    <a:sym typeface="Symbol"/>
                  </a:rPr>
                  <a:t>jumlah</a:t>
                </a:r>
                <a:r>
                  <a:rPr lang="en-US" dirty="0" smtClean="0">
                    <a:sym typeface="Symbol"/>
                  </a:rPr>
                  <a:t> core factor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</a:t>
                </a:r>
                <a:r>
                  <a:rPr lang="en-US" dirty="0" smtClean="0"/>
                  <a:t>NS : </a:t>
                </a:r>
                <a:r>
                  <a:rPr lang="en-US" dirty="0" err="1"/>
                  <a:t>jumlah</a:t>
                </a:r>
                <a:r>
                  <a:rPr lang="en-US" dirty="0"/>
                  <a:t> total </a:t>
                </a:r>
                <a:r>
                  <a:rPr lang="en-US" dirty="0" err="1"/>
                  <a:t>bobot</a:t>
                </a:r>
                <a:r>
                  <a:rPr lang="en-US" dirty="0"/>
                  <a:t> </a:t>
                </a:r>
                <a:r>
                  <a:rPr lang="en-US" dirty="0" smtClean="0"/>
                  <a:t>secondary </a:t>
                </a:r>
                <a:r>
                  <a:rPr lang="en-US" dirty="0"/>
                  <a:t>factor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ym typeface="Symbol"/>
                  </a:rPr>
                  <a:t>IS : </a:t>
                </a:r>
                <a:r>
                  <a:rPr lang="en-US" dirty="0" err="1">
                    <a:sym typeface="Symbol"/>
                  </a:rPr>
                  <a:t>jumlah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en-US" dirty="0" smtClean="0">
                    <a:sym typeface="Symbol"/>
                  </a:rPr>
                  <a:t>secondary factor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01" t="-364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4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/>
              <a:t>Langkah-langkah</a:t>
            </a:r>
            <a:r>
              <a:rPr lang="en-US" altLang="en-US" b="1" dirty="0"/>
              <a:t> </a:t>
            </a:r>
            <a:r>
              <a:rPr lang="en-US" altLang="en-US" b="1" dirty="0" err="1"/>
              <a:t>pada</a:t>
            </a:r>
            <a:r>
              <a:rPr lang="en-US" altLang="en-US" b="1" dirty="0"/>
              <a:t> </a:t>
            </a:r>
            <a:r>
              <a:rPr lang="en-US" altLang="en-US" b="1" dirty="0" err="1"/>
              <a:t>metode</a:t>
            </a:r>
            <a:r>
              <a:rPr lang="en-US" altLang="en-US" b="1" dirty="0"/>
              <a:t> </a:t>
            </a:r>
            <a:r>
              <a:rPr lang="en-US" altLang="en-US" b="1" i="1" dirty="0" err="1"/>
              <a:t>profil</a:t>
            </a:r>
            <a:r>
              <a:rPr lang="en-US" altLang="en-US" b="1" i="1" dirty="0"/>
              <a:t>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 smtClean="0"/>
                  <a:t>Menghitung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akhir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masing-masing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aspek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NCF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dan</a:t>
                </a:r>
                <a:r>
                  <a:rPr lang="en-US" dirty="0" smtClean="0">
                    <a:sym typeface="Wingdings" panose="05000000000000000000" pitchFamily="2" charset="2"/>
                  </a:rPr>
                  <a:t> NSF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masing-masing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diberi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bobot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dalam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bentuk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persentase</a:t>
                </a:r>
                <a:r>
                  <a:rPr lang="en-US" dirty="0" smtClean="0">
                    <a:sym typeface="Wingdings" panose="05000000000000000000" pitchFamily="2" charset="2"/>
                  </a:rPr>
                  <a:t>,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kemudian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hasilnya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dijumlahkan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menjadi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nilai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hasil</a:t>
                </a:r>
                <a:r>
                  <a:rPr lang="en-US" dirty="0" smtClean="0">
                    <a:sym typeface="Wingdings" panose="05000000000000000000" pitchFamily="2" charset="2"/>
                  </a:rPr>
                  <a:t>/total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akhir</a:t>
                </a:r>
                <a:r>
                  <a:rPr lang="en-US" dirty="0" smtClean="0">
                    <a:sym typeface="Wingdings" panose="05000000000000000000" pitchFamily="2" charset="2"/>
                  </a:rPr>
                  <a:t>.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Rumus</a:t>
                </a:r>
                <a:r>
                  <a:rPr lang="en-US" dirty="0" smtClean="0">
                    <a:sym typeface="Wingdings" panose="05000000000000000000" pitchFamily="2" charset="2"/>
                  </a:rPr>
                  <a:t> yang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digunakan</a:t>
                </a:r>
                <a:r>
                  <a:rPr lang="en-US" dirty="0" smtClean="0">
                    <a:sym typeface="Wingdings" panose="05000000000000000000" pitchFamily="2" charset="2"/>
                  </a:rPr>
                  <a:t>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𝑁𝐴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𝑁𝐶𝐹</m:t>
                      </m:r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𝑁𝑆𝐹</m:t>
                      </m:r>
                    </m:oMath>
                  </m:oMathPara>
                </a14:m>
                <a:endParaRPr lang="en-US" b="0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sz="2600" dirty="0" err="1" smtClean="0">
                    <a:sym typeface="Wingdings" panose="05000000000000000000" pitchFamily="2" charset="2"/>
                  </a:rPr>
                  <a:t>Dengan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x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dan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y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adalah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persentase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untuk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core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dan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secondary factor,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dan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adalah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aspek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ke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(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).</a:t>
                </a:r>
                <a:endParaRPr lang="en-US" sz="2600" dirty="0"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 err="1" smtClean="0">
                    <a:sym typeface="Wingdings" panose="05000000000000000000" pitchFamily="2" charset="2"/>
                  </a:rPr>
                  <a:t>Menghitung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pembobotan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akhir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untuk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membuat</a:t>
                </a:r>
                <a:r>
                  <a:rPr lang="en-US" dirty="0" smtClean="0">
                    <a:sym typeface="Wingdings" panose="05000000000000000000" pitchFamily="2" charset="2"/>
                  </a:rPr>
                  <a:t> ranking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akhir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dengan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menggabungkan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seluruh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nilai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akhir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masing-masing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aspek</a:t>
                </a:r>
                <a:r>
                  <a:rPr lang="en-US" dirty="0" smtClean="0">
                    <a:sym typeface="Wingdings" panose="05000000000000000000" pitchFamily="2" charset="2"/>
                  </a:rPr>
                  <a:t>.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Rumus</a:t>
                </a:r>
                <a:r>
                  <a:rPr lang="en-US" dirty="0" smtClean="0">
                    <a:sym typeface="Wingdings" panose="05000000000000000000" pitchFamily="2" charset="2"/>
                  </a:rPr>
                  <a:t> yang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digunakan</a:t>
                </a:r>
                <a:r>
                  <a:rPr lang="en-US" dirty="0" smtClean="0">
                    <a:sym typeface="Wingdings" panose="05000000000000000000" pitchFamily="2" charset="2"/>
                  </a:rPr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𝑁𝐴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508000" indent="-42863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NA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bobot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akhir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masing-masing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karyawan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persentase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bobot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aspek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aspek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28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7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berniat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jabatan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2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kandidat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4 orang.</a:t>
            </a:r>
          </a:p>
          <a:p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60%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faktor-faktor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target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Sistematika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(core factor, </a:t>
            </a:r>
            <a:r>
              <a:rPr lang="en-US" dirty="0" err="1" smtClean="0"/>
              <a:t>nilai</a:t>
            </a:r>
            <a:r>
              <a:rPr lang="en-US" dirty="0" smtClean="0"/>
              <a:t> target = 4)</a:t>
            </a:r>
          </a:p>
          <a:p>
            <a:pPr lvl="1"/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real (core factor, </a:t>
            </a:r>
            <a:r>
              <a:rPr lang="en-US" dirty="0" err="1" smtClean="0"/>
              <a:t>nilai</a:t>
            </a:r>
            <a:r>
              <a:rPr lang="en-US" dirty="0" smtClean="0"/>
              <a:t> target = 4)</a:t>
            </a:r>
          </a:p>
          <a:p>
            <a:pPr lvl="1"/>
            <a:r>
              <a:rPr lang="en-US" dirty="0" err="1" smtClean="0"/>
              <a:t>Konsentrasi</a:t>
            </a:r>
            <a:r>
              <a:rPr lang="en-US" dirty="0" smtClean="0"/>
              <a:t> (secondary factor, </a:t>
            </a:r>
            <a:r>
              <a:rPr lang="en-US" dirty="0" err="1" smtClean="0"/>
              <a:t>nilai</a:t>
            </a:r>
            <a:r>
              <a:rPr lang="en-US" dirty="0" smtClean="0"/>
              <a:t> target = 3)</a:t>
            </a:r>
          </a:p>
          <a:p>
            <a:pPr lvl="1"/>
            <a:r>
              <a:rPr lang="en-US" dirty="0" err="1" smtClean="0"/>
              <a:t>Antisipasi</a:t>
            </a:r>
            <a:r>
              <a:rPr lang="en-US" dirty="0" smtClean="0"/>
              <a:t> (secondary factor, </a:t>
            </a:r>
            <a:r>
              <a:rPr lang="en-US" dirty="0" err="1" smtClean="0"/>
              <a:t>nilai</a:t>
            </a:r>
            <a:r>
              <a:rPr lang="en-US" dirty="0" smtClean="0"/>
              <a:t> target = 3)</a:t>
            </a:r>
          </a:p>
          <a:p>
            <a:pPr lvl="1"/>
            <a:r>
              <a:rPr lang="en-US" dirty="0" err="1" smtClean="0"/>
              <a:t>Persentase</a:t>
            </a:r>
            <a:r>
              <a:rPr lang="en-US" dirty="0" smtClean="0"/>
              <a:t> core </a:t>
            </a:r>
            <a:r>
              <a:rPr lang="en-US" dirty="0" err="1" smtClean="0"/>
              <a:t>dan</a:t>
            </a:r>
            <a:r>
              <a:rPr lang="en-US" dirty="0" smtClean="0"/>
              <a:t> secondary factor = 65% : 35%</a:t>
            </a:r>
          </a:p>
          <a:p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40%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faktor-faktor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target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Compliance (core factor, </a:t>
            </a:r>
            <a:r>
              <a:rPr lang="en-US" dirty="0" err="1" smtClean="0"/>
              <a:t>nilai</a:t>
            </a:r>
            <a:r>
              <a:rPr lang="en-US" dirty="0" smtClean="0"/>
              <a:t> target = 4)</a:t>
            </a:r>
          </a:p>
          <a:p>
            <a:pPr lvl="1"/>
            <a:r>
              <a:rPr lang="en-US" dirty="0" smtClean="0"/>
              <a:t>Steadiness (core factor, </a:t>
            </a:r>
            <a:r>
              <a:rPr lang="en-US" dirty="0" err="1" smtClean="0"/>
              <a:t>nilai</a:t>
            </a:r>
            <a:r>
              <a:rPr lang="en-US" dirty="0" smtClean="0"/>
              <a:t> target = 5)</a:t>
            </a:r>
          </a:p>
          <a:p>
            <a:pPr lvl="1"/>
            <a:r>
              <a:rPr lang="en-US" dirty="0" smtClean="0"/>
              <a:t>Influences (secondary factor, </a:t>
            </a:r>
            <a:r>
              <a:rPr lang="en-US" dirty="0" err="1" smtClean="0"/>
              <a:t>nilai</a:t>
            </a:r>
            <a:r>
              <a:rPr lang="en-US" dirty="0" smtClean="0"/>
              <a:t> target = 3)</a:t>
            </a:r>
          </a:p>
          <a:p>
            <a:pPr lvl="1"/>
            <a:r>
              <a:rPr lang="en-US" dirty="0" err="1" smtClean="0"/>
              <a:t>Persentase</a:t>
            </a:r>
            <a:r>
              <a:rPr lang="en-US" dirty="0" smtClean="0"/>
              <a:t> core </a:t>
            </a:r>
            <a:r>
              <a:rPr lang="en-US" dirty="0" err="1" smtClean="0"/>
              <a:t>dan</a:t>
            </a:r>
            <a:r>
              <a:rPr lang="en-US" dirty="0" smtClean="0"/>
              <a:t> secondary factor = 60% : 40%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gap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muhammadhabibi17@gmail.com</a:t>
            </a:r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276872"/>
            <a:ext cx="7704856" cy="466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8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pemetaan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kandidat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pemetaan</a:t>
            </a:r>
            <a:r>
              <a:rPr lang="en-US" dirty="0" smtClean="0"/>
              <a:t> gap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kandidat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11822"/>
              </p:ext>
            </p:extLst>
          </p:nvPr>
        </p:nvGraphicFramePr>
        <p:xfrm>
          <a:off x="1199456" y="2348880"/>
          <a:ext cx="7098246" cy="194421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14035"/>
                <a:gridCol w="869173"/>
                <a:gridCol w="869173"/>
                <a:gridCol w="869173"/>
                <a:gridCol w="869173"/>
                <a:gridCol w="869173"/>
                <a:gridCol w="869173"/>
                <a:gridCol w="869173"/>
              </a:tblGrid>
              <a:tr h="2716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KANDIDAT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ASPEK PENILAIAN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1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Kecerdasan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Perilaku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1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SB 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PSR (4)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K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(3)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(3)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 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 (5)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 (3)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ctr">
                    <a:solidFill>
                      <a:srgbClr val="00B0F0"/>
                    </a:solidFill>
                  </a:tcPr>
                </a:tc>
              </a:tr>
              <a:tr h="314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Abu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00B0F0"/>
                    </a:solidFill>
                  </a:tcPr>
                </a:tc>
              </a:tr>
              <a:tr h="271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00B0F0"/>
                    </a:solidFill>
                  </a:tcPr>
                </a:tc>
              </a:tr>
              <a:tr h="271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Citra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00B0F0"/>
                    </a:solidFill>
                  </a:tcPr>
                </a:tc>
              </a:tr>
              <a:tr h="271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Desi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581" marR="13581" marT="13581" marB="0" anchor="b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62489"/>
              </p:ext>
            </p:extLst>
          </p:nvPr>
        </p:nvGraphicFramePr>
        <p:xfrm>
          <a:off x="1199456" y="4941168"/>
          <a:ext cx="7150872" cy="13681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21553"/>
                <a:gridCol w="875617"/>
                <a:gridCol w="875617"/>
                <a:gridCol w="875617"/>
                <a:gridCol w="875617"/>
                <a:gridCol w="875617"/>
                <a:gridCol w="875617"/>
                <a:gridCol w="875617"/>
              </a:tblGrid>
              <a:tr h="273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SB 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PSR 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K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(3)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(3)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 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 (5)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 (3)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ctr">
                    <a:solidFill>
                      <a:srgbClr val="00B0F0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Abu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00B0F0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00B0F0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Citra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00B0F0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Desi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82" marR="13682" marT="13682" marB="0" anchor="b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3301</TotalTime>
  <Words>865</Words>
  <Application>Microsoft Office PowerPoint</Application>
  <PresentationFormat>Widescreen</PresentationFormat>
  <Paragraphs>255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Symbol</vt:lpstr>
      <vt:lpstr>Wingdings</vt:lpstr>
      <vt:lpstr>1_Office Theme</vt:lpstr>
      <vt:lpstr>PROFILE MATCHING</vt:lpstr>
      <vt:lpstr>Metode profile matching</vt:lpstr>
      <vt:lpstr>Langkah-langkah pada metode profil matching</vt:lpstr>
      <vt:lpstr>Langkah-langkah pada metode profil matching</vt:lpstr>
      <vt:lpstr>Langkah-langkah pada metode profil matching</vt:lpstr>
      <vt:lpstr>CONTOH KASUS</vt:lpstr>
      <vt:lpstr>Penyelesaian - 1</vt:lpstr>
      <vt:lpstr>Penyelesaian - 2</vt:lpstr>
      <vt:lpstr>Penyelesaian - 3</vt:lpstr>
      <vt:lpstr>Penyelesaian - 4</vt:lpstr>
      <vt:lpstr>Penyelesaian – 5 dan 6</vt:lpstr>
      <vt:lpstr>PowerPoint Presentation</vt:lpstr>
      <vt:lpstr>Penyelesaian – 5 &amp; 6</vt:lpstr>
      <vt:lpstr>Penyelesaian - 7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Support System (4)</dc:title>
  <dc:creator>iin</dc:creator>
  <cp:lastModifiedBy>Andiko Putro Suryotomo</cp:lastModifiedBy>
  <cp:revision>187</cp:revision>
  <dcterms:created xsi:type="dcterms:W3CDTF">2013-03-13T19:39:41Z</dcterms:created>
  <dcterms:modified xsi:type="dcterms:W3CDTF">2020-02-02T01:29:15Z</dcterms:modified>
</cp:coreProperties>
</file>