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2" r:id="rId1"/>
  </p:sldMasterIdLst>
  <p:notesMasterIdLst>
    <p:notesMasterId r:id="rId30"/>
  </p:notesMasterIdLst>
  <p:sldIdLst>
    <p:sldId id="256" r:id="rId2"/>
    <p:sldId id="282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300" r:id="rId21"/>
    <p:sldId id="301" r:id="rId22"/>
    <p:sldId id="302" r:id="rId23"/>
    <p:sldId id="303" r:id="rId24"/>
    <p:sldId id="304" r:id="rId25"/>
    <p:sldId id="305" r:id="rId26"/>
    <p:sldId id="306" r:id="rId27"/>
    <p:sldId id="307" r:id="rId28"/>
    <p:sldId id="308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792" y="-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66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4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4" Type="http://schemas.openxmlformats.org/officeDocument/2006/relationships/image" Target="../media/image1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4" Type="http://schemas.openxmlformats.org/officeDocument/2006/relationships/image" Target="../media/image2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E6F5BB97-4DFE-49F6-9ED6-587BA5F2329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D2B51CD-0D06-478E-B825-78245A1227F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8D488EBA-F650-428F-BDB8-3F54C82DC678}" type="datetimeFigureOut">
              <a:rPr lang="id-ID"/>
              <a:pPr>
                <a:defRPr/>
              </a:pPr>
              <a:t>05/12/2018</a:t>
            </a:fld>
            <a:endParaRPr lang="id-ID"/>
          </a:p>
        </p:txBody>
      </p:sp>
      <p:sp>
        <p:nvSpPr>
          <p:cNvPr id="4" name="Slide Image Placeholder 3">
            <a:extLst>
              <a:ext uri="{FF2B5EF4-FFF2-40B4-BE49-F238E27FC236}">
                <a16:creationId xmlns="" xmlns:a16="http://schemas.microsoft.com/office/drawing/2014/main" id="{B102EBDE-BD18-4570-A8DC-6B4D9B8365E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id-ID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="" xmlns:a16="http://schemas.microsoft.com/office/drawing/2014/main" id="{41B6B880-1A03-4E7A-BAA8-885EAE5381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id-ID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FB9545A-734B-474F-8D6C-E88D022AE1A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6A8AB57-1DEE-412A-B413-3CA53E999C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63C931D-A798-41EC-9FD9-E2CCF5EC3B76}" type="slidenum">
              <a:rPr lang="id-ID" altLang="en-US"/>
              <a:pPr/>
              <a:t>‹#›</a:t>
            </a:fld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20022489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C931D-A798-41EC-9FD9-E2CCF5EC3B76}" type="slidenum">
              <a:rPr lang="id-ID" altLang="en-US" smtClean="0"/>
              <a:pPr/>
              <a:t>5</a:t>
            </a:fld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2990419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2A10550-4095-4F4E-AFFE-7F9C3225A9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0112" y="1122363"/>
            <a:ext cx="8868296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610E4E84-C311-4AAC-8FB3-D9BBEA5064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0112" y="3602038"/>
            <a:ext cx="8868296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237BF71-BE4F-4DF2-9D18-848E5E9E3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E8301A-4CA5-4A63-80C2-AA3B5A801D55}" type="datetime1">
              <a:rPr lang="id-ID" smtClean="0"/>
              <a:t>05/12/2018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E660DF5-366F-4E1D-B5F8-8DF771F87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d-ID"/>
              <a:t>muhammadhabibi17@gmail.com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A166298-6562-41F6-9E95-1102E286F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46438-1FFE-4376-BFC0-B0BDCBD853C7}" type="slidenum">
              <a:rPr lang="id-ID" altLang="en-US" smtClean="0"/>
              <a:pPr/>
              <a:t>‹#›</a:t>
            </a:fld>
            <a:endParaRPr lang="id-ID" altLang="en-US"/>
          </a:p>
        </p:txBody>
      </p:sp>
      <p:grpSp>
        <p:nvGrpSpPr>
          <p:cNvPr id="18" name="Group 17">
            <a:extLst>
              <a:ext uri="{FF2B5EF4-FFF2-40B4-BE49-F238E27FC236}">
                <a16:creationId xmlns="" xmlns:a16="http://schemas.microsoft.com/office/drawing/2014/main" id="{852238BC-D182-4026-AF2D-A53F7B247C1D}"/>
              </a:ext>
            </a:extLst>
          </p:cNvPr>
          <p:cNvGrpSpPr/>
          <p:nvPr userDrawn="1"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9" name="Freeform 14">
              <a:extLst>
                <a:ext uri="{FF2B5EF4-FFF2-40B4-BE49-F238E27FC236}">
                  <a16:creationId xmlns="" xmlns:a16="http://schemas.microsoft.com/office/drawing/2014/main" id="{564961DD-B104-409E-BB9A-946313C6EA22}"/>
                </a:ext>
              </a:extLst>
            </p:cNvPr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</p:sp>
        <p:cxnSp>
          <p:nvCxnSpPr>
            <p:cNvPr id="20" name="Straight Connector 19">
              <a:extLst>
                <a:ext uri="{FF2B5EF4-FFF2-40B4-BE49-F238E27FC236}">
                  <a16:creationId xmlns="" xmlns:a16="http://schemas.microsoft.com/office/drawing/2014/main" id="{D707EA9E-37A8-4B0E-81E9-4BC165426761}"/>
                </a:ext>
              </a:extLst>
            </p:cNvPr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="" xmlns:a16="http://schemas.microsoft.com/office/drawing/2014/main" id="{4284DC4F-2A35-4B00-8C38-6E80C0BBE062}"/>
                </a:ext>
              </a:extLst>
            </p:cNvPr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>
              <a:extLst>
                <a:ext uri="{FF2B5EF4-FFF2-40B4-BE49-F238E27FC236}">
                  <a16:creationId xmlns="" xmlns:a16="http://schemas.microsoft.com/office/drawing/2014/main" id="{4F998471-5E52-46E8-BED1-75A9D41B4301}"/>
                </a:ext>
              </a:extLst>
            </p:cNvPr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>
              <a:extLst>
                <a:ext uri="{FF2B5EF4-FFF2-40B4-BE49-F238E27FC236}">
                  <a16:creationId xmlns="" xmlns:a16="http://schemas.microsoft.com/office/drawing/2014/main" id="{3CD8F9D7-8070-4F8F-A30D-2F756B7E7FE3}"/>
                </a:ext>
              </a:extLst>
            </p:cNvPr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>
              <a:extLst>
                <a:ext uri="{FF2B5EF4-FFF2-40B4-BE49-F238E27FC236}">
                  <a16:creationId xmlns="" xmlns:a16="http://schemas.microsoft.com/office/drawing/2014/main" id="{E465700C-3ACE-4940-B8ED-BBDAC97488C6}"/>
                </a:ext>
              </a:extLst>
            </p:cNvPr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</p:sp>
        <p:sp>
          <p:nvSpPr>
            <p:cNvPr id="25" name="Rectangle 27">
              <a:extLst>
                <a:ext uri="{FF2B5EF4-FFF2-40B4-BE49-F238E27FC236}">
                  <a16:creationId xmlns="" xmlns:a16="http://schemas.microsoft.com/office/drawing/2014/main" id="{7B7E8410-E6B9-4A89-83E4-D38F395BB4C0}"/>
                </a:ext>
              </a:extLst>
            </p:cNvPr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sp>
        <p:sp>
          <p:nvSpPr>
            <p:cNvPr id="26" name="Rectangle 28">
              <a:extLst>
                <a:ext uri="{FF2B5EF4-FFF2-40B4-BE49-F238E27FC236}">
                  <a16:creationId xmlns="" xmlns:a16="http://schemas.microsoft.com/office/drawing/2014/main" id="{D4448F62-BA14-4FF4-A432-92E9BCA8EFBA}"/>
                </a:ext>
              </a:extLst>
            </p:cNvPr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>
              <a:extLst>
                <a:ext uri="{FF2B5EF4-FFF2-40B4-BE49-F238E27FC236}">
                  <a16:creationId xmlns="" xmlns:a16="http://schemas.microsoft.com/office/drawing/2014/main" id="{B9B62E34-FA71-452C-8434-21281C6B484A}"/>
                </a:ext>
              </a:extLst>
            </p:cNvPr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="" xmlns:a16="http://schemas.microsoft.com/office/drawing/2014/main" id="{19DA0030-544E-431A-A900-E7F505EE9D37}"/>
                </a:ext>
              </a:extLst>
            </p:cNvPr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597395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0B66B9-2130-421B-A959-33CCF3B4B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E0D7A575-4AB9-4889-907F-72296A1996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87728E7-EE79-4643-B23E-672832D4A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2C60754-D4EC-4496-8CB9-000734F1233A}" type="datetime1">
              <a:rPr lang="id-ID" smtClean="0"/>
              <a:t>05/12/2018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9A2E8AB-76AA-4F83-9796-BE65BAEFD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d-ID"/>
              <a:t>muhammadhabibi17@gmail.com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C24B386-3218-4851-BCB8-67A443E20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3DF67-6B4B-45AE-B53B-C23F77618D65}" type="slidenum">
              <a:rPr lang="id-ID" altLang="en-US" smtClean="0"/>
              <a:pPr/>
              <a:t>‹#›</a:t>
            </a:fld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3676188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059C9B18-F333-4BAC-A7CC-670F184483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05BEF049-4FA8-4156-B7D5-9E1ED114CA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8280881-A15C-42C6-8324-D76803A43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8F993C4-5736-49C3-A638-7A71A7149067}" type="datetime1">
              <a:rPr lang="id-ID" smtClean="0"/>
              <a:t>05/12/2018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E8E3A62-E268-4483-8FF0-360A75A9C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d-ID"/>
              <a:t>muhammadhabibi17@gmail.com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10BB06B-D7B7-4849-BBDA-2C7418A35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20475-80C9-488B-A1B4-531A3ABD224B}" type="slidenum">
              <a:rPr lang="id-ID" altLang="en-US" smtClean="0"/>
              <a:pPr/>
              <a:t>‹#›</a:t>
            </a:fld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40421376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600201"/>
            <a:ext cx="10972800" cy="4530725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E880242E-8EEA-4A15-BE64-FF43C890979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4BEA782F-9742-46EE-A304-7E7F6004B83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0A5BDE33-F810-403C-AC16-633978BA04C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4547D7-A256-4D86-8F80-1D281BD0896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33345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3848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="" xmlns:a16="http://schemas.microsoft.com/office/drawing/2014/main" id="{08394CF2-B073-4DB1-AA9A-9BFEF9F6611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="" xmlns:a16="http://schemas.microsoft.com/office/drawing/2014/main" id="{6B659C06-68D4-4C34-8207-5249383E5F2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CCD70D-FBD4-4758-98D0-9D41C39C884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Rectangle 16">
            <a:extLst>
              <a:ext uri="{FF2B5EF4-FFF2-40B4-BE49-F238E27FC236}">
                <a16:creationId xmlns="" xmlns:a16="http://schemas.microsoft.com/office/drawing/2014/main" id="{E7588A02-FEFD-42E4-B058-60FD9D776ED0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542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247D7C9-AD47-489B-9CCE-0D3047F85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F417F58-5B0A-4E2D-8104-B6CF6026A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D1E0C5D-1506-413D-ADB7-ED98F3ECE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38C3109-197B-4F4E-B1CC-12695DEBF318}" type="datetime1">
              <a:rPr lang="id-ID" smtClean="0"/>
              <a:t>05/12/2018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B345B1B-9E79-4621-9A95-8714BDE84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d-ID"/>
              <a:t>muhammadhabibi17@gmail.com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E8EDA3B-A33F-4A67-8EF7-E583C47E1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C2A5C-F707-4EBB-8637-98E8F4AB9A4A}" type="slidenum">
              <a:rPr lang="id-ID" altLang="en-US" smtClean="0"/>
              <a:pPr/>
              <a:t>‹#›</a:t>
            </a:fld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1783501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E4DDAB2-D322-4A21-981A-E1F9695F3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55FCE77-E576-480E-9390-3D3FDAF68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90AB943-F879-4383-BA96-53246A345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0162D54-8D93-4B89-AA35-6893DE4B4376}" type="datetime1">
              <a:rPr lang="id-ID" smtClean="0"/>
              <a:t>05/12/2018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DBAE542-719B-4752-B064-716FD6421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d-ID"/>
              <a:t>muhammadhabibi17@gmail.com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910FFED-1C1C-4D6A-910C-06B6FFE1A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9ECD-E96A-442B-98F5-4EBD7EA22681}" type="slidenum">
              <a:rPr lang="id-ID" altLang="en-US" smtClean="0"/>
              <a:pPr/>
              <a:t>‹#›</a:t>
            </a:fld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634686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2B09921-DE17-4AA8-AB6B-5C0DBEAF6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661C555-4136-41E3-B869-3A06F212A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9DF9E31D-2908-47C9-AB87-8F81C94200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498DA3E-8649-4477-BFE6-65BF1BA63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99D84E6-7649-4724-B2E0-F171C2297435}" type="datetime1">
              <a:rPr lang="id-ID" smtClean="0"/>
              <a:t>05/12/2018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10FEF4A-0E28-40B3-9DA9-F9B94E0FE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d-ID"/>
              <a:t>muhammadhabibi17@gmail.com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032CB7D-449B-45F1-A489-B7FF92CA1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36CB5-A268-4077-B29C-D319DCE4ED40}" type="slidenum">
              <a:rPr lang="id-ID" altLang="en-US" smtClean="0"/>
              <a:pPr/>
              <a:t>‹#›</a:t>
            </a:fld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1178135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6701F72-F8D4-4D7D-8373-4B25FFDF3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6105585-AB7A-42ED-9827-F56E9B840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E3DC2D67-888B-4318-A635-40498B9811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8340DB8E-69A6-4CA7-948B-36386E6172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8BB66C02-CC27-4BAC-A1B0-02F18CCA88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EBC2291B-8466-431E-AF8D-08335C6FB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5ADC04E-11F3-4D4C-9F08-183464CE998F}" type="datetime1">
              <a:rPr lang="id-ID" smtClean="0"/>
              <a:t>05/12/2018</a:t>
            </a:fld>
            <a:endParaRPr lang="id-ID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82636879-08A1-413B-8FB9-74B600D71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d-ID"/>
              <a:t>muhammadhabibi17@gmail.com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544D78BB-DE64-4B9B-A0C7-9B380E113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402A7-D402-4600-A63B-B2A59E8B6137}" type="slidenum">
              <a:rPr lang="id-ID" altLang="en-US" smtClean="0"/>
              <a:pPr/>
              <a:t>‹#›</a:t>
            </a:fld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1124004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B2D7EDE-ACDE-4A53-80A2-846F2B84B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05C31EA8-AA31-4940-916E-F7FD9E475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FC21B81-BB51-45E9-8CF9-B833B9EFAE78}" type="datetime1">
              <a:rPr lang="id-ID" smtClean="0"/>
              <a:t>05/12/2018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8311402F-5B25-4990-B1AB-E5E80E991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d-ID"/>
              <a:t>muhammadhabibi17@gmail.com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AE2B5B-6431-4965-804C-C2FF9215C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2B928-07A8-4526-8A9C-86A8B1848E97}" type="slidenum">
              <a:rPr lang="id-ID" altLang="en-US" smtClean="0"/>
              <a:pPr/>
              <a:t>‹#›</a:t>
            </a:fld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4139483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5BE57C53-8329-4A1E-96D9-08057CF63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2CDFABC-2CEB-4768-8BFC-F3F1E53527B2}" type="datetime1">
              <a:rPr lang="id-ID" smtClean="0"/>
              <a:t>05/12/2018</a:t>
            </a:fld>
            <a:endParaRPr lang="id-ID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59E67DAA-FF2E-4B3C-8ABE-C60062A7D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d-ID"/>
              <a:t>muhammadhabibi17@gmail.com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5499BF55-A935-4F8C-8D55-4A6A56187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6A315-F507-423C-87D2-44F4E3A1B26B}" type="slidenum">
              <a:rPr lang="id-ID" altLang="en-US" smtClean="0"/>
              <a:pPr/>
              <a:t>‹#›</a:t>
            </a:fld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230287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B733D7A-58A7-483D-934C-6A407E2C0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322AE7C-49D8-4ED3-8C91-EC96EF2FE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2A6378D-3659-4606-B4D7-A6CDD795E8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CC518CC-0240-4DE2-B43A-50588CEE8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C37689F-8EE0-4CFA-8FFB-827AB886EA3F}" type="datetime1">
              <a:rPr lang="id-ID" smtClean="0"/>
              <a:t>05/12/2018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617550E-4F86-48D2-8232-0242EC286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d-ID"/>
              <a:t>muhammadhabibi17@gmail.com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0729012-0D4B-498D-929D-C71F0FE43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4FC0-A682-4F14-8F52-E82685F6DEAF}" type="slidenum">
              <a:rPr lang="id-ID" altLang="en-US" smtClean="0"/>
              <a:pPr/>
              <a:t>‹#›</a:t>
            </a:fld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1817419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2AC16FE-9BE0-4499-8354-CF8900AEB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24613D83-BC99-4ABD-AD97-9C96B58377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E692922D-48C8-4754-8C5E-6066A617A1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3E2334D7-29B5-43AA-BC60-B7BA6CE8F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4D1B692-58D1-4755-90D8-B79838578A5D}" type="datetime1">
              <a:rPr lang="id-ID" smtClean="0"/>
              <a:t>05/12/2018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E3B081A6-3C19-4984-9C30-743C59A3C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d-ID"/>
              <a:t>muhammadhabibi17@gmail.com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C4D4613-1160-4EAB-BFFE-4A5E114C4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A170A-55AE-40EF-872D-25D05D738215}" type="slidenum">
              <a:rPr lang="id-ID" altLang="en-US" smtClean="0"/>
              <a:pPr/>
              <a:t>‹#›</a:t>
            </a:fld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4075868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B94996F1-36E0-464A-8A13-A38EDD7395F8}"/>
              </a:ext>
            </a:extLst>
          </p:cNvPr>
          <p:cNvSpPr/>
          <p:nvPr userDrawn="1"/>
        </p:nvSpPr>
        <p:spPr>
          <a:xfrm>
            <a:off x="11496600" y="0"/>
            <a:ext cx="6954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7775276B-30C2-4392-A65E-45FDB50EC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2D7D0A3-FDD1-4F4A-B6EF-35431EF5D0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DBE62E8-FA07-4AC9-BE6B-4E709BDB5D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66974FE-966A-4F28-85D3-6C01C5D0417D}" type="datetime1">
              <a:rPr lang="id-ID" smtClean="0"/>
              <a:t>05/12/2018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C22188E-27D9-490F-9495-E4D542FDCB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id-ID"/>
              <a:t>muhammadhabibi17@gmail.com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E55DD06-ADF0-4AC2-B30A-E756D1D443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230C6B-10EF-401D-92B4-0AC005AC8E54}" type="slidenum">
              <a:rPr lang="id-ID" altLang="en-US" smtClean="0"/>
              <a:pPr/>
              <a:t>‹#›</a:t>
            </a:fld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517207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  <p:sldLayoutId id="2147483854" r:id="rId12"/>
    <p:sldLayoutId id="2147483855" r:id="rId13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5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7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8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oleObject" Target="../embeddings/oleObject14.bin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12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14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18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18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9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21.bin"/><Relationship Id="rId10" Type="http://schemas.openxmlformats.org/officeDocument/2006/relationships/image" Target="../media/image23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23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="" xmlns:a16="http://schemas.microsoft.com/office/drawing/2014/main" id="{23207CC6-EAA1-4BFF-A48A-DECAD897271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eform 3">
            <a:extLst>
              <a:ext uri="{FF2B5EF4-FFF2-40B4-BE49-F238E27FC236}">
                <a16:creationId xmlns="" xmlns:a16="http://schemas.microsoft.com/office/drawing/2014/main" id="{B234A3DD-923D-4166-8B19-7DD589908C6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Freeform 16">
            <a:extLst>
              <a:ext uri="{FF2B5EF4-FFF2-40B4-BE49-F238E27FC236}">
                <a16:creationId xmlns="" xmlns:a16="http://schemas.microsoft.com/office/drawing/2014/main" id="{F6ACA5AC-3C5D-4994-B40F-FC8349E4D6F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19" name="Title 1">
            <a:extLst>
              <a:ext uri="{FF2B5EF4-FFF2-40B4-BE49-F238E27FC236}">
                <a16:creationId xmlns="" xmlns:a16="http://schemas.microsoft.com/office/drawing/2014/main" id="{5DFBDCB5-3DA1-4489-9098-2459D646F1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0" y="2600325"/>
            <a:ext cx="10763938" cy="2772891"/>
          </a:xfrm>
        </p:spPr>
        <p:txBody>
          <a:bodyPr anchor="t">
            <a:normAutofit/>
          </a:bodyPr>
          <a:lstStyle/>
          <a:p>
            <a:pPr algn="l"/>
            <a:r>
              <a:rPr lang="en-US" altLang="en-US" sz="4800" dirty="0" smtClean="0"/>
              <a:t>MADM (Multi-Attribute Decision Making)</a:t>
            </a:r>
            <a:endParaRPr lang="id-ID" altLang="en-US" sz="4800" dirty="0"/>
          </a:p>
        </p:txBody>
      </p:sp>
      <p:sp>
        <p:nvSpPr>
          <p:cNvPr id="9218" name="Subtitle 2">
            <a:extLst>
              <a:ext uri="{FF2B5EF4-FFF2-40B4-BE49-F238E27FC236}">
                <a16:creationId xmlns="" xmlns:a16="http://schemas.microsoft.com/office/drawing/2014/main" id="{614D6C73-FA87-4128-91EC-37585028A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1300450"/>
            <a:ext cx="4167376" cy="1155525"/>
          </a:xfrm>
        </p:spPr>
        <p:txBody>
          <a:bodyPr anchor="b">
            <a:normAutofit/>
          </a:bodyPr>
          <a:lstStyle/>
          <a:p>
            <a:pPr algn="l" eaLnBrk="1" hangingPunct="1"/>
            <a:r>
              <a:rPr lang="en-US" altLang="en-US" sz="2000" dirty="0"/>
              <a:t>Muhammad </a:t>
            </a:r>
            <a:r>
              <a:rPr lang="en-US" altLang="en-US" sz="2000" dirty="0" err="1" smtClean="0"/>
              <a:t>Habibi</a:t>
            </a:r>
            <a:r>
              <a:rPr lang="en-US" altLang="en-US" sz="2000" dirty="0" smtClean="0"/>
              <a:t> &amp; Andiko Putro S.</a:t>
            </a:r>
            <a:endParaRPr lang="id-ID" altLang="en-US" sz="200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="" xmlns:a16="http://schemas.microsoft.com/office/drawing/2014/main" id="{ED00E3DE-3AAF-45C0-BB5C-008258747E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i="1">
                <a:solidFill>
                  <a:srgbClr val="CC0000"/>
                </a:solidFill>
              </a:rPr>
              <a:t>Simple Additive Weighting </a:t>
            </a:r>
            <a:r>
              <a:rPr lang="en-US" altLang="en-US">
                <a:solidFill>
                  <a:srgbClr val="CC0000"/>
                </a:solidFill>
              </a:rPr>
              <a:t>(SAW)</a:t>
            </a:r>
          </a:p>
        </p:txBody>
      </p:sp>
      <p:sp>
        <p:nvSpPr>
          <p:cNvPr id="79875" name="Rectangle 3">
            <a:extLst>
              <a:ext uri="{FF2B5EF4-FFF2-40B4-BE49-F238E27FC236}">
                <a16:creationId xmlns="" xmlns:a16="http://schemas.microsoft.com/office/drawing/2014/main" id="{A8532DE3-2593-4A90-B217-4B6B20E9764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Metode </a:t>
            </a:r>
            <a:r>
              <a:rPr lang="en-US" altLang="en-US" i="1">
                <a:solidFill>
                  <a:srgbClr val="000099"/>
                </a:solidFill>
              </a:rPr>
              <a:t>Simple Additive Weighting</a:t>
            </a:r>
            <a:r>
              <a:rPr lang="en-US" altLang="en-US"/>
              <a:t> (</a:t>
            </a:r>
            <a:r>
              <a:rPr lang="en-US" altLang="en-US">
                <a:solidFill>
                  <a:srgbClr val="000099"/>
                </a:solidFill>
              </a:rPr>
              <a:t>SAW</a:t>
            </a:r>
            <a:r>
              <a:rPr lang="en-US" altLang="en-US"/>
              <a:t>) sering juga dikenal istilah metode penjumlahan terbobot.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Konsep dasar metode SAW adalah mencari penjumlahan terbobot dari rating kinerja pada setiap alternatif pada semua atribut (Fishburn, 1967)(MacCrimmon, 1968).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Metode SAW membutuhkan proses </a:t>
            </a:r>
            <a:r>
              <a:rPr lang="en-US" altLang="en-US">
                <a:solidFill>
                  <a:srgbClr val="0033CC"/>
                </a:solidFill>
              </a:rPr>
              <a:t>normalisasi</a:t>
            </a:r>
            <a:r>
              <a:rPr lang="en-US" altLang="en-US"/>
              <a:t> matriks keputusan (X) ke suatu skala yang dapat diperbandingkan dengan semua rating alternatif yang ada. </a:t>
            </a:r>
          </a:p>
        </p:txBody>
      </p:sp>
    </p:spTree>
    <p:extLst>
      <p:ext uri="{BB962C8B-B14F-4D97-AF65-F5344CB8AC3E}">
        <p14:creationId xmlns:p14="http://schemas.microsoft.com/office/powerpoint/2010/main" val="261932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6">
            <a:extLst>
              <a:ext uri="{FF2B5EF4-FFF2-40B4-BE49-F238E27FC236}">
                <a16:creationId xmlns="" xmlns:a16="http://schemas.microsoft.com/office/drawing/2014/main" id="{9ED6F87E-D0C9-401D-97D4-223BA9820A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1963" y="2408238"/>
            <a:ext cx="5897562" cy="239236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4100" name="Rectangle 2">
            <a:extLst>
              <a:ext uri="{FF2B5EF4-FFF2-40B4-BE49-F238E27FC236}">
                <a16:creationId xmlns="" xmlns:a16="http://schemas.microsoft.com/office/drawing/2014/main" id="{0A13DEC4-F827-4F26-BD4C-048CC7A0AE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i="1">
                <a:solidFill>
                  <a:srgbClr val="CC0000"/>
                </a:solidFill>
              </a:rPr>
              <a:t>Simple Additive Weighting </a:t>
            </a:r>
            <a:r>
              <a:rPr lang="en-US" altLang="en-US">
                <a:solidFill>
                  <a:srgbClr val="CC0000"/>
                </a:solidFill>
              </a:rPr>
              <a:t>(SAW)</a:t>
            </a:r>
          </a:p>
        </p:txBody>
      </p:sp>
      <p:sp>
        <p:nvSpPr>
          <p:cNvPr id="4101" name="Rectangle 3">
            <a:extLst>
              <a:ext uri="{FF2B5EF4-FFF2-40B4-BE49-F238E27FC236}">
                <a16:creationId xmlns="" xmlns:a16="http://schemas.microsoft.com/office/drawing/2014/main" id="{61A5B916-B90A-40FD-9310-F7C72A210C8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Formula untuk melakukan normalisasi tersebut adalah sebagai berikut: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/>
              <a:t>	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/>
              <a:t>	dengan r</a:t>
            </a:r>
            <a:r>
              <a:rPr lang="en-US" altLang="en-US" baseline="-25000"/>
              <a:t>ij</a:t>
            </a:r>
            <a:r>
              <a:rPr lang="en-US" altLang="en-US"/>
              <a:t> adalah rating kinerja ternormalisasi dari alternatif A</a:t>
            </a:r>
            <a:r>
              <a:rPr lang="en-US" altLang="en-US" baseline="-25000"/>
              <a:t>i</a:t>
            </a:r>
            <a:r>
              <a:rPr lang="en-US" altLang="en-US"/>
              <a:t> pada atribut C</a:t>
            </a:r>
            <a:r>
              <a:rPr lang="en-US" altLang="en-US" baseline="-25000"/>
              <a:t>j</a:t>
            </a:r>
            <a:r>
              <a:rPr lang="en-US" altLang="en-US"/>
              <a:t>; i=1,2,...,m dan j=1,2,...,n. </a:t>
            </a:r>
          </a:p>
        </p:txBody>
      </p:sp>
      <p:graphicFrame>
        <p:nvGraphicFramePr>
          <p:cNvPr id="4098" name="Object 4">
            <a:extLst>
              <a:ext uri="{FF2B5EF4-FFF2-40B4-BE49-F238E27FC236}">
                <a16:creationId xmlns="" xmlns:a16="http://schemas.microsoft.com/office/drawing/2014/main" id="{E530B05A-9EC6-4A38-9BB7-CEBB99522D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16276" y="2654301"/>
          <a:ext cx="5464175" cy="189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" name="Equation" r:id="rId3" imgW="3517900" imgH="1219200" progId="Equation.3">
                  <p:embed/>
                </p:oleObj>
              </mc:Choice>
              <mc:Fallback>
                <p:oleObj name="Equation" r:id="rId3" imgW="3517900" imgH="1219200" progId="Equation.3">
                  <p:embed/>
                  <p:pic>
                    <p:nvPicPr>
                      <p:cNvPr id="4098" name="Object 4">
                        <a:extLst>
                          <a:ext uri="{FF2B5EF4-FFF2-40B4-BE49-F238E27FC236}">
                            <a16:creationId xmlns="" xmlns:a16="http://schemas.microsoft.com/office/drawing/2014/main" id="{E530B05A-9EC6-4A38-9BB7-CEBB99522DC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6276" y="2654301"/>
                        <a:ext cx="5464175" cy="1895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0607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8">
            <a:extLst>
              <a:ext uri="{FF2B5EF4-FFF2-40B4-BE49-F238E27FC236}">
                <a16:creationId xmlns="" xmlns:a16="http://schemas.microsoft.com/office/drawing/2014/main" id="{A50E847F-4777-4190-A1D0-6C327BE1B0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1" y="2697163"/>
            <a:ext cx="2301875" cy="135731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5124" name="Rectangle 3">
            <a:extLst>
              <a:ext uri="{FF2B5EF4-FFF2-40B4-BE49-F238E27FC236}">
                <a16:creationId xmlns="" xmlns:a16="http://schemas.microsoft.com/office/drawing/2014/main" id="{242ED1F4-8B8F-474B-AF5A-FB20EEEACD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i="1">
                <a:solidFill>
                  <a:srgbClr val="CC0000"/>
                </a:solidFill>
              </a:rPr>
              <a:t>Simple Additive Weighting </a:t>
            </a:r>
            <a:r>
              <a:rPr lang="en-US" altLang="en-US">
                <a:solidFill>
                  <a:srgbClr val="CC0000"/>
                </a:solidFill>
              </a:rPr>
              <a:t>(SAW)</a:t>
            </a:r>
          </a:p>
        </p:txBody>
      </p:sp>
      <p:sp>
        <p:nvSpPr>
          <p:cNvPr id="5125" name="Rectangle 4">
            <a:extLst>
              <a:ext uri="{FF2B5EF4-FFF2-40B4-BE49-F238E27FC236}">
                <a16:creationId xmlns="" xmlns:a16="http://schemas.microsoft.com/office/drawing/2014/main" id="{914AA543-7E72-4EA7-9A54-49DC74E2030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Nilai preferensi untuk setiap alternatif (V</a:t>
            </a:r>
            <a:r>
              <a:rPr lang="en-US" altLang="en-US" baseline="-25000"/>
              <a:t>i</a:t>
            </a:r>
            <a:r>
              <a:rPr lang="en-US" altLang="en-US"/>
              <a:t>) diberikan sebagai: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/>
              <a:t>		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/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Nilai </a:t>
            </a:r>
            <a:r>
              <a:rPr lang="en-US" altLang="en-US">
                <a:solidFill>
                  <a:srgbClr val="0033CC"/>
                </a:solidFill>
              </a:rPr>
              <a:t>V</a:t>
            </a:r>
            <a:r>
              <a:rPr lang="en-US" altLang="en-US" baseline="-25000">
                <a:solidFill>
                  <a:srgbClr val="0033CC"/>
                </a:solidFill>
              </a:rPr>
              <a:t>i</a:t>
            </a:r>
            <a:r>
              <a:rPr lang="en-US" altLang="en-US">
                <a:solidFill>
                  <a:srgbClr val="0033CC"/>
                </a:solidFill>
              </a:rPr>
              <a:t> yang lebih besar</a:t>
            </a:r>
            <a:r>
              <a:rPr lang="en-US" altLang="en-US"/>
              <a:t> mengindikasikan bahwa alternatif </a:t>
            </a:r>
            <a:r>
              <a:rPr lang="en-US" altLang="en-US">
                <a:solidFill>
                  <a:srgbClr val="0033CC"/>
                </a:solidFill>
              </a:rPr>
              <a:t>A</a:t>
            </a:r>
            <a:r>
              <a:rPr lang="en-US" altLang="en-US" baseline="-25000">
                <a:solidFill>
                  <a:srgbClr val="0033CC"/>
                </a:solidFill>
              </a:rPr>
              <a:t>i</a:t>
            </a:r>
            <a:r>
              <a:rPr lang="en-US" altLang="en-US">
                <a:solidFill>
                  <a:srgbClr val="0033CC"/>
                </a:solidFill>
              </a:rPr>
              <a:t> lebih terpilih</a:t>
            </a:r>
            <a:r>
              <a:rPr lang="en-US" altLang="en-US"/>
              <a:t>. </a:t>
            </a:r>
          </a:p>
        </p:txBody>
      </p:sp>
      <p:sp>
        <p:nvSpPr>
          <p:cNvPr id="5126" name="Rectangle 7">
            <a:extLst>
              <a:ext uri="{FF2B5EF4-FFF2-40B4-BE49-F238E27FC236}">
                <a16:creationId xmlns="" xmlns:a16="http://schemas.microsoft.com/office/drawing/2014/main" id="{413B6792-EA55-401A-BB7B-692C2CF126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005108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graphicFrame>
        <p:nvGraphicFramePr>
          <p:cNvPr id="5122" name="Object 6">
            <a:extLst>
              <a:ext uri="{FF2B5EF4-FFF2-40B4-BE49-F238E27FC236}">
                <a16:creationId xmlns="" xmlns:a16="http://schemas.microsoft.com/office/drawing/2014/main" id="{ADAA61FF-AAA9-4890-A437-A58073F119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91001" y="2820988"/>
          <a:ext cx="1985963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1" name="Equation" r:id="rId3" imgW="825142" imgH="444307" progId="Equation.3">
                  <p:embed/>
                </p:oleObj>
              </mc:Choice>
              <mc:Fallback>
                <p:oleObj name="Equation" r:id="rId3" imgW="825142" imgH="444307" progId="Equation.3">
                  <p:embed/>
                  <p:pic>
                    <p:nvPicPr>
                      <p:cNvPr id="5122" name="Object 6">
                        <a:extLst>
                          <a:ext uri="{FF2B5EF4-FFF2-40B4-BE49-F238E27FC236}">
                            <a16:creationId xmlns="" xmlns:a16="http://schemas.microsoft.com/office/drawing/2014/main" id="{ADAA61FF-AAA9-4890-A437-A58073F1192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1" y="2820988"/>
                        <a:ext cx="1985963" cy="1073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1008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3">
            <a:extLst>
              <a:ext uri="{FF2B5EF4-FFF2-40B4-BE49-F238E27FC236}">
                <a16:creationId xmlns="" xmlns:a16="http://schemas.microsoft.com/office/drawing/2014/main" id="{56D210E9-1B69-4715-9B87-34526A43A8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i="1">
                <a:solidFill>
                  <a:srgbClr val="CC0000"/>
                </a:solidFill>
              </a:rPr>
              <a:t>Simple Additive Weighting </a:t>
            </a:r>
            <a:r>
              <a:rPr lang="en-US" altLang="en-US">
                <a:solidFill>
                  <a:srgbClr val="CC0000"/>
                </a:solidFill>
              </a:rPr>
              <a:t>(SAW)</a:t>
            </a:r>
          </a:p>
        </p:txBody>
      </p:sp>
      <p:sp>
        <p:nvSpPr>
          <p:cNvPr id="80899" name="Rectangle 4">
            <a:extLst>
              <a:ext uri="{FF2B5EF4-FFF2-40B4-BE49-F238E27FC236}">
                <a16:creationId xmlns="" xmlns:a16="http://schemas.microsoft.com/office/drawing/2014/main" id="{0427BE96-613E-476C-9110-5A699E325F0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Contoh-1: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Suatu institusi perguruan tinggi akan memilih seorang karyawannya untuk dipromosikan sebagai kepala unit sistem informasi.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Ada empat kriteria yang digunakan untuk melakukan penilaian, yaitu:</a:t>
            </a:r>
          </a:p>
          <a:p>
            <a:pPr lvl="2" eaLnBrk="1" hangingPunct="1">
              <a:lnSpc>
                <a:spcPct val="90000"/>
              </a:lnSpc>
            </a:pPr>
            <a:r>
              <a:rPr lang="es-ES" altLang="en-US"/>
              <a:t>C1 = tes pengetahuan (wawasan) sistem informasi</a:t>
            </a:r>
            <a:endParaRPr lang="en-US" altLang="en-US"/>
          </a:p>
          <a:p>
            <a:pPr lvl="2" eaLnBrk="1" hangingPunct="1">
              <a:lnSpc>
                <a:spcPct val="90000"/>
              </a:lnSpc>
            </a:pPr>
            <a:r>
              <a:rPr lang="da-DK" altLang="en-US"/>
              <a:t>C2 = praktek instalasi jaringan</a:t>
            </a:r>
            <a:endParaRPr lang="en-US" altLang="en-US"/>
          </a:p>
          <a:p>
            <a:pPr lvl="2" eaLnBrk="1" hangingPunct="1">
              <a:lnSpc>
                <a:spcPct val="90000"/>
              </a:lnSpc>
            </a:pPr>
            <a:r>
              <a:rPr lang="da-DK" altLang="en-US"/>
              <a:t>C3 = tes kepribadian</a:t>
            </a:r>
            <a:endParaRPr lang="en-US" altLang="en-US"/>
          </a:p>
          <a:p>
            <a:pPr lvl="2" eaLnBrk="1" hangingPunct="1">
              <a:lnSpc>
                <a:spcPct val="90000"/>
              </a:lnSpc>
            </a:pPr>
            <a:r>
              <a:rPr lang="da-DK" altLang="en-US"/>
              <a:t>C4 = tes pengetahuan agama</a:t>
            </a:r>
            <a:endParaRPr lang="en-US" altLang="en-US"/>
          </a:p>
        </p:txBody>
      </p:sp>
      <p:sp>
        <p:nvSpPr>
          <p:cNvPr id="80900" name="Rectangle 5">
            <a:extLst>
              <a:ext uri="{FF2B5EF4-FFF2-40B4-BE49-F238E27FC236}">
                <a16:creationId xmlns="" xmlns:a16="http://schemas.microsoft.com/office/drawing/2014/main" id="{7707DF75-769B-4E6A-B371-3062D7F462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005108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402503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="" xmlns:a16="http://schemas.microsoft.com/office/drawing/2014/main" id="{3716F338-9574-40A1-B924-9F5C232288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i="1">
                <a:solidFill>
                  <a:srgbClr val="CC0000"/>
                </a:solidFill>
              </a:rPr>
              <a:t>Simple Additive Weighting </a:t>
            </a:r>
            <a:r>
              <a:rPr lang="en-US" altLang="en-US">
                <a:solidFill>
                  <a:srgbClr val="CC0000"/>
                </a:solidFill>
              </a:rPr>
              <a:t>(SAW)</a:t>
            </a:r>
          </a:p>
        </p:txBody>
      </p:sp>
      <p:sp>
        <p:nvSpPr>
          <p:cNvPr id="81923" name="Rectangle 3">
            <a:extLst>
              <a:ext uri="{FF2B5EF4-FFF2-40B4-BE49-F238E27FC236}">
                <a16:creationId xmlns="" xmlns:a16="http://schemas.microsoft.com/office/drawing/2014/main" id="{F407A474-F84E-42B8-902B-D92BF8D1365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da-DK" altLang="en-US"/>
              <a:t>Pengambil keputusan memberikan bobot untuk setiap kriteria sebagai berikut: C1 = 35%; C2 = 25%; C3 = 25%; dan C4 = 15%.</a:t>
            </a:r>
          </a:p>
          <a:p>
            <a:pPr lvl="1" eaLnBrk="1" hangingPunct="1">
              <a:lnSpc>
                <a:spcPct val="90000"/>
              </a:lnSpc>
            </a:pPr>
            <a:r>
              <a:rPr lang="da-DK" altLang="en-US"/>
              <a:t>Ada enam orang karyawan yang menjadi kandidat (alternatif) untuk dipromosikan sebagai kepala unit, yaitu: </a:t>
            </a:r>
          </a:p>
          <a:p>
            <a:pPr lvl="2" eaLnBrk="1" hangingPunct="1">
              <a:lnSpc>
                <a:spcPct val="90000"/>
              </a:lnSpc>
            </a:pPr>
            <a:r>
              <a:rPr lang="da-DK" altLang="en-US"/>
              <a:t>A1 = Indra, </a:t>
            </a:r>
          </a:p>
          <a:p>
            <a:pPr lvl="2" eaLnBrk="1" hangingPunct="1">
              <a:lnSpc>
                <a:spcPct val="90000"/>
              </a:lnSpc>
            </a:pPr>
            <a:r>
              <a:rPr lang="da-DK" altLang="en-US"/>
              <a:t>A2 = Roni, </a:t>
            </a:r>
          </a:p>
          <a:p>
            <a:pPr lvl="2" eaLnBrk="1" hangingPunct="1">
              <a:lnSpc>
                <a:spcPct val="90000"/>
              </a:lnSpc>
            </a:pPr>
            <a:r>
              <a:rPr lang="da-DK" altLang="en-US"/>
              <a:t>A3 = Putri, </a:t>
            </a:r>
          </a:p>
          <a:p>
            <a:pPr lvl="2" eaLnBrk="1" hangingPunct="1">
              <a:lnSpc>
                <a:spcPct val="90000"/>
              </a:lnSpc>
            </a:pPr>
            <a:r>
              <a:rPr lang="da-DK" altLang="en-US"/>
              <a:t>A4 = Dani, </a:t>
            </a:r>
          </a:p>
          <a:p>
            <a:pPr lvl="2" eaLnBrk="1" hangingPunct="1">
              <a:lnSpc>
                <a:spcPct val="90000"/>
              </a:lnSpc>
            </a:pPr>
            <a:r>
              <a:rPr lang="da-DK" altLang="en-US"/>
              <a:t>A5 = Ratna, dan </a:t>
            </a:r>
          </a:p>
          <a:p>
            <a:pPr lvl="2" eaLnBrk="1" hangingPunct="1">
              <a:lnSpc>
                <a:spcPct val="90000"/>
              </a:lnSpc>
            </a:pPr>
            <a:r>
              <a:rPr lang="da-DK" altLang="en-US"/>
              <a:t>A6 = Mira. </a:t>
            </a:r>
            <a:endParaRPr lang="en-US" altLang="en-US"/>
          </a:p>
        </p:txBody>
      </p:sp>
      <p:sp>
        <p:nvSpPr>
          <p:cNvPr id="81924" name="Rectangle 4">
            <a:extLst>
              <a:ext uri="{FF2B5EF4-FFF2-40B4-BE49-F238E27FC236}">
                <a16:creationId xmlns="" xmlns:a16="http://schemas.microsoft.com/office/drawing/2014/main" id="{4861B233-11F4-4D4A-BAFF-EDD1126E6A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005108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188301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="" xmlns:a16="http://schemas.microsoft.com/office/drawing/2014/main" id="{85ACFAD2-BD9B-44BF-B966-5F848F6AA8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i="1">
                <a:solidFill>
                  <a:srgbClr val="CC0000"/>
                </a:solidFill>
              </a:rPr>
              <a:t>Simple Additive Weighting </a:t>
            </a:r>
            <a:r>
              <a:rPr lang="en-US" altLang="en-US" sz="4000">
                <a:solidFill>
                  <a:srgbClr val="CC0000"/>
                </a:solidFill>
              </a:rPr>
              <a:t>(SAW)</a:t>
            </a:r>
          </a:p>
        </p:txBody>
      </p:sp>
      <p:graphicFrame>
        <p:nvGraphicFramePr>
          <p:cNvPr id="206080" name="Group 256">
            <a:extLst>
              <a:ext uri="{FF2B5EF4-FFF2-40B4-BE49-F238E27FC236}">
                <a16:creationId xmlns="" xmlns:a16="http://schemas.microsoft.com/office/drawing/2014/main" id="{03B755E2-B359-4B66-94D3-B19287B01C4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3886200"/>
        </p:xfrm>
        <a:graphic>
          <a:graphicData uri="http://schemas.openxmlformats.org/drawingml/2006/table">
            <a:tbl>
              <a:tblPr/>
              <a:tblGrid>
                <a:gridCol w="32240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2229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82229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2466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82229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485775">
                <a:tc rowSpan="2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Alternatif</a:t>
                      </a:r>
                      <a:endParaRPr kumimoji="0" lang="da-DK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36850" marR="13685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Kriteria</a:t>
                      </a:r>
                      <a:endParaRPr kumimoji="0" lang="da-DK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36850" marR="13685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7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C1</a:t>
                      </a:r>
                      <a:endParaRPr kumimoji="0" lang="da-DK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36850" marR="13685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C2</a:t>
                      </a:r>
                      <a:endParaRPr kumimoji="0" lang="da-DK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36850" marR="13685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C3</a:t>
                      </a:r>
                      <a:endParaRPr kumimoji="0" lang="da-DK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36850" marR="13685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C4</a:t>
                      </a:r>
                      <a:endParaRPr kumimoji="0" lang="da-DK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36850" marR="13685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Indra</a:t>
                      </a:r>
                      <a:endParaRPr kumimoji="0" lang="da-DK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36850" marR="13685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70</a:t>
                      </a:r>
                      <a:endParaRPr kumimoji="0" lang="da-DK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36850" marR="13685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50</a:t>
                      </a:r>
                      <a:endParaRPr kumimoji="0" lang="da-DK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36850" marR="13685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80</a:t>
                      </a:r>
                      <a:endParaRPr kumimoji="0" lang="da-DK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36850" marR="13685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60</a:t>
                      </a:r>
                      <a:endParaRPr kumimoji="0" lang="da-DK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36850" marR="13685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Roni</a:t>
                      </a:r>
                      <a:endParaRPr kumimoji="0" lang="da-DK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36850" marR="13685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50</a:t>
                      </a:r>
                      <a:endParaRPr kumimoji="0" lang="da-DK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36850" marR="13685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60</a:t>
                      </a:r>
                      <a:endParaRPr kumimoji="0" lang="da-DK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36850" marR="13685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82</a:t>
                      </a:r>
                      <a:endParaRPr kumimoji="0" lang="da-DK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36850" marR="13685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70</a:t>
                      </a:r>
                      <a:endParaRPr kumimoji="0" lang="da-DK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36850" marR="13685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Putri</a:t>
                      </a:r>
                      <a:endParaRPr kumimoji="0" lang="da-DK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36850" marR="13685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85</a:t>
                      </a:r>
                      <a:endParaRPr kumimoji="0" lang="da-DK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36850" marR="13685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55</a:t>
                      </a:r>
                      <a:endParaRPr kumimoji="0" lang="da-DK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36850" marR="13685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80</a:t>
                      </a:r>
                      <a:endParaRPr kumimoji="0" lang="da-DK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36850" marR="13685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75</a:t>
                      </a:r>
                      <a:endParaRPr kumimoji="0" lang="da-DK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36850" marR="13685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Dani</a:t>
                      </a:r>
                      <a:endParaRPr kumimoji="0" lang="da-DK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36850" marR="13685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82</a:t>
                      </a:r>
                      <a:endParaRPr kumimoji="0" lang="da-DK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36850" marR="13685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70</a:t>
                      </a:r>
                      <a:endParaRPr kumimoji="0" lang="da-DK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36850" marR="13685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65</a:t>
                      </a:r>
                      <a:endParaRPr kumimoji="0" lang="da-DK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36850" marR="13685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85</a:t>
                      </a:r>
                      <a:endParaRPr kumimoji="0" lang="da-DK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36850" marR="13685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Ratna</a:t>
                      </a:r>
                      <a:endParaRPr kumimoji="0" lang="da-DK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36850" marR="13685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75</a:t>
                      </a:r>
                      <a:endParaRPr kumimoji="0" lang="da-DK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36850" marR="13685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75</a:t>
                      </a:r>
                      <a:endParaRPr kumimoji="0" lang="da-DK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36850" marR="13685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85</a:t>
                      </a:r>
                      <a:endParaRPr kumimoji="0" lang="da-DK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36850" marR="13685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74</a:t>
                      </a:r>
                      <a:endParaRPr kumimoji="0" lang="da-DK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36850" marR="13685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Mira</a:t>
                      </a:r>
                      <a:endParaRPr kumimoji="0" lang="da-DK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36850" marR="13685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62</a:t>
                      </a:r>
                      <a:endParaRPr kumimoji="0" lang="da-DK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36850" marR="13685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50</a:t>
                      </a:r>
                      <a:endParaRPr kumimoji="0" lang="da-DK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36850" marR="13685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75</a:t>
                      </a:r>
                      <a:endParaRPr kumimoji="0" lang="da-DK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36850" marR="13685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80</a:t>
                      </a:r>
                      <a:endParaRPr kumimoji="0" lang="da-DK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36850" marR="13685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2947" name="Rectangle 3">
            <a:extLst>
              <a:ext uri="{FF2B5EF4-FFF2-40B4-BE49-F238E27FC236}">
                <a16:creationId xmlns="" xmlns:a16="http://schemas.microsoft.com/office/drawing/2014/main" id="{AF247F1B-FED7-422B-BB6B-2E2B60CEC087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484313"/>
            <a:ext cx="7177088" cy="593725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da-DK" altLang="en-US"/>
              <a:t>Tabel nilai alternatif di setiap kriteria:</a:t>
            </a:r>
            <a:endParaRPr lang="en-US" altLang="en-US"/>
          </a:p>
        </p:txBody>
      </p:sp>
      <p:sp>
        <p:nvSpPr>
          <p:cNvPr id="82948" name="Rectangle 4">
            <a:extLst>
              <a:ext uri="{FF2B5EF4-FFF2-40B4-BE49-F238E27FC236}">
                <a16:creationId xmlns="" xmlns:a16="http://schemas.microsoft.com/office/drawing/2014/main" id="{18155361-79BB-49B0-BDF8-3DD5CC8AB6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005108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197774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2">
            <a:extLst>
              <a:ext uri="{FF2B5EF4-FFF2-40B4-BE49-F238E27FC236}">
                <a16:creationId xmlns="" xmlns:a16="http://schemas.microsoft.com/office/drawing/2014/main" id="{38B024FD-4080-4EA6-B80B-CA5EE2F068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i="1">
                <a:solidFill>
                  <a:srgbClr val="CC0000"/>
                </a:solidFill>
              </a:rPr>
              <a:t>Simple Additive Weighting </a:t>
            </a:r>
            <a:r>
              <a:rPr lang="en-US" altLang="en-US">
                <a:solidFill>
                  <a:srgbClr val="CC0000"/>
                </a:solidFill>
              </a:rPr>
              <a:t>(SAW)</a:t>
            </a:r>
          </a:p>
        </p:txBody>
      </p:sp>
      <p:sp>
        <p:nvSpPr>
          <p:cNvPr id="6151" name="Rectangle 3">
            <a:extLst>
              <a:ext uri="{FF2B5EF4-FFF2-40B4-BE49-F238E27FC236}">
                <a16:creationId xmlns="" xmlns:a16="http://schemas.microsoft.com/office/drawing/2014/main" id="{89F5B02B-F37D-4D1A-8D5C-163858D72DC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 eaLnBrk="1" hangingPunct="1">
              <a:lnSpc>
                <a:spcPct val="90000"/>
              </a:lnSpc>
            </a:pPr>
            <a:r>
              <a:rPr lang="da-DK" altLang="en-US"/>
              <a:t>Normalisasi:</a:t>
            </a:r>
          </a:p>
          <a:p>
            <a:pPr lvl="1" eaLnBrk="1" hangingPunct="1">
              <a:lnSpc>
                <a:spcPct val="90000"/>
              </a:lnSpc>
            </a:pPr>
            <a:endParaRPr lang="da-DK" altLang="en-US"/>
          </a:p>
          <a:p>
            <a:pPr lvl="1" eaLnBrk="1" hangingPunct="1">
              <a:lnSpc>
                <a:spcPct val="90000"/>
              </a:lnSpc>
            </a:pPr>
            <a:endParaRPr lang="da-DK" altLang="en-US"/>
          </a:p>
          <a:p>
            <a:pPr lvl="1" eaLnBrk="1" hangingPunct="1">
              <a:lnSpc>
                <a:spcPct val="90000"/>
              </a:lnSpc>
            </a:pPr>
            <a:endParaRPr lang="da-DK" altLang="en-US"/>
          </a:p>
          <a:p>
            <a:pPr lvl="1" eaLnBrk="1" hangingPunct="1">
              <a:lnSpc>
                <a:spcPct val="90000"/>
              </a:lnSpc>
            </a:pPr>
            <a:endParaRPr lang="da-DK" altLang="en-US"/>
          </a:p>
          <a:p>
            <a:pPr lvl="1" eaLnBrk="1" hangingPunct="1">
              <a:lnSpc>
                <a:spcPct val="90000"/>
              </a:lnSpc>
            </a:pPr>
            <a:endParaRPr lang="da-DK" altLang="en-US"/>
          </a:p>
          <a:p>
            <a:pPr lvl="1" eaLnBrk="1" hangingPunct="1">
              <a:lnSpc>
                <a:spcPct val="90000"/>
              </a:lnSpc>
            </a:pPr>
            <a:endParaRPr lang="da-DK" altLang="en-US"/>
          </a:p>
          <a:p>
            <a:pPr lvl="1" eaLnBrk="1" hangingPunct="1">
              <a:lnSpc>
                <a:spcPct val="90000"/>
              </a:lnSpc>
            </a:pPr>
            <a:endParaRPr lang="da-DK" altLang="en-US"/>
          </a:p>
          <a:p>
            <a:pPr lvl="1" eaLnBrk="1" hangingPunct="1">
              <a:lnSpc>
                <a:spcPct val="90000"/>
              </a:lnSpc>
            </a:pPr>
            <a:endParaRPr lang="da-DK" altLang="en-US"/>
          </a:p>
          <a:p>
            <a:pPr lvl="1" eaLnBrk="1" hangingPunct="1">
              <a:lnSpc>
                <a:spcPct val="90000"/>
              </a:lnSpc>
            </a:pPr>
            <a:endParaRPr lang="da-DK" altLang="en-US"/>
          </a:p>
          <a:p>
            <a:pPr lvl="1" eaLnBrk="1" hangingPunct="1">
              <a:lnSpc>
                <a:spcPct val="90000"/>
              </a:lnSpc>
            </a:pPr>
            <a:endParaRPr lang="da-DK" altLang="en-US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da-DK" altLang="en-US"/>
              <a:t>			dst</a:t>
            </a:r>
            <a:endParaRPr lang="en-US" altLang="en-US"/>
          </a:p>
        </p:txBody>
      </p:sp>
      <p:sp>
        <p:nvSpPr>
          <p:cNvPr id="6152" name="Rectangle 4">
            <a:extLst>
              <a:ext uri="{FF2B5EF4-FFF2-40B4-BE49-F238E27FC236}">
                <a16:creationId xmlns="" xmlns:a16="http://schemas.microsoft.com/office/drawing/2014/main" id="{400D3FEA-B5F7-44DB-BA4C-1C2FBE9EF8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005108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graphicFrame>
        <p:nvGraphicFramePr>
          <p:cNvPr id="6146" name="Object 8">
            <a:extLst>
              <a:ext uri="{FF2B5EF4-FFF2-40B4-BE49-F238E27FC236}">
                <a16:creationId xmlns="" xmlns:a16="http://schemas.microsoft.com/office/drawing/2014/main" id="{C1B7708D-26C5-469F-B6A4-C80C76C2D7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11539" y="2071689"/>
          <a:ext cx="5445125" cy="89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2" name="Equation" r:id="rId3" imgW="2565400" imgH="419100" progId="Equation.3">
                  <p:embed/>
                </p:oleObj>
              </mc:Choice>
              <mc:Fallback>
                <p:oleObj name="Equation" r:id="rId3" imgW="2565400" imgH="419100" progId="Equation.3">
                  <p:embed/>
                  <p:pic>
                    <p:nvPicPr>
                      <p:cNvPr id="6146" name="Object 8">
                        <a:extLst>
                          <a:ext uri="{FF2B5EF4-FFF2-40B4-BE49-F238E27FC236}">
                            <a16:creationId xmlns="" xmlns:a16="http://schemas.microsoft.com/office/drawing/2014/main" id="{C1B7708D-26C5-469F-B6A4-C80C76C2D7F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1539" y="2071689"/>
                        <a:ext cx="5445125" cy="890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7">
            <a:extLst>
              <a:ext uri="{FF2B5EF4-FFF2-40B4-BE49-F238E27FC236}">
                <a16:creationId xmlns="" xmlns:a16="http://schemas.microsoft.com/office/drawing/2014/main" id="{735C0C69-8859-477C-A973-E668FEC77C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46463" y="3067050"/>
          <a:ext cx="5403850" cy="89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3" name="Equation" r:id="rId5" imgW="2539800" imgH="419040" progId="Equation.3">
                  <p:embed/>
                </p:oleObj>
              </mc:Choice>
              <mc:Fallback>
                <p:oleObj name="Equation" r:id="rId5" imgW="2539800" imgH="419040" progId="Equation.3">
                  <p:embed/>
                  <p:pic>
                    <p:nvPicPr>
                      <p:cNvPr id="6147" name="Object 7">
                        <a:extLst>
                          <a:ext uri="{FF2B5EF4-FFF2-40B4-BE49-F238E27FC236}">
                            <a16:creationId xmlns="" xmlns:a16="http://schemas.microsoft.com/office/drawing/2014/main" id="{735C0C69-8859-477C-A973-E668FEC77CB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6463" y="3067050"/>
                        <a:ext cx="5403850" cy="890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Object 6">
            <a:extLst>
              <a:ext uri="{FF2B5EF4-FFF2-40B4-BE49-F238E27FC236}">
                <a16:creationId xmlns="" xmlns:a16="http://schemas.microsoft.com/office/drawing/2014/main" id="{D77CF5CB-296D-4EED-AE59-2E0D53EAAA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95664" y="4070350"/>
          <a:ext cx="5337175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4" name="Equation" r:id="rId7" imgW="2590800" imgH="419100" progId="Equation.3">
                  <p:embed/>
                </p:oleObj>
              </mc:Choice>
              <mc:Fallback>
                <p:oleObj name="Equation" r:id="rId7" imgW="2590800" imgH="419100" progId="Equation.3">
                  <p:embed/>
                  <p:pic>
                    <p:nvPicPr>
                      <p:cNvPr id="6148" name="Object 6">
                        <a:extLst>
                          <a:ext uri="{FF2B5EF4-FFF2-40B4-BE49-F238E27FC236}">
                            <a16:creationId xmlns="" xmlns:a16="http://schemas.microsoft.com/office/drawing/2014/main" id="{D77CF5CB-296D-4EED-AE59-2E0D53EAAA0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5664" y="4070350"/>
                        <a:ext cx="5337175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Object 5">
            <a:extLst>
              <a:ext uri="{FF2B5EF4-FFF2-40B4-BE49-F238E27FC236}">
                <a16:creationId xmlns="" xmlns:a16="http://schemas.microsoft.com/office/drawing/2014/main" id="{EE2FFE9D-7BF0-490D-8D0F-FA67419D75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94075" y="5046663"/>
          <a:ext cx="541655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5" name="Equation" r:id="rId9" imgW="2590800" imgH="419100" progId="Equation.3">
                  <p:embed/>
                </p:oleObj>
              </mc:Choice>
              <mc:Fallback>
                <p:oleObj name="Equation" r:id="rId9" imgW="2590800" imgH="419100" progId="Equation.3">
                  <p:embed/>
                  <p:pic>
                    <p:nvPicPr>
                      <p:cNvPr id="6149" name="Object 5">
                        <a:extLst>
                          <a:ext uri="{FF2B5EF4-FFF2-40B4-BE49-F238E27FC236}">
                            <a16:creationId xmlns="" xmlns:a16="http://schemas.microsoft.com/office/drawing/2014/main" id="{EE2FFE9D-7BF0-490D-8D0F-FA67419D759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4075" y="5046663"/>
                        <a:ext cx="5416550" cy="876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3" name="Rectangle 10">
            <a:extLst>
              <a:ext uri="{FF2B5EF4-FFF2-40B4-BE49-F238E27FC236}">
                <a16:creationId xmlns="" xmlns:a16="http://schemas.microsoft.com/office/drawing/2014/main" id="{8886BBA1-E159-4936-94E0-70D9C24E70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8039" y="2505483"/>
            <a:ext cx="64633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da-DK" altLang="en-US" sz="1200">
                <a:latin typeface="Arial" panose="020B0604020202020204" pitchFamily="34" charset="0"/>
                <a:cs typeface="Times New Roman" panose="02020603050405020304" pitchFamily="18" charset="0"/>
              </a:rPr>
              <a:t>	</a:t>
            </a:r>
            <a:endParaRPr lang="da-DK" altLang="en-US" sz="1800">
              <a:latin typeface="Arial" panose="020B0604020202020204" pitchFamily="34" charset="0"/>
            </a:endParaRPr>
          </a:p>
        </p:txBody>
      </p:sp>
      <p:sp>
        <p:nvSpPr>
          <p:cNvPr id="6154" name="Rectangle 12">
            <a:extLst>
              <a:ext uri="{FF2B5EF4-FFF2-40B4-BE49-F238E27FC236}">
                <a16:creationId xmlns="" xmlns:a16="http://schemas.microsoft.com/office/drawing/2014/main" id="{F58B65E9-6BC8-46D4-A2D1-69C2E55002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8039" y="4075521"/>
            <a:ext cx="64633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da-DK" altLang="en-US" sz="1200">
                <a:latin typeface="Arial" panose="020B0604020202020204" pitchFamily="34" charset="0"/>
                <a:cs typeface="Times New Roman" panose="02020603050405020304" pitchFamily="18" charset="0"/>
              </a:rPr>
              <a:t>	</a:t>
            </a:r>
            <a:endParaRPr lang="da-DK" altLang="en-US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623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>
            <a:extLst>
              <a:ext uri="{FF2B5EF4-FFF2-40B4-BE49-F238E27FC236}">
                <a16:creationId xmlns="" xmlns:a16="http://schemas.microsoft.com/office/drawing/2014/main" id="{B64D4F7E-0C56-486F-938B-95DC3792E0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i="1">
                <a:solidFill>
                  <a:srgbClr val="CC0000"/>
                </a:solidFill>
              </a:rPr>
              <a:t>Simple Additive Weighting </a:t>
            </a:r>
            <a:r>
              <a:rPr lang="en-US" altLang="en-US">
                <a:solidFill>
                  <a:srgbClr val="CC0000"/>
                </a:solidFill>
              </a:rPr>
              <a:t>(SAW)</a:t>
            </a:r>
          </a:p>
        </p:txBody>
      </p:sp>
      <p:sp>
        <p:nvSpPr>
          <p:cNvPr id="7172" name="Rectangle 3">
            <a:extLst>
              <a:ext uri="{FF2B5EF4-FFF2-40B4-BE49-F238E27FC236}">
                <a16:creationId xmlns="" xmlns:a16="http://schemas.microsoft.com/office/drawing/2014/main" id="{A82AB5E1-4EC1-4F59-93BD-159844A85E5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da-DK" altLang="en-US"/>
              <a:t>Hasil normalisasi:</a:t>
            </a:r>
            <a:endParaRPr lang="en-US" altLang="en-US"/>
          </a:p>
        </p:txBody>
      </p:sp>
      <p:sp>
        <p:nvSpPr>
          <p:cNvPr id="7173" name="Rectangle 4">
            <a:extLst>
              <a:ext uri="{FF2B5EF4-FFF2-40B4-BE49-F238E27FC236}">
                <a16:creationId xmlns="" xmlns:a16="http://schemas.microsoft.com/office/drawing/2014/main" id="{2E76D444-EE76-4A82-952E-D3591C60C0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005108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7174" name="Rectangle 12">
            <a:extLst>
              <a:ext uri="{FF2B5EF4-FFF2-40B4-BE49-F238E27FC236}">
                <a16:creationId xmlns="" xmlns:a16="http://schemas.microsoft.com/office/drawing/2014/main" id="{E0AA4785-F9A3-4D66-B313-FA4C77A36E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2543145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graphicFrame>
        <p:nvGraphicFramePr>
          <p:cNvPr id="7170" name="Object 11">
            <a:extLst>
              <a:ext uri="{FF2B5EF4-FFF2-40B4-BE49-F238E27FC236}">
                <a16:creationId xmlns="" xmlns:a16="http://schemas.microsoft.com/office/drawing/2014/main" id="{020557CF-65E4-44B7-AB88-6D89A0646D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98838" y="2376489"/>
          <a:ext cx="4254500" cy="301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9" name="Equation" r:id="rId3" imgW="1930400" imgH="1371600" progId="Equation.3">
                  <p:embed/>
                </p:oleObj>
              </mc:Choice>
              <mc:Fallback>
                <p:oleObj name="Equation" r:id="rId3" imgW="1930400" imgH="1371600" progId="Equation.3">
                  <p:embed/>
                  <p:pic>
                    <p:nvPicPr>
                      <p:cNvPr id="7170" name="Object 11">
                        <a:extLst>
                          <a:ext uri="{FF2B5EF4-FFF2-40B4-BE49-F238E27FC236}">
                            <a16:creationId xmlns="" xmlns:a16="http://schemas.microsoft.com/office/drawing/2014/main" id="{020557CF-65E4-44B7-AB88-6D89A0646D7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8838" y="2376489"/>
                        <a:ext cx="4254500" cy="3017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98266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0" name="Rectangle 2">
            <a:extLst>
              <a:ext uri="{FF2B5EF4-FFF2-40B4-BE49-F238E27FC236}">
                <a16:creationId xmlns="" xmlns:a16="http://schemas.microsoft.com/office/drawing/2014/main" id="{F839A655-FD48-4A63-A8F6-C5996D6E5C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i="1">
                <a:solidFill>
                  <a:srgbClr val="CC0000"/>
                </a:solidFill>
              </a:rPr>
              <a:t>Simple Additive Weighting </a:t>
            </a:r>
            <a:r>
              <a:rPr lang="en-US" altLang="en-US">
                <a:solidFill>
                  <a:srgbClr val="CC0000"/>
                </a:solidFill>
              </a:rPr>
              <a:t>(SAW)</a:t>
            </a:r>
          </a:p>
        </p:txBody>
      </p:sp>
      <p:sp>
        <p:nvSpPr>
          <p:cNvPr id="8201" name="Rectangle 3">
            <a:extLst>
              <a:ext uri="{FF2B5EF4-FFF2-40B4-BE49-F238E27FC236}">
                <a16:creationId xmlns="" xmlns:a16="http://schemas.microsoft.com/office/drawing/2014/main" id="{1DF5F3AF-0089-4CD3-93C1-5A7E248278D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963613" lvl="1" indent="-506413"/>
            <a:r>
              <a:rPr lang="da-DK" altLang="en-US"/>
              <a:t>Proses perankingan dengan menggunakan bobot yang telah diberikan oleh pengambil keputusan: w = [0,35	0,25	0,25	0,15]</a:t>
            </a:r>
            <a:endParaRPr lang="en-US" altLang="en-US"/>
          </a:p>
          <a:p>
            <a:pPr marL="963613" lvl="1" indent="-506413"/>
            <a:r>
              <a:rPr lang="en-US" altLang="en-US"/>
              <a:t>Hasil yang diperoleh adalah sebagai berikut: </a:t>
            </a:r>
          </a:p>
        </p:txBody>
      </p:sp>
      <p:sp>
        <p:nvSpPr>
          <p:cNvPr id="8202" name="Rectangle 4">
            <a:extLst>
              <a:ext uri="{FF2B5EF4-FFF2-40B4-BE49-F238E27FC236}">
                <a16:creationId xmlns="" xmlns:a16="http://schemas.microsoft.com/office/drawing/2014/main" id="{E7CBAA37-A3D9-45EA-B2EF-44CCAE8B7C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005108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graphicFrame>
        <p:nvGraphicFramePr>
          <p:cNvPr id="8194" name="Object 12">
            <a:extLst>
              <a:ext uri="{FF2B5EF4-FFF2-40B4-BE49-F238E27FC236}">
                <a16:creationId xmlns="" xmlns:a16="http://schemas.microsoft.com/office/drawing/2014/main" id="{460F6F23-16C5-4FFD-B886-7DD228652E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16251" y="3494089"/>
          <a:ext cx="6938963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8" name="Equation" r:id="rId3" imgW="4165600" imgH="215900" progId="Equation.3">
                  <p:embed/>
                </p:oleObj>
              </mc:Choice>
              <mc:Fallback>
                <p:oleObj name="Equation" r:id="rId3" imgW="4165600" imgH="215900" progId="Equation.3">
                  <p:embed/>
                  <p:pic>
                    <p:nvPicPr>
                      <p:cNvPr id="8194" name="Object 12">
                        <a:extLst>
                          <a:ext uri="{FF2B5EF4-FFF2-40B4-BE49-F238E27FC236}">
                            <a16:creationId xmlns="" xmlns:a16="http://schemas.microsoft.com/office/drawing/2014/main" id="{460F6F23-16C5-4FFD-B886-7DD228652E9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6251" y="3494089"/>
                        <a:ext cx="6938963" cy="365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11">
            <a:extLst>
              <a:ext uri="{FF2B5EF4-FFF2-40B4-BE49-F238E27FC236}">
                <a16:creationId xmlns="" xmlns:a16="http://schemas.microsoft.com/office/drawing/2014/main" id="{F0B376B4-6A47-4608-BF02-BF584D5878E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16251" y="3987800"/>
          <a:ext cx="6938963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9" name="Equation" r:id="rId5" imgW="4191000" imgH="215900" progId="Equation.3">
                  <p:embed/>
                </p:oleObj>
              </mc:Choice>
              <mc:Fallback>
                <p:oleObj name="Equation" r:id="rId5" imgW="4191000" imgH="215900" progId="Equation.3">
                  <p:embed/>
                  <p:pic>
                    <p:nvPicPr>
                      <p:cNvPr id="8195" name="Object 11">
                        <a:extLst>
                          <a:ext uri="{FF2B5EF4-FFF2-40B4-BE49-F238E27FC236}">
                            <a16:creationId xmlns="" xmlns:a16="http://schemas.microsoft.com/office/drawing/2014/main" id="{F0B376B4-6A47-4608-BF02-BF584D5878E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6251" y="3987800"/>
                        <a:ext cx="6938963" cy="363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Object 10">
            <a:extLst>
              <a:ext uri="{FF2B5EF4-FFF2-40B4-BE49-F238E27FC236}">
                <a16:creationId xmlns="" xmlns:a16="http://schemas.microsoft.com/office/drawing/2014/main" id="{6E00C6E3-026F-4A78-9141-B736842CE2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16251" y="4481514"/>
          <a:ext cx="6981825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0" name="Equation" r:id="rId7" imgW="4152900" imgH="228600" progId="Equation.3">
                  <p:embed/>
                </p:oleObj>
              </mc:Choice>
              <mc:Fallback>
                <p:oleObj name="Equation" r:id="rId7" imgW="4152900" imgH="228600" progId="Equation.3">
                  <p:embed/>
                  <p:pic>
                    <p:nvPicPr>
                      <p:cNvPr id="8196" name="Object 10">
                        <a:extLst>
                          <a:ext uri="{FF2B5EF4-FFF2-40B4-BE49-F238E27FC236}">
                            <a16:creationId xmlns="" xmlns:a16="http://schemas.microsoft.com/office/drawing/2014/main" id="{6E00C6E3-026F-4A78-9141-B736842CE21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6251" y="4481514"/>
                        <a:ext cx="6981825" cy="384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" name="Object 9">
            <a:extLst>
              <a:ext uri="{FF2B5EF4-FFF2-40B4-BE49-F238E27FC236}">
                <a16:creationId xmlns="" xmlns:a16="http://schemas.microsoft.com/office/drawing/2014/main" id="{381EDB8A-E4CC-47DA-9EF3-B7736DA531E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16251" y="4984751"/>
          <a:ext cx="6981825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1" name="Equation" r:id="rId9" imgW="4165600" imgH="215900" progId="Equation.3">
                  <p:embed/>
                </p:oleObj>
              </mc:Choice>
              <mc:Fallback>
                <p:oleObj name="Equation" r:id="rId9" imgW="4165600" imgH="215900" progId="Equation.3">
                  <p:embed/>
                  <p:pic>
                    <p:nvPicPr>
                      <p:cNvPr id="8197" name="Object 9">
                        <a:extLst>
                          <a:ext uri="{FF2B5EF4-FFF2-40B4-BE49-F238E27FC236}">
                            <a16:creationId xmlns="" xmlns:a16="http://schemas.microsoft.com/office/drawing/2014/main" id="{381EDB8A-E4CC-47DA-9EF3-B7736DA531E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6251" y="4984751"/>
                        <a:ext cx="6981825" cy="366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8" name="Object 8">
            <a:extLst>
              <a:ext uri="{FF2B5EF4-FFF2-40B4-BE49-F238E27FC236}">
                <a16:creationId xmlns="" xmlns:a16="http://schemas.microsoft.com/office/drawing/2014/main" id="{EC95FB67-CA03-4B15-BB3A-8DB8977558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16251" y="5478463"/>
          <a:ext cx="701357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2" name="Equation" r:id="rId11" imgW="4140200" imgH="228600" progId="Equation.3">
                  <p:embed/>
                </p:oleObj>
              </mc:Choice>
              <mc:Fallback>
                <p:oleObj name="Equation" r:id="rId11" imgW="4140200" imgH="228600" progId="Equation.3">
                  <p:embed/>
                  <p:pic>
                    <p:nvPicPr>
                      <p:cNvPr id="8198" name="Object 8">
                        <a:extLst>
                          <a:ext uri="{FF2B5EF4-FFF2-40B4-BE49-F238E27FC236}">
                            <a16:creationId xmlns="" xmlns:a16="http://schemas.microsoft.com/office/drawing/2014/main" id="{EC95FB67-CA03-4B15-BB3A-8DB8977558B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6251" y="5478463"/>
                        <a:ext cx="7013575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9" name="Object 7">
            <a:extLst>
              <a:ext uri="{FF2B5EF4-FFF2-40B4-BE49-F238E27FC236}">
                <a16:creationId xmlns="" xmlns:a16="http://schemas.microsoft.com/office/drawing/2014/main" id="{4F09B18E-6BC8-4D5E-8538-ED364E60B0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16250" y="5981700"/>
          <a:ext cx="6985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3" name="Equation" r:id="rId13" imgW="4191000" imgH="228600" progId="Equation.3">
                  <p:embed/>
                </p:oleObj>
              </mc:Choice>
              <mc:Fallback>
                <p:oleObj name="Equation" r:id="rId13" imgW="4191000" imgH="228600" progId="Equation.3">
                  <p:embed/>
                  <p:pic>
                    <p:nvPicPr>
                      <p:cNvPr id="8199" name="Object 7">
                        <a:extLst>
                          <a:ext uri="{FF2B5EF4-FFF2-40B4-BE49-F238E27FC236}">
                            <a16:creationId xmlns="" xmlns:a16="http://schemas.microsoft.com/office/drawing/2014/main" id="{4F09B18E-6BC8-4D5E-8538-ED364E60B06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6250" y="5981700"/>
                        <a:ext cx="69850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5451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="" xmlns:a16="http://schemas.microsoft.com/office/drawing/2014/main" id="{B603E3ED-9121-4E43-AD7D-809A31E4D5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i="1">
                <a:solidFill>
                  <a:srgbClr val="CC0000"/>
                </a:solidFill>
              </a:rPr>
              <a:t>Simple Additive Weighting </a:t>
            </a:r>
            <a:r>
              <a:rPr lang="en-US" altLang="en-US">
                <a:solidFill>
                  <a:srgbClr val="CC0000"/>
                </a:solidFill>
              </a:rPr>
              <a:t>(SAW)</a:t>
            </a:r>
          </a:p>
        </p:txBody>
      </p:sp>
      <p:sp>
        <p:nvSpPr>
          <p:cNvPr id="83971" name="Rectangle 3">
            <a:extLst>
              <a:ext uri="{FF2B5EF4-FFF2-40B4-BE49-F238E27FC236}">
                <a16:creationId xmlns="" xmlns:a16="http://schemas.microsoft.com/office/drawing/2014/main" id="{F2561190-DE5A-476A-8B49-8006553E38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963613" lvl="1" indent="-506413"/>
            <a:r>
              <a:rPr lang="da-DK" altLang="en-US"/>
              <a:t>Nilai terbesar ada pada V</a:t>
            </a:r>
            <a:r>
              <a:rPr lang="da-DK" altLang="en-US" baseline="-25000"/>
              <a:t>5</a:t>
            </a:r>
            <a:r>
              <a:rPr lang="da-DK" altLang="en-US"/>
              <a:t> sehingga alternatif A</a:t>
            </a:r>
            <a:r>
              <a:rPr lang="da-DK" altLang="en-US" baseline="-25000"/>
              <a:t>5</a:t>
            </a:r>
            <a:r>
              <a:rPr lang="da-DK" altLang="en-US"/>
              <a:t> adalah alternatif yang terpilih sebagai alternatif terbaik. </a:t>
            </a:r>
          </a:p>
          <a:p>
            <a:pPr marL="963613" lvl="1" indent="-506413"/>
            <a:r>
              <a:rPr lang="da-DK" altLang="en-US"/>
              <a:t>Dengan kata lain, Ratna akan terpilih sebagai kepala unit sistem informasi.</a:t>
            </a:r>
            <a:r>
              <a:rPr lang="en-US" altLang="en-US"/>
              <a:t> </a:t>
            </a:r>
          </a:p>
        </p:txBody>
      </p:sp>
      <p:sp>
        <p:nvSpPr>
          <p:cNvPr id="83972" name="Rectangle 4">
            <a:extLst>
              <a:ext uri="{FF2B5EF4-FFF2-40B4-BE49-F238E27FC236}">
                <a16:creationId xmlns="" xmlns:a16="http://schemas.microsoft.com/office/drawing/2014/main" id="{8BAAE9EB-957C-449D-A759-95189F7619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005108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4123973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="" xmlns:a16="http://schemas.microsoft.com/office/drawing/2014/main" id="{ABD8D4C7-D139-4DCB-ADEF-3C3A115680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Multi-Attribute Decision Making (MADM)</a:t>
            </a:r>
          </a:p>
        </p:txBody>
      </p:sp>
      <p:sp>
        <p:nvSpPr>
          <p:cNvPr id="72707" name="Rectangle 3">
            <a:extLst>
              <a:ext uri="{FF2B5EF4-FFF2-40B4-BE49-F238E27FC236}">
                <a16:creationId xmlns="" xmlns:a16="http://schemas.microsoft.com/office/drawing/2014/main" id="{9C28A09D-3CE5-40DD-88ED-567ECC199C5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Secara umum, model </a:t>
            </a:r>
            <a:r>
              <a:rPr lang="en-US" altLang="en-US" i="1">
                <a:solidFill>
                  <a:srgbClr val="FF0000"/>
                </a:solidFill>
              </a:rPr>
              <a:t>Multi-Attribute Decision Making</a:t>
            </a:r>
            <a:r>
              <a:rPr lang="en-US" altLang="en-US"/>
              <a:t> (MADM) dapat didefinisikan sebagai berikut (Zimermann, 1991): </a:t>
            </a:r>
          </a:p>
          <a:p>
            <a:pPr lvl="1" eaLnBrk="1" hangingPunct="1"/>
            <a:r>
              <a:rPr lang="en-US" altLang="en-US"/>
              <a:t>Misalkan A = {a</a:t>
            </a:r>
            <a:r>
              <a:rPr lang="en-US" altLang="en-US" baseline="-25000"/>
              <a:t>i</a:t>
            </a:r>
            <a:r>
              <a:rPr lang="en-US" altLang="en-US"/>
              <a:t> | i = 1,...,n} adalah himpunan alternatif-alternatif keputusan dan C = {c</a:t>
            </a:r>
            <a:r>
              <a:rPr lang="en-US" altLang="en-US" baseline="-25000"/>
              <a:t>j</a:t>
            </a:r>
            <a:r>
              <a:rPr lang="en-US" altLang="en-US"/>
              <a:t> | j = 1,..., m} adalah himpunan tujuan yang diharapkan, maka akan ditentukan alternatif x</a:t>
            </a:r>
            <a:r>
              <a:rPr lang="en-US" altLang="en-US" baseline="-25000"/>
              <a:t>0</a:t>
            </a:r>
            <a:r>
              <a:rPr lang="en-US" altLang="en-US"/>
              <a:t> yang memiliki derajat harapan tertinggi terhadap tujuan–tujuan yang relevan c</a:t>
            </a:r>
            <a:r>
              <a:rPr lang="en-US" altLang="en-US" baseline="-25000"/>
              <a:t>j</a:t>
            </a:r>
            <a:r>
              <a:rPr lang="en-US" alt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6169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="" xmlns:a16="http://schemas.microsoft.com/office/drawing/2014/main" id="{5F9556AF-C497-49DF-A7A2-021945A788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i="1">
                <a:solidFill>
                  <a:srgbClr val="CC0000"/>
                </a:solidFill>
              </a:rPr>
              <a:t>Simple Additive Weighting </a:t>
            </a:r>
            <a:r>
              <a:rPr lang="en-US" altLang="en-US">
                <a:solidFill>
                  <a:srgbClr val="CC0000"/>
                </a:solidFill>
              </a:rPr>
              <a:t>(SAW)</a:t>
            </a:r>
          </a:p>
        </p:txBody>
      </p:sp>
      <p:sp>
        <p:nvSpPr>
          <p:cNvPr id="84995" name="Rectangle 3">
            <a:extLst>
              <a:ext uri="{FF2B5EF4-FFF2-40B4-BE49-F238E27FC236}">
                <a16:creationId xmlns="" xmlns:a16="http://schemas.microsoft.com/office/drawing/2014/main" id="{C345EBA3-3874-4C23-A293-8FCB5C5F822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da-DK" altLang="en-US"/>
              <a:t>Contoh-2:</a:t>
            </a:r>
          </a:p>
          <a:p>
            <a:pPr marL="963613" lvl="1" indent="-506413"/>
            <a:r>
              <a:rPr lang="fi-FI" altLang="en-US"/>
              <a:t>Sebuah perusahaan makanan ringan XYZ akan menginvestasikan sisa usahanya dalam satu tahun. </a:t>
            </a:r>
          </a:p>
          <a:p>
            <a:pPr marL="963613" lvl="1" indent="-506413"/>
            <a:r>
              <a:rPr lang="fi-FI" altLang="en-US"/>
              <a:t>Beberapa alternatif investasi telah akan diidentifikasi. Pemilihan alternatif terbaik ditujukan selain untuk keperluan investasi, juga dalam rangka meningkatkan kinerja perusahaan ke depan. </a:t>
            </a:r>
            <a:r>
              <a:rPr lang="en-US" altLang="en-US"/>
              <a:t> </a:t>
            </a:r>
          </a:p>
        </p:txBody>
      </p:sp>
      <p:sp>
        <p:nvSpPr>
          <p:cNvPr id="84996" name="Rectangle 4">
            <a:extLst>
              <a:ext uri="{FF2B5EF4-FFF2-40B4-BE49-F238E27FC236}">
                <a16:creationId xmlns="" xmlns:a16="http://schemas.microsoft.com/office/drawing/2014/main" id="{84E5E3CA-BB82-4A35-9505-CF38539681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005108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204656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="" xmlns:a16="http://schemas.microsoft.com/office/drawing/2014/main" id="{30BC7646-DED1-435E-9250-49D99701ED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i="1">
                <a:solidFill>
                  <a:srgbClr val="CC0000"/>
                </a:solidFill>
              </a:rPr>
              <a:t>Simple Additive Weighting </a:t>
            </a:r>
            <a:r>
              <a:rPr lang="en-US" altLang="en-US">
                <a:solidFill>
                  <a:srgbClr val="CC0000"/>
                </a:solidFill>
              </a:rPr>
              <a:t>(SAW)</a:t>
            </a:r>
          </a:p>
        </p:txBody>
      </p:sp>
      <p:sp>
        <p:nvSpPr>
          <p:cNvPr id="86019" name="Rectangle 3">
            <a:extLst>
              <a:ext uri="{FF2B5EF4-FFF2-40B4-BE49-F238E27FC236}">
                <a16:creationId xmlns="" xmlns:a16="http://schemas.microsoft.com/office/drawing/2014/main" id="{E2D90B10-26E1-4680-AFB5-01F5A31577C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963613" lvl="1" indent="-506413">
              <a:tabLst>
                <a:tab pos="1965325" algn="l"/>
                <a:tab pos="2332038" algn="l"/>
              </a:tabLst>
            </a:pPr>
            <a:r>
              <a:rPr lang="sv-SE" altLang="en-US"/>
              <a:t>Beberapa kriteria digunakan sebagai bahan  pertimbangan untuk mengambil keputusan, yaitu:</a:t>
            </a:r>
          </a:p>
          <a:p>
            <a:pPr marL="1406525" lvl="2" indent="-328613">
              <a:tabLst>
                <a:tab pos="1965325" algn="l"/>
                <a:tab pos="2332038" algn="l"/>
              </a:tabLst>
            </a:pPr>
            <a:r>
              <a:rPr lang="sv-SE" altLang="en-US"/>
              <a:t>C1 	= 	</a:t>
            </a:r>
            <a:r>
              <a:rPr lang="sv-SE" altLang="en-US" i="1">
                <a:solidFill>
                  <a:srgbClr val="008000"/>
                </a:solidFill>
              </a:rPr>
              <a:t>Harga</a:t>
            </a:r>
            <a:r>
              <a:rPr lang="sv-SE" altLang="en-US"/>
              <a:t>, yaitu seberapa besar harga barang tersebut. </a:t>
            </a:r>
          </a:p>
          <a:p>
            <a:pPr marL="1406525" lvl="2" indent="-328613">
              <a:tabLst>
                <a:tab pos="1965325" algn="l"/>
                <a:tab pos="2332038" algn="l"/>
              </a:tabLst>
            </a:pPr>
            <a:r>
              <a:rPr lang="sv-SE" altLang="en-US"/>
              <a:t>C2 	= 	</a:t>
            </a:r>
            <a:r>
              <a:rPr lang="sv-SE" altLang="en-US" i="1">
                <a:solidFill>
                  <a:srgbClr val="008000"/>
                </a:solidFill>
              </a:rPr>
              <a:t>Nilai investasi 10 tahun ke depan</a:t>
            </a:r>
            <a:r>
              <a:rPr lang="sv-SE" altLang="en-US"/>
              <a:t>, yaitu seberapa besar nilai investasi barang dalam jangka waktu 10 tahun ke depan. </a:t>
            </a:r>
          </a:p>
        </p:txBody>
      </p:sp>
      <p:sp>
        <p:nvSpPr>
          <p:cNvPr id="86020" name="Rectangle 4">
            <a:extLst>
              <a:ext uri="{FF2B5EF4-FFF2-40B4-BE49-F238E27FC236}">
                <a16:creationId xmlns="" xmlns:a16="http://schemas.microsoft.com/office/drawing/2014/main" id="{777B6729-4BA6-41BE-AA04-3C41F99186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005108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649280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="" xmlns:a16="http://schemas.microsoft.com/office/drawing/2014/main" id="{FFE3C01F-4C48-422B-A5ED-885C6AE559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i="1">
                <a:solidFill>
                  <a:srgbClr val="CC0000"/>
                </a:solidFill>
              </a:rPr>
              <a:t>Simple Additive Weighting </a:t>
            </a:r>
            <a:r>
              <a:rPr lang="en-US" altLang="en-US">
                <a:solidFill>
                  <a:srgbClr val="CC0000"/>
                </a:solidFill>
              </a:rPr>
              <a:t>(SAW)</a:t>
            </a:r>
          </a:p>
        </p:txBody>
      </p:sp>
      <p:sp>
        <p:nvSpPr>
          <p:cNvPr id="87043" name="Rectangle 3">
            <a:extLst>
              <a:ext uri="{FF2B5EF4-FFF2-40B4-BE49-F238E27FC236}">
                <a16:creationId xmlns="" xmlns:a16="http://schemas.microsoft.com/office/drawing/2014/main" id="{4D2A12DF-E4B5-4857-ADAF-6EA33660F5D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1406525" lvl="2" indent="-328613">
              <a:tabLst>
                <a:tab pos="1965325" algn="l"/>
                <a:tab pos="2332038" algn="l"/>
              </a:tabLst>
            </a:pPr>
            <a:r>
              <a:rPr lang="sv-SE" altLang="en-US"/>
              <a:t>C3 	= 	</a:t>
            </a:r>
            <a:r>
              <a:rPr lang="sv-SE" altLang="en-US" i="1">
                <a:solidFill>
                  <a:srgbClr val="008000"/>
                </a:solidFill>
              </a:rPr>
              <a:t>Daya dukung terhadap produktivitas perusahaan</a:t>
            </a:r>
            <a:r>
              <a:rPr lang="sv-SE" altLang="en-US"/>
              <a:t>, yaitu seberapa besar peranan barang dalam mendukung naiknya tingkat produktivitas perusahaan. Daya dukung diberi nilai: 1 = kurang mendukung, 2 = cukup mendukung; dan 3 = sangat mendukung. </a:t>
            </a:r>
            <a:endParaRPr lang="nb-NO" altLang="en-US"/>
          </a:p>
          <a:p>
            <a:pPr marL="1406525" lvl="2" indent="-328613">
              <a:tabLst>
                <a:tab pos="1965325" algn="l"/>
                <a:tab pos="2332038" algn="l"/>
              </a:tabLst>
            </a:pPr>
            <a:r>
              <a:rPr lang="nb-NO" altLang="en-US"/>
              <a:t>C4 	= 	</a:t>
            </a:r>
            <a:r>
              <a:rPr lang="nb-NO" altLang="en-US" i="1">
                <a:solidFill>
                  <a:srgbClr val="008000"/>
                </a:solidFill>
              </a:rPr>
              <a:t>Prioritas kebutuhan</a:t>
            </a:r>
            <a:r>
              <a:rPr lang="nb-NO" altLang="en-US"/>
              <a:t>, merupakan tingkat kepentingan (ke-mendesak-an) barang untuk dimiliki perusahaan. Prioritas diberi nilai: 1 = sangat berprioritas, 2 = berprioritas; dan 3 = cukup berprioritas.</a:t>
            </a:r>
            <a:r>
              <a:rPr lang="en-US" altLang="en-US"/>
              <a:t> </a:t>
            </a:r>
            <a:endParaRPr lang="sv-SE" altLang="en-US"/>
          </a:p>
        </p:txBody>
      </p:sp>
      <p:sp>
        <p:nvSpPr>
          <p:cNvPr id="87044" name="Rectangle 4">
            <a:extLst>
              <a:ext uri="{FF2B5EF4-FFF2-40B4-BE49-F238E27FC236}">
                <a16:creationId xmlns="" xmlns:a16="http://schemas.microsoft.com/office/drawing/2014/main" id="{A53EA3FC-AFF2-4155-ADDF-782E57542D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005108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303499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="" xmlns:a16="http://schemas.microsoft.com/office/drawing/2014/main" id="{2346CDF3-81EC-4815-97C8-EAF9089CE7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i="1">
                <a:solidFill>
                  <a:srgbClr val="CC0000"/>
                </a:solidFill>
              </a:rPr>
              <a:t>Simple Additive Weighting </a:t>
            </a:r>
            <a:r>
              <a:rPr lang="en-US" altLang="en-US">
                <a:solidFill>
                  <a:srgbClr val="CC0000"/>
                </a:solidFill>
              </a:rPr>
              <a:t>(SAW)</a:t>
            </a:r>
          </a:p>
        </p:txBody>
      </p:sp>
      <p:sp>
        <p:nvSpPr>
          <p:cNvPr id="88067" name="Rectangle 3">
            <a:extLst>
              <a:ext uri="{FF2B5EF4-FFF2-40B4-BE49-F238E27FC236}">
                <a16:creationId xmlns="" xmlns:a16="http://schemas.microsoft.com/office/drawing/2014/main" id="{D6F21477-5271-437C-89F5-C4AD542838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1406525" lvl="2" indent="-328613">
              <a:tabLst>
                <a:tab pos="1965325" algn="l"/>
                <a:tab pos="2332038" algn="l"/>
              </a:tabLst>
            </a:pPr>
            <a:r>
              <a:rPr lang="nb-NO" altLang="en-US" dirty="0"/>
              <a:t>C5 	= 	</a:t>
            </a:r>
            <a:r>
              <a:rPr lang="nb-NO" altLang="en-US" i="1" dirty="0">
                <a:solidFill>
                  <a:srgbClr val="008000"/>
                </a:solidFill>
              </a:rPr>
              <a:t>Ketersediaan atau kemudahan</a:t>
            </a:r>
            <a:r>
              <a:rPr lang="nb-NO" altLang="en-US" dirty="0"/>
              <a:t>, merupakan ketersediaan barang di pasaran. </a:t>
            </a:r>
            <a:r>
              <a:rPr lang="sv-SE" altLang="en-US" dirty="0"/>
              <a:t>Ketersediaan diberi nilai: 1 = sulit diperoleh, 2 = cukup mudah diperoleh; dan 3 = sangat mudah diperoleh.</a:t>
            </a:r>
          </a:p>
          <a:p>
            <a:pPr marL="963613" lvl="1" indent="-506413">
              <a:tabLst>
                <a:tab pos="1965325" algn="l"/>
                <a:tab pos="2332038" algn="l"/>
              </a:tabLst>
            </a:pPr>
            <a:r>
              <a:rPr lang="sv-SE" altLang="en-US"/>
              <a:t>Dari </a:t>
            </a:r>
            <a:r>
              <a:rPr lang="sv-SE" altLang="en-US" smtClean="0"/>
              <a:t>kelima </a:t>
            </a:r>
            <a:r>
              <a:rPr lang="sv-SE" altLang="en-US" smtClean="0"/>
              <a:t>kriteria </a:t>
            </a:r>
            <a:r>
              <a:rPr lang="sv-SE" altLang="en-US" dirty="0"/>
              <a:t>tersebut, kriteria pertama dan keempat merupakan kriteria biaya, sedangkan kriteria kedua, ketiga, dan kelima merupakan kriteria keuntungan. </a:t>
            </a:r>
          </a:p>
          <a:p>
            <a:pPr marL="963613" lvl="1" indent="-506413">
              <a:tabLst>
                <a:tab pos="1965325" algn="l"/>
                <a:tab pos="2332038" algn="l"/>
              </a:tabLst>
            </a:pPr>
            <a:r>
              <a:rPr lang="sv-SE" altLang="en-US" dirty="0"/>
              <a:t>Pengambil keputusan memberikan bobot untuk setiap kriteria sebagai berikut: </a:t>
            </a:r>
            <a:r>
              <a:rPr lang="sv-SE" altLang="en-US" dirty="0">
                <a:solidFill>
                  <a:srgbClr val="0033CC"/>
                </a:solidFill>
              </a:rPr>
              <a:t>C1 = 25%; C2 = 15%; C3 = 30%;  C4 = 25; dan C5 = 5%.</a:t>
            </a:r>
            <a:r>
              <a:rPr lang="en-US" altLang="en-US" dirty="0"/>
              <a:t> </a:t>
            </a:r>
            <a:endParaRPr lang="sv-SE" altLang="en-US" dirty="0"/>
          </a:p>
        </p:txBody>
      </p:sp>
      <p:sp>
        <p:nvSpPr>
          <p:cNvPr id="88068" name="Rectangle 4">
            <a:extLst>
              <a:ext uri="{FF2B5EF4-FFF2-40B4-BE49-F238E27FC236}">
                <a16:creationId xmlns="" xmlns:a16="http://schemas.microsoft.com/office/drawing/2014/main" id="{9C6FBF9C-FFD4-40E5-A13E-739A4ABC1E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005108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298936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="" xmlns:a16="http://schemas.microsoft.com/office/drawing/2014/main" id="{8605F490-330E-46AE-8706-2FE3E55B50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i="1">
                <a:solidFill>
                  <a:srgbClr val="CC0000"/>
                </a:solidFill>
              </a:rPr>
              <a:t>Simple Additive Weighting </a:t>
            </a:r>
            <a:r>
              <a:rPr lang="en-US" altLang="en-US">
                <a:solidFill>
                  <a:srgbClr val="CC0000"/>
                </a:solidFill>
              </a:rPr>
              <a:t>(SAW)</a:t>
            </a:r>
          </a:p>
        </p:txBody>
      </p:sp>
      <p:sp>
        <p:nvSpPr>
          <p:cNvPr id="89091" name="Rectangle 3">
            <a:extLst>
              <a:ext uri="{FF2B5EF4-FFF2-40B4-BE49-F238E27FC236}">
                <a16:creationId xmlns="" xmlns:a16="http://schemas.microsoft.com/office/drawing/2014/main" id="{49CCE94A-1BC2-4C9E-B57F-058578BA94B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963613" lvl="1" indent="-506413">
              <a:tabLst>
                <a:tab pos="1965325" algn="l"/>
                <a:tab pos="2332038" algn="l"/>
              </a:tabLst>
            </a:pPr>
            <a:r>
              <a:rPr lang="sv-SE" altLang="en-US"/>
              <a:t>Ada empat alternatif yang diberikan, yaitu: </a:t>
            </a:r>
          </a:p>
          <a:p>
            <a:pPr marL="1406525" lvl="2" indent="-328613">
              <a:tabLst>
                <a:tab pos="1965325" algn="l"/>
                <a:tab pos="2332038" algn="l"/>
              </a:tabLst>
            </a:pPr>
            <a:r>
              <a:rPr lang="sv-SE" altLang="en-US"/>
              <a:t>A1	=	Membeli mobil box untuk distribusi barang ke gudang;</a:t>
            </a:r>
          </a:p>
          <a:p>
            <a:pPr marL="1406525" lvl="2" indent="-328613">
              <a:tabLst>
                <a:tab pos="1965325" algn="l"/>
                <a:tab pos="2332038" algn="l"/>
              </a:tabLst>
            </a:pPr>
            <a:r>
              <a:rPr lang="sv-SE" altLang="en-US"/>
              <a:t>A2	=	Membeli tanah untuk membangun gudang baru;</a:t>
            </a:r>
            <a:endParaRPr lang="it-IT" altLang="en-US"/>
          </a:p>
          <a:p>
            <a:pPr marL="1406525" lvl="2" indent="-328613">
              <a:tabLst>
                <a:tab pos="1965325" algn="l"/>
                <a:tab pos="2332038" algn="l"/>
              </a:tabLst>
            </a:pPr>
            <a:r>
              <a:rPr lang="it-IT" altLang="en-US"/>
              <a:t>A3	=	Maintenance sarana teknologi informasi;</a:t>
            </a:r>
          </a:p>
          <a:p>
            <a:pPr marL="1406525" lvl="2" indent="-328613">
              <a:tabLst>
                <a:tab pos="1965325" algn="l"/>
                <a:tab pos="2332038" algn="l"/>
              </a:tabLst>
            </a:pPr>
            <a:r>
              <a:rPr lang="it-IT" altLang="en-US"/>
              <a:t>A4	=	Pengembangan produk baru.</a:t>
            </a:r>
            <a:endParaRPr lang="sv-SE" altLang="en-US"/>
          </a:p>
        </p:txBody>
      </p:sp>
      <p:sp>
        <p:nvSpPr>
          <p:cNvPr id="89092" name="Rectangle 4">
            <a:extLst>
              <a:ext uri="{FF2B5EF4-FFF2-40B4-BE49-F238E27FC236}">
                <a16:creationId xmlns="" xmlns:a16="http://schemas.microsoft.com/office/drawing/2014/main" id="{CC30E991-D250-4A3F-BC87-687C068954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005108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41060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="" xmlns:a16="http://schemas.microsoft.com/office/drawing/2014/main" id="{A8B03176-1B8F-4C22-A846-89E547C8FD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i="1">
                <a:solidFill>
                  <a:srgbClr val="CC0000"/>
                </a:solidFill>
              </a:rPr>
              <a:t>Simple Additive Weighting </a:t>
            </a:r>
            <a:r>
              <a:rPr lang="en-US" altLang="en-US" sz="4000">
                <a:solidFill>
                  <a:srgbClr val="CC0000"/>
                </a:solidFill>
              </a:rPr>
              <a:t>(SAW)</a:t>
            </a:r>
          </a:p>
        </p:txBody>
      </p:sp>
      <p:graphicFrame>
        <p:nvGraphicFramePr>
          <p:cNvPr id="216296" name="Group 232">
            <a:extLst>
              <a:ext uri="{FF2B5EF4-FFF2-40B4-BE49-F238E27FC236}">
                <a16:creationId xmlns="" xmlns:a16="http://schemas.microsoft.com/office/drawing/2014/main" id="{823E7FF1-CA25-4661-BD42-6D1ACCA8BBF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3886201"/>
        </p:xfrm>
        <a:graphic>
          <a:graphicData uri="http://schemas.openxmlformats.org/drawingml/2006/table">
            <a:tbl>
              <a:tblPr/>
              <a:tblGrid>
                <a:gridCol w="24285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9406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28331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8065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14838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180651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530225">
                <a:tc rowSpan="2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Alternatif</a:t>
                      </a:r>
                      <a:endParaRPr kumimoji="0" lang="da-DK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4910" marR="15491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Kriteria</a:t>
                      </a:r>
                      <a:endParaRPr kumimoji="0" lang="da-DK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4910" marR="15491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334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C1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(juta Rp)</a:t>
                      </a:r>
                      <a:endParaRPr kumimoji="0" lang="da-DK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4910" marR="15491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C2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(%)</a:t>
                      </a:r>
                      <a:endParaRPr kumimoji="0" lang="da-DK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4910" marR="15491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C3</a:t>
                      </a:r>
                      <a:endParaRPr kumimoji="0" lang="da-DK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4910" marR="15491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C4</a:t>
                      </a:r>
                      <a:endParaRPr kumimoji="0" lang="da-DK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4910" marR="15491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C5</a:t>
                      </a:r>
                      <a:endParaRPr kumimoji="0" lang="da-DK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4910" marR="15491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302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A1</a:t>
                      </a:r>
                      <a:endParaRPr kumimoji="0" lang="da-DK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4910" marR="1549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150</a:t>
                      </a:r>
                      <a:endParaRPr kumimoji="0" lang="da-DK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4910" marR="1549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15</a:t>
                      </a:r>
                      <a:endParaRPr kumimoji="0" lang="da-DK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4910" marR="1549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2</a:t>
                      </a:r>
                      <a:endParaRPr kumimoji="0" lang="da-DK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4910" marR="1549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2</a:t>
                      </a:r>
                      <a:endParaRPr kumimoji="0" lang="da-DK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4910" marR="1549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3</a:t>
                      </a:r>
                      <a:endParaRPr kumimoji="0" lang="da-DK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4910" marR="1549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302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A2</a:t>
                      </a:r>
                      <a:endParaRPr kumimoji="0" lang="da-DK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4910" marR="1549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500</a:t>
                      </a:r>
                      <a:endParaRPr kumimoji="0" lang="da-DK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4910" marR="1549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200</a:t>
                      </a:r>
                      <a:endParaRPr kumimoji="0" lang="da-DK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4910" marR="1549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2</a:t>
                      </a:r>
                      <a:endParaRPr kumimoji="0" lang="da-DK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4910" marR="1549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3</a:t>
                      </a:r>
                      <a:endParaRPr kumimoji="0" lang="da-DK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4910" marR="1549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2</a:t>
                      </a:r>
                      <a:endParaRPr kumimoji="0" lang="da-DK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4910" marR="1549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318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A3</a:t>
                      </a:r>
                      <a:endParaRPr kumimoji="0" lang="da-DK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4910" marR="1549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200</a:t>
                      </a:r>
                      <a:endParaRPr kumimoji="0" lang="da-DK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4910" marR="1549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10</a:t>
                      </a:r>
                      <a:endParaRPr kumimoji="0" lang="da-DK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4910" marR="1549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3</a:t>
                      </a:r>
                      <a:endParaRPr kumimoji="0" lang="da-DK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4910" marR="1549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da-DK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4910" marR="1549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3</a:t>
                      </a:r>
                      <a:endParaRPr kumimoji="0" lang="da-DK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4910" marR="1549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302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A4</a:t>
                      </a:r>
                      <a:endParaRPr kumimoji="0" lang="da-DK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4910" marR="1549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350</a:t>
                      </a:r>
                      <a:endParaRPr kumimoji="0" lang="da-DK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4910" marR="1549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100</a:t>
                      </a:r>
                      <a:endParaRPr kumimoji="0" lang="da-DK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4910" marR="1549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3</a:t>
                      </a:r>
                      <a:endParaRPr kumimoji="0" lang="da-DK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4910" marR="1549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da-DK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4910" marR="1549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2</a:t>
                      </a:r>
                      <a:endParaRPr kumimoji="0" lang="da-DK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4910" marR="1549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0115" name="Rectangle 6">
            <a:extLst>
              <a:ext uri="{FF2B5EF4-FFF2-40B4-BE49-F238E27FC236}">
                <a16:creationId xmlns="" xmlns:a16="http://schemas.microsoft.com/office/drawing/2014/main" id="{5B5739A5-CB16-4EB4-B266-EE46A1E91187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477963"/>
            <a:ext cx="7224713" cy="746125"/>
          </a:xfrm>
        </p:spPr>
        <p:txBody>
          <a:bodyPr/>
          <a:lstStyle/>
          <a:p>
            <a:pPr eaLnBrk="1" hangingPunct="1"/>
            <a:r>
              <a:rPr lang="it-IT" altLang="en-US" sz="2400"/>
              <a:t>Nilai setiap alternatif pada setiap kriteria: </a:t>
            </a:r>
            <a:endParaRPr lang="en-US" altLang="en-US" sz="2400"/>
          </a:p>
        </p:txBody>
      </p:sp>
      <p:sp>
        <p:nvSpPr>
          <p:cNvPr id="90116" name="Rectangle 4">
            <a:extLst>
              <a:ext uri="{FF2B5EF4-FFF2-40B4-BE49-F238E27FC236}">
                <a16:creationId xmlns="" xmlns:a16="http://schemas.microsoft.com/office/drawing/2014/main" id="{B21E97BA-78D7-4A25-8F58-39B988F37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005108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1195240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Rectangle 2">
            <a:extLst>
              <a:ext uri="{FF2B5EF4-FFF2-40B4-BE49-F238E27FC236}">
                <a16:creationId xmlns="" xmlns:a16="http://schemas.microsoft.com/office/drawing/2014/main" id="{AC026AFA-2DF5-4099-B519-4926DDFBE4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i="1">
                <a:solidFill>
                  <a:srgbClr val="CC0000"/>
                </a:solidFill>
              </a:rPr>
              <a:t>Simple Additive Weighting </a:t>
            </a:r>
            <a:r>
              <a:rPr lang="en-US" altLang="en-US" sz="4000">
                <a:solidFill>
                  <a:srgbClr val="CC0000"/>
                </a:solidFill>
              </a:rPr>
              <a:t>(SAW)</a:t>
            </a:r>
          </a:p>
        </p:txBody>
      </p:sp>
      <p:sp>
        <p:nvSpPr>
          <p:cNvPr id="9223" name="Rectangle 3">
            <a:extLst>
              <a:ext uri="{FF2B5EF4-FFF2-40B4-BE49-F238E27FC236}">
                <a16:creationId xmlns="" xmlns:a16="http://schemas.microsoft.com/office/drawing/2014/main" id="{AD6787AC-6EC4-40D5-96B1-DCA413853A6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it-IT" altLang="en-US" sz="2400"/>
              <a:t>Normalisasi: </a:t>
            </a:r>
          </a:p>
          <a:p>
            <a:pPr eaLnBrk="1" hangingPunct="1"/>
            <a:endParaRPr lang="it-IT" altLang="en-US" sz="2400"/>
          </a:p>
          <a:p>
            <a:pPr eaLnBrk="1" hangingPunct="1"/>
            <a:endParaRPr lang="it-IT" altLang="en-US" sz="2400"/>
          </a:p>
          <a:p>
            <a:pPr eaLnBrk="1" hangingPunct="1"/>
            <a:endParaRPr lang="it-IT" altLang="en-US" sz="2400"/>
          </a:p>
          <a:p>
            <a:pPr eaLnBrk="1" hangingPunct="1"/>
            <a:endParaRPr lang="it-IT" altLang="en-US" sz="2400"/>
          </a:p>
          <a:p>
            <a:pPr eaLnBrk="1" hangingPunct="1"/>
            <a:endParaRPr lang="it-IT" altLang="en-US" sz="2400"/>
          </a:p>
          <a:p>
            <a:pPr eaLnBrk="1" hangingPunct="1"/>
            <a:endParaRPr lang="it-IT" altLang="en-US" sz="2400"/>
          </a:p>
          <a:p>
            <a:pPr eaLnBrk="1" hangingPunct="1"/>
            <a:endParaRPr lang="it-IT" altLang="en-US" sz="2400"/>
          </a:p>
          <a:p>
            <a:pPr eaLnBrk="1" hangingPunct="1"/>
            <a:endParaRPr lang="it-IT" altLang="en-US" sz="2400"/>
          </a:p>
          <a:p>
            <a:pPr eaLnBrk="1" hangingPunct="1"/>
            <a:endParaRPr lang="it-IT" altLang="en-US" sz="2400"/>
          </a:p>
          <a:p>
            <a:pPr eaLnBrk="1" hangingPunct="1"/>
            <a:r>
              <a:rPr lang="it-IT" altLang="en-US" sz="2400"/>
              <a:t>dst</a:t>
            </a:r>
            <a:endParaRPr lang="en-US" altLang="en-US" sz="2400"/>
          </a:p>
        </p:txBody>
      </p:sp>
      <p:sp>
        <p:nvSpPr>
          <p:cNvPr id="9224" name="Rectangle 4">
            <a:extLst>
              <a:ext uri="{FF2B5EF4-FFF2-40B4-BE49-F238E27FC236}">
                <a16:creationId xmlns="" xmlns:a16="http://schemas.microsoft.com/office/drawing/2014/main" id="{80CDB8DD-1BAB-4825-A1A3-BCDA63C923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005108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graphicFrame>
        <p:nvGraphicFramePr>
          <p:cNvPr id="9218" name="Object 56">
            <a:extLst>
              <a:ext uri="{FF2B5EF4-FFF2-40B4-BE49-F238E27FC236}">
                <a16:creationId xmlns="" xmlns:a16="http://schemas.microsoft.com/office/drawing/2014/main" id="{CDBC5144-A499-43B6-AB7A-FDE2BEAFC3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44839" y="2136776"/>
          <a:ext cx="4454525" cy="74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4" name="Equation" r:id="rId3" imgW="2324100" imgH="393700" progId="Equation.3">
                  <p:embed/>
                </p:oleObj>
              </mc:Choice>
              <mc:Fallback>
                <p:oleObj name="Equation" r:id="rId3" imgW="2324100" imgH="393700" progId="Equation.3">
                  <p:embed/>
                  <p:pic>
                    <p:nvPicPr>
                      <p:cNvPr id="9218" name="Object 56">
                        <a:extLst>
                          <a:ext uri="{FF2B5EF4-FFF2-40B4-BE49-F238E27FC236}">
                            <a16:creationId xmlns="" xmlns:a16="http://schemas.microsoft.com/office/drawing/2014/main" id="{CDBC5144-A499-43B6-AB7A-FDE2BEAFC3F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4839" y="2136776"/>
                        <a:ext cx="4454525" cy="747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Object 55">
            <a:extLst>
              <a:ext uri="{FF2B5EF4-FFF2-40B4-BE49-F238E27FC236}">
                <a16:creationId xmlns="" xmlns:a16="http://schemas.microsoft.com/office/drawing/2014/main" id="{5A841652-7BB9-4180-AC95-6F51385E881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44839" y="3024189"/>
          <a:ext cx="4567237" cy="76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5" name="Equation" r:id="rId5" imgW="2489200" imgH="419100" progId="Equation.3">
                  <p:embed/>
                </p:oleObj>
              </mc:Choice>
              <mc:Fallback>
                <p:oleObj name="Equation" r:id="rId5" imgW="2489200" imgH="419100" progId="Equation.3">
                  <p:embed/>
                  <p:pic>
                    <p:nvPicPr>
                      <p:cNvPr id="9219" name="Object 55">
                        <a:extLst>
                          <a:ext uri="{FF2B5EF4-FFF2-40B4-BE49-F238E27FC236}">
                            <a16:creationId xmlns="" xmlns:a16="http://schemas.microsoft.com/office/drawing/2014/main" id="{5A841652-7BB9-4180-AC95-6F51385E881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4839" y="3024189"/>
                        <a:ext cx="4567237" cy="769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Object 54">
            <a:extLst>
              <a:ext uri="{FF2B5EF4-FFF2-40B4-BE49-F238E27FC236}">
                <a16:creationId xmlns="" xmlns:a16="http://schemas.microsoft.com/office/drawing/2014/main" id="{712D08B4-9DB7-4632-995F-3AF70EA013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44838" y="3860800"/>
          <a:ext cx="3713162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6" name="Equation" r:id="rId7" imgW="1917700" imgH="419100" progId="Equation.3">
                  <p:embed/>
                </p:oleObj>
              </mc:Choice>
              <mc:Fallback>
                <p:oleObj name="Equation" r:id="rId7" imgW="1917700" imgH="419100" progId="Equation.3">
                  <p:embed/>
                  <p:pic>
                    <p:nvPicPr>
                      <p:cNvPr id="9220" name="Object 54">
                        <a:extLst>
                          <a:ext uri="{FF2B5EF4-FFF2-40B4-BE49-F238E27FC236}">
                            <a16:creationId xmlns="" xmlns:a16="http://schemas.microsoft.com/office/drawing/2014/main" id="{712D08B4-9DB7-4632-995F-3AF70EA0136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4838" y="3860800"/>
                        <a:ext cx="3713162" cy="812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1" name="Object 53">
            <a:extLst>
              <a:ext uri="{FF2B5EF4-FFF2-40B4-BE49-F238E27FC236}">
                <a16:creationId xmlns="" xmlns:a16="http://schemas.microsoft.com/office/drawing/2014/main" id="{57A61DEC-A6EF-4FC3-984E-FF468562D05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44839" y="4808539"/>
          <a:ext cx="3324225" cy="757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7" name="Equation" r:id="rId9" imgW="1714500" imgH="393700" progId="Equation.3">
                  <p:embed/>
                </p:oleObj>
              </mc:Choice>
              <mc:Fallback>
                <p:oleObj name="Equation" r:id="rId9" imgW="1714500" imgH="393700" progId="Equation.3">
                  <p:embed/>
                  <p:pic>
                    <p:nvPicPr>
                      <p:cNvPr id="9221" name="Object 53">
                        <a:extLst>
                          <a:ext uri="{FF2B5EF4-FFF2-40B4-BE49-F238E27FC236}">
                            <a16:creationId xmlns="" xmlns:a16="http://schemas.microsoft.com/office/drawing/2014/main" id="{57A61DEC-A6EF-4FC3-984E-FF468562D05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4839" y="4808539"/>
                        <a:ext cx="3324225" cy="757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60306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>
            <a:extLst>
              <a:ext uri="{FF2B5EF4-FFF2-40B4-BE49-F238E27FC236}">
                <a16:creationId xmlns="" xmlns:a16="http://schemas.microsoft.com/office/drawing/2014/main" id="{D7A3B16C-7950-498E-8DB9-969C3DF0F0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i="1">
                <a:solidFill>
                  <a:srgbClr val="CC0000"/>
                </a:solidFill>
              </a:rPr>
              <a:t>Simple Additive Weighting </a:t>
            </a:r>
            <a:r>
              <a:rPr lang="en-US" altLang="en-US" sz="4000">
                <a:solidFill>
                  <a:srgbClr val="CC0000"/>
                </a:solidFill>
              </a:rPr>
              <a:t>(SAW)</a:t>
            </a:r>
          </a:p>
        </p:txBody>
      </p:sp>
      <p:sp>
        <p:nvSpPr>
          <p:cNvPr id="10244" name="Rectangle 3">
            <a:extLst>
              <a:ext uri="{FF2B5EF4-FFF2-40B4-BE49-F238E27FC236}">
                <a16:creationId xmlns="" xmlns:a16="http://schemas.microsoft.com/office/drawing/2014/main" id="{CF381C9D-B7E1-4D36-87B4-115225191DE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it-IT" altLang="en-US" sz="2400"/>
              <a:t>Hasil normalisasi:</a:t>
            </a:r>
          </a:p>
        </p:txBody>
      </p:sp>
      <p:sp>
        <p:nvSpPr>
          <p:cNvPr id="10245" name="Rectangle 4">
            <a:extLst>
              <a:ext uri="{FF2B5EF4-FFF2-40B4-BE49-F238E27FC236}">
                <a16:creationId xmlns="" xmlns:a16="http://schemas.microsoft.com/office/drawing/2014/main" id="{2608A988-1591-4320-82A8-DBC396122F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005108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10246" name="Rectangle 10">
            <a:extLst>
              <a:ext uri="{FF2B5EF4-FFF2-40B4-BE49-F238E27FC236}">
                <a16:creationId xmlns="" xmlns:a16="http://schemas.microsoft.com/office/drawing/2014/main" id="{4CFE5DA1-C229-46D1-9080-A41BAA7437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2771745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graphicFrame>
        <p:nvGraphicFramePr>
          <p:cNvPr id="10242" name="Object 9">
            <a:extLst>
              <a:ext uri="{FF2B5EF4-FFF2-40B4-BE49-F238E27FC236}">
                <a16:creationId xmlns="" xmlns:a16="http://schemas.microsoft.com/office/drawing/2014/main" id="{07AA2333-7F94-4E07-B49F-02937410A1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52800" y="2286001"/>
          <a:ext cx="4826000" cy="189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1" name="Equation" r:id="rId3" imgW="2336800" imgH="914400" progId="Equation.3">
                  <p:embed/>
                </p:oleObj>
              </mc:Choice>
              <mc:Fallback>
                <p:oleObj name="Equation" r:id="rId3" imgW="2336800" imgH="914400" progId="Equation.3">
                  <p:embed/>
                  <p:pic>
                    <p:nvPicPr>
                      <p:cNvPr id="10242" name="Object 9">
                        <a:extLst>
                          <a:ext uri="{FF2B5EF4-FFF2-40B4-BE49-F238E27FC236}">
                            <a16:creationId xmlns="" xmlns:a16="http://schemas.microsoft.com/office/drawing/2014/main" id="{07AA2333-7F94-4E07-B49F-02937410A10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286001"/>
                        <a:ext cx="4826000" cy="1890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944885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0" name="Rectangle 2">
            <a:extLst>
              <a:ext uri="{FF2B5EF4-FFF2-40B4-BE49-F238E27FC236}">
                <a16:creationId xmlns="" xmlns:a16="http://schemas.microsoft.com/office/drawing/2014/main" id="{22AE671A-B5C5-4DC7-8114-0F0654FF6D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i="1">
                <a:solidFill>
                  <a:srgbClr val="CC0000"/>
                </a:solidFill>
              </a:rPr>
              <a:t>Simple Additive Weighting </a:t>
            </a:r>
            <a:r>
              <a:rPr lang="en-US" altLang="en-US" sz="4000">
                <a:solidFill>
                  <a:srgbClr val="CC0000"/>
                </a:solidFill>
              </a:rPr>
              <a:t>(SAW)</a:t>
            </a:r>
          </a:p>
        </p:txBody>
      </p:sp>
      <p:sp>
        <p:nvSpPr>
          <p:cNvPr id="11271" name="Rectangle 3">
            <a:extLst>
              <a:ext uri="{FF2B5EF4-FFF2-40B4-BE49-F238E27FC236}">
                <a16:creationId xmlns="" xmlns:a16="http://schemas.microsoft.com/office/drawing/2014/main" id="{8646F8ED-1901-44EE-BD42-C65A292BD44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da-DK" altLang="en-US" sz="2400" dirty="0"/>
              <a:t>Proses perankingan dengan menggunakan bobot yang telah diberikan oleh pengambil keputusan: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da-DK" altLang="en-US" sz="2400" dirty="0"/>
              <a:t>		w = [0,25	0,15	0,30	0,25	0,05]</a:t>
            </a:r>
          </a:p>
          <a:p>
            <a:pPr eaLnBrk="1" hangingPunct="1"/>
            <a:r>
              <a:rPr lang="da-DK" altLang="en-US" sz="2400" dirty="0"/>
              <a:t>Hasil yang diperoleh adalah sebagai berikut:</a:t>
            </a:r>
          </a:p>
          <a:p>
            <a:pPr eaLnBrk="1" hangingPunct="1"/>
            <a:endParaRPr lang="da-DK" altLang="en-US" sz="2400" dirty="0"/>
          </a:p>
          <a:p>
            <a:pPr eaLnBrk="1" hangingPunct="1"/>
            <a:endParaRPr lang="da-DK" altLang="en-US" sz="2400" dirty="0"/>
          </a:p>
          <a:p>
            <a:pPr eaLnBrk="1" hangingPunct="1"/>
            <a:endParaRPr lang="da-DK" altLang="en-US" sz="2400" dirty="0"/>
          </a:p>
          <a:p>
            <a:pPr eaLnBrk="1" hangingPunct="1"/>
            <a:endParaRPr lang="da-DK" altLang="en-US" sz="2400" dirty="0"/>
          </a:p>
          <a:p>
            <a:pPr eaLnBrk="1" hangingPunct="1"/>
            <a:endParaRPr lang="da-DK" altLang="en-US" sz="2400" dirty="0"/>
          </a:p>
          <a:p>
            <a:pPr eaLnBrk="1" hangingPunct="1"/>
            <a:r>
              <a:rPr lang="da-DK" altLang="en-US" sz="2400" dirty="0"/>
              <a:t>Nilai terbesar ada pada V3 sehingga alternatif A3 adalah alternatif yang terpilih sebagai alternatif terbaik. Dengan kata lain, </a:t>
            </a:r>
            <a:r>
              <a:rPr lang="da-DK" altLang="en-US" sz="2400" i="1" dirty="0"/>
              <a:t>maintenance</a:t>
            </a:r>
            <a:r>
              <a:rPr lang="da-DK" altLang="en-US" sz="2400" dirty="0"/>
              <a:t> sarana teknologi informasi akan terpilih sebagai solusi untuk investasi sisa usaha</a:t>
            </a:r>
            <a:r>
              <a:rPr lang="en-US" altLang="en-US" sz="2400" dirty="0"/>
              <a:t> </a:t>
            </a:r>
            <a:endParaRPr lang="da-DK" altLang="en-US" sz="24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da-DK" altLang="en-US" sz="2400" dirty="0"/>
              <a:t>				</a:t>
            </a:r>
            <a:r>
              <a:rPr lang="en-US" altLang="en-US" sz="2400" dirty="0"/>
              <a:t> </a:t>
            </a:r>
            <a:endParaRPr lang="it-IT" altLang="en-US" sz="2400" dirty="0"/>
          </a:p>
        </p:txBody>
      </p:sp>
      <p:graphicFrame>
        <p:nvGraphicFramePr>
          <p:cNvPr id="11266" name="Object 10">
            <a:extLst>
              <a:ext uri="{FF2B5EF4-FFF2-40B4-BE49-F238E27FC236}">
                <a16:creationId xmlns="" xmlns:a16="http://schemas.microsoft.com/office/drawing/2014/main" id="{E6596BBF-B4BA-4320-93DD-F28DAD1CAA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2367030"/>
              </p:ext>
            </p:extLst>
          </p:nvPr>
        </p:nvGraphicFramePr>
        <p:xfrm>
          <a:off x="2620963" y="3229272"/>
          <a:ext cx="757555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2" name="Equation" r:id="rId3" imgW="4470400" imgH="215900" progId="Equation.3">
                  <p:embed/>
                </p:oleObj>
              </mc:Choice>
              <mc:Fallback>
                <p:oleObj name="Equation" r:id="rId3" imgW="4470400" imgH="215900" progId="Equation.3">
                  <p:embed/>
                  <p:pic>
                    <p:nvPicPr>
                      <p:cNvPr id="11266" name="Object 10">
                        <a:extLst>
                          <a:ext uri="{FF2B5EF4-FFF2-40B4-BE49-F238E27FC236}">
                            <a16:creationId xmlns="" xmlns:a16="http://schemas.microsoft.com/office/drawing/2014/main" id="{E6596BBF-B4BA-4320-93DD-F28DAD1CAA1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0963" y="3229272"/>
                        <a:ext cx="7575550" cy="37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9">
            <a:extLst>
              <a:ext uri="{FF2B5EF4-FFF2-40B4-BE49-F238E27FC236}">
                <a16:creationId xmlns="" xmlns:a16="http://schemas.microsoft.com/office/drawing/2014/main" id="{356CFB4C-ADC8-4236-BFA0-536B10A738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7631903"/>
              </p:ext>
            </p:extLst>
          </p:nvPr>
        </p:nvGraphicFramePr>
        <p:xfrm>
          <a:off x="2605088" y="3659485"/>
          <a:ext cx="7808912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3" name="Equation" r:id="rId5" imgW="4699000" imgH="215900" progId="Equation.3">
                  <p:embed/>
                </p:oleObj>
              </mc:Choice>
              <mc:Fallback>
                <p:oleObj name="Equation" r:id="rId5" imgW="4699000" imgH="215900" progId="Equation.3">
                  <p:embed/>
                  <p:pic>
                    <p:nvPicPr>
                      <p:cNvPr id="11267" name="Object 9">
                        <a:extLst>
                          <a:ext uri="{FF2B5EF4-FFF2-40B4-BE49-F238E27FC236}">
                            <a16:creationId xmlns="" xmlns:a16="http://schemas.microsoft.com/office/drawing/2014/main" id="{356CFB4C-ADC8-4236-BFA0-536B10A7386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5088" y="3659485"/>
                        <a:ext cx="7808912" cy="363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8" name="Object 8">
            <a:extLst>
              <a:ext uri="{FF2B5EF4-FFF2-40B4-BE49-F238E27FC236}">
                <a16:creationId xmlns="" xmlns:a16="http://schemas.microsoft.com/office/drawing/2014/main" id="{D3B5935B-15FB-4654-9021-80421DE22F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2260692"/>
              </p:ext>
            </p:extLst>
          </p:nvPr>
        </p:nvGraphicFramePr>
        <p:xfrm>
          <a:off x="2605089" y="4073822"/>
          <a:ext cx="7540625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4" name="Equation" r:id="rId7" imgW="4343400" imgH="228600" progId="Equation.3">
                  <p:embed/>
                </p:oleObj>
              </mc:Choice>
              <mc:Fallback>
                <p:oleObj name="Equation" r:id="rId7" imgW="4343400" imgH="228600" progId="Equation.3">
                  <p:embed/>
                  <p:pic>
                    <p:nvPicPr>
                      <p:cNvPr id="11268" name="Object 8">
                        <a:extLst>
                          <a:ext uri="{FF2B5EF4-FFF2-40B4-BE49-F238E27FC236}">
                            <a16:creationId xmlns="" xmlns:a16="http://schemas.microsoft.com/office/drawing/2014/main" id="{D3B5935B-15FB-4654-9021-80421DE22F8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5089" y="4073822"/>
                        <a:ext cx="7540625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9" name="Object 7">
            <a:extLst>
              <a:ext uri="{FF2B5EF4-FFF2-40B4-BE49-F238E27FC236}">
                <a16:creationId xmlns="" xmlns:a16="http://schemas.microsoft.com/office/drawing/2014/main" id="{982B28C2-5A1F-48B7-BE23-C08075ADB1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0216925"/>
              </p:ext>
            </p:extLst>
          </p:nvPr>
        </p:nvGraphicFramePr>
        <p:xfrm>
          <a:off x="2605089" y="4497685"/>
          <a:ext cx="7623175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5" name="Equation" r:id="rId9" imgW="4495800" imgH="215900" progId="Equation.3">
                  <p:embed/>
                </p:oleObj>
              </mc:Choice>
              <mc:Fallback>
                <p:oleObj name="Equation" r:id="rId9" imgW="4495800" imgH="215900" progId="Equation.3">
                  <p:embed/>
                  <p:pic>
                    <p:nvPicPr>
                      <p:cNvPr id="11269" name="Object 7">
                        <a:extLst>
                          <a:ext uri="{FF2B5EF4-FFF2-40B4-BE49-F238E27FC236}">
                            <a16:creationId xmlns="" xmlns:a16="http://schemas.microsoft.com/office/drawing/2014/main" id="{982B28C2-5A1F-48B7-BE23-C08075ADB19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5089" y="4497685"/>
                        <a:ext cx="7623175" cy="37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2" name="Rectangle 11">
            <a:extLst>
              <a:ext uri="{FF2B5EF4-FFF2-40B4-BE49-F238E27FC236}">
                <a16:creationId xmlns="" xmlns:a16="http://schemas.microsoft.com/office/drawing/2014/main" id="{EA52B4BE-C114-4119-9A77-37FF1FC685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8089" y="2435633"/>
            <a:ext cx="64633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da-DK" altLang="en-US" sz="1200">
                <a:latin typeface="Arial" panose="020B0604020202020204" pitchFamily="34" charset="0"/>
                <a:cs typeface="Times New Roman" panose="02020603050405020304" pitchFamily="18" charset="0"/>
              </a:rPr>
              <a:t>	</a:t>
            </a:r>
            <a:endParaRPr lang="da-DK" altLang="en-US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5934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="" xmlns:a16="http://schemas.microsoft.com/office/drawing/2014/main" id="{62809FAD-958F-4C97-B1FD-77B2E57450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Multi-Attribute Decision Making (MADM)</a:t>
            </a:r>
          </a:p>
        </p:txBody>
      </p:sp>
      <p:sp>
        <p:nvSpPr>
          <p:cNvPr id="73731" name="Rectangle 3">
            <a:extLst>
              <a:ext uri="{FF2B5EF4-FFF2-40B4-BE49-F238E27FC236}">
                <a16:creationId xmlns="" xmlns:a16="http://schemas.microsoft.com/office/drawing/2014/main" id="{A7E42A31-2738-49ED-9C1F-B375D24A6BF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Janko (2005) memberikan batasan tentang adanya beberapa fitur umum yang akan digunakan dalam MADM, yaitu: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i="1">
                <a:solidFill>
                  <a:srgbClr val="FF0000"/>
                </a:solidFill>
              </a:rPr>
              <a:t>Alternatif</a:t>
            </a:r>
            <a:r>
              <a:rPr lang="en-US" altLang="en-US"/>
              <a:t>, adalah obyek-obyek yang berbeda dan memiliki kesempatan yang sama untuk dipilih oleh pengambil keputusan.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i="1">
                <a:solidFill>
                  <a:srgbClr val="FF0000"/>
                </a:solidFill>
              </a:rPr>
              <a:t>Atribut</a:t>
            </a:r>
            <a:r>
              <a:rPr lang="en-US" altLang="en-US"/>
              <a:t>, sering juga disebut sebagai karakteristik, komponen, atau kriteria keputusan. Meskipun pada kebanyakan kriteria bersifat satu level, namun tidak menutup kemungkinan adanya sub kriteria yang berhubungan dengan kriteria yang telah diberikan.</a:t>
            </a:r>
          </a:p>
        </p:txBody>
      </p:sp>
    </p:spTree>
    <p:extLst>
      <p:ext uri="{BB962C8B-B14F-4D97-AF65-F5344CB8AC3E}">
        <p14:creationId xmlns:p14="http://schemas.microsoft.com/office/powerpoint/2010/main" val="302874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="" xmlns:a16="http://schemas.microsoft.com/office/drawing/2014/main" id="{8BB3A40E-F9A1-4428-A58D-13CCC6F166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Multi-Attribute Decision Making (MADM)</a:t>
            </a:r>
          </a:p>
        </p:txBody>
      </p:sp>
      <p:sp>
        <p:nvSpPr>
          <p:cNvPr id="74755" name="Rectangle 3">
            <a:extLst>
              <a:ext uri="{FF2B5EF4-FFF2-40B4-BE49-F238E27FC236}">
                <a16:creationId xmlns="" xmlns:a16="http://schemas.microsoft.com/office/drawing/2014/main" id="{3A0D8D1D-9DEA-4A5C-A5BC-BAD1885BA19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914400" lvl="1" indent="-457200"/>
            <a:r>
              <a:rPr lang="en-US" altLang="en-US" i="1">
                <a:solidFill>
                  <a:srgbClr val="FF0000"/>
                </a:solidFill>
              </a:rPr>
              <a:t>Konflik antar kriteria</a:t>
            </a:r>
            <a:r>
              <a:rPr lang="en-US" altLang="en-US"/>
              <a:t>, beberapa kriteria biasanya mempunyai konflik antara satu dengan yang lainnya, misalnya kriteria keuntungan akan mengalami konflik dengan kriteria biaya.</a:t>
            </a:r>
          </a:p>
          <a:p>
            <a:pPr marL="914400" lvl="1" indent="-457200"/>
            <a:r>
              <a:rPr lang="en-US" altLang="en-US" i="1">
                <a:solidFill>
                  <a:srgbClr val="FF0000"/>
                </a:solidFill>
              </a:rPr>
              <a:t>Bobot keputusan</a:t>
            </a:r>
            <a:r>
              <a:rPr lang="en-US" altLang="en-US"/>
              <a:t>, bobot keputusan menunjukkan kepentingan relatif dari setiap kriteria, W = (w</a:t>
            </a:r>
            <a:r>
              <a:rPr lang="en-US" altLang="en-US" baseline="-25000"/>
              <a:t>1</a:t>
            </a:r>
            <a:r>
              <a:rPr lang="en-US" altLang="en-US"/>
              <a:t>, w</a:t>
            </a:r>
            <a:r>
              <a:rPr lang="en-US" altLang="en-US" baseline="-25000"/>
              <a:t>2</a:t>
            </a:r>
            <a:r>
              <a:rPr lang="en-US" altLang="en-US"/>
              <a:t>, ..., w</a:t>
            </a:r>
            <a:r>
              <a:rPr lang="en-US" altLang="en-US" baseline="-25000"/>
              <a:t>n</a:t>
            </a:r>
            <a:r>
              <a:rPr lang="en-US" altLang="en-US"/>
              <a:t>). </a:t>
            </a:r>
            <a:r>
              <a:rPr lang="da-DK" altLang="en-US"/>
              <a:t>Pada MADM akan dicari bobot kepentingan dari setiap kriteria.</a:t>
            </a:r>
          </a:p>
          <a:p>
            <a:pPr marL="914400" lvl="1" indent="-457200"/>
            <a:r>
              <a:rPr lang="da-DK" altLang="en-US" i="1">
                <a:solidFill>
                  <a:srgbClr val="FF0000"/>
                </a:solidFill>
              </a:rPr>
              <a:t>Matriks keputusan</a:t>
            </a:r>
            <a:r>
              <a:rPr lang="da-DK" altLang="en-US"/>
              <a:t>, suatu matriks keputusan X yang berukuran m x n, berisi elemen-elemen x</a:t>
            </a:r>
            <a:r>
              <a:rPr lang="da-DK" altLang="en-US" baseline="-25000"/>
              <a:t>ij</a:t>
            </a:r>
            <a:r>
              <a:rPr lang="da-DK" altLang="en-US"/>
              <a:t>, yang merepresentasikan rating dari alternatif A</a:t>
            </a:r>
            <a:r>
              <a:rPr lang="da-DK" altLang="en-US" baseline="-25000"/>
              <a:t>i</a:t>
            </a:r>
            <a:r>
              <a:rPr lang="da-DK" altLang="en-US"/>
              <a:t> (i=1,2,...,m) terhadap kriteria C</a:t>
            </a:r>
            <a:r>
              <a:rPr lang="da-DK" altLang="en-US" baseline="-25000"/>
              <a:t>j</a:t>
            </a:r>
            <a:r>
              <a:rPr lang="da-DK" altLang="en-US"/>
              <a:t> (j=1,2,...,n).</a:t>
            </a:r>
            <a:r>
              <a:rPr lang="en-US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19321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="" xmlns:a16="http://schemas.microsoft.com/office/drawing/2014/main" id="{7E721362-9F60-405A-BC0F-E46C26D449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Multi-Attribute Decision Making (MADM)</a:t>
            </a:r>
          </a:p>
        </p:txBody>
      </p:sp>
      <p:sp>
        <p:nvSpPr>
          <p:cNvPr id="75779" name="Rectangle 3">
            <a:extLst>
              <a:ext uri="{FF2B5EF4-FFF2-40B4-BE49-F238E27FC236}">
                <a16:creationId xmlns="" xmlns:a16="http://schemas.microsoft.com/office/drawing/2014/main" id="{3C167E94-56A5-4391-B73E-242C167C9C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da-DK" altLang="en-US" sz="2400"/>
              <a:t>Masalah MADM adalah </a:t>
            </a:r>
            <a:r>
              <a:rPr lang="da-DK" altLang="en-US" sz="2400">
                <a:solidFill>
                  <a:srgbClr val="000099"/>
                </a:solidFill>
              </a:rPr>
              <a:t>mengevaluasi m alternatif</a:t>
            </a:r>
            <a:r>
              <a:rPr lang="da-DK" altLang="en-US" sz="2400"/>
              <a:t> A</a:t>
            </a:r>
            <a:r>
              <a:rPr lang="da-DK" altLang="en-US" sz="2400" baseline="-25000"/>
              <a:t>i</a:t>
            </a:r>
            <a:r>
              <a:rPr lang="da-DK" altLang="en-US" sz="2400"/>
              <a:t> (i=1,2,...,m) </a:t>
            </a:r>
            <a:r>
              <a:rPr lang="da-DK" altLang="en-US" sz="2400">
                <a:solidFill>
                  <a:srgbClr val="000099"/>
                </a:solidFill>
              </a:rPr>
              <a:t>terhadap sekumpulan atribut</a:t>
            </a:r>
            <a:r>
              <a:rPr lang="da-DK" altLang="en-US" sz="2400"/>
              <a:t> atau kriteria C</a:t>
            </a:r>
            <a:r>
              <a:rPr lang="da-DK" altLang="en-US" sz="2400" baseline="-25000"/>
              <a:t>j</a:t>
            </a:r>
            <a:r>
              <a:rPr lang="da-DK" altLang="en-US" sz="2400"/>
              <a:t> (j=1,2,...,n), dimana setiap atribut saling tidak bergantung satu dengan yang lainnya. </a:t>
            </a:r>
          </a:p>
          <a:p>
            <a:pPr eaLnBrk="1" hangingPunct="1"/>
            <a:r>
              <a:rPr lang="da-DK" altLang="en-US" sz="2400"/>
              <a:t>Kriteria atau atribut dapat dibagi menjadi dua kategori, yaitu: </a:t>
            </a:r>
          </a:p>
          <a:p>
            <a:pPr lvl="1" eaLnBrk="1" hangingPunct="1"/>
            <a:r>
              <a:rPr lang="da-DK" altLang="en-US" sz="2000" i="1">
                <a:solidFill>
                  <a:srgbClr val="FF0000"/>
                </a:solidFill>
              </a:rPr>
              <a:t>Kriteria keuntungan</a:t>
            </a:r>
            <a:r>
              <a:rPr lang="da-DK" altLang="en-US" sz="2000"/>
              <a:t> adalah kriteria yang nilainya akan dimaksimumkan, misalnya: keuntungan, IPK (untuk kasus pemilihan mahasiswa berprestasi), dll. </a:t>
            </a:r>
          </a:p>
          <a:p>
            <a:pPr lvl="1" eaLnBrk="1" hangingPunct="1"/>
            <a:r>
              <a:rPr lang="da-DK" altLang="en-US" sz="2000" i="1">
                <a:solidFill>
                  <a:srgbClr val="FF0000"/>
                </a:solidFill>
              </a:rPr>
              <a:t>Kriteria biaya</a:t>
            </a:r>
            <a:r>
              <a:rPr lang="da-DK" altLang="en-US" sz="2000"/>
              <a:t> adalah kriteria yang nilainya akan diminimumkan, misalnya: harga produk yang akan dibeli, biaya produksi, dll.</a:t>
            </a:r>
            <a:r>
              <a:rPr lang="en-US" altLang="en-US" sz="20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8038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>
            <a:extLst>
              <a:ext uri="{FF2B5EF4-FFF2-40B4-BE49-F238E27FC236}">
                <a16:creationId xmlns="" xmlns:a16="http://schemas.microsoft.com/office/drawing/2014/main" id="{F2620B72-C762-46CC-8094-0A21DF5DD3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Multi-Attribute Decision Making (MADM)</a:t>
            </a:r>
          </a:p>
        </p:txBody>
      </p:sp>
      <p:sp>
        <p:nvSpPr>
          <p:cNvPr id="3076" name="Rectangle 3">
            <a:extLst>
              <a:ext uri="{FF2B5EF4-FFF2-40B4-BE49-F238E27FC236}">
                <a16:creationId xmlns="" xmlns:a16="http://schemas.microsoft.com/office/drawing/2014/main" id="{67BB88C4-6B48-4C3D-88CF-507353A97AC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da-DK" altLang="en-US" sz="2400"/>
              <a:t>Pada MADM, </a:t>
            </a:r>
            <a:r>
              <a:rPr lang="da-DK" altLang="en-US" sz="2400" i="1">
                <a:solidFill>
                  <a:srgbClr val="FF0000"/>
                </a:solidFill>
              </a:rPr>
              <a:t>matriks keputusan</a:t>
            </a:r>
            <a:r>
              <a:rPr lang="da-DK" altLang="en-US" sz="2400"/>
              <a:t> setiap alternatif terhadap setiap atribut, </a:t>
            </a:r>
            <a:r>
              <a:rPr lang="da-DK" altLang="en-US" sz="2400">
                <a:solidFill>
                  <a:srgbClr val="000099"/>
                </a:solidFill>
              </a:rPr>
              <a:t>X</a:t>
            </a:r>
            <a:r>
              <a:rPr lang="da-DK" altLang="en-US" sz="2400"/>
              <a:t>, diberikan sebagai:</a:t>
            </a:r>
            <a:endParaRPr lang="it-IT" altLang="en-US" sz="2400"/>
          </a:p>
          <a:p>
            <a:pPr eaLnBrk="1" hangingPunct="1">
              <a:lnSpc>
                <a:spcPct val="80000"/>
              </a:lnSpc>
            </a:pPr>
            <a:endParaRPr lang="it-IT" altLang="en-US" sz="240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it-IT" altLang="en-US" sz="2400"/>
              <a:t>	</a:t>
            </a:r>
          </a:p>
          <a:p>
            <a:pPr eaLnBrk="1" hangingPunct="1">
              <a:lnSpc>
                <a:spcPct val="80000"/>
              </a:lnSpc>
            </a:pPr>
            <a:endParaRPr lang="it-IT" altLang="en-US" sz="2400"/>
          </a:p>
          <a:p>
            <a:pPr eaLnBrk="1" hangingPunct="1">
              <a:lnSpc>
                <a:spcPct val="80000"/>
              </a:lnSpc>
            </a:pPr>
            <a:endParaRPr lang="it-IT" altLang="en-US" sz="2400"/>
          </a:p>
          <a:p>
            <a:pPr eaLnBrk="1" hangingPunct="1">
              <a:lnSpc>
                <a:spcPct val="80000"/>
              </a:lnSpc>
            </a:pPr>
            <a:endParaRPr lang="it-IT" altLang="en-US" sz="2400"/>
          </a:p>
          <a:p>
            <a:pPr eaLnBrk="1" hangingPunct="1">
              <a:lnSpc>
                <a:spcPct val="80000"/>
              </a:lnSpc>
            </a:pPr>
            <a:endParaRPr lang="it-IT" altLang="en-US" sz="240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it-IT" altLang="en-US" sz="2400"/>
              <a:t>	dengan x</a:t>
            </a:r>
            <a:r>
              <a:rPr lang="it-IT" altLang="en-US" sz="2400" baseline="-25000"/>
              <a:t>ij</a:t>
            </a:r>
            <a:r>
              <a:rPr lang="it-IT" altLang="en-US" sz="2400"/>
              <a:t> merupakan rating kinerja alternatif ke-i terhadap atribut ke-j. </a:t>
            </a:r>
          </a:p>
          <a:p>
            <a:pPr eaLnBrk="1" hangingPunct="1">
              <a:lnSpc>
                <a:spcPct val="80000"/>
              </a:lnSpc>
            </a:pPr>
            <a:r>
              <a:rPr lang="it-IT" altLang="en-US" sz="2400" i="1">
                <a:solidFill>
                  <a:srgbClr val="FF0000"/>
                </a:solidFill>
              </a:rPr>
              <a:t>Nilai bobot</a:t>
            </a:r>
            <a:r>
              <a:rPr lang="it-IT" altLang="en-US" sz="2400"/>
              <a:t> yang menunjukkan tingkat kepentingan relatif setiap atribut, diberikan sebagai, </a:t>
            </a:r>
            <a:r>
              <a:rPr lang="it-IT" altLang="en-US" sz="2400">
                <a:solidFill>
                  <a:srgbClr val="000099"/>
                </a:solidFill>
              </a:rPr>
              <a:t>W</a:t>
            </a:r>
            <a:r>
              <a:rPr lang="it-IT" altLang="en-US" sz="2400"/>
              <a:t>: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it-IT" altLang="en-US" sz="2400"/>
              <a:t>		W = {w</a:t>
            </a:r>
            <a:r>
              <a:rPr lang="it-IT" altLang="en-US" sz="2400" baseline="-25000"/>
              <a:t>1</a:t>
            </a:r>
            <a:r>
              <a:rPr lang="it-IT" altLang="en-US" sz="2400"/>
              <a:t>, w</a:t>
            </a:r>
            <a:r>
              <a:rPr lang="it-IT" altLang="en-US" sz="2400" baseline="-25000"/>
              <a:t>2</a:t>
            </a:r>
            <a:r>
              <a:rPr lang="it-IT" altLang="en-US" sz="2400"/>
              <a:t>, ..., w</a:t>
            </a:r>
            <a:r>
              <a:rPr lang="it-IT" altLang="en-US" sz="2400" baseline="-25000"/>
              <a:t>n</a:t>
            </a:r>
            <a:r>
              <a:rPr lang="it-IT" altLang="en-US" sz="2400"/>
              <a:t>}</a:t>
            </a:r>
            <a:r>
              <a:rPr lang="en-US" altLang="en-US" sz="2400"/>
              <a:t> </a:t>
            </a:r>
          </a:p>
        </p:txBody>
      </p:sp>
      <p:graphicFrame>
        <p:nvGraphicFramePr>
          <p:cNvPr id="3074" name="Object 4">
            <a:extLst>
              <a:ext uri="{FF2B5EF4-FFF2-40B4-BE49-F238E27FC236}">
                <a16:creationId xmlns="" xmlns:a16="http://schemas.microsoft.com/office/drawing/2014/main" id="{2ED006E1-9388-4800-BCA5-5D5AF41052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87676" y="2360613"/>
          <a:ext cx="3706813" cy="203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Equation" r:id="rId3" imgW="1714500" imgH="939800" progId="Equation.3">
                  <p:embed/>
                </p:oleObj>
              </mc:Choice>
              <mc:Fallback>
                <p:oleObj name="Equation" r:id="rId3" imgW="1714500" imgH="939800" progId="Equation.3">
                  <p:embed/>
                  <p:pic>
                    <p:nvPicPr>
                      <p:cNvPr id="3074" name="Object 4">
                        <a:extLst>
                          <a:ext uri="{FF2B5EF4-FFF2-40B4-BE49-F238E27FC236}">
                            <a16:creationId xmlns="" xmlns:a16="http://schemas.microsoft.com/office/drawing/2014/main" id="{2ED006E1-9388-4800-BCA5-5D5AF41052F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6" y="2360613"/>
                        <a:ext cx="3706813" cy="2038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1990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="" xmlns:a16="http://schemas.microsoft.com/office/drawing/2014/main" id="{3B3BA872-C356-4E47-A216-0518497DF0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Multi-Attribute Decision Making (MADM)</a:t>
            </a:r>
          </a:p>
        </p:txBody>
      </p:sp>
      <p:sp>
        <p:nvSpPr>
          <p:cNvPr id="76803" name="Rectangle 3">
            <a:extLst>
              <a:ext uri="{FF2B5EF4-FFF2-40B4-BE49-F238E27FC236}">
                <a16:creationId xmlns="" xmlns:a16="http://schemas.microsoft.com/office/drawing/2014/main" id="{29F71617-7199-47AF-86F4-AFFE6D91509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it-IT" altLang="en-US" sz="2600"/>
              <a:t>Rating kinerja (X), dan nilai bobot (W) merupakan nilai utama yang merepresentasikan preferensi absolut dari pengambil keputusan. </a:t>
            </a:r>
          </a:p>
          <a:p>
            <a:pPr eaLnBrk="1" hangingPunct="1">
              <a:lnSpc>
                <a:spcPct val="80000"/>
              </a:lnSpc>
            </a:pPr>
            <a:r>
              <a:rPr lang="it-IT" altLang="en-US" sz="2600"/>
              <a:t>Masalah MADM diakhiri dengan proses </a:t>
            </a:r>
            <a:r>
              <a:rPr lang="it-IT" altLang="en-US" sz="2600">
                <a:solidFill>
                  <a:srgbClr val="000099"/>
                </a:solidFill>
              </a:rPr>
              <a:t>perankingan</a:t>
            </a:r>
            <a:r>
              <a:rPr lang="it-IT" altLang="en-US" sz="2600"/>
              <a:t> untuk mendapatkan alternatif terbaik yang diperoleh berdasarkan nilai keseluruhan preferensi yang diberikan (Yeh, 2002). </a:t>
            </a:r>
          </a:p>
          <a:p>
            <a:pPr eaLnBrk="1" hangingPunct="1">
              <a:lnSpc>
                <a:spcPct val="80000"/>
              </a:lnSpc>
            </a:pPr>
            <a:r>
              <a:rPr lang="it-IT" altLang="en-US" sz="2600"/>
              <a:t>Pada MADM, umumnya akan dicari </a:t>
            </a:r>
            <a:r>
              <a:rPr lang="it-IT" altLang="en-US" sz="2600" i="1">
                <a:solidFill>
                  <a:srgbClr val="000099"/>
                </a:solidFill>
              </a:rPr>
              <a:t>solusi ideal</a:t>
            </a:r>
            <a:r>
              <a:rPr lang="it-IT" altLang="en-US" sz="2600"/>
              <a:t>. </a:t>
            </a:r>
          </a:p>
          <a:p>
            <a:pPr eaLnBrk="1" hangingPunct="1">
              <a:lnSpc>
                <a:spcPct val="80000"/>
              </a:lnSpc>
            </a:pPr>
            <a:r>
              <a:rPr lang="it-IT" altLang="en-US" sz="2600"/>
              <a:t>Pada solusi ideal akan </a:t>
            </a:r>
            <a:r>
              <a:rPr lang="it-IT" altLang="en-US" sz="2600">
                <a:solidFill>
                  <a:srgbClr val="FF0000"/>
                </a:solidFill>
              </a:rPr>
              <a:t>memaksimumkan semua kriteria keuntungan</a:t>
            </a:r>
            <a:r>
              <a:rPr lang="it-IT" altLang="en-US" sz="2600"/>
              <a:t> dan </a:t>
            </a:r>
            <a:r>
              <a:rPr lang="it-IT" altLang="en-US" sz="2600">
                <a:solidFill>
                  <a:srgbClr val="FF0000"/>
                </a:solidFill>
              </a:rPr>
              <a:t>meminimumkan semua kriteria biaya</a:t>
            </a:r>
            <a:r>
              <a:rPr lang="it-IT" altLang="en-US" sz="2600"/>
              <a:t>.</a:t>
            </a:r>
            <a:r>
              <a:rPr lang="en-US" altLang="en-US" sz="26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3135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="" xmlns:a16="http://schemas.microsoft.com/office/drawing/2014/main" id="{8F85A42B-5591-403E-9468-13AF6F8A14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Multi-Attribute Decision Making (MADM)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F2601C7D-FF4F-4558-B3C9-D51AFC3B3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grpSp>
        <p:nvGrpSpPr>
          <p:cNvPr id="77827" name="Group 29">
            <a:extLst>
              <a:ext uri="{FF2B5EF4-FFF2-40B4-BE49-F238E27FC236}">
                <a16:creationId xmlns="" xmlns:a16="http://schemas.microsoft.com/office/drawing/2014/main" id="{1A69A21B-A0C1-438E-92B5-71411E56D22D}"/>
              </a:ext>
            </a:extLst>
          </p:cNvPr>
          <p:cNvGrpSpPr>
            <a:grpSpLocks/>
          </p:cNvGrpSpPr>
          <p:nvPr/>
        </p:nvGrpSpPr>
        <p:grpSpPr bwMode="auto">
          <a:xfrm>
            <a:off x="2595564" y="1963738"/>
            <a:ext cx="7748587" cy="4203700"/>
            <a:chOff x="675" y="1237"/>
            <a:chExt cx="4881" cy="2648"/>
          </a:xfrm>
        </p:grpSpPr>
        <p:grpSp>
          <p:nvGrpSpPr>
            <p:cNvPr id="77828" name="Group 7">
              <a:extLst>
                <a:ext uri="{FF2B5EF4-FFF2-40B4-BE49-F238E27FC236}">
                  <a16:creationId xmlns="" xmlns:a16="http://schemas.microsoft.com/office/drawing/2014/main" id="{1BE89D8B-01B5-4B2D-835C-D585B18EEB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96" y="2647"/>
              <a:ext cx="3949" cy="607"/>
              <a:chOff x="2370" y="4365"/>
              <a:chExt cx="5505" cy="810"/>
            </a:xfrm>
          </p:grpSpPr>
          <p:sp>
            <p:nvSpPr>
              <p:cNvPr id="77841" name="Line 8">
                <a:extLst>
                  <a:ext uri="{FF2B5EF4-FFF2-40B4-BE49-F238E27FC236}">
                    <a16:creationId xmlns="" xmlns:a16="http://schemas.microsoft.com/office/drawing/2014/main" id="{52870A0F-A38A-4350-9961-C73F7F6B7D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70" y="4365"/>
                <a:ext cx="0" cy="765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7842" name="Line 9">
                <a:extLst>
                  <a:ext uri="{FF2B5EF4-FFF2-40B4-BE49-F238E27FC236}">
                    <a16:creationId xmlns="" xmlns:a16="http://schemas.microsoft.com/office/drawing/2014/main" id="{ABB52709-B020-48BE-811A-EDBCE5F7CA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70" y="4365"/>
                <a:ext cx="1680" cy="810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7843" name="Line 10">
                <a:extLst>
                  <a:ext uri="{FF2B5EF4-FFF2-40B4-BE49-F238E27FC236}">
                    <a16:creationId xmlns="" xmlns:a16="http://schemas.microsoft.com/office/drawing/2014/main" id="{9ABBF4E1-9D58-4CB4-B6F7-56511544F9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85" y="4365"/>
                <a:ext cx="4650" cy="795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7844" name="Line 11">
                <a:extLst>
                  <a:ext uri="{FF2B5EF4-FFF2-40B4-BE49-F238E27FC236}">
                    <a16:creationId xmlns="" xmlns:a16="http://schemas.microsoft.com/office/drawing/2014/main" id="{E6E03121-CF93-4546-B1CD-4D6D58BDD4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490" y="4380"/>
                <a:ext cx="1650" cy="750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7845" name="Line 12">
                <a:extLst>
                  <a:ext uri="{FF2B5EF4-FFF2-40B4-BE49-F238E27FC236}">
                    <a16:creationId xmlns="" xmlns:a16="http://schemas.microsoft.com/office/drawing/2014/main" id="{55AA2957-8E00-4672-BBE1-B244629CC2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15" y="4380"/>
                <a:ext cx="180" cy="780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7846" name="Line 13">
                <a:extLst>
                  <a:ext uri="{FF2B5EF4-FFF2-40B4-BE49-F238E27FC236}">
                    <a16:creationId xmlns="" xmlns:a16="http://schemas.microsoft.com/office/drawing/2014/main" id="{ACD22729-03DF-4B48-BDA1-B2F0DEF33E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10" y="4365"/>
                <a:ext cx="2565" cy="765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7847" name="Line 14">
                <a:extLst>
                  <a:ext uri="{FF2B5EF4-FFF2-40B4-BE49-F238E27FC236}">
                    <a16:creationId xmlns="" xmlns:a16="http://schemas.microsoft.com/office/drawing/2014/main" id="{BFB39155-64A1-4770-9680-68820B0809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820" y="4380"/>
                <a:ext cx="4665" cy="765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7848" name="Line 15">
                <a:extLst>
                  <a:ext uri="{FF2B5EF4-FFF2-40B4-BE49-F238E27FC236}">
                    <a16:creationId xmlns="" xmlns:a16="http://schemas.microsoft.com/office/drawing/2014/main" id="{CAE27370-A2A3-4A53-977C-F3679CF9EC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515" y="4380"/>
                <a:ext cx="3165" cy="765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7849" name="Line 16">
                <a:extLst>
                  <a:ext uri="{FF2B5EF4-FFF2-40B4-BE49-F238E27FC236}">
                    <a16:creationId xmlns="" xmlns:a16="http://schemas.microsoft.com/office/drawing/2014/main" id="{6600E31A-D7CD-465A-8B2D-C5A7A05072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575" y="4365"/>
                <a:ext cx="300" cy="765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77829" name="Rectangle 17">
              <a:extLst>
                <a:ext uri="{FF2B5EF4-FFF2-40B4-BE49-F238E27FC236}">
                  <a16:creationId xmlns="" xmlns:a16="http://schemas.microsoft.com/office/drawing/2014/main" id="{79E17BC2-BED2-46F5-9689-78F2FD4D4F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5" y="1237"/>
              <a:ext cx="1173" cy="35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ko-KR" sz="2400" b="1">
                  <a:latin typeface="Arial" panose="020B0604020202020204" pitchFamily="34" charset="0"/>
                  <a:ea typeface="Batang" pitchFamily="18" charset="-127"/>
                </a:rPr>
                <a:t>Masalah</a:t>
              </a:r>
              <a:endParaRPr lang="en-US" altLang="en-US" sz="2400"/>
            </a:p>
          </p:txBody>
        </p:sp>
        <p:sp>
          <p:nvSpPr>
            <p:cNvPr id="77830" name="AutoShape 18">
              <a:extLst>
                <a:ext uri="{FF2B5EF4-FFF2-40B4-BE49-F238E27FC236}">
                  <a16:creationId xmlns="" xmlns:a16="http://schemas.microsoft.com/office/drawing/2014/main" id="{8D19C3D7-A443-4175-A061-48AD5EE43F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" y="2013"/>
              <a:ext cx="983" cy="606"/>
            </a:xfrm>
            <a:prstGeom prst="roundRect">
              <a:avLst>
                <a:gd name="adj" fmla="val 16667"/>
              </a:avLst>
            </a:prstGeom>
            <a:solidFill>
              <a:srgbClr val="FF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ko-KR" sz="2400">
                  <a:latin typeface="Arial" panose="020B0604020202020204" pitchFamily="34" charset="0"/>
                  <a:ea typeface="Batang" pitchFamily="18" charset="-127"/>
                </a:rPr>
                <a:t>Kriteria-1</a:t>
              </a:r>
            </a:p>
            <a:p>
              <a:pPr algn="ctr" eaLnBrk="1" hangingPunct="1"/>
              <a:r>
                <a:rPr lang="en-US" altLang="ko-KR" sz="2400">
                  <a:latin typeface="Arial" panose="020B0604020202020204" pitchFamily="34" charset="0"/>
                  <a:ea typeface="Batang" pitchFamily="18" charset="-127"/>
                </a:rPr>
                <a:t>(</a:t>
              </a:r>
              <a:r>
                <a:rPr lang="en-US" altLang="ko-KR" sz="2400">
                  <a:solidFill>
                    <a:srgbClr val="FF0000"/>
                  </a:solidFill>
                  <a:latin typeface="Arial" panose="020B0604020202020204" pitchFamily="34" charset="0"/>
                  <a:ea typeface="Batang" pitchFamily="18" charset="-127"/>
                </a:rPr>
                <a:t>C</a:t>
              </a:r>
              <a:r>
                <a:rPr lang="en-US" altLang="ko-KR" sz="2400" baseline="-25000">
                  <a:solidFill>
                    <a:srgbClr val="FF0000"/>
                  </a:solidFill>
                  <a:latin typeface="Arial" panose="020B0604020202020204" pitchFamily="34" charset="0"/>
                  <a:ea typeface="Batang" pitchFamily="18" charset="-127"/>
                </a:rPr>
                <a:t>1</a:t>
              </a:r>
              <a:r>
                <a:rPr lang="en-US" altLang="ko-KR" sz="2400">
                  <a:latin typeface="Arial" panose="020B0604020202020204" pitchFamily="34" charset="0"/>
                  <a:ea typeface="Batang" pitchFamily="18" charset="-127"/>
                </a:rPr>
                <a:t>)</a:t>
              </a:r>
              <a:endParaRPr lang="en-US" altLang="en-US" sz="2400"/>
            </a:p>
          </p:txBody>
        </p:sp>
        <p:sp>
          <p:nvSpPr>
            <p:cNvPr id="77831" name="AutoShape 19">
              <a:extLst>
                <a:ext uri="{FF2B5EF4-FFF2-40B4-BE49-F238E27FC236}">
                  <a16:creationId xmlns="" xmlns:a16="http://schemas.microsoft.com/office/drawing/2014/main" id="{FB28D398-623D-449C-9C8D-498FE22D95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1" y="2042"/>
              <a:ext cx="984" cy="605"/>
            </a:xfrm>
            <a:prstGeom prst="roundRect">
              <a:avLst>
                <a:gd name="adj" fmla="val 16667"/>
              </a:avLst>
            </a:prstGeom>
            <a:solidFill>
              <a:srgbClr val="FF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ko-KR" sz="2400">
                  <a:latin typeface="Arial" panose="020B0604020202020204" pitchFamily="34" charset="0"/>
                  <a:ea typeface="Batang" pitchFamily="18" charset="-127"/>
                </a:rPr>
                <a:t>Kriteria-2</a:t>
              </a:r>
            </a:p>
            <a:p>
              <a:pPr algn="ctr" eaLnBrk="1" hangingPunct="1"/>
              <a:r>
                <a:rPr lang="en-US" altLang="ko-KR" sz="2400">
                  <a:latin typeface="Arial" panose="020B0604020202020204" pitchFamily="34" charset="0"/>
                  <a:ea typeface="Batang" pitchFamily="18" charset="-127"/>
                </a:rPr>
                <a:t>(</a:t>
              </a:r>
              <a:r>
                <a:rPr lang="en-US" altLang="ko-KR" sz="2400">
                  <a:solidFill>
                    <a:srgbClr val="FF0000"/>
                  </a:solidFill>
                  <a:latin typeface="Arial" panose="020B0604020202020204" pitchFamily="34" charset="0"/>
                  <a:ea typeface="Batang" pitchFamily="18" charset="-127"/>
                </a:rPr>
                <a:t>C</a:t>
              </a:r>
              <a:r>
                <a:rPr lang="en-US" altLang="ko-KR" sz="2400" baseline="-25000">
                  <a:solidFill>
                    <a:srgbClr val="FF0000"/>
                  </a:solidFill>
                  <a:latin typeface="Arial" panose="020B0604020202020204" pitchFamily="34" charset="0"/>
                  <a:ea typeface="Batang" pitchFamily="18" charset="-127"/>
                </a:rPr>
                <a:t>2</a:t>
              </a:r>
              <a:r>
                <a:rPr lang="en-US" altLang="ko-KR" sz="2400">
                  <a:latin typeface="Arial" panose="020B0604020202020204" pitchFamily="34" charset="0"/>
                  <a:ea typeface="Batang" pitchFamily="18" charset="-127"/>
                </a:rPr>
                <a:t>)</a:t>
              </a:r>
              <a:endParaRPr lang="en-US" altLang="en-US" sz="2400"/>
            </a:p>
          </p:txBody>
        </p:sp>
        <p:sp>
          <p:nvSpPr>
            <p:cNvPr id="77832" name="AutoShape 20">
              <a:extLst>
                <a:ext uri="{FF2B5EF4-FFF2-40B4-BE49-F238E27FC236}">
                  <a16:creationId xmlns="" xmlns:a16="http://schemas.microsoft.com/office/drawing/2014/main" id="{98ADCAB2-E39C-4A30-93C0-3780FEBD7C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8" y="2042"/>
              <a:ext cx="1088" cy="605"/>
            </a:xfrm>
            <a:prstGeom prst="roundRect">
              <a:avLst>
                <a:gd name="adj" fmla="val 16667"/>
              </a:avLst>
            </a:prstGeom>
            <a:solidFill>
              <a:srgbClr val="FF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ko-KR" sz="2400">
                  <a:latin typeface="Arial" panose="020B0604020202020204" pitchFamily="34" charset="0"/>
                  <a:ea typeface="Batang" pitchFamily="18" charset="-127"/>
                </a:rPr>
                <a:t>Kriteria-m</a:t>
              </a:r>
            </a:p>
            <a:p>
              <a:pPr algn="ctr" eaLnBrk="1" hangingPunct="1"/>
              <a:r>
                <a:rPr lang="en-US" altLang="ko-KR" sz="2400">
                  <a:latin typeface="Arial" panose="020B0604020202020204" pitchFamily="34" charset="0"/>
                  <a:ea typeface="Batang" pitchFamily="18" charset="-127"/>
                </a:rPr>
                <a:t>(</a:t>
              </a:r>
              <a:r>
                <a:rPr lang="en-US" altLang="ko-KR" sz="2400">
                  <a:solidFill>
                    <a:srgbClr val="FF0000"/>
                  </a:solidFill>
                  <a:latin typeface="Arial" panose="020B0604020202020204" pitchFamily="34" charset="0"/>
                  <a:ea typeface="Batang" pitchFamily="18" charset="-127"/>
                </a:rPr>
                <a:t>C</a:t>
              </a:r>
              <a:r>
                <a:rPr lang="en-US" altLang="ko-KR" sz="2400" baseline="-25000">
                  <a:solidFill>
                    <a:srgbClr val="FF0000"/>
                  </a:solidFill>
                  <a:latin typeface="Arial" panose="020B0604020202020204" pitchFamily="34" charset="0"/>
                  <a:ea typeface="Batang" pitchFamily="18" charset="-127"/>
                </a:rPr>
                <a:t>m</a:t>
              </a:r>
              <a:r>
                <a:rPr lang="en-US" altLang="ko-KR" sz="2400">
                  <a:latin typeface="Arial" panose="020B0604020202020204" pitchFamily="34" charset="0"/>
                  <a:ea typeface="Batang" pitchFamily="18" charset="-127"/>
                </a:rPr>
                <a:t>)</a:t>
              </a:r>
              <a:endParaRPr lang="en-US" altLang="en-US" sz="2400"/>
            </a:p>
          </p:txBody>
        </p:sp>
        <p:sp>
          <p:nvSpPr>
            <p:cNvPr id="77833" name="Text Box 21">
              <a:extLst>
                <a:ext uri="{FF2B5EF4-FFF2-40B4-BE49-F238E27FC236}">
                  <a16:creationId xmlns="" xmlns:a16="http://schemas.microsoft.com/office/drawing/2014/main" id="{58595F9B-5BE5-4134-9E58-D2F069E5F7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13" y="2013"/>
              <a:ext cx="616" cy="4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ko-KR" sz="2800">
                  <a:solidFill>
                    <a:srgbClr val="000080"/>
                  </a:solidFill>
                  <a:latin typeface="Times New Roman" panose="02020603050405020304" pitchFamily="18" charset="0"/>
                  <a:ea typeface="Batang" pitchFamily="18" charset="-127"/>
                </a:rPr>
                <a:t>. . .</a:t>
              </a:r>
              <a:endParaRPr lang="en-US" altLang="en-US" sz="2800"/>
            </a:p>
          </p:txBody>
        </p:sp>
        <p:sp>
          <p:nvSpPr>
            <p:cNvPr id="77834" name="Rectangle 22">
              <a:extLst>
                <a:ext uri="{FF2B5EF4-FFF2-40B4-BE49-F238E27FC236}">
                  <a16:creationId xmlns="" xmlns:a16="http://schemas.microsoft.com/office/drawing/2014/main" id="{73BABFB7-78FF-4968-A969-757D2B0B14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" y="3266"/>
              <a:ext cx="995" cy="605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rIns="18000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ko-KR" sz="2400" i="1">
                  <a:latin typeface="Arial" panose="020B0604020202020204" pitchFamily="34" charset="0"/>
                  <a:ea typeface="Batang" pitchFamily="18" charset="-127"/>
                </a:rPr>
                <a:t>Alternatif-1</a:t>
              </a:r>
            </a:p>
            <a:p>
              <a:pPr algn="ctr" eaLnBrk="1" hangingPunct="1"/>
              <a:r>
                <a:rPr lang="en-US" altLang="ko-KR" sz="2400">
                  <a:latin typeface="Arial" panose="020B0604020202020204" pitchFamily="34" charset="0"/>
                  <a:ea typeface="Batang" pitchFamily="18" charset="-127"/>
                </a:rPr>
                <a:t>(</a:t>
              </a:r>
              <a:r>
                <a:rPr lang="en-US" altLang="ko-KR" sz="2400">
                  <a:solidFill>
                    <a:srgbClr val="000099"/>
                  </a:solidFill>
                  <a:latin typeface="Arial" panose="020B0604020202020204" pitchFamily="34" charset="0"/>
                  <a:ea typeface="Batang" pitchFamily="18" charset="-127"/>
                </a:rPr>
                <a:t>A</a:t>
              </a:r>
              <a:r>
                <a:rPr lang="en-US" altLang="ko-KR" sz="2400" baseline="-25000">
                  <a:solidFill>
                    <a:srgbClr val="000099"/>
                  </a:solidFill>
                  <a:latin typeface="Arial" panose="020B0604020202020204" pitchFamily="34" charset="0"/>
                  <a:ea typeface="Batang" pitchFamily="18" charset="-127"/>
                </a:rPr>
                <a:t>1</a:t>
              </a:r>
              <a:r>
                <a:rPr lang="en-US" altLang="ko-KR" sz="2400">
                  <a:latin typeface="Arial" panose="020B0604020202020204" pitchFamily="34" charset="0"/>
                  <a:ea typeface="Batang" pitchFamily="18" charset="-127"/>
                </a:rPr>
                <a:t>)</a:t>
              </a:r>
              <a:endParaRPr lang="en-US" altLang="en-US" sz="2400"/>
            </a:p>
          </p:txBody>
        </p:sp>
        <p:sp>
          <p:nvSpPr>
            <p:cNvPr id="77835" name="Rectangle 23">
              <a:extLst>
                <a:ext uri="{FF2B5EF4-FFF2-40B4-BE49-F238E27FC236}">
                  <a16:creationId xmlns="" xmlns:a16="http://schemas.microsoft.com/office/drawing/2014/main" id="{FB9D0440-0F28-4409-9B28-E461F700AC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9" y="3266"/>
              <a:ext cx="995" cy="605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rIns="18000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ko-KR" sz="2400" i="1">
                  <a:latin typeface="Arial" panose="020B0604020202020204" pitchFamily="34" charset="0"/>
                  <a:ea typeface="Batang" pitchFamily="18" charset="-127"/>
                </a:rPr>
                <a:t>Alternatif-2</a:t>
              </a:r>
            </a:p>
            <a:p>
              <a:pPr algn="ctr" eaLnBrk="1" hangingPunct="1"/>
              <a:r>
                <a:rPr lang="en-US" altLang="ko-KR" sz="2400">
                  <a:latin typeface="Arial" panose="020B0604020202020204" pitchFamily="34" charset="0"/>
                  <a:ea typeface="Batang" pitchFamily="18" charset="-127"/>
                </a:rPr>
                <a:t>(</a:t>
              </a:r>
              <a:r>
                <a:rPr lang="en-US" altLang="ko-KR" sz="2400">
                  <a:solidFill>
                    <a:srgbClr val="000099"/>
                  </a:solidFill>
                  <a:latin typeface="Arial" panose="020B0604020202020204" pitchFamily="34" charset="0"/>
                  <a:ea typeface="Batang" pitchFamily="18" charset="-127"/>
                </a:rPr>
                <a:t>A</a:t>
              </a:r>
              <a:r>
                <a:rPr lang="en-US" altLang="ko-KR" sz="2400" baseline="-25000">
                  <a:solidFill>
                    <a:srgbClr val="000099"/>
                  </a:solidFill>
                  <a:latin typeface="Arial" panose="020B0604020202020204" pitchFamily="34" charset="0"/>
                  <a:ea typeface="Batang" pitchFamily="18" charset="-127"/>
                </a:rPr>
                <a:t>2</a:t>
              </a:r>
              <a:r>
                <a:rPr lang="en-US" altLang="ko-KR" sz="2400">
                  <a:latin typeface="Arial" panose="020B0604020202020204" pitchFamily="34" charset="0"/>
                  <a:ea typeface="Batang" pitchFamily="18" charset="-127"/>
                </a:rPr>
                <a:t>)</a:t>
              </a:r>
              <a:endParaRPr lang="en-US" altLang="en-US" sz="2400"/>
            </a:p>
          </p:txBody>
        </p:sp>
        <p:sp>
          <p:nvSpPr>
            <p:cNvPr id="77836" name="Rectangle 24">
              <a:extLst>
                <a:ext uri="{FF2B5EF4-FFF2-40B4-BE49-F238E27FC236}">
                  <a16:creationId xmlns="" xmlns:a16="http://schemas.microsoft.com/office/drawing/2014/main" id="{E40F13E9-D3D7-4848-A60B-F0A28B705F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3" y="3280"/>
              <a:ext cx="995" cy="605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rIns="18000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ko-KR" sz="2400" i="1">
                  <a:latin typeface="Arial" panose="020B0604020202020204" pitchFamily="34" charset="0"/>
                  <a:ea typeface="Batang" pitchFamily="18" charset="-127"/>
                </a:rPr>
                <a:t>Alternatif-n</a:t>
              </a:r>
            </a:p>
            <a:p>
              <a:pPr algn="ctr" eaLnBrk="1" hangingPunct="1"/>
              <a:r>
                <a:rPr lang="en-US" altLang="ko-KR" sz="2400">
                  <a:latin typeface="Arial" panose="020B0604020202020204" pitchFamily="34" charset="0"/>
                  <a:ea typeface="Batang" pitchFamily="18" charset="-127"/>
                </a:rPr>
                <a:t>(</a:t>
              </a:r>
              <a:r>
                <a:rPr lang="en-US" altLang="ko-KR" sz="2400">
                  <a:solidFill>
                    <a:srgbClr val="000099"/>
                  </a:solidFill>
                  <a:latin typeface="Arial" panose="020B0604020202020204" pitchFamily="34" charset="0"/>
                  <a:ea typeface="Batang" pitchFamily="18" charset="-127"/>
                </a:rPr>
                <a:t>A</a:t>
              </a:r>
              <a:r>
                <a:rPr lang="en-US" altLang="ko-KR" sz="2400" baseline="-25000">
                  <a:solidFill>
                    <a:srgbClr val="000099"/>
                  </a:solidFill>
                  <a:latin typeface="Arial" panose="020B0604020202020204" pitchFamily="34" charset="0"/>
                  <a:ea typeface="Batang" pitchFamily="18" charset="-127"/>
                </a:rPr>
                <a:t>n</a:t>
              </a:r>
              <a:r>
                <a:rPr lang="en-US" altLang="ko-KR" sz="2400">
                  <a:latin typeface="Arial" panose="020B0604020202020204" pitchFamily="34" charset="0"/>
                  <a:ea typeface="Batang" pitchFamily="18" charset="-127"/>
                </a:rPr>
                <a:t>)</a:t>
              </a:r>
              <a:endParaRPr lang="en-US" altLang="en-US" sz="2400"/>
            </a:p>
          </p:txBody>
        </p:sp>
        <p:sp>
          <p:nvSpPr>
            <p:cNvPr id="77837" name="Text Box 25">
              <a:extLst>
                <a:ext uri="{FF2B5EF4-FFF2-40B4-BE49-F238E27FC236}">
                  <a16:creationId xmlns="" xmlns:a16="http://schemas.microsoft.com/office/drawing/2014/main" id="{C7FE561A-899C-40D1-9F81-45DF92B607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52" y="3266"/>
              <a:ext cx="616" cy="4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ko-KR" sz="2800">
                  <a:solidFill>
                    <a:srgbClr val="000080"/>
                  </a:solidFill>
                  <a:latin typeface="Times New Roman" panose="02020603050405020304" pitchFamily="18" charset="0"/>
                  <a:ea typeface="Batang" pitchFamily="18" charset="-127"/>
                </a:rPr>
                <a:t>. . .</a:t>
              </a:r>
              <a:endParaRPr lang="en-US" altLang="en-US" sz="2800"/>
            </a:p>
          </p:txBody>
        </p:sp>
        <p:sp>
          <p:nvSpPr>
            <p:cNvPr id="77838" name="Line 26">
              <a:extLst>
                <a:ext uri="{FF2B5EF4-FFF2-40B4-BE49-F238E27FC236}">
                  <a16:creationId xmlns="" xmlns:a16="http://schemas.microsoft.com/office/drawing/2014/main" id="{F90B4CB4-ED6B-4A08-A4D1-07935CF62D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27" y="1591"/>
              <a:ext cx="1575" cy="394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7839" name="Line 27">
              <a:extLst>
                <a:ext uri="{FF2B5EF4-FFF2-40B4-BE49-F238E27FC236}">
                  <a16:creationId xmlns="" xmlns:a16="http://schemas.microsoft.com/office/drawing/2014/main" id="{E216DE57-D180-46D0-9130-25B1F9C09E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89" y="1605"/>
              <a:ext cx="415" cy="437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7840" name="Line 28">
              <a:extLst>
                <a:ext uri="{FF2B5EF4-FFF2-40B4-BE49-F238E27FC236}">
                  <a16:creationId xmlns="" xmlns:a16="http://schemas.microsoft.com/office/drawing/2014/main" id="{B6A8C3E4-039C-46B5-ADFB-7F59A6DBF0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83" y="1591"/>
              <a:ext cx="1540" cy="408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57594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="" xmlns:a16="http://schemas.microsoft.com/office/drawing/2014/main" id="{E643B7AC-4CDB-48B6-859F-D161311439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Multi-Attribute Decision Making (MADM)</a:t>
            </a:r>
          </a:p>
        </p:txBody>
      </p:sp>
      <p:sp>
        <p:nvSpPr>
          <p:cNvPr id="78851" name="Rectangle 3">
            <a:extLst>
              <a:ext uri="{FF2B5EF4-FFF2-40B4-BE49-F238E27FC236}">
                <a16:creationId xmlns="" xmlns:a16="http://schemas.microsoft.com/office/drawing/2014/main" id="{A52C2E8E-757F-477A-BF72-3CC538930F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fi-FI" altLang="en-US"/>
              <a:t>Ada beberapa metode yang dapat digunakan untuk menyelesaikan masalah MADM, antara lain:</a:t>
            </a:r>
            <a:endParaRPr lang="en-US" altLang="en-US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/>
              <a:t>	a. 	</a:t>
            </a:r>
            <a:r>
              <a:rPr lang="en-US" altLang="en-US" i="1">
                <a:hlinkClick r:id="rId2" action="ppaction://hlinksldjump"/>
              </a:rPr>
              <a:t>Simple Additive Weighting </a:t>
            </a:r>
            <a:r>
              <a:rPr lang="en-US" altLang="en-US"/>
              <a:t>(SAW)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/>
              <a:t>	b. 	</a:t>
            </a:r>
            <a:r>
              <a:rPr lang="en-US" altLang="en-US" i="1">
                <a:hlinkClick r:id="rId3" action="ppaction://hlinksldjump"/>
              </a:rPr>
              <a:t>Weighted Product</a:t>
            </a:r>
            <a:r>
              <a:rPr lang="en-US" altLang="en-US">
                <a:hlinkClick r:id="rId3" action="ppaction://hlinksldjump"/>
              </a:rPr>
              <a:t> </a:t>
            </a:r>
            <a:r>
              <a:rPr lang="en-US" altLang="en-US"/>
              <a:t>(WP)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/>
              <a:t>	c. 	</a:t>
            </a:r>
            <a:r>
              <a:rPr lang="en-US" altLang="en-US">
                <a:hlinkClick r:id="" action="ppaction://noaction"/>
              </a:rPr>
              <a:t>TOPSIS</a:t>
            </a:r>
            <a:endParaRPr lang="en-US" altLang="en-US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/>
              <a:t>	d.	</a:t>
            </a:r>
            <a:r>
              <a:rPr lang="en-US" altLang="en-US" i="1">
                <a:hlinkClick r:id="" action="ppaction://noaction"/>
              </a:rPr>
              <a:t>Analytic Hierarchy Process</a:t>
            </a:r>
            <a:r>
              <a:rPr lang="en-US" altLang="en-US">
                <a:hlinkClick r:id="" action="ppaction://noaction"/>
              </a:rPr>
              <a:t> </a:t>
            </a:r>
            <a:r>
              <a:rPr lang="en-US" altLang="en-US"/>
              <a:t>(AHP)</a:t>
            </a:r>
          </a:p>
        </p:txBody>
      </p:sp>
    </p:spTree>
    <p:extLst>
      <p:ext uri="{BB962C8B-B14F-4D97-AF65-F5344CB8AC3E}">
        <p14:creationId xmlns:p14="http://schemas.microsoft.com/office/powerpoint/2010/main" val="379039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3561</TotalTime>
  <Words>1054</Words>
  <Application>Microsoft Office PowerPoint</Application>
  <PresentationFormat>Custom</PresentationFormat>
  <Paragraphs>237</Paragraphs>
  <Slides>28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0" baseType="lpstr">
      <vt:lpstr>1_Office Theme</vt:lpstr>
      <vt:lpstr>Equation</vt:lpstr>
      <vt:lpstr>MADM (Multi-Attribute Decision Making)</vt:lpstr>
      <vt:lpstr>Multi-Attribute Decision Making (MADM)</vt:lpstr>
      <vt:lpstr>Multi-Attribute Decision Making (MADM)</vt:lpstr>
      <vt:lpstr>Multi-Attribute Decision Making (MADM)</vt:lpstr>
      <vt:lpstr>Multi-Attribute Decision Making (MADM)</vt:lpstr>
      <vt:lpstr>Multi-Attribute Decision Making (MADM)</vt:lpstr>
      <vt:lpstr>Multi-Attribute Decision Making (MADM)</vt:lpstr>
      <vt:lpstr>Multi-Attribute Decision Making (MADM)</vt:lpstr>
      <vt:lpstr>Multi-Attribute Decision Making (MADM)</vt:lpstr>
      <vt:lpstr>Simple Additive Weighting (SAW)</vt:lpstr>
      <vt:lpstr>Simple Additive Weighting (SAW)</vt:lpstr>
      <vt:lpstr>Simple Additive Weighting (SAW)</vt:lpstr>
      <vt:lpstr>Simple Additive Weighting (SAW)</vt:lpstr>
      <vt:lpstr>Simple Additive Weighting (SAW)</vt:lpstr>
      <vt:lpstr>Simple Additive Weighting (SAW)</vt:lpstr>
      <vt:lpstr>Simple Additive Weighting (SAW)</vt:lpstr>
      <vt:lpstr>Simple Additive Weighting (SAW)</vt:lpstr>
      <vt:lpstr>Simple Additive Weighting (SAW)</vt:lpstr>
      <vt:lpstr>Simple Additive Weighting (SAW)</vt:lpstr>
      <vt:lpstr>Simple Additive Weighting (SAW)</vt:lpstr>
      <vt:lpstr>Simple Additive Weighting (SAW)</vt:lpstr>
      <vt:lpstr>Simple Additive Weighting (SAW)</vt:lpstr>
      <vt:lpstr>Simple Additive Weighting (SAW)</vt:lpstr>
      <vt:lpstr>Simple Additive Weighting (SAW)</vt:lpstr>
      <vt:lpstr>Simple Additive Weighting (SAW)</vt:lpstr>
      <vt:lpstr>Simple Additive Weighting (SAW)</vt:lpstr>
      <vt:lpstr>Simple Additive Weighting (SAW)</vt:lpstr>
      <vt:lpstr>Simple Additive Weighting (SAW)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Support System (4)</dc:title>
  <dc:creator>iin</dc:creator>
  <cp:lastModifiedBy>Andiko Putro Suryotomo</cp:lastModifiedBy>
  <cp:revision>133</cp:revision>
  <dcterms:created xsi:type="dcterms:W3CDTF">2013-03-13T19:39:41Z</dcterms:created>
  <dcterms:modified xsi:type="dcterms:W3CDTF">2018-12-05T04:04:46Z</dcterms:modified>
</cp:coreProperties>
</file>