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6D7-D7B9-45CD-8335-AE5B5B3FDBA7}" type="datetimeFigureOut">
              <a:rPr lang="en-US" smtClean="0"/>
              <a:t>01/28/2020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8BB-3995-4590-B3A8-FDF4B03E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8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6D7-D7B9-45CD-8335-AE5B5B3FDBA7}" type="datetimeFigureOut">
              <a:rPr lang="en-US" smtClean="0"/>
              <a:t>01/28/2020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8BB-3995-4590-B3A8-FDF4B03E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6D7-D7B9-45CD-8335-AE5B5B3FDBA7}" type="datetimeFigureOut">
              <a:rPr lang="en-US" smtClean="0"/>
              <a:t>01/28/2020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8BB-3995-4590-B3A8-FDF4B03E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6D7-D7B9-45CD-8335-AE5B5B3FDBA7}" type="datetimeFigureOut">
              <a:rPr lang="en-US" smtClean="0"/>
              <a:t>01/28/2020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8BB-3995-4590-B3A8-FDF4B03E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8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6D7-D7B9-45CD-8335-AE5B5B3FDBA7}" type="datetimeFigureOut">
              <a:rPr lang="en-US" smtClean="0"/>
              <a:t>01/28/2020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8BB-3995-4590-B3A8-FDF4B03E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8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6D7-D7B9-45CD-8335-AE5B5B3FDBA7}" type="datetimeFigureOut">
              <a:rPr lang="en-US" smtClean="0"/>
              <a:t>01/28/2020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8BB-3995-4590-B3A8-FDF4B03E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1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6D7-D7B9-45CD-8335-AE5B5B3FDBA7}" type="datetimeFigureOut">
              <a:rPr lang="en-US" smtClean="0"/>
              <a:t>01/28/2020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8BB-3995-4590-B3A8-FDF4B03E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4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6D7-D7B9-45CD-8335-AE5B5B3FDBA7}" type="datetimeFigureOut">
              <a:rPr lang="en-US" smtClean="0"/>
              <a:t>01/28/2020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8BB-3995-4590-B3A8-FDF4B03E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6D7-D7B9-45CD-8335-AE5B5B3FDBA7}" type="datetimeFigureOut">
              <a:rPr lang="en-US" smtClean="0"/>
              <a:t>01/28/2020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8BB-3995-4590-B3A8-FDF4B03E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3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6D7-D7B9-45CD-8335-AE5B5B3FDBA7}" type="datetimeFigureOut">
              <a:rPr lang="en-US" smtClean="0"/>
              <a:t>01/28/2020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8BB-3995-4590-B3A8-FDF4B03E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5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6D7-D7B9-45CD-8335-AE5B5B3FDBA7}" type="datetimeFigureOut">
              <a:rPr lang="en-US" smtClean="0"/>
              <a:t>01/28/2020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8BB-3995-4590-B3A8-FDF4B03E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9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4D6D7-D7B9-45CD-8335-AE5B5B3FDBA7}" type="datetimeFigureOut">
              <a:rPr lang="en-US" smtClean="0"/>
              <a:t>01/28/2020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AA8BB-3995-4590-B3A8-FDF4B03E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Cerdas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5429250"/>
            <a:ext cx="7429500" cy="571500"/>
          </a:xfrm>
        </p:spPr>
        <p:txBody>
          <a:bodyPr>
            <a:normAutofit/>
          </a:bodyPr>
          <a:lstStyle/>
          <a:p>
            <a:r>
              <a:rPr lang="id-ID" sz="3000" b="1" dirty="0"/>
              <a:t>Sistem cerdas dan </a:t>
            </a:r>
            <a:r>
              <a:rPr lang="id-ID" sz="3000" b="1" dirty="0"/>
              <a:t>Pendukung </a:t>
            </a:r>
            <a:r>
              <a:rPr lang="id-ID" sz="3000" b="1" dirty="0"/>
              <a:t>Keputusan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1" y="1257300"/>
            <a:ext cx="105132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91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r>
              <a:rPr lang="en-US" dirty="0"/>
              <a:t> (</a:t>
            </a:r>
            <a:r>
              <a:rPr lang="en-US" i="1" dirty="0"/>
              <a:t>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s-ES" dirty="0" err="1" smtClean="0"/>
              <a:t>domain</a:t>
            </a:r>
            <a:r>
              <a:rPr lang="es-ES" dirty="0" smtClean="0"/>
              <a:t> </a:t>
            </a:r>
            <a:r>
              <a:rPr lang="es-ES" dirty="0"/>
              <a:t>(</a:t>
            </a:r>
            <a:r>
              <a:rPr lang="es-ES" dirty="0" err="1"/>
              <a:t>bidang</a:t>
            </a:r>
            <a:r>
              <a:rPr lang="es-ES" dirty="0"/>
              <a:t>), misal: ES </a:t>
            </a:r>
            <a:r>
              <a:rPr lang="es-ES" dirty="0" err="1"/>
              <a:t>untuk</a:t>
            </a:r>
            <a:r>
              <a:rPr lang="es-ES" dirty="0"/>
              <a:t> </a:t>
            </a:r>
            <a:r>
              <a:rPr lang="es-ES" dirty="0" err="1"/>
              <a:t>mendiagnosa</a:t>
            </a:r>
            <a:r>
              <a:rPr lang="es-ES" dirty="0"/>
              <a:t> </a:t>
            </a:r>
            <a:r>
              <a:rPr lang="es-ES" dirty="0" err="1"/>
              <a:t>gejala</a:t>
            </a:r>
            <a:r>
              <a:rPr lang="es-ES" dirty="0"/>
              <a:t> </a:t>
            </a:r>
            <a:r>
              <a:rPr lang="es-E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pasien</a:t>
            </a:r>
            <a:endParaRPr lang="en-US" dirty="0"/>
          </a:p>
          <a:p>
            <a:r>
              <a:rPr lang="en-US" b="1" dirty="0" err="1" smtClean="0"/>
              <a:t>Pembuatan</a:t>
            </a:r>
            <a:r>
              <a:rPr lang="en-US" b="1" dirty="0"/>
              <a:t>:</a:t>
            </a:r>
          </a:p>
          <a:p>
            <a:pPr lvl="1"/>
            <a:r>
              <a:rPr lang="en-US" dirty="0" err="1" smtClean="0"/>
              <a:t>Menanyai</a:t>
            </a:r>
            <a:r>
              <a:rPr lang="en-US" dirty="0" smtClean="0"/>
              <a:t> </a:t>
            </a:r>
            <a:r>
              <a:rPr lang="en-US" dirty="0"/>
              <a:t>para </a:t>
            </a:r>
            <a:r>
              <a:rPr lang="en-US" dirty="0" err="1"/>
              <a:t>pakar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pPr lvl="1"/>
            <a:r>
              <a:rPr lang="sv-SE" dirty="0" smtClean="0"/>
              <a:t>Menyimpan </a:t>
            </a:r>
            <a:r>
              <a:rPr lang="sv-SE" dirty="0"/>
              <a:t>pengetahuan yang diperoleh dalam suatu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,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penalaran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US" dirty="0"/>
          </a:p>
          <a:p>
            <a:r>
              <a:rPr lang="en-US" b="1" dirty="0" err="1" smtClean="0"/>
              <a:t>Penggunaan</a:t>
            </a:r>
            <a:r>
              <a:rPr lang="en-US" b="1" dirty="0"/>
              <a:t>:</a:t>
            </a:r>
          </a:p>
          <a:p>
            <a:pPr lvl="1"/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/>
              <a:t>memasukkan</a:t>
            </a:r>
            <a:r>
              <a:rPr lang="en-US" dirty="0"/>
              <a:t> query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 smtClean="0"/>
              <a:t>ditetapkan</a:t>
            </a:r>
            <a:r>
              <a:rPr lang="en-US" dirty="0" smtClean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Query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berbasiskan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lang="en-US" dirty="0"/>
          </a:p>
          <a:p>
            <a:pPr lvl="1"/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37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r>
              <a:rPr lang="en-US" dirty="0" smtClean="0"/>
              <a:t> (</a:t>
            </a:r>
            <a:r>
              <a:rPr lang="en-US" i="1" dirty="0" smtClean="0"/>
              <a:t>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Basis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b="1" dirty="0" smtClean="0"/>
              <a:t>IF </a:t>
            </a:r>
            <a:r>
              <a:rPr lang="en-US" b="1" dirty="0"/>
              <a:t>… THEN … </a:t>
            </a:r>
          </a:p>
          <a:p>
            <a:r>
              <a:rPr lang="en-US" dirty="0" err="1"/>
              <a:t>Contoh</a:t>
            </a:r>
            <a:r>
              <a:rPr lang="en-US" dirty="0"/>
              <a:t> domain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ES:</a:t>
            </a:r>
          </a:p>
          <a:p>
            <a:pPr lvl="1"/>
            <a:r>
              <a:rPr lang="en-US" dirty="0" err="1" smtClean="0"/>
              <a:t>Perbankan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(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, </a:t>
            </a:r>
            <a:r>
              <a:rPr lang="en-US" dirty="0" err="1"/>
              <a:t>kelangsungan</a:t>
            </a:r>
            <a:r>
              <a:rPr lang="en-US" dirty="0"/>
              <a:t> </a:t>
            </a:r>
            <a:r>
              <a:rPr lang="en-US" dirty="0" err="1" smtClean="0"/>
              <a:t>proyek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Pemeliharaan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diagnosa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Retail </a:t>
            </a:r>
            <a:r>
              <a:rPr lang="en-US" dirty="0"/>
              <a:t>(saran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yang optimal)</a:t>
            </a:r>
          </a:p>
          <a:p>
            <a:pPr lvl="1"/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/>
              <a:t>Darurat</a:t>
            </a:r>
            <a:r>
              <a:rPr lang="en-US" dirty="0"/>
              <a:t> (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scenario </a:t>
            </a:r>
            <a:r>
              <a:rPr lang="en-US" i="1" dirty="0" err="1"/>
              <a:t>kompleks</a:t>
            </a:r>
            <a:r>
              <a:rPr lang="en-US" i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3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953816"/>
            <a:ext cx="6743700" cy="341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5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Syaraf</a:t>
            </a:r>
            <a:r>
              <a:rPr lang="en-US" dirty="0"/>
              <a:t> </a:t>
            </a:r>
            <a:r>
              <a:rPr lang="en-US" dirty="0" err="1"/>
              <a:t>Tiruan</a:t>
            </a:r>
            <a:r>
              <a:rPr lang="en-US" dirty="0"/>
              <a:t> (ANN)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Otak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100 </a:t>
            </a:r>
            <a:r>
              <a:rPr lang="en-US" dirty="0" err="1"/>
              <a:t>milyar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sv-SE" dirty="0" smtClean="0"/>
              <a:t>sederhana </a:t>
            </a:r>
            <a:r>
              <a:rPr lang="sv-SE" dirty="0"/>
              <a:t>bernama </a:t>
            </a:r>
            <a:r>
              <a:rPr lang="sv-SE" b="1" dirty="0"/>
              <a:t>neuron yang sangat rapat dan </a:t>
            </a:r>
            <a:r>
              <a:rPr lang="sv-SE" b="1" dirty="0" smtClean="0"/>
              <a:t>saling-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ANN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model yang </a:t>
            </a:r>
            <a:r>
              <a:rPr lang="en-US" dirty="0" err="1"/>
              <a:t>disederhanakan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 smtClean="0"/>
              <a:t>neuron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operasi-operasinya</a:t>
            </a:r>
            <a:endParaRPr lang="en-US" dirty="0"/>
          </a:p>
          <a:p>
            <a:r>
              <a:rPr lang="en-US" dirty="0" smtClean="0"/>
              <a:t>ANN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–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solusi-solusinya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.</a:t>
            </a:r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/>
              <a:t>pembelajaran</a:t>
            </a:r>
            <a:r>
              <a:rPr lang="en-US" dirty="0"/>
              <a:t>, ANN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,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(</a:t>
            </a:r>
            <a:r>
              <a:rPr lang="en-US" i="1" dirty="0"/>
              <a:t>input) paling </a:t>
            </a:r>
            <a:r>
              <a:rPr lang="en-US" i="1" dirty="0" err="1"/>
              <a:t>baru</a:t>
            </a:r>
            <a:endParaRPr lang="en-US" i="1" dirty="0"/>
          </a:p>
          <a:p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interfensi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/>
              <a:t>supervised vs. unsupervised)</a:t>
            </a:r>
          </a:p>
          <a:p>
            <a:r>
              <a:rPr lang="en-US" dirty="0" smtClean="0"/>
              <a:t>‘</a:t>
            </a:r>
            <a:r>
              <a:rPr lang="en-US" dirty="0"/>
              <a:t>Model’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implisit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disolusikan</a:t>
            </a:r>
            <a:r>
              <a:rPr lang="en-US" dirty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/>
              <a:t>algoritmik</a:t>
            </a:r>
            <a:r>
              <a:rPr lang="en-US" dirty="0"/>
              <a:t>, </a:t>
            </a:r>
            <a:r>
              <a:rPr lang="en-US" dirty="0" err="1"/>
              <a:t>misal</a:t>
            </a:r>
            <a:r>
              <a:rPr lang="en-US" dirty="0"/>
              <a:t>: </a:t>
            </a:r>
            <a:r>
              <a:rPr lang="en-US" i="1" dirty="0"/>
              <a:t>pattern recognition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smtClean="0"/>
              <a:t>decision support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Syaraf</a:t>
            </a:r>
            <a:r>
              <a:rPr lang="en-US" dirty="0" smtClean="0"/>
              <a:t> </a:t>
            </a:r>
            <a:r>
              <a:rPr lang="en-US" dirty="0" err="1" smtClean="0"/>
              <a:t>Tiruan</a:t>
            </a:r>
            <a:r>
              <a:rPr lang="en-US" dirty="0" smtClean="0"/>
              <a:t> (ANN)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1" y="2057401"/>
            <a:ext cx="6298406" cy="359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5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Syaraf</a:t>
            </a:r>
            <a:r>
              <a:rPr lang="en-US" dirty="0"/>
              <a:t> </a:t>
            </a:r>
            <a:r>
              <a:rPr lang="en-US" dirty="0" err="1"/>
              <a:t>Tiruan</a:t>
            </a:r>
            <a:r>
              <a:rPr lang="en-US" dirty="0"/>
              <a:t> (ANN)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057400"/>
            <a:ext cx="6172200" cy="3600450"/>
          </a:xfrm>
        </p:spPr>
        <p:txBody>
          <a:bodyPr>
            <a:normAutofit fontScale="70000" lnSpcReduction="20000"/>
          </a:bodyPr>
          <a:lstStyle/>
          <a:p>
            <a:r>
              <a:rPr lang="it-IT" dirty="0" smtClean="0"/>
              <a:t>Model-model </a:t>
            </a:r>
            <a:r>
              <a:rPr lang="it-IT" dirty="0"/>
              <a:t>dari ANN tergantung pada:</a:t>
            </a:r>
          </a:p>
          <a:p>
            <a:pPr lvl="1"/>
            <a:r>
              <a:rPr lang="en-US" b="1" dirty="0" err="1" smtClean="0"/>
              <a:t>Arsitektur</a:t>
            </a:r>
            <a:endParaRPr lang="en-US" b="1" dirty="0"/>
          </a:p>
          <a:p>
            <a:pPr lvl="1"/>
            <a:r>
              <a:rPr lang="en-US" b="1" dirty="0" err="1" smtClean="0"/>
              <a:t>Metode</a:t>
            </a:r>
            <a:r>
              <a:rPr lang="en-US" b="1" dirty="0" smtClean="0"/>
              <a:t> </a:t>
            </a:r>
            <a:r>
              <a:rPr lang="en-US" b="1" dirty="0" err="1"/>
              <a:t>Pembelajaran</a:t>
            </a:r>
            <a:endParaRPr lang="en-US" b="1" dirty="0"/>
          </a:p>
          <a:p>
            <a:pPr lvl="1"/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/>
              <a:t>operasional</a:t>
            </a:r>
            <a:r>
              <a:rPr lang="en-US" dirty="0"/>
              <a:t> lain, </a:t>
            </a:r>
            <a:r>
              <a:rPr lang="en-US" dirty="0" err="1"/>
              <a:t>misal</a:t>
            </a:r>
            <a:r>
              <a:rPr lang="en-US" dirty="0"/>
              <a:t>: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aktifasi</a:t>
            </a:r>
            <a:endParaRPr lang="en-US" b="1" dirty="0"/>
          </a:p>
          <a:p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i="1" dirty="0"/>
              <a:t>pattern recognition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dirty="0" err="1" smtClean="0"/>
              <a:t>klasifikasi</a:t>
            </a:r>
            <a:endParaRPr lang="en-US" dirty="0"/>
          </a:p>
          <a:p>
            <a:r>
              <a:rPr lang="en-US" b="1" dirty="0" err="1"/>
              <a:t>Kekuatan</a:t>
            </a:r>
            <a:r>
              <a:rPr lang="en-US" b="1" dirty="0"/>
              <a:t> </a:t>
            </a:r>
            <a:r>
              <a:rPr lang="en-US" b="1" dirty="0" err="1"/>
              <a:t>utama</a:t>
            </a:r>
            <a:r>
              <a:rPr lang="en-US" b="1" dirty="0"/>
              <a:t>: </a:t>
            </a:r>
            <a:r>
              <a:rPr lang="en-US" b="1" dirty="0" err="1"/>
              <a:t>mampu</a:t>
            </a:r>
            <a:r>
              <a:rPr lang="en-US" b="1" dirty="0"/>
              <a:t> </a:t>
            </a:r>
            <a:r>
              <a:rPr lang="en-US" b="1" dirty="0" err="1"/>
              <a:t>menangani</a:t>
            </a:r>
            <a:r>
              <a:rPr lang="en-US" b="1" dirty="0"/>
              <a:t> data </a:t>
            </a:r>
            <a:r>
              <a:rPr lang="en-US" b="1" dirty="0" smtClean="0"/>
              <a:t>yang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rusak</a:t>
            </a:r>
            <a:endParaRPr lang="en-US" dirty="0"/>
          </a:p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Deteksi</a:t>
            </a:r>
            <a:r>
              <a:rPr lang="en-US" dirty="0" smtClean="0"/>
              <a:t> </a:t>
            </a:r>
            <a:r>
              <a:rPr lang="en-US" dirty="0" err="1"/>
              <a:t>kepadatan</a:t>
            </a:r>
            <a:r>
              <a:rPr lang="en-US" dirty="0"/>
              <a:t> di </a:t>
            </a:r>
            <a:r>
              <a:rPr lang="en-US" dirty="0" err="1"/>
              <a:t>bandara</a:t>
            </a:r>
            <a:endParaRPr lang="en-US" dirty="0"/>
          </a:p>
          <a:p>
            <a:pPr lvl="1"/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/>
              <a:t>wajah</a:t>
            </a:r>
            <a:endParaRPr lang="en-US" dirty="0"/>
          </a:p>
          <a:p>
            <a:pPr lvl="1"/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keuangan</a:t>
            </a:r>
            <a:endParaRPr lang="en-US" dirty="0"/>
          </a:p>
          <a:p>
            <a:pPr lvl="1"/>
            <a:r>
              <a:rPr lang="en-US" dirty="0" err="1" smtClean="0"/>
              <a:t>Optimisasi</a:t>
            </a:r>
            <a:r>
              <a:rPr lang="en-US" dirty="0" smtClean="0"/>
              <a:t> </a:t>
            </a:r>
            <a:r>
              <a:rPr lang="en-US" dirty="0"/>
              <a:t>da </a:t>
            </a:r>
            <a:r>
              <a:rPr lang="en-US" dirty="0" err="1"/>
              <a:t>penjadwalan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1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Genetika</a:t>
            </a:r>
            <a:r>
              <a:rPr lang="en-US" dirty="0"/>
              <a:t> (GA)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b="1" i="1" dirty="0"/>
              <a:t>evolutionary computation</a:t>
            </a:r>
          </a:p>
          <a:p>
            <a:r>
              <a:rPr lang="it-IT" dirty="0" smtClean="0"/>
              <a:t>Solusi </a:t>
            </a:r>
            <a:r>
              <a:rPr lang="it-IT" dirty="0"/>
              <a:t>diperoleh melalui suatu proses :</a:t>
            </a:r>
          </a:p>
          <a:p>
            <a:pPr lvl="1"/>
            <a:r>
              <a:rPr lang="en-US" dirty="0" err="1" smtClean="0"/>
              <a:t>Kelangsungan</a:t>
            </a:r>
            <a:r>
              <a:rPr lang="en-US" dirty="0" smtClean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fittest (paling </a:t>
            </a:r>
            <a:r>
              <a:rPr lang="en-US" i="1" dirty="0" err="1"/>
              <a:t>tahan</a:t>
            </a:r>
            <a:r>
              <a:rPr lang="en-US" i="1" dirty="0"/>
              <a:t>)</a:t>
            </a:r>
          </a:p>
          <a:p>
            <a:pPr lvl="1"/>
            <a:r>
              <a:rPr lang="en-US" dirty="0" err="1" smtClean="0"/>
              <a:t>Keturunan</a:t>
            </a:r>
            <a:r>
              <a:rPr lang="en-US" dirty="0" smtClean="0"/>
              <a:t> </a:t>
            </a:r>
            <a:r>
              <a:rPr lang="en-US" dirty="0" err="1"/>
              <a:t>campuran</a:t>
            </a:r>
            <a:r>
              <a:rPr lang="en-US" dirty="0"/>
              <a:t> (</a:t>
            </a:r>
            <a:r>
              <a:rPr lang="en-US" i="1" dirty="0"/>
              <a:t>crossbreeding) </a:t>
            </a:r>
            <a:r>
              <a:rPr lang="en-US" i="1" dirty="0" err="1"/>
              <a:t>dan</a:t>
            </a:r>
            <a:r>
              <a:rPr lang="en-US" i="1" dirty="0"/>
              <a:t> </a:t>
            </a:r>
          </a:p>
          <a:p>
            <a:pPr lvl="1"/>
            <a:r>
              <a:rPr lang="en-US" dirty="0" err="1" smtClean="0"/>
              <a:t>mutasi</a:t>
            </a:r>
            <a:endParaRPr lang="en-US" dirty="0"/>
          </a:p>
          <a:p>
            <a:r>
              <a:rPr lang="fi-FI" dirty="0" smtClean="0"/>
              <a:t>Suatu </a:t>
            </a:r>
            <a:r>
              <a:rPr lang="fi-FI" dirty="0"/>
              <a:t>populasi dari solusi kandidat diinisiasi </a:t>
            </a:r>
            <a:r>
              <a:rPr lang="en-US" dirty="0" smtClean="0"/>
              <a:t>(</a:t>
            </a:r>
            <a:r>
              <a:rPr lang="en-US" dirty="0" err="1"/>
              <a:t>kromosom</a:t>
            </a:r>
            <a:r>
              <a:rPr lang="en-US" dirty="0"/>
              <a:t>)</a:t>
            </a:r>
          </a:p>
          <a:p>
            <a:r>
              <a:rPr lang="it-IT" dirty="0" smtClean="0"/>
              <a:t>Generasi </a:t>
            </a:r>
            <a:r>
              <a:rPr lang="it-IT" dirty="0"/>
              <a:t>baru dari solusi diproduksi dimulai </a:t>
            </a:r>
            <a:r>
              <a:rPr lang="it-IT" dirty="0" smtClean="0"/>
              <a:t>dengan </a:t>
            </a:r>
            <a:r>
              <a:rPr lang="en-US" dirty="0" err="1" smtClean="0"/>
              <a:t>populasi</a:t>
            </a:r>
            <a:r>
              <a:rPr lang="en-US" dirty="0" smtClean="0"/>
              <a:t> </a:t>
            </a:r>
            <a:r>
              <a:rPr lang="en-US" dirty="0" err="1"/>
              <a:t>awal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genetika</a:t>
            </a:r>
            <a:r>
              <a:rPr lang="en-US" dirty="0"/>
              <a:t> </a:t>
            </a:r>
            <a:r>
              <a:rPr lang="fi-FI" dirty="0" smtClean="0"/>
              <a:t>tertentu</a:t>
            </a:r>
            <a:r>
              <a:rPr lang="fi-FI" dirty="0"/>
              <a:t>: pemilihan, </a:t>
            </a:r>
            <a:r>
              <a:rPr lang="fi-FI" i="1" dirty="0"/>
              <a:t>crossover dan mutasi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2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Genetika</a:t>
            </a:r>
            <a:r>
              <a:rPr lang="en-US" dirty="0" smtClean="0"/>
              <a:t> (GA)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85950"/>
            <a:ext cx="6515100" cy="3829050"/>
          </a:xfrm>
        </p:spPr>
        <p:txBody>
          <a:bodyPr>
            <a:normAutofit fontScale="62500" lnSpcReduction="20000"/>
          </a:bodyPr>
          <a:lstStyle/>
          <a:p>
            <a:r>
              <a:rPr lang="it-IT" dirty="0"/>
              <a:t>Generasi berikutnya diproduksi dari populasi saat </a:t>
            </a:r>
            <a:r>
              <a:rPr lang="it-IT" dirty="0" smtClean="0"/>
              <a:t>ini </a:t>
            </a:r>
            <a:r>
              <a:rPr lang="en-US" dirty="0" err="1" smtClean="0"/>
              <a:t>menggunakan</a:t>
            </a:r>
            <a:endParaRPr lang="en-US" dirty="0"/>
          </a:p>
          <a:p>
            <a:pPr lvl="1"/>
            <a:r>
              <a:rPr lang="en-US" b="1" i="1" dirty="0" smtClean="0"/>
              <a:t>crossover </a:t>
            </a:r>
            <a:r>
              <a:rPr lang="en-US" b="1" i="1" dirty="0"/>
              <a:t>(</a:t>
            </a:r>
            <a:r>
              <a:rPr lang="en-US" b="1" i="1" dirty="0" err="1"/>
              <a:t>menyambung</a:t>
            </a:r>
            <a:r>
              <a:rPr lang="en-US" b="1" i="1" dirty="0"/>
              <a:t>, </a:t>
            </a:r>
            <a:r>
              <a:rPr lang="en-US" b="1" i="1" dirty="0" err="1"/>
              <a:t>menggabung</a:t>
            </a:r>
            <a:r>
              <a:rPr lang="en-US" b="1" i="1" dirty="0"/>
              <a:t> </a:t>
            </a:r>
            <a:r>
              <a:rPr lang="en-US" b="1" i="1" dirty="0" err="1"/>
              <a:t>potongan</a:t>
            </a:r>
            <a:r>
              <a:rPr lang="en-US" b="1" i="1" dirty="0"/>
              <a:t> </a:t>
            </a:r>
            <a:r>
              <a:rPr lang="en-US" b="1" i="1" dirty="0" err="1"/>
              <a:t>solusi</a:t>
            </a:r>
            <a:r>
              <a:rPr lang="en-US" b="1" i="1" dirty="0"/>
              <a:t> </a:t>
            </a:r>
            <a:r>
              <a:rPr lang="en-US" b="1" i="1" dirty="0" err="1"/>
              <a:t>dari</a:t>
            </a:r>
            <a:r>
              <a:rPr lang="en-US" b="1" i="1" dirty="0"/>
              <a:t> </a:t>
            </a:r>
            <a:r>
              <a:rPr lang="en-US" b="1" i="1" dirty="0" err="1"/>
              <a:t>induk</a:t>
            </a:r>
            <a:r>
              <a:rPr lang="en-US" b="1" i="1" dirty="0"/>
              <a:t>)</a:t>
            </a:r>
          </a:p>
          <a:p>
            <a:pPr lvl="1"/>
            <a:r>
              <a:rPr lang="en-US" b="1" dirty="0" err="1" smtClean="0"/>
              <a:t>mutasi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parameter-parameter yang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/>
              <a:t>solusi</a:t>
            </a:r>
            <a:r>
              <a:rPr lang="en-US" dirty="0"/>
              <a:t>)</a:t>
            </a:r>
          </a:p>
          <a:p>
            <a:r>
              <a:rPr lang="en-US" i="1" dirty="0" smtClean="0"/>
              <a:t>Fitness </a:t>
            </a:r>
            <a:r>
              <a:rPr lang="en-US" i="1" dirty="0"/>
              <a:t>(</a:t>
            </a:r>
            <a:r>
              <a:rPr lang="en-US" i="1" dirty="0" err="1"/>
              <a:t>kemampuan</a:t>
            </a:r>
            <a:r>
              <a:rPr lang="en-US" i="1" dirty="0"/>
              <a:t>)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solusi</a:t>
            </a:r>
            <a:r>
              <a:rPr lang="en-US" i="1" dirty="0"/>
              <a:t> </a:t>
            </a:r>
            <a:r>
              <a:rPr lang="en-US" i="1" dirty="0" err="1"/>
              <a:t>baru</a:t>
            </a:r>
            <a:r>
              <a:rPr lang="en-US" i="1" dirty="0"/>
              <a:t> </a:t>
            </a:r>
            <a:r>
              <a:rPr lang="en-US" i="1" dirty="0" err="1"/>
              <a:t>dievaluasi</a:t>
            </a:r>
            <a:r>
              <a:rPr lang="en-US" i="1" dirty="0"/>
              <a:t> </a:t>
            </a:r>
            <a:r>
              <a:rPr lang="en-US" i="1" dirty="0" err="1"/>
              <a:t>menggunakan</a:t>
            </a:r>
            <a:r>
              <a:rPr lang="en-US" i="1" dirty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fitness.</a:t>
            </a:r>
          </a:p>
          <a:p>
            <a:r>
              <a:rPr lang="en-US" dirty="0" err="1" smtClean="0"/>
              <a:t>Langkah-langkah</a:t>
            </a:r>
            <a:r>
              <a:rPr lang="en-US" dirty="0" smtClean="0"/>
              <a:t> </a:t>
            </a:r>
            <a:r>
              <a:rPr lang="en-US" dirty="0" err="1"/>
              <a:t>pembangkitan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berlanjut</a:t>
            </a:r>
            <a:r>
              <a:rPr lang="en-US" dirty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.</a:t>
            </a:r>
          </a:p>
          <a:p>
            <a:r>
              <a:rPr lang="en-US" dirty="0" smtClean="0"/>
              <a:t>GA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Optimisasi</a:t>
            </a:r>
            <a:r>
              <a:rPr lang="en-US" dirty="0" smtClean="0"/>
              <a:t> </a:t>
            </a:r>
            <a:r>
              <a:rPr lang="en-US" dirty="0"/>
              <a:t>portfolio</a:t>
            </a:r>
          </a:p>
          <a:p>
            <a:pPr lvl="1"/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/>
              <a:t>kebangkrutan</a:t>
            </a:r>
            <a:endParaRPr lang="en-US" dirty="0"/>
          </a:p>
          <a:p>
            <a:pPr lvl="1"/>
            <a:r>
              <a:rPr lang="en-US" dirty="0" err="1" smtClean="0"/>
              <a:t>Peramalan</a:t>
            </a:r>
            <a:r>
              <a:rPr lang="en-US" dirty="0" smtClean="0"/>
              <a:t> </a:t>
            </a:r>
            <a:r>
              <a:rPr lang="en-US" dirty="0" err="1"/>
              <a:t>keuangan</a:t>
            </a:r>
            <a:endParaRPr lang="en-US" dirty="0"/>
          </a:p>
          <a:p>
            <a:pPr lvl="1"/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/>
              <a:t>mesin</a:t>
            </a:r>
            <a:r>
              <a:rPr lang="en-US" dirty="0"/>
              <a:t> jet</a:t>
            </a:r>
          </a:p>
          <a:p>
            <a:pPr lvl="1"/>
            <a:r>
              <a:rPr lang="en-US" dirty="0" err="1" smtClean="0"/>
              <a:t>Penjadwalan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Samar (FL)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57400"/>
            <a:ext cx="6286500" cy="37719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tradisional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: </a:t>
            </a:r>
          </a:p>
          <a:p>
            <a:pPr lvl="1"/>
            <a:r>
              <a:rPr lang="pt-BR" i="1" dirty="0" smtClean="0"/>
              <a:t>true </a:t>
            </a:r>
            <a:r>
              <a:rPr lang="pt-BR" i="1" dirty="0"/>
              <a:t>atau false (benar atau salah)</a:t>
            </a:r>
          </a:p>
          <a:p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/>
              <a:t>masalah</a:t>
            </a:r>
            <a:r>
              <a:rPr lang="en-US" dirty="0"/>
              <a:t> “</a:t>
            </a:r>
            <a:r>
              <a:rPr lang="en-US" dirty="0" err="1"/>
              <a:t>nyata</a:t>
            </a:r>
            <a:r>
              <a:rPr lang="en-US" dirty="0"/>
              <a:t>”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berurusan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err="1"/>
              <a:t>proposisi</a:t>
            </a:r>
            <a:r>
              <a:rPr lang="en-US" b="1" dirty="0"/>
              <a:t> yang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sepenuhnya</a:t>
            </a:r>
            <a:r>
              <a:rPr lang="en-US" b="1" dirty="0"/>
              <a:t> </a:t>
            </a:r>
            <a:r>
              <a:rPr lang="en-US" b="1" dirty="0" err="1" smtClean="0"/>
              <a:t>benar</a:t>
            </a:r>
            <a:r>
              <a:rPr lang="en-US" b="1" dirty="0" smtClean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salah</a:t>
            </a:r>
            <a:endParaRPr lang="en-US" b="1" dirty="0"/>
          </a:p>
          <a:p>
            <a:r>
              <a:rPr lang="en-US" dirty="0" err="1" smtClean="0"/>
              <a:t>Presisi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berakibat</a:t>
            </a:r>
            <a:r>
              <a:rPr lang="en-US" dirty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yang optimal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/>
              <a:t>Fuzzy </a:t>
            </a:r>
            <a:r>
              <a:rPr lang="en-US" b="1" dirty="0" err="1"/>
              <a:t>menangani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“</a:t>
            </a:r>
            <a:r>
              <a:rPr lang="en-US" b="1" dirty="0" smtClean="0"/>
              <a:t>pas” </a:t>
            </a:r>
            <a:r>
              <a:rPr lang="sv-SE" dirty="0" smtClean="0"/>
              <a:t>dengan </a:t>
            </a:r>
            <a:r>
              <a:rPr lang="sv-SE" dirty="0"/>
              <a:t>memberikan suatu derajat kebenaran </a:t>
            </a:r>
            <a:r>
              <a:rPr lang="sv-SE" dirty="0" smtClean="0"/>
              <a:t>–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samar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6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Samar (FL)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0" y="1885950"/>
            <a:ext cx="6229350" cy="3886200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Pengetahuan dapat diekspresikan dalam </a:t>
            </a:r>
            <a:r>
              <a:rPr lang="nl-NL" b="1" dirty="0"/>
              <a:t>terminologi </a:t>
            </a:r>
            <a:r>
              <a:rPr lang="en-US" b="1" dirty="0" err="1" smtClean="0"/>
              <a:t>bahasa</a:t>
            </a:r>
            <a:r>
              <a:rPr lang="en-US" b="1" dirty="0" smtClean="0"/>
              <a:t> </a:t>
            </a:r>
            <a:r>
              <a:rPr lang="en-US" b="1" dirty="0"/>
              <a:t>yang  </a:t>
            </a:r>
            <a:r>
              <a:rPr lang="en-US" b="1" dirty="0" err="1"/>
              <a:t>samar</a:t>
            </a:r>
            <a:r>
              <a:rPr lang="en-US" b="1" dirty="0"/>
              <a:t>.</a:t>
            </a:r>
          </a:p>
          <a:p>
            <a:r>
              <a:rPr lang="en-US" dirty="0" err="1"/>
              <a:t>Fleksibilitas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kekuatan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FL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 smtClean="0"/>
              <a:t>digunakan</a:t>
            </a:r>
            <a:r>
              <a:rPr lang="en-US" dirty="0"/>
              <a:t>. </a:t>
            </a:r>
          </a:p>
          <a:p>
            <a:pPr lvl="1"/>
            <a:r>
              <a:rPr lang="en-US" dirty="0" err="1" smtClean="0"/>
              <a:t>Penyederhanaan</a:t>
            </a:r>
            <a:r>
              <a:rPr lang="en-US" dirty="0" smtClean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 smtClean="0"/>
              <a:t>ketidak</a:t>
            </a:r>
            <a:r>
              <a:rPr lang="en-US" dirty="0" smtClean="0"/>
              <a:t>- </a:t>
            </a:r>
            <a:r>
              <a:rPr lang="en-US" dirty="0" err="1" smtClean="0"/>
              <a:t>tepatan</a:t>
            </a:r>
            <a:endParaRPr lang="en-US" dirty="0"/>
          </a:p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fuzzy systems:</a:t>
            </a:r>
          </a:p>
          <a:p>
            <a:pPr lvl="1"/>
            <a:r>
              <a:rPr lang="it-IT" dirty="0" smtClean="0"/>
              <a:t>Kendali </a:t>
            </a:r>
            <a:r>
              <a:rPr lang="it-IT" dirty="0"/>
              <a:t>dari proses fabrikasi (</a:t>
            </a:r>
            <a:r>
              <a:rPr lang="it-IT" i="1" dirty="0"/>
              <a:t>manufacturing)</a:t>
            </a:r>
          </a:p>
          <a:p>
            <a:pPr lvl="1"/>
            <a:r>
              <a:rPr lang="en-US" dirty="0" err="1" smtClean="0"/>
              <a:t>Alat-alat</a:t>
            </a:r>
            <a:r>
              <a:rPr lang="en-US" dirty="0" smtClean="0"/>
              <a:t> </a:t>
            </a:r>
            <a:r>
              <a:rPr lang="en-US" dirty="0" err="1"/>
              <a:t>rumah-tangga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AC,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cuci</a:t>
            </a:r>
            <a:r>
              <a:rPr lang="en-US" dirty="0"/>
              <a:t> &amp; </a:t>
            </a:r>
            <a:r>
              <a:rPr lang="en-US" dirty="0" err="1"/>
              <a:t>kamera</a:t>
            </a:r>
            <a:endParaRPr lang="en-US" dirty="0"/>
          </a:p>
          <a:p>
            <a:pPr lvl="1"/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/>
              <a:t>dikombinasikan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 lain,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b="1" i="1" dirty="0"/>
              <a:t>hybrid fuzzy-expert, neuro-fuzzy, </a:t>
            </a:r>
            <a:r>
              <a:rPr lang="en-US" b="1" i="1" dirty="0" err="1"/>
              <a:t>atau</a:t>
            </a:r>
            <a:r>
              <a:rPr lang="en-US" b="1" i="1" dirty="0"/>
              <a:t> </a:t>
            </a:r>
            <a:r>
              <a:rPr lang="en-US" b="1" i="1" dirty="0" smtClean="0"/>
              <a:t>fuzzy-GA</a:t>
            </a:r>
            <a:r>
              <a:rPr lang="en-US" b="1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2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Cerdas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dirty="0"/>
              <a:t>Apa itu sistem cerdas (</a:t>
            </a:r>
            <a:r>
              <a:rPr lang="sv-SE" i="1" dirty="0"/>
              <a:t>intelligent system)?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Cerdas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US" dirty="0"/>
          </a:p>
          <a:p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Cerdas</a:t>
            </a:r>
            <a:endParaRPr lang="en-US" dirty="0"/>
          </a:p>
          <a:p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(AI)</a:t>
            </a:r>
          </a:p>
          <a:p>
            <a:r>
              <a:rPr lang="en-US" dirty="0" err="1" smtClean="0"/>
              <a:t>Paradigma</a:t>
            </a:r>
            <a:r>
              <a:rPr lang="en-US" dirty="0" smtClean="0"/>
              <a:t> </a:t>
            </a:r>
            <a:r>
              <a:rPr lang="en-US" i="1" dirty="0"/>
              <a:t>Soft Computing</a:t>
            </a:r>
          </a:p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Pakar</a:t>
            </a:r>
            <a:r>
              <a:rPr lang="en-US" dirty="0"/>
              <a:t> (</a:t>
            </a:r>
            <a:r>
              <a:rPr lang="en-US" i="1" dirty="0"/>
              <a:t>Expert System)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Samar (</a:t>
            </a:r>
            <a:r>
              <a:rPr lang="en-US" i="1" dirty="0"/>
              <a:t>Fuzzy System)</a:t>
            </a:r>
          </a:p>
          <a:p>
            <a:pPr lvl="1"/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/>
              <a:t>Syaraf</a:t>
            </a:r>
            <a:r>
              <a:rPr lang="en-US" dirty="0"/>
              <a:t> </a:t>
            </a:r>
            <a:r>
              <a:rPr lang="en-US" dirty="0" err="1"/>
              <a:t>Tiruan</a:t>
            </a:r>
            <a:r>
              <a:rPr lang="en-US" dirty="0"/>
              <a:t> (</a:t>
            </a:r>
            <a:r>
              <a:rPr lang="en-US" i="1" dirty="0"/>
              <a:t>Artificial Neural Networks)</a:t>
            </a:r>
          </a:p>
          <a:p>
            <a:pPr lvl="1"/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/>
              <a:t>Genetika</a:t>
            </a:r>
            <a:r>
              <a:rPr lang="en-US" dirty="0"/>
              <a:t> (</a:t>
            </a:r>
            <a:r>
              <a:rPr lang="en-US" i="1" dirty="0"/>
              <a:t>Genetic Algorithms, GA)</a:t>
            </a:r>
          </a:p>
          <a:p>
            <a:pPr lvl="1"/>
            <a:r>
              <a:rPr lang="en-US" dirty="0" err="1" smtClean="0"/>
              <a:t>Penalaran</a:t>
            </a:r>
            <a:r>
              <a:rPr lang="en-US" dirty="0" smtClean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(</a:t>
            </a:r>
            <a:r>
              <a:rPr lang="en-US" i="1" dirty="0"/>
              <a:t>Case-based reasoning, CBR) 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Mining</a:t>
            </a:r>
          </a:p>
          <a:p>
            <a:pPr lvl="1"/>
            <a:r>
              <a:rPr lang="en-US" dirty="0" err="1" smtClean="0"/>
              <a:t>Agen</a:t>
            </a:r>
            <a:r>
              <a:rPr lang="en-US" dirty="0" smtClean="0"/>
              <a:t> </a:t>
            </a:r>
            <a:r>
              <a:rPr lang="en-US" dirty="0" err="1"/>
              <a:t>Cerdas</a:t>
            </a:r>
            <a:r>
              <a:rPr lang="en-US" dirty="0"/>
              <a:t> (</a:t>
            </a:r>
            <a:r>
              <a:rPr lang="en-US" i="1" dirty="0"/>
              <a:t>Intelligent Software Agents)</a:t>
            </a:r>
          </a:p>
          <a:p>
            <a:pPr lvl="1"/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/>
              <a:t>Bahasa (</a:t>
            </a:r>
            <a:r>
              <a:rPr lang="en-US" i="1" dirty="0"/>
              <a:t>Language Technology)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Penalaran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(CBR)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0" y="2057400"/>
            <a:ext cx="5829300" cy="37719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Sistem</a:t>
            </a:r>
            <a:r>
              <a:rPr lang="en-US" dirty="0"/>
              <a:t> CBR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memanfaatkan</a:t>
            </a:r>
            <a:r>
              <a:rPr lang="en-US" b="1" dirty="0"/>
              <a:t>  </a:t>
            </a:r>
            <a:r>
              <a:rPr lang="en-US" b="1" dirty="0" err="1" smtClean="0"/>
              <a:t>pengetahuan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i="1" dirty="0"/>
              <a:t>knowledge) </a:t>
            </a:r>
            <a:r>
              <a:rPr lang="en-US" b="1" i="1" dirty="0" err="1"/>
              <a:t>mengenai</a:t>
            </a:r>
            <a:r>
              <a:rPr lang="en-US" b="1" i="1" dirty="0"/>
              <a:t> </a:t>
            </a:r>
            <a:r>
              <a:rPr lang="en-US" b="1" i="1" dirty="0" err="1"/>
              <a:t>masalah</a:t>
            </a:r>
            <a:r>
              <a:rPr lang="en-US" b="1" i="1" dirty="0"/>
              <a:t> </a:t>
            </a:r>
            <a:r>
              <a:rPr lang="en-US" b="1" i="1" dirty="0" err="1" smtClean="0"/>
              <a:t>serupa</a:t>
            </a:r>
            <a:r>
              <a:rPr lang="en-US" b="1" i="1" dirty="0" smtClean="0"/>
              <a:t> </a:t>
            </a:r>
            <a:r>
              <a:rPr lang="fi-FI" b="1" dirty="0" smtClean="0"/>
              <a:t>yang </a:t>
            </a:r>
            <a:r>
              <a:rPr lang="fi-FI" b="1" dirty="0"/>
              <a:t>ditemukan sebelumnya (masa lalu)</a:t>
            </a:r>
          </a:p>
          <a:p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/>
              <a:t>masa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b="1" dirty="0" err="1"/>
              <a:t>suatu</a:t>
            </a:r>
            <a:r>
              <a:rPr lang="en-US" b="1" dirty="0"/>
              <a:t> basis </a:t>
            </a:r>
            <a:r>
              <a:rPr lang="en-US" b="1" dirty="0" err="1" smtClean="0"/>
              <a:t>kasus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i="1" dirty="0"/>
              <a:t>case-base)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/>
              <a:t>CBR </a:t>
            </a:r>
            <a:r>
              <a:rPr lang="en-US" dirty="0" err="1"/>
              <a:t>mencari</a:t>
            </a:r>
            <a:r>
              <a:rPr lang="en-US" dirty="0"/>
              <a:t> basis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kasus-kasus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atribut-atribut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serupa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mensintesis</a:t>
            </a:r>
            <a:r>
              <a:rPr lang="en-US" dirty="0"/>
              <a:t> </a:t>
            </a:r>
            <a:r>
              <a:rPr lang="en-US" dirty="0" err="1"/>
              <a:t>kasus-kasus</a:t>
            </a:r>
            <a:r>
              <a:rPr lang="en-US" dirty="0"/>
              <a:t> </a:t>
            </a:r>
            <a:r>
              <a:rPr lang="en-US" dirty="0" err="1" smtClean="0"/>
              <a:t>serupa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yang </a:t>
            </a:r>
            <a:r>
              <a:rPr lang="en-US" dirty="0" err="1"/>
              <a:t>serupa</a:t>
            </a:r>
            <a:endParaRPr lang="en-US" dirty="0"/>
          </a:p>
          <a:p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/>
              <a:t>dipraktekkan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tangguh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 smtClean="0"/>
              <a:t>dilakukan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1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Penalaran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(CBR)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057400"/>
            <a:ext cx="6172200" cy="360045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Sistem</a:t>
            </a:r>
            <a:r>
              <a:rPr lang="en-US" dirty="0"/>
              <a:t> CBR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i="1" dirty="0" smtClean="0"/>
              <a:t>overtime </a:t>
            </a:r>
            <a:r>
              <a:rPr lang="fi-FI" dirty="0" smtClean="0"/>
              <a:t>karena </a:t>
            </a:r>
            <a:r>
              <a:rPr lang="fi-FI" dirty="0"/>
              <a:t>belajar dari kesalahan-kesalahan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masa </a:t>
            </a:r>
            <a:r>
              <a:rPr lang="en-US" dirty="0" err="1" smtClean="0"/>
              <a:t>lalu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aplikasi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Penalaran</a:t>
            </a:r>
            <a:r>
              <a:rPr lang="en-US" dirty="0" smtClean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undang-undang</a:t>
            </a:r>
            <a:r>
              <a:rPr lang="en-US" dirty="0"/>
              <a:t> (Legal, </a:t>
            </a:r>
            <a:r>
              <a:rPr lang="en-US" dirty="0" err="1" smtClean="0"/>
              <a:t>hukum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Mediasi</a:t>
            </a:r>
            <a:r>
              <a:rPr lang="en-US" dirty="0" smtClean="0"/>
              <a:t> </a:t>
            </a:r>
            <a:r>
              <a:rPr lang="en-US" dirty="0" err="1"/>
              <a:t>perselisihan</a:t>
            </a:r>
            <a:endParaRPr lang="en-US" dirty="0"/>
          </a:p>
          <a:p>
            <a:pPr lvl="1"/>
            <a:r>
              <a:rPr lang="en-US" dirty="0" smtClean="0"/>
              <a:t>Data </a:t>
            </a:r>
            <a:r>
              <a:rPr lang="en-US" dirty="0"/>
              <a:t>mining</a:t>
            </a:r>
          </a:p>
          <a:p>
            <a:pPr lvl="1"/>
            <a:r>
              <a:rPr lang="en-US" dirty="0" err="1" smtClean="0"/>
              <a:t>Diagnosa</a:t>
            </a:r>
            <a:r>
              <a:rPr lang="en-US" dirty="0" smtClean="0"/>
              <a:t> </a:t>
            </a:r>
            <a:r>
              <a:rPr lang="en-US" dirty="0" err="1"/>
              <a:t>kesalahan</a:t>
            </a:r>
            <a:endParaRPr lang="en-US" dirty="0"/>
          </a:p>
          <a:p>
            <a:pPr lvl="1"/>
            <a:r>
              <a:rPr lang="en-US" dirty="0" err="1" smtClean="0"/>
              <a:t>Penjadwalan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71550"/>
            <a:ext cx="6172200" cy="857250"/>
          </a:xfrm>
        </p:spPr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0" y="1885950"/>
            <a:ext cx="6115050" cy="3886200"/>
          </a:xfrm>
        </p:spPr>
        <p:txBody>
          <a:bodyPr>
            <a:normAutofit fontScale="92500"/>
          </a:bodyPr>
          <a:lstStyle/>
          <a:p>
            <a:r>
              <a:rPr lang="en-US" dirty="0"/>
              <a:t>Proses </a:t>
            </a:r>
            <a:r>
              <a:rPr lang="en-US" dirty="0" err="1"/>
              <a:t>eksplorasi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bermanfaat</a:t>
            </a:r>
            <a:endParaRPr lang="en-US" dirty="0"/>
          </a:p>
          <a:p>
            <a:r>
              <a:rPr lang="en-US" dirty="0" smtClean="0"/>
              <a:t>Volume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data </a:t>
            </a:r>
            <a:r>
              <a:rPr lang="en-US" i="1" dirty="0"/>
              <a:t>point-of-sale (POS) </a:t>
            </a:r>
            <a:r>
              <a:rPr lang="en-US" dirty="0" err="1" smtClean="0"/>
              <a:t>dibangkitkan</a:t>
            </a:r>
            <a:r>
              <a:rPr lang="en-US" dirty="0" smtClean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ditangkap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misal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i="1" dirty="0"/>
              <a:t>bar code scanner </a:t>
            </a:r>
          </a:p>
          <a:p>
            <a:pPr lvl="1"/>
            <a:r>
              <a:rPr lang="en-US" dirty="0" smtClean="0"/>
              <a:t>Database </a:t>
            </a:r>
            <a:r>
              <a:rPr lang="en-US" dirty="0"/>
              <a:t>detail </a:t>
            </a:r>
            <a:r>
              <a:rPr lang="en-US" dirty="0" err="1"/>
              <a:t>panggilan</a:t>
            </a:r>
            <a:r>
              <a:rPr lang="en-US" dirty="0"/>
              <a:t> </a:t>
            </a:r>
            <a:r>
              <a:rPr lang="en-US" dirty="0" err="1"/>
              <a:t>pelanggan</a:t>
            </a:r>
            <a:endParaRPr lang="en-US" dirty="0"/>
          </a:p>
          <a:p>
            <a:pPr lvl="1"/>
            <a:r>
              <a:rPr lang="en-US" dirty="0" smtClean="0"/>
              <a:t>File </a:t>
            </a:r>
            <a:r>
              <a:rPr lang="en-US" dirty="0"/>
              <a:t>log web server </a:t>
            </a:r>
            <a:r>
              <a:rPr lang="en-US" dirty="0" err="1"/>
              <a:t>dalam</a:t>
            </a:r>
            <a:r>
              <a:rPr lang="en-US" dirty="0"/>
              <a:t> situs e-commerce. </a:t>
            </a:r>
          </a:p>
        </p:txBody>
      </p:sp>
    </p:spTree>
    <p:extLst>
      <p:ext uri="{BB962C8B-B14F-4D97-AF65-F5344CB8AC3E}">
        <p14:creationId xmlns:p14="http://schemas.microsoft.com/office/powerpoint/2010/main" val="27906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0" y="2000250"/>
            <a:ext cx="6343650" cy="3829050"/>
          </a:xfrm>
        </p:spPr>
        <p:txBody>
          <a:bodyPr>
            <a:normAutofit fontScale="77500" lnSpcReduction="20000"/>
          </a:bodyPr>
          <a:lstStyle/>
          <a:p>
            <a:r>
              <a:rPr lang="nb-NO" dirty="0" smtClean="0"/>
              <a:t>Dapat </a:t>
            </a:r>
            <a:r>
              <a:rPr lang="nb-NO" dirty="0"/>
              <a:t>mengekstrak informasi perilaku pasar dan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menggali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endParaRPr lang="en-US" dirty="0"/>
          </a:p>
          <a:p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:</a:t>
            </a:r>
          </a:p>
          <a:p>
            <a:pPr lvl="1"/>
            <a:r>
              <a:rPr lang="fi-FI" dirty="0" smtClean="0"/>
              <a:t>Menyatakan </a:t>
            </a:r>
            <a:r>
              <a:rPr lang="fi-FI" dirty="0"/>
              <a:t>tren &amp; asosiasi perilaku pasar</a:t>
            </a:r>
          </a:p>
          <a:p>
            <a:pPr lvl="1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kompetitif</a:t>
            </a:r>
            <a:r>
              <a:rPr lang="en-US" dirty="0"/>
              <a:t>/</a:t>
            </a:r>
            <a:r>
              <a:rPr lang="en-US" dirty="0" err="1"/>
              <a:t>efektifitas</a:t>
            </a:r>
            <a:r>
              <a:rPr lang="en-US" dirty="0"/>
              <a:t> </a:t>
            </a:r>
            <a:r>
              <a:rPr lang="en-US" dirty="0" err="1" smtClean="0"/>
              <a:t>pemasaran</a:t>
            </a:r>
            <a:r>
              <a:rPr lang="en-US" dirty="0"/>
              <a:t>.</a:t>
            </a:r>
          </a:p>
          <a:p>
            <a:r>
              <a:rPr lang="en-US" dirty="0" err="1"/>
              <a:t>Teknik-teknik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ANN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decision trees </a:t>
            </a:r>
            <a:r>
              <a:rPr lang="en-US" i="1" dirty="0" err="1"/>
              <a:t>dapat</a:t>
            </a:r>
            <a:r>
              <a:rPr lang="en-US" i="1" dirty="0"/>
              <a:t> </a:t>
            </a:r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/>
              <a:t>data mining </a:t>
            </a:r>
            <a:r>
              <a:rPr lang="en-US" dirty="0" err="1"/>
              <a:t>pada</a:t>
            </a:r>
            <a:r>
              <a:rPr lang="en-US" dirty="0"/>
              <a:t> data </a:t>
            </a:r>
            <a:r>
              <a:rPr lang="en-US" dirty="0" err="1"/>
              <a:t>besar</a:t>
            </a:r>
            <a:r>
              <a:rPr lang="en-US" dirty="0"/>
              <a:t> (</a:t>
            </a:r>
            <a:r>
              <a:rPr lang="en-US" i="1" dirty="0"/>
              <a:t>data </a:t>
            </a:r>
            <a:r>
              <a:rPr lang="en-US" i="1" dirty="0" smtClean="0"/>
              <a:t>warehouse</a:t>
            </a:r>
            <a:r>
              <a:rPr lang="en-US" i="1" dirty="0"/>
              <a:t>).</a:t>
            </a:r>
          </a:p>
          <a:p>
            <a:r>
              <a:rPr lang="en-US" dirty="0" err="1"/>
              <a:t>Ketertarikan</a:t>
            </a:r>
            <a:r>
              <a:rPr lang="en-US" dirty="0"/>
              <a:t> </a:t>
            </a:r>
            <a:r>
              <a:rPr lang="en-US" dirty="0" err="1"/>
              <a:t>bertambah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data mining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/>
              <a:t>area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kampanye</a:t>
            </a:r>
            <a:r>
              <a:rPr lang="en-US" dirty="0"/>
              <a:t> direct target marketing, </a:t>
            </a:r>
            <a:r>
              <a:rPr lang="nl-NL" dirty="0" smtClean="0"/>
              <a:t>deteksi </a:t>
            </a:r>
            <a:r>
              <a:rPr lang="nl-NL" dirty="0"/>
              <a:t>penipuan dan pengembangan model untuk </a:t>
            </a:r>
            <a:r>
              <a:rPr lang="pt-BR" dirty="0" smtClean="0"/>
              <a:t>membantu </a:t>
            </a:r>
            <a:r>
              <a:rPr lang="pt-BR" dirty="0"/>
              <a:t>prediksi keuangan, juga sistem </a:t>
            </a:r>
            <a:r>
              <a:rPr lang="pt-BR" dirty="0" smtClean="0"/>
              <a:t>anti-</a:t>
            </a:r>
            <a:r>
              <a:rPr lang="en-US" dirty="0" err="1" smtClean="0"/>
              <a:t>terorisme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5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 (ISA)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43100"/>
            <a:ext cx="6286500" cy="37719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Program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asisten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i="1" dirty="0"/>
              <a:t>information </a:t>
            </a:r>
            <a:r>
              <a:rPr lang="en-US" i="1" dirty="0" smtClean="0"/>
              <a:t>overload</a:t>
            </a:r>
            <a:endParaRPr lang="en-US" i="1" dirty="0"/>
          </a:p>
          <a:p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juga </a:t>
            </a:r>
            <a:r>
              <a:rPr lang="en-US" dirty="0" err="1"/>
              <a:t>agen</a:t>
            </a:r>
            <a:r>
              <a:rPr lang="en-US" dirty="0"/>
              <a:t> software </a:t>
            </a:r>
            <a:r>
              <a:rPr lang="en-US" dirty="0" err="1" smtClean="0"/>
              <a:t>cerdas</a:t>
            </a:r>
            <a:r>
              <a:rPr lang="en-US" dirty="0" smtClean="0"/>
              <a:t> </a:t>
            </a:r>
            <a:r>
              <a:rPr lang="en-US" dirty="0" err="1"/>
              <a:t>lainnya</a:t>
            </a:r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Menghimpun</a:t>
            </a:r>
            <a:r>
              <a:rPr lang="en-US" dirty="0"/>
              <a:t>, </a:t>
            </a:r>
            <a:r>
              <a:rPr lang="en-US" dirty="0" err="1"/>
              <a:t>menyaring</a:t>
            </a:r>
            <a:r>
              <a:rPr lang="en-US" dirty="0"/>
              <a:t> &amp;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&amp; email</a:t>
            </a:r>
          </a:p>
          <a:p>
            <a:pPr lvl="1"/>
            <a:r>
              <a:rPr lang="en-US" dirty="0" smtClean="0"/>
              <a:t>Online </a:t>
            </a:r>
            <a:r>
              <a:rPr lang="en-US" dirty="0"/>
              <a:t>Shopping</a:t>
            </a:r>
          </a:p>
          <a:p>
            <a:pPr lvl="1"/>
            <a:r>
              <a:rPr lang="en-US" dirty="0" err="1" smtClean="0"/>
              <a:t>Notifikasi</a:t>
            </a:r>
            <a:r>
              <a:rPr lang="en-US" dirty="0" smtClean="0"/>
              <a:t> </a:t>
            </a:r>
            <a:r>
              <a:rPr lang="en-US" dirty="0" err="1"/>
              <a:t>Kejadian</a:t>
            </a:r>
            <a:r>
              <a:rPr lang="en-US" dirty="0"/>
              <a:t> (</a:t>
            </a:r>
            <a:r>
              <a:rPr lang="en-US" i="1" dirty="0"/>
              <a:t>event)</a:t>
            </a:r>
          </a:p>
          <a:p>
            <a:pPr lvl="1"/>
            <a:r>
              <a:rPr lang="en-US" dirty="0" err="1" smtClean="0"/>
              <a:t>Penjadwalan</a:t>
            </a:r>
            <a:r>
              <a:rPr lang="en-US" dirty="0" smtClean="0"/>
              <a:t> </a:t>
            </a:r>
            <a:r>
              <a:rPr lang="en-US" dirty="0"/>
              <a:t>Personal</a:t>
            </a:r>
          </a:p>
          <a:p>
            <a:pPr lvl="1"/>
            <a:r>
              <a:rPr lang="en-US" i="1" dirty="0" smtClean="0"/>
              <a:t>Online </a:t>
            </a:r>
            <a:r>
              <a:rPr lang="en-US" i="1" dirty="0"/>
              <a:t>help desk, </a:t>
            </a:r>
            <a:r>
              <a:rPr lang="en-US" i="1" dirty="0" err="1"/>
              <a:t>interaktif</a:t>
            </a:r>
            <a:endParaRPr lang="en-US" i="1" dirty="0"/>
          </a:p>
          <a:p>
            <a:pPr lvl="1"/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/>
              <a:t>Tanggap</a:t>
            </a:r>
            <a:r>
              <a:rPr lang="en-US" dirty="0"/>
              <a:t> </a:t>
            </a:r>
            <a:r>
              <a:rPr lang="en-US" dirty="0" err="1"/>
              <a:t>Cepat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Agen</a:t>
            </a:r>
            <a:r>
              <a:rPr lang="en-US" dirty="0"/>
              <a:t> Software &amp; Hardware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830" y="1771651"/>
            <a:ext cx="4274344" cy="144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498" y="3486151"/>
            <a:ext cx="6578203" cy="233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Teknologi</a:t>
            </a:r>
            <a:r>
              <a:rPr lang="en-US" dirty="0"/>
              <a:t> Bahasa (LT)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885950"/>
            <a:ext cx="6286500" cy="3886200"/>
          </a:xfrm>
        </p:spPr>
        <p:txBody>
          <a:bodyPr>
            <a:normAutofit fontScale="77500" lnSpcReduction="20000"/>
          </a:bodyPr>
          <a:lstStyle/>
          <a:p>
            <a:r>
              <a:rPr lang="fi-FI" dirty="0"/>
              <a:t>Aplikasi pengetahuan bahasa manusia bagi solusi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/>
              <a:t>komputer</a:t>
            </a:r>
            <a:endParaRPr lang="en-US" dirty="0"/>
          </a:p>
          <a:p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cerdas</a:t>
            </a:r>
            <a:endParaRPr lang="en-US" dirty="0"/>
          </a:p>
          <a:p>
            <a:r>
              <a:rPr lang="en-US" dirty="0" err="1"/>
              <a:t>Aplikasi</a:t>
            </a:r>
            <a:r>
              <a:rPr lang="en-US" dirty="0"/>
              <a:t> LT:</a:t>
            </a:r>
          </a:p>
          <a:p>
            <a:pPr lvl="1"/>
            <a:r>
              <a:rPr lang="en-US" i="1" dirty="0" smtClean="0"/>
              <a:t>Natural </a:t>
            </a:r>
            <a:r>
              <a:rPr lang="en-US" i="1" dirty="0"/>
              <a:t>Language Processing (NLP) , Knowledge </a:t>
            </a:r>
          </a:p>
          <a:p>
            <a:pPr lvl="1"/>
            <a:r>
              <a:rPr lang="en-US" i="1" dirty="0"/>
              <a:t>Representation, Speech recognition</a:t>
            </a:r>
          </a:p>
          <a:p>
            <a:pPr lvl="1"/>
            <a:r>
              <a:rPr lang="en-US" i="1" dirty="0" smtClean="0"/>
              <a:t>Optical </a:t>
            </a:r>
            <a:r>
              <a:rPr lang="en-US" i="1" dirty="0"/>
              <a:t>character recognition (OCR), Handwriting </a:t>
            </a:r>
            <a:r>
              <a:rPr lang="en-US" i="1" dirty="0" smtClean="0"/>
              <a:t>recognition</a:t>
            </a:r>
            <a:endParaRPr lang="en-US" i="1" dirty="0"/>
          </a:p>
          <a:p>
            <a:pPr lvl="1"/>
            <a:r>
              <a:rPr lang="en-US" i="1" dirty="0" smtClean="0"/>
              <a:t>Machine </a:t>
            </a:r>
            <a:r>
              <a:rPr lang="en-US" i="1" dirty="0"/>
              <a:t>translation, Text </a:t>
            </a:r>
            <a:r>
              <a:rPr lang="en-US" i="1" dirty="0" err="1"/>
              <a:t>summarisation</a:t>
            </a:r>
            <a:endParaRPr lang="en-US" i="1" dirty="0"/>
          </a:p>
          <a:p>
            <a:pPr lvl="1"/>
            <a:r>
              <a:rPr lang="en-US" i="1" dirty="0" smtClean="0"/>
              <a:t>Speech </a:t>
            </a:r>
            <a:r>
              <a:rPr lang="en-US" i="1" dirty="0"/>
              <a:t>synthesis</a:t>
            </a:r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LT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i="1" dirty="0"/>
              <a:t>front-end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sistem</a:t>
            </a:r>
            <a:r>
              <a:rPr lang="en-US" i="1" dirty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Kontak</a:t>
            </a:r>
            <a:r>
              <a:rPr lang="en-US" smtClean="0"/>
              <a:t> IF 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Anjar</a:t>
            </a:r>
            <a:r>
              <a:rPr lang="en-US" dirty="0" smtClean="0"/>
              <a:t> : 081958000659</a:t>
            </a:r>
          </a:p>
          <a:p>
            <a:r>
              <a:rPr lang="en-US" dirty="0" smtClean="0"/>
              <a:t>Rama : 081377879966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1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828800"/>
            <a:ext cx="6172200" cy="38862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Kecerdasan</a:t>
            </a:r>
            <a:r>
              <a:rPr lang="en-US" dirty="0"/>
              <a:t>?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Penalaran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/>
              <a:t>Reasoning)</a:t>
            </a:r>
          </a:p>
          <a:p>
            <a:pPr lvl="1"/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/>
              <a:t>Learning)</a:t>
            </a:r>
          </a:p>
          <a:p>
            <a:pPr lvl="1"/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/>
              <a:t>Adaptasi</a:t>
            </a:r>
            <a:r>
              <a:rPr lang="en-US" dirty="0"/>
              <a:t> (</a:t>
            </a:r>
            <a:r>
              <a:rPr lang="en-US" i="1" dirty="0" err="1"/>
              <a:t>Adaptivity</a:t>
            </a:r>
            <a:r>
              <a:rPr lang="en-US" i="1" dirty="0"/>
              <a:t>)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 smtClean="0"/>
              <a:t>menyesuaikan</a:t>
            </a:r>
            <a:r>
              <a:rPr lang="en-US" dirty="0" smtClean="0"/>
              <a:t> (</a:t>
            </a:r>
            <a:r>
              <a:rPr lang="en-US" i="1" dirty="0" smtClean="0"/>
              <a:t>adapts</a:t>
            </a:r>
            <a:r>
              <a:rPr lang="en-US" i="1" dirty="0"/>
              <a:t>) </a:t>
            </a:r>
            <a:r>
              <a:rPr lang="en-US" i="1" dirty="0" err="1"/>
              <a:t>dirinya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perubahan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</a:t>
            </a:r>
            <a:r>
              <a:rPr lang="en-US" i="1" dirty="0" err="1" smtClean="0"/>
              <a:t>masalah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automatic </a:t>
            </a:r>
            <a:r>
              <a:rPr lang="en-US" i="1" dirty="0"/>
              <a:t>learning). </a:t>
            </a:r>
            <a:endParaRPr lang="en-US" i="1" dirty="0" smtClean="0"/>
          </a:p>
          <a:p>
            <a:r>
              <a:rPr lang="fi-FI" dirty="0" smtClean="0"/>
              <a:t>Kecerdasan </a:t>
            </a:r>
            <a:r>
              <a:rPr lang="fi-FI" dirty="0"/>
              <a:t>mesin: “Komputernya” mengikuti proses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cerdas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kecerdasan</a:t>
            </a:r>
            <a:r>
              <a:rPr lang="en-US" dirty="0"/>
              <a:t> level </a:t>
            </a:r>
            <a:r>
              <a:rPr lang="en-US" dirty="0" err="1"/>
              <a:t>mesin</a:t>
            </a:r>
            <a:r>
              <a:rPr lang="en-US" dirty="0"/>
              <a:t>, </a:t>
            </a:r>
            <a:r>
              <a:rPr lang="en-US" dirty="0" err="1" smtClean="0"/>
              <a:t>penalaran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i="1" dirty="0"/>
              <a:t>learning, 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harus</a:t>
            </a:r>
            <a:r>
              <a:rPr lang="en-US" i="1" dirty="0"/>
              <a:t> self-adapting.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7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057400"/>
            <a:ext cx="6343650" cy="371475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satu</a:t>
            </a:r>
            <a:r>
              <a:rPr lang="en-US" dirty="0"/>
              <a:t>/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,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(DSS)</a:t>
            </a:r>
          </a:p>
          <a:p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b="1" dirty="0" err="1" smtClean="0"/>
              <a:t>produktivitas</a:t>
            </a:r>
            <a:endParaRPr lang="en-US" b="1" dirty="0"/>
          </a:p>
          <a:p>
            <a:pPr lvl="1"/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kompetitif</a:t>
            </a:r>
            <a:r>
              <a:rPr lang="en-US" dirty="0"/>
              <a:t> (</a:t>
            </a:r>
            <a:r>
              <a:rPr lang="en-US" b="1" dirty="0" err="1"/>
              <a:t>daya</a:t>
            </a:r>
            <a:r>
              <a:rPr lang="en-US" b="1" dirty="0"/>
              <a:t> </a:t>
            </a:r>
            <a:r>
              <a:rPr lang="en-US" b="1" dirty="0" err="1"/>
              <a:t>saing</a:t>
            </a:r>
            <a:r>
              <a:rPr lang="en-US" b="1" dirty="0"/>
              <a:t>)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diolah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- </a:t>
            </a:r>
            <a:r>
              <a:rPr lang="en-US" dirty="0" err="1"/>
              <a:t>Sentimen</a:t>
            </a:r>
            <a:r>
              <a:rPr lang="en-US" dirty="0"/>
              <a:t> </a:t>
            </a:r>
            <a:r>
              <a:rPr lang="en-US" dirty="0" err="1"/>
              <a:t>konsumen</a:t>
            </a:r>
            <a:endParaRPr lang="en-US" dirty="0"/>
          </a:p>
          <a:p>
            <a:pPr lvl="1"/>
            <a:r>
              <a:rPr lang="en-US" dirty="0" err="1" smtClean="0"/>
              <a:t>Tren</a:t>
            </a:r>
            <a:r>
              <a:rPr lang="en-US" dirty="0" smtClean="0"/>
              <a:t> </a:t>
            </a:r>
            <a:r>
              <a:rPr lang="en-US" dirty="0" err="1"/>
              <a:t>pasar</a:t>
            </a:r>
            <a:endParaRPr lang="en-US" dirty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aplikasi</a:t>
            </a:r>
            <a:r>
              <a:rPr lang="en-US" dirty="0"/>
              <a:t> :</a:t>
            </a:r>
          </a:p>
          <a:p>
            <a:pPr lvl="1"/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/>
              <a:t>Pelanggan</a:t>
            </a:r>
            <a:r>
              <a:rPr lang="en-US" dirty="0"/>
              <a:t> (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Penjadwalan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misal</a:t>
            </a:r>
            <a:r>
              <a:rPr lang="en-US" dirty="0"/>
              <a:t>: 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tambang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mining (</a:t>
            </a:r>
            <a:r>
              <a:rPr lang="en-US" dirty="0" err="1"/>
              <a:t>klasifikasi</a:t>
            </a:r>
            <a:r>
              <a:rPr lang="en-US" dirty="0"/>
              <a:t>, </a:t>
            </a:r>
            <a:r>
              <a:rPr lang="en-US" dirty="0" err="1"/>
              <a:t>asosiasi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(</a:t>
            </a:r>
            <a:r>
              <a:rPr lang="en-US" dirty="0" err="1"/>
              <a:t>saham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Kendali</a:t>
            </a:r>
            <a:r>
              <a:rPr lang="en-US" dirty="0" smtClean="0"/>
              <a:t> </a:t>
            </a:r>
            <a:r>
              <a:rPr lang="en-US" dirty="0" err="1"/>
              <a:t>kualitas</a:t>
            </a:r>
            <a:r>
              <a:rPr lang="en-US" dirty="0"/>
              <a:t> (</a:t>
            </a:r>
            <a:r>
              <a:rPr lang="en-US" i="1" dirty="0"/>
              <a:t>Quality control)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Cerdas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885950"/>
            <a:ext cx="6172200" cy="394335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sifat</a:t>
            </a:r>
            <a:r>
              <a:rPr lang="en-US" b="1" dirty="0"/>
              <a:t>:</a:t>
            </a:r>
          </a:p>
          <a:p>
            <a:pPr lvl="1"/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/>
              <a:t>mengekstrak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lang="en-US" dirty="0"/>
          </a:p>
          <a:p>
            <a:pPr lvl="1"/>
            <a:r>
              <a:rPr lang="en-US" dirty="0" smtClean="0"/>
              <a:t>Proses </a:t>
            </a:r>
            <a:r>
              <a:rPr lang="en-US" dirty="0" err="1"/>
              <a:t>penalaran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  <a:p>
            <a:pPr lvl="1"/>
            <a:r>
              <a:rPr lang="sv-SE" dirty="0" smtClean="0"/>
              <a:t>Pembelajaran </a:t>
            </a:r>
            <a:r>
              <a:rPr lang="sv-SE" dirty="0"/>
              <a:t>dari pengalaman (atau Training)</a:t>
            </a:r>
          </a:p>
          <a:p>
            <a:pPr lvl="1"/>
            <a:r>
              <a:rPr lang="en-US" dirty="0" err="1" smtClean="0"/>
              <a:t>Berurusan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/</a:t>
            </a:r>
            <a:r>
              <a:rPr lang="en-US" dirty="0" err="1"/>
              <a:t>teliti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fakta</a:t>
            </a:r>
            <a:endParaRPr lang="en-US" dirty="0"/>
          </a:p>
          <a:p>
            <a:pPr lvl="1"/>
            <a:r>
              <a:rPr lang="fi-FI" dirty="0" smtClean="0"/>
              <a:t>Menemukan </a:t>
            </a:r>
            <a:r>
              <a:rPr lang="fi-FI" dirty="0"/>
              <a:t>solusi melalui proses mirip evolusi alami</a:t>
            </a:r>
          </a:p>
          <a:p>
            <a:r>
              <a:rPr lang="en-US" b="1" dirty="0" err="1" smtClean="0"/>
              <a:t>Tren</a:t>
            </a:r>
            <a:r>
              <a:rPr lang="en-US" b="1" dirty="0" smtClean="0"/>
              <a:t> </a:t>
            </a:r>
            <a:r>
              <a:rPr lang="en-US" b="1" dirty="0" err="1"/>
              <a:t>Terkini</a:t>
            </a:r>
            <a:r>
              <a:rPr lang="en-US" b="1" dirty="0"/>
              <a:t>? </a:t>
            </a:r>
            <a:r>
              <a:rPr lang="en-US" b="1" dirty="0" err="1"/>
              <a:t>Interaksi</a:t>
            </a:r>
            <a:r>
              <a:rPr lang="en-US" b="1" dirty="0"/>
              <a:t> yang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canggih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/>
              <a:t>melalui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Pemahaman</a:t>
            </a:r>
            <a:r>
              <a:rPr lang="en-US" dirty="0" smtClean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Alami</a:t>
            </a:r>
            <a:endParaRPr lang="en-US" dirty="0"/>
          </a:p>
          <a:p>
            <a:pPr lvl="1"/>
            <a:r>
              <a:rPr lang="en-US" dirty="0" err="1" smtClean="0"/>
              <a:t>Pengenalasan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Sintesis</a:t>
            </a:r>
            <a:r>
              <a:rPr lang="en-US" dirty="0"/>
              <a:t> </a:t>
            </a:r>
            <a:r>
              <a:rPr lang="en-US" dirty="0" err="1"/>
              <a:t>bicara</a:t>
            </a:r>
            <a:r>
              <a:rPr lang="en-US" dirty="0"/>
              <a:t> (</a:t>
            </a:r>
            <a:r>
              <a:rPr lang="en-US" i="1" dirty="0"/>
              <a:t>speech)</a:t>
            </a:r>
          </a:p>
          <a:p>
            <a:pPr lvl="1"/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/>
              <a:t>citra</a:t>
            </a:r>
            <a:r>
              <a:rPr lang="en-US" dirty="0"/>
              <a:t> (</a:t>
            </a:r>
            <a:r>
              <a:rPr lang="en-US" i="1" dirty="0"/>
              <a:t>image)</a:t>
            </a:r>
          </a:p>
          <a:p>
            <a:r>
              <a:rPr lang="en-US" dirty="0" err="1" smtClean="0"/>
              <a:t>Kebanyakan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pada</a:t>
            </a:r>
            <a:endParaRPr lang="en-US" dirty="0"/>
          </a:p>
          <a:p>
            <a:pPr lvl="1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pakar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aturan</a:t>
            </a:r>
            <a:endParaRPr lang="en-US" dirty="0"/>
          </a:p>
          <a:p>
            <a:pPr lvl="1"/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soft computing.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8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(AI)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Tujuan</a:t>
            </a:r>
            <a:r>
              <a:rPr lang="en-US" b="1" dirty="0" smtClean="0"/>
              <a:t> </a:t>
            </a:r>
            <a:r>
              <a:rPr lang="en-US" b="1" dirty="0" err="1"/>
              <a:t>Utama</a:t>
            </a:r>
            <a:r>
              <a:rPr lang="en-US" b="1" dirty="0"/>
              <a:t>: </a:t>
            </a:r>
            <a:r>
              <a:rPr lang="en-US" b="1" dirty="0" err="1"/>
              <a:t>Pengembangan</a:t>
            </a:r>
            <a:r>
              <a:rPr lang="en-US" b="1" dirty="0"/>
              <a:t> software agar </a:t>
            </a:r>
            <a:r>
              <a:rPr lang="en-US" b="1" dirty="0" err="1"/>
              <a:t>mesin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penalaran</a:t>
            </a:r>
            <a:r>
              <a:rPr lang="en-US" dirty="0"/>
              <a:t>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/>
              <a:t>manusia</a:t>
            </a:r>
            <a:r>
              <a:rPr lang="en-US" dirty="0"/>
              <a:t>.</a:t>
            </a:r>
          </a:p>
          <a:p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model </a:t>
            </a:r>
            <a:r>
              <a:rPr lang="en-US" b="1" dirty="0" err="1" smtClean="0"/>
              <a:t>representasi</a:t>
            </a:r>
            <a:r>
              <a:rPr lang="en-US" b="1" dirty="0" smtClean="0"/>
              <a:t> </a:t>
            </a:r>
            <a:r>
              <a:rPr lang="en-US" b="1" dirty="0" err="1"/>
              <a:t>pengetahuan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pemrosesan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dirty="0" err="1" smtClean="0"/>
              <a:t>pikiran</a:t>
            </a:r>
            <a:r>
              <a:rPr lang="en-US" dirty="0" smtClean="0"/>
              <a:t> </a:t>
            </a:r>
            <a:r>
              <a:rPr lang="en-US" dirty="0" err="1"/>
              <a:t>manusia</a:t>
            </a:r>
            <a:endParaRPr lang="en-US" dirty="0"/>
          </a:p>
          <a:p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kajian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otak</a:t>
            </a:r>
            <a:r>
              <a:rPr lang="en-US" dirty="0"/>
              <a:t> (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fungsi-fungsinya</a:t>
            </a:r>
            <a:r>
              <a:rPr lang="en-US" dirty="0"/>
              <a:t>).</a:t>
            </a:r>
          </a:p>
          <a:p>
            <a:r>
              <a:rPr lang="en-US" dirty="0" err="1"/>
              <a:t>Hadir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disiplin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1956. </a:t>
            </a:r>
            <a:r>
              <a:rPr lang="en-US" dirty="0" err="1"/>
              <a:t>Awalnya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berkembang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:</a:t>
            </a:r>
          </a:p>
          <a:p>
            <a:pPr lvl="1"/>
            <a:r>
              <a:rPr lang="en-US" b="1" dirty="0" err="1" smtClean="0"/>
              <a:t>Minimnya</a:t>
            </a:r>
            <a:r>
              <a:rPr lang="en-US" b="1" dirty="0" smtClean="0"/>
              <a:t> </a:t>
            </a:r>
            <a:r>
              <a:rPr lang="en-US" b="1" dirty="0" err="1"/>
              <a:t>pemahaman</a:t>
            </a:r>
            <a:r>
              <a:rPr lang="en-US" b="1" dirty="0"/>
              <a:t> </a:t>
            </a:r>
            <a:r>
              <a:rPr lang="en-US" b="1" dirty="0" err="1"/>
              <a:t>tentang</a:t>
            </a:r>
            <a:r>
              <a:rPr lang="en-US" b="1" dirty="0"/>
              <a:t> </a:t>
            </a:r>
            <a:r>
              <a:rPr lang="en-US" b="1" dirty="0" err="1"/>
              <a:t>kecerdasan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/>
              <a:t>otak</a:t>
            </a:r>
            <a:endParaRPr lang="en-US" dirty="0"/>
          </a:p>
          <a:p>
            <a:pPr lvl="1"/>
            <a:r>
              <a:rPr lang="en-US" b="1" dirty="0" err="1" smtClean="0"/>
              <a:t>Masalah</a:t>
            </a:r>
            <a:r>
              <a:rPr lang="en-US" b="1" dirty="0" smtClean="0"/>
              <a:t> </a:t>
            </a:r>
            <a:r>
              <a:rPr lang="en-US" b="1" dirty="0"/>
              <a:t>yang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diselesaikan</a:t>
            </a:r>
            <a:r>
              <a:rPr lang="en-US" b="1" dirty="0"/>
              <a:t> </a:t>
            </a:r>
            <a:r>
              <a:rPr lang="en-US" b="1" dirty="0" err="1"/>
              <a:t>dianggap</a:t>
            </a:r>
            <a:r>
              <a:rPr lang="en-US" b="1" dirty="0"/>
              <a:t> </a:t>
            </a:r>
            <a:r>
              <a:rPr lang="en-US" b="1" dirty="0" err="1"/>
              <a:t>kompleks</a:t>
            </a:r>
            <a:endParaRPr lang="en-US" b="1" dirty="0"/>
          </a:p>
          <a:p>
            <a:r>
              <a:rPr lang="en-US" b="1" i="1" dirty="0"/>
              <a:t>Expert systems – </a:t>
            </a:r>
            <a:r>
              <a:rPr lang="en-US" b="1" i="1" dirty="0" err="1"/>
              <a:t>Cerita</a:t>
            </a:r>
            <a:r>
              <a:rPr lang="en-US" b="1" i="1" dirty="0"/>
              <a:t> </a:t>
            </a:r>
            <a:r>
              <a:rPr lang="en-US" b="1" i="1" dirty="0" err="1"/>
              <a:t>sukses</a:t>
            </a:r>
            <a:r>
              <a:rPr lang="en-US" b="1" i="1" dirty="0"/>
              <a:t> AI </a:t>
            </a:r>
            <a:r>
              <a:rPr lang="en-US" b="1" i="1" dirty="0" err="1"/>
              <a:t>tahun</a:t>
            </a:r>
            <a:r>
              <a:rPr lang="en-US" b="1" i="1" dirty="0"/>
              <a:t> 1980-an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0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159669"/>
            <a:ext cx="6858000" cy="453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68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i="1" dirty="0"/>
              <a:t>Soft Computing (SC)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057400"/>
            <a:ext cx="6172200" cy="382905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Computational Intelligence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konvensional</a:t>
            </a:r>
            <a:r>
              <a:rPr lang="en-US" dirty="0"/>
              <a:t>, </a:t>
            </a:r>
            <a:r>
              <a:rPr lang="en-US" dirty="0" err="1"/>
              <a:t>teknik</a:t>
            </a:r>
            <a:r>
              <a:rPr lang="en-US" dirty="0"/>
              <a:t> SC:</a:t>
            </a:r>
          </a:p>
          <a:p>
            <a:pPr marL="685800" lvl="1" indent="-385763">
              <a:buFont typeface="+mj-lt"/>
              <a:buAutoNum type="arabicPeriod"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b="1" dirty="0" err="1"/>
              <a:t>bertoleransi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data </a:t>
            </a:r>
            <a:r>
              <a:rPr lang="en-US" b="1" dirty="0" err="1"/>
              <a:t>masukan</a:t>
            </a:r>
            <a:r>
              <a:rPr lang="en-US" b="1" dirty="0"/>
              <a:t> yang </a:t>
            </a:r>
            <a:r>
              <a:rPr lang="en-US" b="1" dirty="0" err="1" smtClean="0"/>
              <a:t>tidak-tepat</a:t>
            </a:r>
            <a:r>
              <a:rPr lang="en-US" b="1" dirty="0" smtClean="0"/>
              <a:t>/</a:t>
            </a:r>
            <a:r>
              <a:rPr lang="en-US" b="1" dirty="0" err="1" smtClean="0"/>
              <a:t>teliti</a:t>
            </a:r>
            <a:r>
              <a:rPr lang="en-US" b="1" dirty="0"/>
              <a:t>,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lengkap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rusak</a:t>
            </a:r>
            <a:r>
              <a:rPr lang="en-US" b="1" dirty="0"/>
              <a:t> (</a:t>
            </a:r>
            <a:r>
              <a:rPr lang="en-US" b="1" i="1" dirty="0"/>
              <a:t>corrupt)</a:t>
            </a:r>
          </a:p>
          <a:p>
            <a:pPr marL="685800" lvl="1" indent="-385763">
              <a:buFont typeface="+mj-lt"/>
              <a:buAutoNum type="arabicPeriod"/>
            </a:pPr>
            <a:r>
              <a:rPr lang="en-US" dirty="0" err="1" smtClean="0"/>
              <a:t>Memecahkan</a:t>
            </a:r>
            <a:r>
              <a:rPr lang="en-US" dirty="0" smtClean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b="1" dirty="0" err="1"/>
              <a:t>tanpa</a:t>
            </a:r>
            <a:r>
              <a:rPr lang="en-US" b="1" dirty="0"/>
              <a:t> </a:t>
            </a:r>
            <a:r>
              <a:rPr lang="en-US" b="1" dirty="0" err="1"/>
              <a:t>langkah-langkah</a:t>
            </a:r>
            <a:r>
              <a:rPr lang="en-US" b="1" dirty="0"/>
              <a:t> </a:t>
            </a:r>
            <a:r>
              <a:rPr lang="en-US" b="1" dirty="0" err="1" smtClean="0"/>
              <a:t>solusi</a:t>
            </a:r>
            <a:r>
              <a:rPr lang="en-US" b="1" dirty="0" smtClean="0"/>
              <a:t> </a:t>
            </a:r>
            <a:r>
              <a:rPr lang="en-US" b="1" dirty="0" err="1" smtClean="0"/>
              <a:t>eksplisit</a:t>
            </a:r>
            <a:endParaRPr lang="en-US" b="1" dirty="0"/>
          </a:p>
          <a:p>
            <a:pPr marL="685800" lvl="1" indent="-385763">
              <a:buFont typeface="+mj-lt"/>
              <a:buAutoNum type="arabicPeriod"/>
            </a:pPr>
            <a:r>
              <a:rPr lang="en-US" b="1" dirty="0" err="1" smtClean="0"/>
              <a:t>Mempelajari</a:t>
            </a:r>
            <a:r>
              <a:rPr lang="en-US" b="1" dirty="0" smtClean="0"/>
              <a:t> </a:t>
            </a:r>
            <a:r>
              <a:rPr lang="en-US" b="1" dirty="0" err="1"/>
              <a:t>solusi</a:t>
            </a:r>
            <a:r>
              <a:rPr lang="en-US" b="1" dirty="0"/>
              <a:t> </a:t>
            </a:r>
            <a:r>
              <a:rPr lang="en-US" b="1" dirty="0" err="1"/>
              <a:t>melalui</a:t>
            </a:r>
            <a:r>
              <a:rPr lang="en-US" b="1" dirty="0"/>
              <a:t> </a:t>
            </a:r>
            <a:r>
              <a:rPr lang="en-US" b="1" dirty="0" err="1"/>
              <a:t>observasi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adaptasi</a:t>
            </a:r>
            <a:r>
              <a:rPr lang="en-US" b="1" dirty="0"/>
              <a:t> </a:t>
            </a:r>
            <a:r>
              <a:rPr lang="en-US" dirty="0" err="1" smtClean="0"/>
              <a:t>berulang</a:t>
            </a:r>
            <a:endParaRPr lang="en-US" dirty="0"/>
          </a:p>
          <a:p>
            <a:pPr marL="685800" lvl="1" indent="-385763">
              <a:buFont typeface="+mj-lt"/>
              <a:buAutoNum type="arabicPeriod"/>
            </a:pPr>
            <a:r>
              <a:rPr lang="nn-NO" dirty="0" smtClean="0"/>
              <a:t>Mampu </a:t>
            </a:r>
            <a:r>
              <a:rPr lang="nn-NO" b="1" dirty="0"/>
              <a:t>menangani informasi yang dinyatakan </a:t>
            </a:r>
            <a:r>
              <a:rPr lang="sv-SE" dirty="0" smtClean="0"/>
              <a:t>dalam </a:t>
            </a:r>
            <a:r>
              <a:rPr lang="sv-SE" dirty="0"/>
              <a:t>terminologi bahasa kurang jelas (</a:t>
            </a:r>
            <a:r>
              <a:rPr lang="sv-SE" b="1" dirty="0"/>
              <a:t>samar)</a:t>
            </a:r>
          </a:p>
          <a:p>
            <a:pPr marL="685800" lvl="1" indent="-385763">
              <a:buFont typeface="+mj-lt"/>
              <a:buAutoNum type="arabicPeriod"/>
            </a:pP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b="1" dirty="0" err="1"/>
              <a:t>solusi</a:t>
            </a:r>
            <a:r>
              <a:rPr lang="en-US" b="1" dirty="0"/>
              <a:t> yang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 smtClean="0"/>
              <a:t>diterima</a:t>
            </a:r>
            <a:r>
              <a:rPr lang="en-US" b="1" dirty="0" smtClean="0"/>
              <a:t> </a:t>
            </a:r>
            <a:r>
              <a:rPr lang="en-US" b="1" dirty="0" err="1" smtClean="0"/>
              <a:t>melalui</a:t>
            </a:r>
            <a:r>
              <a:rPr lang="en-US" b="1" dirty="0" smtClean="0"/>
              <a:t> </a:t>
            </a:r>
            <a:r>
              <a:rPr lang="en-US" b="1" dirty="0" err="1"/>
              <a:t>evolusi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76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i="1" dirty="0"/>
              <a:t>Soft Computing (SC)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4 ciri pertama bersifat umum </a:t>
            </a:r>
            <a:r>
              <a:rPr lang="it-IT" dirty="0" smtClean="0"/>
              <a:t>dalam </a:t>
            </a:r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b="1" dirty="0" err="1"/>
              <a:t>manusia</a:t>
            </a:r>
            <a:endParaRPr lang="en-US" b="1" dirty="0"/>
          </a:p>
          <a:p>
            <a:r>
              <a:rPr lang="en-US" dirty="0" err="1"/>
              <a:t>Karakteristik</a:t>
            </a:r>
            <a:r>
              <a:rPr lang="en-US" dirty="0"/>
              <a:t> ke-5 (</a:t>
            </a:r>
            <a:r>
              <a:rPr lang="en-US" i="1" dirty="0"/>
              <a:t>evolution) </a:t>
            </a:r>
            <a:r>
              <a:rPr lang="en-US" i="1" dirty="0" err="1"/>
              <a:t>ada</a:t>
            </a:r>
            <a:r>
              <a:rPr lang="en-US" i="1" dirty="0"/>
              <a:t> di </a:t>
            </a:r>
            <a:r>
              <a:rPr lang="en-US" b="1" i="1" dirty="0" err="1"/>
              <a:t>alam</a:t>
            </a:r>
            <a:endParaRPr lang="en-US" b="1" i="1" dirty="0"/>
          </a:p>
          <a:p>
            <a:r>
              <a:rPr lang="en-US" dirty="0" err="1"/>
              <a:t>Metodologi</a:t>
            </a:r>
            <a:r>
              <a:rPr lang="en-US" dirty="0"/>
              <a:t> SC yang </a:t>
            </a:r>
            <a:r>
              <a:rPr lang="en-US" b="1" dirty="0" err="1"/>
              <a:t>dominan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dirty="0" err="1" smtClean="0"/>
              <a:t>cerdas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: </a:t>
            </a:r>
          </a:p>
          <a:p>
            <a:pPr lvl="1"/>
            <a:r>
              <a:rPr lang="en-US" i="1" dirty="0" smtClean="0"/>
              <a:t>Artificial </a:t>
            </a:r>
            <a:r>
              <a:rPr lang="en-US" i="1" dirty="0"/>
              <a:t>Neural Networks (ANN)</a:t>
            </a:r>
          </a:p>
          <a:p>
            <a:pPr lvl="1"/>
            <a:r>
              <a:rPr lang="en-US" i="1" dirty="0" smtClean="0"/>
              <a:t>Fuzzy </a:t>
            </a:r>
            <a:r>
              <a:rPr lang="en-US" i="1" dirty="0"/>
              <a:t>Systems</a:t>
            </a:r>
          </a:p>
          <a:p>
            <a:pPr lvl="1"/>
            <a:r>
              <a:rPr lang="en-US" i="1" dirty="0" smtClean="0"/>
              <a:t>Genetic </a:t>
            </a:r>
            <a:r>
              <a:rPr lang="en-US" i="1" dirty="0"/>
              <a:t>Algorithms (GA)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0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693</TotalTime>
  <Words>1496</Words>
  <Application>Microsoft Office PowerPoint</Application>
  <PresentationFormat>On-screen Show (4:3)</PresentationFormat>
  <Paragraphs>201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Mengenal Sistem Cerdas</vt:lpstr>
      <vt:lpstr>Mengenal Sistem Cerdas</vt:lpstr>
      <vt:lpstr>Apa itu Sistem Cerdas?</vt:lpstr>
      <vt:lpstr>Sistem Cerdas dalam Bisnis</vt:lpstr>
      <vt:lpstr>Karakteristik Sistem Cerdas</vt:lpstr>
      <vt:lpstr>Ilmu Kecerdasan Buatan (AI)</vt:lpstr>
      <vt:lpstr>PowerPoint Presentation</vt:lpstr>
      <vt:lpstr>Paradigma Soft Computing (SC)</vt:lpstr>
      <vt:lpstr>Paradigma Soft Computing (SC)</vt:lpstr>
      <vt:lpstr>Sistem Pakar (ES)</vt:lpstr>
      <vt:lpstr>Sistem Pakar (ES)</vt:lpstr>
      <vt:lpstr>Arsitektur Sistem Pakar</vt:lpstr>
      <vt:lpstr>Jaringan Syaraf Tiruan (ANN)</vt:lpstr>
      <vt:lpstr>Jaringan Syaraf Tiruan (ANN)</vt:lpstr>
      <vt:lpstr>Jaringan Syaraf Tiruan (ANN)</vt:lpstr>
      <vt:lpstr>Algoritma Genetika (GA)</vt:lpstr>
      <vt:lpstr>Algoritma Genetika (GA)</vt:lpstr>
      <vt:lpstr>Sistem Samar (FL)</vt:lpstr>
      <vt:lpstr>Sistem Samar (FL)</vt:lpstr>
      <vt:lpstr>Penalaran Berbasis Kasus (CBR)</vt:lpstr>
      <vt:lpstr>Penalaran Berbasis Kasus (CBR)</vt:lpstr>
      <vt:lpstr>Data Mining</vt:lpstr>
      <vt:lpstr>Data Mining</vt:lpstr>
      <vt:lpstr>Agen Cerdas (ISA)</vt:lpstr>
      <vt:lpstr>Agen Software &amp; Hardware</vt:lpstr>
      <vt:lpstr>Teknologi Bahasa (LT)</vt:lpstr>
      <vt:lpstr>Kontak IF 2018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Mengenal Sistem Cerdas</dc:title>
  <dc:creator>Hafsah</dc:creator>
  <cp:lastModifiedBy>Andiko Putro Suryotomo</cp:lastModifiedBy>
  <cp:revision>22</cp:revision>
  <cp:lastPrinted>2020-01-28T03:25:37Z</cp:lastPrinted>
  <dcterms:created xsi:type="dcterms:W3CDTF">2016-09-04T21:49:55Z</dcterms:created>
  <dcterms:modified xsi:type="dcterms:W3CDTF">2020-01-28T04:33:06Z</dcterms:modified>
</cp:coreProperties>
</file>