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notesMasterIdLst>
    <p:notesMasterId r:id="rId32"/>
  </p:notesMasterIdLst>
  <p:sldIdLst>
    <p:sldId id="257" r:id="rId2"/>
    <p:sldId id="259" r:id="rId3"/>
    <p:sldId id="261" r:id="rId4"/>
    <p:sldId id="262" r:id="rId5"/>
    <p:sldId id="263" r:id="rId6"/>
    <p:sldId id="26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03" r:id="rId24"/>
    <p:sldId id="306" r:id="rId25"/>
    <p:sldId id="307" r:id="rId26"/>
    <p:sldId id="308" r:id="rId27"/>
    <p:sldId id="309" r:id="rId28"/>
    <p:sldId id="310" r:id="rId29"/>
    <p:sldId id="311" r:id="rId30"/>
    <p:sldId id="304" r:id="rId31"/>
  </p:sldIdLst>
  <p:sldSz cx="12192000" cy="6858000"/>
  <p:notesSz cx="6858000" cy="9947275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9" autoAdjust="0"/>
    <p:restoredTop sz="94660"/>
  </p:normalViewPr>
  <p:slideViewPr>
    <p:cSldViewPr>
      <p:cViewPr varScale="1">
        <p:scale>
          <a:sx n="76" d="100"/>
          <a:sy n="76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62E1E-6210-46A6-AF05-9589F264901B}" type="datetimeFigureOut">
              <a:rPr lang="id-ID" smtClean="0"/>
              <a:pPr/>
              <a:t>01/02/2020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08682-2D7C-4E8B-B1CF-25C7889C5A3A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6386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055EA-6963-4BAC-8B4B-2B899CB23F48}" type="slidenum">
              <a:rPr lang="en-US"/>
              <a:pPr/>
              <a:t>4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" y="746125"/>
            <a:ext cx="6629400" cy="3730625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209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1962-0FD1-4F9B-8057-21B0BF5E26DF}" type="datetimeFigureOut">
              <a:rPr lang="id-ID" smtClean="0"/>
              <a:pPr/>
              <a:t>01/02/2020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F144-ACFA-41A0-B750-26D1550BDC2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76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1962-0FD1-4F9B-8057-21B0BF5E26DF}" type="datetimeFigureOut">
              <a:rPr lang="id-ID" smtClean="0"/>
              <a:pPr/>
              <a:t>01/02/2020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F144-ACFA-41A0-B750-26D1550BDC2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352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1962-0FD1-4F9B-8057-21B0BF5E26DF}" type="datetimeFigureOut">
              <a:rPr lang="id-ID" smtClean="0"/>
              <a:pPr/>
              <a:t>01/02/2020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F144-ACFA-41A0-B750-26D1550BDC2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4144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28C6E22-05EC-4E32-A3F8-F71D59CBA5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14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7813"/>
            <a:ext cx="10972800" cy="5853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11C1ED0-FEBF-40ED-A299-F57CCB6EE6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51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780DB4C-4BE1-4734-B56A-6C865C7E34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8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1962-0FD1-4F9B-8057-21B0BF5E26DF}" type="datetimeFigureOut">
              <a:rPr lang="id-ID" smtClean="0"/>
              <a:pPr/>
              <a:t>01/02/2020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F144-ACFA-41A0-B750-26D1550BDC2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777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1962-0FD1-4F9B-8057-21B0BF5E26DF}" type="datetimeFigureOut">
              <a:rPr lang="id-ID" smtClean="0"/>
              <a:pPr/>
              <a:t>01/02/2020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F144-ACFA-41A0-B750-26D1550BDC2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208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1962-0FD1-4F9B-8057-21B0BF5E26DF}" type="datetimeFigureOut">
              <a:rPr lang="id-ID" smtClean="0"/>
              <a:pPr/>
              <a:t>01/02/2020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F144-ACFA-41A0-B750-26D1550BDC2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280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1962-0FD1-4F9B-8057-21B0BF5E26DF}" type="datetimeFigureOut">
              <a:rPr lang="id-ID" smtClean="0"/>
              <a:pPr/>
              <a:t>01/02/2020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F144-ACFA-41A0-B750-26D1550BDC2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806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1962-0FD1-4F9B-8057-21B0BF5E26DF}" type="datetimeFigureOut">
              <a:rPr lang="id-ID" smtClean="0"/>
              <a:pPr/>
              <a:t>01/02/2020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F144-ACFA-41A0-B750-26D1550BDC2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927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1962-0FD1-4F9B-8057-21B0BF5E26DF}" type="datetimeFigureOut">
              <a:rPr lang="id-ID" smtClean="0"/>
              <a:pPr/>
              <a:t>01/02/2020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F144-ACFA-41A0-B750-26D1550BDC2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290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1962-0FD1-4F9B-8057-21B0BF5E26DF}" type="datetimeFigureOut">
              <a:rPr lang="id-ID" smtClean="0"/>
              <a:pPr/>
              <a:t>01/02/2020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F144-ACFA-41A0-B750-26D1550BDC2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747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1962-0FD1-4F9B-8057-21B0BF5E26DF}" type="datetimeFigureOut">
              <a:rPr lang="id-ID" smtClean="0"/>
              <a:pPr/>
              <a:t>01/02/2020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F144-ACFA-41A0-B750-26D1550BDC2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504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31962-0FD1-4F9B-8057-21B0BF5E26DF}" type="datetimeFigureOut">
              <a:rPr lang="id-ID" smtClean="0"/>
              <a:pPr/>
              <a:t>01/02/2020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EF144-ACFA-41A0-B750-26D1550BDC2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007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7408" y="260648"/>
            <a:ext cx="7272808" cy="2664296"/>
          </a:xfrm>
        </p:spPr>
        <p:txBody>
          <a:bodyPr>
            <a:normAutofit/>
          </a:bodyPr>
          <a:lstStyle/>
          <a:p>
            <a:pPr algn="r"/>
            <a:r>
              <a:rPr lang="en-US" sz="4800" b="1" dirty="0"/>
              <a:t>MASALAH, RUANG </a:t>
            </a:r>
            <a:r>
              <a:rPr lang="en-US" sz="4800" b="1" dirty="0" smtClean="0"/>
              <a:t>KEADAAN, </a:t>
            </a:r>
            <a:r>
              <a:rPr lang="en-US" sz="4800" b="1" dirty="0"/>
              <a:t>DAN PENCARIAN</a:t>
            </a:r>
            <a:br>
              <a:rPr lang="en-US" sz="4800" b="1" dirty="0"/>
            </a:br>
            <a:endParaRPr lang="en-US" sz="4800" b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5561856"/>
            <a:ext cx="8532440" cy="1296144"/>
          </a:xfrm>
        </p:spPr>
        <p:txBody>
          <a:bodyPr>
            <a:normAutofit/>
          </a:bodyPr>
          <a:lstStyle/>
          <a:p>
            <a:r>
              <a:rPr lang="id-ID" sz="3600" b="1" dirty="0"/>
              <a:t>Sistem </a:t>
            </a:r>
            <a:r>
              <a:rPr lang="en-US" sz="3600" b="1" dirty="0" smtClean="0"/>
              <a:t>C</a:t>
            </a:r>
            <a:r>
              <a:rPr lang="id-ID" sz="3600" b="1" dirty="0" smtClean="0"/>
              <a:t>erdas </a:t>
            </a:r>
            <a:r>
              <a:rPr lang="id-ID" sz="3600" b="1" dirty="0"/>
              <a:t>dan </a:t>
            </a:r>
            <a:r>
              <a:rPr lang="id-ID" sz="3600" b="1" dirty="0" smtClean="0"/>
              <a:t>Pendukung </a:t>
            </a:r>
            <a:r>
              <a:rPr lang="id-ID" sz="3600" b="1" dirty="0" smtClean="0"/>
              <a:t>Keputusan</a:t>
            </a:r>
            <a:endParaRPr lang="id-ID" sz="3600" b="1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106" y="254278"/>
            <a:ext cx="14017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Aturan-aturan</a:t>
            </a:r>
          </a:p>
        </p:txBody>
      </p:sp>
      <p:graphicFrame>
        <p:nvGraphicFramePr>
          <p:cNvPr id="94240" name="Group 32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831578672"/>
              </p:ext>
            </p:extLst>
          </p:nvPr>
        </p:nvGraphicFramePr>
        <p:xfrm>
          <a:off x="1982788" y="1600200"/>
          <a:ext cx="8229600" cy="4530728"/>
        </p:xfrm>
        <a:graphic>
          <a:graphicData uri="http://schemas.openxmlformats.org/drawingml/2006/table">
            <a:tbl>
              <a:tblPr/>
              <a:tblGrid>
                <a:gridCol w="2027237"/>
                <a:gridCol w="6202363"/>
              </a:tblGrid>
              <a:tr h="566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Aturan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ke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Aturan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Kambing menyeberang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Sayuran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menyeberang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Serigala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menyeberang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Kambing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kembali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Sayuran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kembali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Serigala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kembali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Boat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kembali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982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533401"/>
            <a:ext cx="7772400" cy="925513"/>
          </a:xfrm>
        </p:spPr>
        <p:txBody>
          <a:bodyPr/>
          <a:lstStyle/>
          <a:p>
            <a:r>
              <a:rPr lang="en-US" sz="3200" dirty="0" err="1" smtClean="0"/>
              <a:t>Kambing</a:t>
            </a:r>
            <a:r>
              <a:rPr lang="en-US" sz="3200" dirty="0" smtClean="0"/>
              <a:t>, </a:t>
            </a:r>
            <a:r>
              <a:rPr lang="en-US" sz="3200" dirty="0" err="1" smtClean="0"/>
              <a:t>Serigala</a:t>
            </a:r>
            <a:r>
              <a:rPr lang="en-US" sz="3200" dirty="0" smtClean="0"/>
              <a:t>, </a:t>
            </a:r>
            <a:r>
              <a:rPr lang="en-US" sz="3200" dirty="0" err="1" smtClean="0"/>
              <a:t>Sayuran</a:t>
            </a:r>
            <a:r>
              <a:rPr lang="en-US" sz="3200" dirty="0" smtClean="0"/>
              <a:t>, Boat</a:t>
            </a:r>
            <a:endParaRPr lang="en-US" sz="3200" dirty="0"/>
          </a:p>
        </p:txBody>
      </p:sp>
      <p:graphicFrame>
        <p:nvGraphicFramePr>
          <p:cNvPr id="95235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035543736"/>
              </p:ext>
            </p:extLst>
          </p:nvPr>
        </p:nvGraphicFramePr>
        <p:xfrm>
          <a:off x="1981200" y="1371600"/>
          <a:ext cx="8229600" cy="466344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Daerah 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Asal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Seberang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Aturan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(1,1,1,1)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(0,0,0,0)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(0,1,1,0)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(1,0,0,1)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(0,1,1,1)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(1,0,0,0)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(0,0,1,0)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(1,1,0,1)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(1,0,1,1)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(0,1,0,0)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(1,0,0,0)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(0,1,1,1)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(1,0,0,1)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(0,1,1,0)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(0,0,0,0)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(1,1,1,1)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solusi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97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0648"/>
            <a:ext cx="8229600" cy="936104"/>
          </a:xfrm>
        </p:spPr>
        <p:txBody>
          <a:bodyPr/>
          <a:lstStyle/>
          <a:p>
            <a:pPr algn="l"/>
            <a:r>
              <a:rPr lang="en-US" dirty="0" smtClean="0"/>
              <a:t>Problem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19536" y="1340768"/>
            <a:ext cx="8568952" cy="5184576"/>
          </a:xfrm>
        </p:spPr>
        <p:txBody>
          <a:bodyPr>
            <a:normAutofit/>
          </a:bodyPr>
          <a:lstStyle/>
          <a:p>
            <a:r>
              <a:rPr lang="en-US" dirty="0"/>
              <a:t>3 </a:t>
            </a:r>
            <a:r>
              <a:rPr lang="en-US" dirty="0" err="1"/>
              <a:t>cewek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3 </a:t>
            </a:r>
            <a:r>
              <a:rPr lang="en-US" dirty="0" err="1"/>
              <a:t>kanibal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sungai</a:t>
            </a:r>
            <a:r>
              <a:rPr lang="en-US" dirty="0"/>
              <a:t>. </a:t>
            </a:r>
          </a:p>
          <a:p>
            <a:r>
              <a:rPr lang="en-US" dirty="0" err="1" smtClean="0"/>
              <a:t>Semuanya</a:t>
            </a:r>
            <a:r>
              <a:rPr lang="en-US" dirty="0" smtClean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menyeberang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 smtClean="0"/>
              <a:t>sungai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boat yang </a:t>
            </a:r>
            <a:r>
              <a:rPr lang="en-US" i="1" dirty="0" err="1"/>
              <a:t>hanya</a:t>
            </a:r>
            <a:r>
              <a:rPr lang="en-US" i="1" dirty="0"/>
              <a:t> </a:t>
            </a:r>
            <a:r>
              <a:rPr lang="en-US" i="1" dirty="0" err="1" smtClean="0"/>
              <a:t>mampu</a:t>
            </a:r>
            <a:r>
              <a:rPr lang="en-US" i="1" dirty="0"/>
              <a:t> </a:t>
            </a:r>
            <a:r>
              <a:rPr lang="en-US" dirty="0" err="1" smtClean="0"/>
              <a:t>dinaiki</a:t>
            </a:r>
            <a:r>
              <a:rPr lang="en-US" dirty="0" smtClean="0"/>
              <a:t> </a:t>
            </a:r>
            <a:r>
              <a:rPr lang="en-US" dirty="0"/>
              <a:t>2 orang. </a:t>
            </a:r>
          </a:p>
          <a:p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/>
              <a:t>kanibal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fi-FI" dirty="0" smtClean="0"/>
              <a:t>cewek</a:t>
            </a:r>
            <a:r>
              <a:rPr lang="fi-FI" dirty="0"/>
              <a:t>, di sisi sungai, kapanpun. 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/>
              <a:t>agar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menyeberang</a:t>
            </a:r>
            <a:r>
              <a:rPr lang="en-US" dirty="0" smtClean="0"/>
              <a:t>? </a:t>
            </a:r>
          </a:p>
          <a:p>
            <a:r>
              <a:rPr lang="en-US" dirty="0" smtClean="0"/>
              <a:t>Status</a:t>
            </a:r>
            <a:r>
              <a:rPr lang="en-US" dirty="0"/>
              <a:t>:</a:t>
            </a:r>
          </a:p>
          <a:p>
            <a:pPr marL="347980" lvl="1" indent="0">
              <a:buNone/>
            </a:pPr>
            <a:r>
              <a:rPr lang="fi-FI" dirty="0"/>
              <a:t>– Jumlah cewek di sisi kiri</a:t>
            </a:r>
          </a:p>
          <a:p>
            <a:pPr marL="347980" lvl="1" indent="0">
              <a:buNone/>
            </a:pPr>
            <a:r>
              <a:rPr lang="fi-FI" dirty="0"/>
              <a:t>– Jumlah kanibal di sisi  kiri</a:t>
            </a:r>
          </a:p>
          <a:p>
            <a:pPr marL="347980" lvl="1" indent="0">
              <a:buNone/>
            </a:pPr>
            <a:r>
              <a:rPr lang="it-IT" dirty="0"/>
              <a:t>– Di sisi  mana </a:t>
            </a:r>
            <a:r>
              <a:rPr lang="it-IT" i="1" dirty="0"/>
              <a:t>boat berada.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64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4705"/>
            <a:ext cx="8229600" cy="5407813"/>
          </a:xfrm>
        </p:spPr>
        <p:txBody>
          <a:bodyPr>
            <a:normAutofit/>
          </a:bodyPr>
          <a:lstStyle/>
          <a:p>
            <a:r>
              <a:rPr lang="en-US" i="1" dirty="0" err="1"/>
              <a:t>Contoh</a:t>
            </a:r>
            <a:r>
              <a:rPr lang="en-US" i="1" dirty="0"/>
              <a:t>: Status </a:t>
            </a:r>
            <a:r>
              <a:rPr lang="en-US" i="1" dirty="0" err="1"/>
              <a:t>Awal</a:t>
            </a:r>
            <a:r>
              <a:rPr lang="en-US" i="1" dirty="0"/>
              <a:t>: (3, 3, </a:t>
            </a:r>
            <a:r>
              <a:rPr lang="en-US" i="1" dirty="0" err="1"/>
              <a:t>kiri</a:t>
            </a:r>
            <a:r>
              <a:rPr lang="en-US" i="1" dirty="0"/>
              <a:t>)</a:t>
            </a:r>
          </a:p>
          <a:p>
            <a:r>
              <a:rPr lang="en-US" i="1" dirty="0"/>
              <a:t>Operator: </a:t>
            </a:r>
            <a:r>
              <a:rPr lang="en-US" i="1" dirty="0" err="1"/>
              <a:t>Suatu</a:t>
            </a:r>
            <a:r>
              <a:rPr lang="en-US" i="1" dirty="0"/>
              <a:t> </a:t>
            </a:r>
            <a:r>
              <a:rPr lang="en-US" i="1" dirty="0" err="1"/>
              <a:t>perpindahan</a:t>
            </a:r>
            <a:r>
              <a:rPr lang="en-US" i="1" dirty="0"/>
              <a:t>  yang </a:t>
            </a:r>
            <a:r>
              <a:rPr lang="en-US" i="1" dirty="0" err="1"/>
              <a:t>diwakili</a:t>
            </a:r>
            <a:r>
              <a:rPr lang="en-US" i="1" dirty="0"/>
              <a:t> </a:t>
            </a:r>
            <a:r>
              <a:rPr lang="en-US" i="1" dirty="0" err="1"/>
              <a:t>oleh</a:t>
            </a:r>
            <a:r>
              <a:rPr lang="en-US" i="1" dirty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/>
              <a:t>cewek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kanibal</a:t>
            </a:r>
            <a:r>
              <a:rPr lang="en-US" dirty="0"/>
              <a:t> 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 smtClean="0"/>
              <a:t>boat </a:t>
            </a:r>
            <a:r>
              <a:rPr lang="fi-FI" dirty="0" smtClean="0"/>
              <a:t>pada </a:t>
            </a:r>
            <a:r>
              <a:rPr lang="fi-FI" dirty="0"/>
              <a:t>satu waktu. Ada 5 kemungkinan:</a:t>
            </a:r>
          </a:p>
          <a:p>
            <a:pPr marL="347980" lvl="1" indent="0">
              <a:buNone/>
            </a:pPr>
            <a:r>
              <a:rPr lang="en-US" dirty="0"/>
              <a:t>– (2 </a:t>
            </a:r>
            <a:r>
              <a:rPr lang="en-US" dirty="0" err="1"/>
              <a:t>cewek</a:t>
            </a:r>
            <a:r>
              <a:rPr lang="en-US" dirty="0"/>
              <a:t>, 0 </a:t>
            </a:r>
            <a:r>
              <a:rPr lang="en-US" dirty="0" err="1"/>
              <a:t>kanibal</a:t>
            </a:r>
            <a:r>
              <a:rPr lang="en-US" dirty="0"/>
              <a:t>)</a:t>
            </a:r>
          </a:p>
          <a:p>
            <a:pPr marL="347980" lvl="1" indent="0">
              <a:buNone/>
            </a:pPr>
            <a:r>
              <a:rPr lang="en-US" dirty="0"/>
              <a:t>– (1 </a:t>
            </a:r>
            <a:r>
              <a:rPr lang="en-US" dirty="0" err="1"/>
              <a:t>cewek</a:t>
            </a:r>
            <a:r>
              <a:rPr lang="en-US" dirty="0"/>
              <a:t>, 0 </a:t>
            </a:r>
            <a:r>
              <a:rPr lang="en-US" dirty="0" err="1"/>
              <a:t>kanibal</a:t>
            </a:r>
            <a:r>
              <a:rPr lang="en-US" dirty="0"/>
              <a:t>)</a:t>
            </a:r>
          </a:p>
          <a:p>
            <a:pPr marL="347980" lvl="1" indent="0">
              <a:buNone/>
            </a:pPr>
            <a:r>
              <a:rPr lang="en-US" dirty="0"/>
              <a:t>– (1 </a:t>
            </a:r>
            <a:r>
              <a:rPr lang="en-US" dirty="0" err="1"/>
              <a:t>cewek</a:t>
            </a:r>
            <a:r>
              <a:rPr lang="en-US" dirty="0"/>
              <a:t>, 1 </a:t>
            </a:r>
            <a:r>
              <a:rPr lang="en-US" dirty="0" err="1"/>
              <a:t>kanibal</a:t>
            </a:r>
            <a:r>
              <a:rPr lang="en-US" dirty="0"/>
              <a:t>)</a:t>
            </a:r>
          </a:p>
          <a:p>
            <a:pPr marL="347980" lvl="1" indent="0">
              <a:buNone/>
            </a:pPr>
            <a:r>
              <a:rPr lang="en-US" dirty="0"/>
              <a:t>– (0 </a:t>
            </a:r>
            <a:r>
              <a:rPr lang="en-US" dirty="0" err="1"/>
              <a:t>cewek</a:t>
            </a:r>
            <a:r>
              <a:rPr lang="en-US" dirty="0"/>
              <a:t>, 1 </a:t>
            </a:r>
            <a:r>
              <a:rPr lang="en-US" dirty="0" err="1"/>
              <a:t>kanibal</a:t>
            </a:r>
            <a:r>
              <a:rPr lang="en-US" dirty="0"/>
              <a:t>)</a:t>
            </a:r>
          </a:p>
          <a:p>
            <a:pPr marL="347980" lvl="1" indent="0">
              <a:buNone/>
            </a:pPr>
            <a:r>
              <a:rPr lang="en-US" dirty="0"/>
              <a:t>– (0 </a:t>
            </a:r>
            <a:r>
              <a:rPr lang="en-US" dirty="0" err="1"/>
              <a:t>cewek</a:t>
            </a:r>
            <a:r>
              <a:rPr lang="en-US" dirty="0"/>
              <a:t>, 2 </a:t>
            </a:r>
            <a:r>
              <a:rPr lang="en-US" dirty="0" err="1"/>
              <a:t>kanibal</a:t>
            </a:r>
            <a:r>
              <a:rPr lang="en-US" dirty="0"/>
              <a:t>)</a:t>
            </a:r>
          </a:p>
          <a:p>
            <a:r>
              <a:rPr lang="fi-FI" i="1" dirty="0"/>
              <a:t>Goal (Tujuan): </a:t>
            </a:r>
            <a:r>
              <a:rPr lang="fi-FI" i="1" dirty="0" smtClean="0"/>
              <a:t>(0, 0, </a:t>
            </a:r>
            <a:r>
              <a:rPr lang="fi-FI" i="1" dirty="0"/>
              <a:t>kanan)</a:t>
            </a:r>
          </a:p>
          <a:p>
            <a:r>
              <a:rPr lang="en-US" i="1" dirty="0" err="1"/>
              <a:t>Biaya</a:t>
            </a:r>
            <a:r>
              <a:rPr lang="en-US" i="1" dirty="0"/>
              <a:t> </a:t>
            </a:r>
            <a:r>
              <a:rPr lang="en-US" i="1" dirty="0" err="1"/>
              <a:t>jalur</a:t>
            </a:r>
            <a:r>
              <a:rPr lang="en-US" i="1" dirty="0"/>
              <a:t>: </a:t>
            </a:r>
            <a:r>
              <a:rPr lang="en-US" i="1" dirty="0" err="1"/>
              <a:t>jumlah</a:t>
            </a:r>
            <a:r>
              <a:rPr lang="en-US" i="1" dirty="0"/>
              <a:t> </a:t>
            </a:r>
            <a:r>
              <a:rPr lang="en-US" i="1" dirty="0" err="1"/>
              <a:t>penyeberangan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097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3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klasik</a:t>
            </a:r>
            <a:r>
              <a:rPr lang="en-US" sz="2800" dirty="0"/>
              <a:t> </a:t>
            </a:r>
            <a:r>
              <a:rPr lang="en-US" sz="2800" dirty="0" err="1"/>
              <a:t>permasalahan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AI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i="1" dirty="0" err="1"/>
              <a:t>masalah</a:t>
            </a:r>
            <a:r>
              <a:rPr lang="en-US" sz="2800" i="1" dirty="0"/>
              <a:t> 2 ember air</a:t>
            </a:r>
            <a:r>
              <a:rPr lang="en-US" sz="2800" dirty="0"/>
              <a:t>.</a:t>
            </a:r>
            <a:endParaRPr lang="id-ID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"</a:t>
            </a:r>
            <a:r>
              <a:rPr lang="en-US" sz="2800" dirty="0" err="1"/>
              <a:t>Diberikan</a:t>
            </a:r>
            <a:r>
              <a:rPr lang="en-US" sz="2800" dirty="0"/>
              <a:t> 2 ember air yang </a:t>
            </a:r>
            <a:r>
              <a:rPr lang="en-US" sz="2800" dirty="0" err="1"/>
              <a:t>berkapasitas</a:t>
            </a:r>
            <a:r>
              <a:rPr lang="en-US" sz="2800" dirty="0"/>
              <a:t> 8 liter </a:t>
            </a:r>
            <a:r>
              <a:rPr lang="en-US" sz="2800" dirty="0" err="1"/>
              <a:t>dan</a:t>
            </a:r>
            <a:r>
              <a:rPr lang="en-US" sz="2800" dirty="0"/>
              <a:t> 6 liter. Kita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mengisi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ember </a:t>
            </a:r>
            <a:r>
              <a:rPr lang="en-US" sz="2800" dirty="0" err="1"/>
              <a:t>dari</a:t>
            </a:r>
            <a:r>
              <a:rPr lang="en-US" sz="2800" dirty="0"/>
              <a:t> ember </a:t>
            </a:r>
            <a:r>
              <a:rPr lang="en-US" sz="2800" dirty="0" err="1"/>
              <a:t>lainnya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proses</a:t>
            </a:r>
            <a:r>
              <a:rPr lang="en-US" sz="2800" dirty="0"/>
              <a:t> </a:t>
            </a:r>
            <a:r>
              <a:rPr lang="en-US" sz="2800" dirty="0" err="1"/>
              <a:t>penakaran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memakai</a:t>
            </a:r>
            <a:r>
              <a:rPr lang="en-US" sz="2800" dirty="0"/>
              <a:t> 2 ember </a:t>
            </a:r>
            <a:r>
              <a:rPr lang="en-US" sz="2800" dirty="0" err="1"/>
              <a:t>tersebut</a:t>
            </a:r>
            <a:r>
              <a:rPr lang="en-US" sz="2800" dirty="0"/>
              <a:t>. </a:t>
            </a:r>
          </a:p>
          <a:p>
            <a:pPr>
              <a:lnSpc>
                <a:spcPct val="90000"/>
              </a:lnSpc>
            </a:pPr>
            <a:endParaRPr lang="id-ID" sz="28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FF0000"/>
                </a:solidFill>
              </a:rPr>
              <a:t>Bagaimana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kita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bisa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mengisikan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tepat</a:t>
            </a:r>
            <a:r>
              <a:rPr lang="en-US" sz="2800" dirty="0">
                <a:solidFill>
                  <a:srgbClr val="FF0000"/>
                </a:solidFill>
              </a:rPr>
              <a:t> 4 liter </a:t>
            </a:r>
            <a:r>
              <a:rPr lang="en-US" sz="2800" dirty="0" err="1">
                <a:solidFill>
                  <a:srgbClr val="FF0000"/>
                </a:solidFill>
              </a:rPr>
              <a:t>dalam</a:t>
            </a:r>
            <a:r>
              <a:rPr lang="en-US" sz="2800" dirty="0">
                <a:solidFill>
                  <a:srgbClr val="FF0000"/>
                </a:solidFill>
              </a:rPr>
              <a:t> ember 8 liter?</a:t>
            </a:r>
          </a:p>
          <a:p>
            <a:pPr>
              <a:lnSpc>
                <a:spcPct val="90000"/>
              </a:lnSpc>
            </a:pPr>
            <a:endParaRPr lang="id-ID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 </a:t>
            </a:r>
            <a:r>
              <a:rPr lang="en-US" sz="2800" dirty="0" err="1"/>
              <a:t>Asumsikan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boleh</a:t>
            </a:r>
            <a:r>
              <a:rPr lang="en-US" sz="2800" dirty="0"/>
              <a:t> </a:t>
            </a:r>
            <a:r>
              <a:rPr lang="en-US" sz="2800" dirty="0" err="1"/>
              <a:t>ada</a:t>
            </a:r>
            <a:r>
              <a:rPr lang="en-US" sz="2800" dirty="0"/>
              <a:t> air yang </a:t>
            </a:r>
            <a:r>
              <a:rPr lang="en-US" sz="2800" dirty="0" err="1"/>
              <a:t>hilang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proses </a:t>
            </a:r>
            <a:r>
              <a:rPr lang="en-US" sz="2800" dirty="0" err="1" smtClean="0"/>
              <a:t>penakaran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9161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7772400" cy="1462088"/>
          </a:xfrm>
          <a:noFill/>
          <a:ln/>
        </p:spPr>
        <p:txBody>
          <a:bodyPr/>
          <a:lstStyle/>
          <a:p>
            <a:r>
              <a:rPr lang="en-US" sz="4000"/>
              <a:t>Langkah penyelesaian:</a:t>
            </a:r>
            <a:br>
              <a:rPr lang="en-US" sz="4000"/>
            </a:br>
            <a:endParaRPr lang="en-US" sz="4000"/>
          </a:p>
        </p:txBody>
      </p:sp>
      <p:sp>
        <p:nvSpPr>
          <p:cNvPr id="83970" name="Rectangle 2"/>
          <p:cNvSpPr>
            <a:spLocks noGrp="1" noChangeArrowheads="1"/>
          </p:cNvSpPr>
          <p:nvPr>
            <p:ph idx="1"/>
          </p:nvPr>
        </p:nvSpPr>
        <p:spPr>
          <a:xfrm>
            <a:off x="2209800" y="1295400"/>
            <a:ext cx="7772400" cy="4800600"/>
          </a:xfrm>
          <a:noFill/>
          <a:ln/>
        </p:spPr>
        <p:txBody>
          <a:bodyPr>
            <a:normAutofit fontScale="92500" lnSpcReduction="10000"/>
          </a:bodyPr>
          <a:lstStyle/>
          <a:p>
            <a:pPr marL="457200" indent="-457200">
              <a:buFontTx/>
              <a:buAutoNum type="arabicPeriod"/>
            </a:pP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aksi-aksi</a:t>
            </a:r>
            <a:r>
              <a:rPr lang="en-US" sz="2400" dirty="0"/>
              <a:t> (problem space) yang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kedua</a:t>
            </a:r>
            <a:r>
              <a:rPr lang="en-US" sz="2400" dirty="0"/>
              <a:t> ember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</a:t>
            </a:r>
            <a:r>
              <a:rPr lang="en-US" sz="2400" i="1" dirty="0"/>
              <a:t>rule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i="1" dirty="0"/>
              <a:t>tree-diagram.</a:t>
            </a:r>
          </a:p>
          <a:p>
            <a:pPr marL="457200" indent="-457200">
              <a:buNone/>
            </a:pPr>
            <a:endParaRPr lang="en-US" sz="1200" dirty="0"/>
          </a:p>
          <a:p>
            <a:pPr marL="457200" indent="-457200">
              <a:buNone/>
            </a:pPr>
            <a:r>
              <a:rPr lang="en-US" sz="2400" dirty="0"/>
              <a:t>	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kemungkinan</a:t>
            </a:r>
            <a:r>
              <a:rPr lang="en-US" sz="2400" dirty="0"/>
              <a:t> </a:t>
            </a:r>
            <a:r>
              <a:rPr lang="en-US" sz="2400" dirty="0" err="1"/>
              <a:t>aksi-aksi</a:t>
            </a:r>
            <a:r>
              <a:rPr lang="en-US" sz="2400" dirty="0"/>
              <a:t>:</a:t>
            </a:r>
          </a:p>
          <a:p>
            <a:pPr marL="457200" indent="-457200">
              <a:buNone/>
            </a:pPr>
            <a:r>
              <a:rPr lang="en-US" sz="2400" dirty="0"/>
              <a:t>	(a) </a:t>
            </a:r>
            <a:r>
              <a:rPr lang="en-US" sz="2400" dirty="0" err="1"/>
              <a:t>Isi</a:t>
            </a:r>
            <a:r>
              <a:rPr lang="en-US" sz="2400" dirty="0"/>
              <a:t> ember 8 liter.</a:t>
            </a:r>
          </a:p>
          <a:p>
            <a:pPr marL="457200" indent="-457200">
              <a:buNone/>
            </a:pPr>
            <a:r>
              <a:rPr lang="en-US" sz="2400" dirty="0"/>
              <a:t>	(b) </a:t>
            </a:r>
            <a:r>
              <a:rPr lang="en-US" sz="2400" dirty="0" err="1"/>
              <a:t>Isi</a:t>
            </a:r>
            <a:r>
              <a:rPr lang="en-US" sz="2400" dirty="0"/>
              <a:t> ember 6 liter.</a:t>
            </a:r>
          </a:p>
          <a:p>
            <a:pPr marL="457200" indent="-457200">
              <a:buNone/>
            </a:pPr>
            <a:r>
              <a:rPr lang="en-US" sz="2400" dirty="0"/>
              <a:t>	(c) </a:t>
            </a:r>
            <a:r>
              <a:rPr lang="en-US" sz="2400" dirty="0" err="1"/>
              <a:t>Kosongkan</a:t>
            </a:r>
            <a:r>
              <a:rPr lang="en-US" sz="2400" dirty="0"/>
              <a:t> ember 8 liter.</a:t>
            </a:r>
          </a:p>
          <a:p>
            <a:pPr marL="457200" indent="-457200">
              <a:buNone/>
            </a:pPr>
            <a:r>
              <a:rPr lang="en-US" sz="2400" dirty="0"/>
              <a:t>	(d) </a:t>
            </a:r>
            <a:r>
              <a:rPr lang="en-US" sz="2400" dirty="0" err="1"/>
              <a:t>Kosongkan</a:t>
            </a:r>
            <a:r>
              <a:rPr lang="en-US" sz="2400" dirty="0"/>
              <a:t> ember 6 liter.</a:t>
            </a:r>
          </a:p>
          <a:p>
            <a:pPr marL="457200" indent="-457200">
              <a:buNone/>
            </a:pPr>
            <a:r>
              <a:rPr lang="en-US" sz="2400" dirty="0"/>
              <a:t>	(e) </a:t>
            </a:r>
            <a:r>
              <a:rPr lang="en-US" sz="2400" dirty="0" err="1"/>
              <a:t>Isikan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air </a:t>
            </a:r>
            <a:r>
              <a:rPr lang="en-US" sz="2400" dirty="0" err="1"/>
              <a:t>dalam</a:t>
            </a:r>
            <a:r>
              <a:rPr lang="en-US" sz="2400" dirty="0"/>
              <a:t> ember 8 liter </a:t>
            </a:r>
            <a:r>
              <a:rPr lang="en-US" sz="2400" dirty="0" err="1"/>
              <a:t>ke</a:t>
            </a:r>
            <a:r>
              <a:rPr lang="en-US" sz="2400" dirty="0"/>
              <a:t> 6 liter.</a:t>
            </a:r>
          </a:p>
          <a:p>
            <a:pPr marL="457200" indent="-457200">
              <a:buNone/>
            </a:pPr>
            <a:r>
              <a:rPr lang="en-US" sz="2400" dirty="0"/>
              <a:t>	(f)  </a:t>
            </a:r>
            <a:r>
              <a:rPr lang="en-US" sz="2400" dirty="0" err="1"/>
              <a:t>Isikan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air </a:t>
            </a:r>
            <a:r>
              <a:rPr lang="en-US" sz="2400" dirty="0" err="1"/>
              <a:t>dalam</a:t>
            </a:r>
            <a:r>
              <a:rPr lang="en-US" sz="2400" dirty="0"/>
              <a:t> ember 6 liter </a:t>
            </a:r>
            <a:r>
              <a:rPr lang="en-US" sz="2400" dirty="0" err="1"/>
              <a:t>ke</a:t>
            </a:r>
            <a:r>
              <a:rPr lang="en-US" sz="2400" dirty="0"/>
              <a:t> 8 liter.</a:t>
            </a:r>
          </a:p>
          <a:p>
            <a:pPr marL="457200" indent="-457200">
              <a:buNone/>
            </a:pPr>
            <a:r>
              <a:rPr lang="en-US" sz="2400" dirty="0"/>
              <a:t>	(g) </a:t>
            </a:r>
            <a:r>
              <a:rPr lang="en-US" sz="2400" dirty="0" err="1"/>
              <a:t>Penuhi</a:t>
            </a:r>
            <a:r>
              <a:rPr lang="en-US" sz="2400" dirty="0"/>
              <a:t> ember 8 liter </a:t>
            </a:r>
            <a:r>
              <a:rPr lang="en-US" sz="2400" dirty="0" err="1"/>
              <a:t>dari</a:t>
            </a:r>
            <a:r>
              <a:rPr lang="en-US" sz="2400" dirty="0"/>
              <a:t> 6 liter.</a:t>
            </a:r>
          </a:p>
          <a:p>
            <a:pPr marL="457200" indent="-457200">
              <a:buNone/>
            </a:pPr>
            <a:r>
              <a:rPr lang="en-US" sz="2400" dirty="0"/>
              <a:t>	(h) </a:t>
            </a:r>
            <a:r>
              <a:rPr lang="en-US" sz="2400" dirty="0" err="1"/>
              <a:t>Penuhi</a:t>
            </a:r>
            <a:r>
              <a:rPr lang="en-US" sz="2400" dirty="0"/>
              <a:t> ember 6 liter </a:t>
            </a:r>
            <a:r>
              <a:rPr lang="en-US" sz="2400" dirty="0" err="1"/>
              <a:t>dari</a:t>
            </a:r>
            <a:r>
              <a:rPr lang="en-US" sz="2400" dirty="0"/>
              <a:t> 8 liter.</a:t>
            </a:r>
          </a:p>
        </p:txBody>
      </p:sp>
    </p:spTree>
    <p:extLst>
      <p:ext uri="{BB962C8B-B14F-4D97-AF65-F5344CB8AC3E}">
        <p14:creationId xmlns:p14="http://schemas.microsoft.com/office/powerpoint/2010/main" val="4232893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idx="1"/>
          </p:nvPr>
        </p:nvSpPr>
        <p:spPr>
          <a:xfrm>
            <a:off x="1992313" y="952500"/>
            <a:ext cx="8229600" cy="1943100"/>
          </a:xfrm>
          <a:noFill/>
          <a:ln/>
        </p:spPr>
        <p:txBody>
          <a:bodyPr/>
          <a:lstStyle/>
          <a:p>
            <a:pPr marL="441325" indent="-441325">
              <a:buNone/>
            </a:pPr>
            <a:r>
              <a:rPr lang="en-US" sz="2800" dirty="0"/>
              <a:t>2. </a:t>
            </a:r>
            <a:r>
              <a:rPr lang="en-US" sz="2800" dirty="0" err="1"/>
              <a:t>Menentukan</a:t>
            </a:r>
            <a:r>
              <a:rPr lang="en-US" sz="2800" dirty="0"/>
              <a:t> </a:t>
            </a:r>
            <a:r>
              <a:rPr lang="en-US" sz="2800" dirty="0" err="1"/>
              <a:t>urutan</a:t>
            </a:r>
            <a:r>
              <a:rPr lang="en-US" sz="2800" dirty="0"/>
              <a:t> </a:t>
            </a:r>
            <a:r>
              <a:rPr lang="en-US" sz="2800" dirty="0" err="1"/>
              <a:t>aksi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menghasilkan</a:t>
            </a:r>
            <a:r>
              <a:rPr lang="en-US" sz="2800" dirty="0"/>
              <a:t> </a:t>
            </a:r>
            <a:r>
              <a:rPr lang="en-US" sz="2800" dirty="0" err="1"/>
              <a:t>solusi</a:t>
            </a:r>
            <a:r>
              <a:rPr lang="en-US" sz="2800" dirty="0"/>
              <a:t>, </a:t>
            </a:r>
            <a:r>
              <a:rPr lang="en-US" sz="2800" dirty="0" err="1"/>
              <a:t>seperti</a:t>
            </a:r>
            <a:r>
              <a:rPr lang="en-US" sz="2800" dirty="0"/>
              <a:t>:</a:t>
            </a:r>
          </a:p>
          <a:p>
            <a:pPr marL="441325" indent="-441325">
              <a:spcBef>
                <a:spcPct val="0"/>
              </a:spcBef>
              <a:buNone/>
            </a:pPr>
            <a:r>
              <a:rPr lang="en-US" sz="2800" dirty="0"/>
              <a:t>                                 </a:t>
            </a:r>
          </a:p>
          <a:p>
            <a:pPr marL="441325" indent="-441325"/>
            <a:endParaRPr lang="en-US" sz="28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981200" y="1981200"/>
            <a:ext cx="8153400" cy="4140200"/>
            <a:chOff x="288" y="1248"/>
            <a:chExt cx="5136" cy="2608"/>
          </a:xfrm>
        </p:grpSpPr>
        <p:pic>
          <p:nvPicPr>
            <p:cNvPr id="87043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5" y="1776"/>
              <a:ext cx="5126" cy="2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704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" y="1248"/>
              <a:ext cx="5136" cy="48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595915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4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2 </a:t>
            </a:r>
            <a:r>
              <a:rPr lang="en-US" dirty="0" err="1"/>
              <a:t>galon</a:t>
            </a:r>
            <a:r>
              <a:rPr lang="en-US" dirty="0"/>
              <a:t> air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bejana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 smtClean="0"/>
              <a:t>maksimum</a:t>
            </a:r>
            <a:r>
              <a:rPr lang="en-US" dirty="0" smtClean="0"/>
              <a:t> </a:t>
            </a:r>
            <a:r>
              <a:rPr lang="en-US" dirty="0"/>
              <a:t>4 </a:t>
            </a:r>
            <a:r>
              <a:rPr lang="en-US" dirty="0" err="1"/>
              <a:t>galon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3 </a:t>
            </a:r>
            <a:r>
              <a:rPr lang="en-US" dirty="0" err="1"/>
              <a:t>galon</a:t>
            </a:r>
            <a:r>
              <a:rPr lang="en-US" dirty="0"/>
              <a:t> air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bejana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3 </a:t>
            </a:r>
            <a:r>
              <a:rPr lang="en-US" dirty="0" err="1"/>
              <a:t>galon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63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2662" y="857232"/>
            <a:ext cx="7315200" cy="52864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4948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Definisikan masalah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Identifikasi</a:t>
            </a:r>
            <a:r>
              <a:rPr lang="en-US" sz="2800" dirty="0"/>
              <a:t> </a:t>
            </a:r>
            <a:r>
              <a:rPr lang="en-US" sz="2800" dirty="0" err="1"/>
              <a:t>Ruang</a:t>
            </a:r>
            <a:r>
              <a:rPr lang="en-US" sz="2800" dirty="0"/>
              <a:t> </a:t>
            </a:r>
            <a:r>
              <a:rPr lang="en-US" sz="2800" dirty="0" err="1"/>
              <a:t>Keadaan</a:t>
            </a: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	Initial State (</a:t>
            </a:r>
            <a:r>
              <a:rPr lang="en-US" sz="2800" dirty="0" err="1"/>
              <a:t>x,y</a:t>
            </a:r>
            <a:r>
              <a:rPr lang="en-US" sz="2800" dirty="0"/>
              <a:t>)= (0,0)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	X = </a:t>
            </a:r>
            <a:r>
              <a:rPr lang="en-US" sz="2800" dirty="0" err="1"/>
              <a:t>bejana</a:t>
            </a:r>
            <a:r>
              <a:rPr lang="en-US" sz="2800" dirty="0"/>
              <a:t> 4 </a:t>
            </a:r>
            <a:r>
              <a:rPr lang="en-US" sz="2800" dirty="0" err="1"/>
              <a:t>galon</a:t>
            </a:r>
            <a:endParaRPr lang="en-US" sz="2800" dirty="0"/>
          </a:p>
          <a:p>
            <a:pPr>
              <a:buFont typeface="Wingdings" pitchFamily="2" charset="2"/>
              <a:buNone/>
            </a:pPr>
            <a:r>
              <a:rPr lang="en-US" sz="2800" dirty="0"/>
              <a:t>	Y = </a:t>
            </a:r>
            <a:r>
              <a:rPr lang="en-US" sz="2800" dirty="0" err="1"/>
              <a:t>bejana</a:t>
            </a:r>
            <a:r>
              <a:rPr lang="en-US" sz="2800" dirty="0"/>
              <a:t> 3 </a:t>
            </a:r>
            <a:r>
              <a:rPr lang="en-US" sz="2800" dirty="0" err="1"/>
              <a:t>galon</a:t>
            </a:r>
            <a:endParaRPr lang="id-ID" sz="2800" dirty="0"/>
          </a:p>
          <a:p>
            <a:pPr>
              <a:buFont typeface="Wingdings" pitchFamily="2" charset="2"/>
              <a:buNone/>
            </a:pPr>
            <a:endParaRPr lang="en-US" sz="2800" dirty="0"/>
          </a:p>
          <a:p>
            <a:r>
              <a:rPr lang="en-US" sz="2800" dirty="0" err="1"/>
              <a:t>Keadaan</a:t>
            </a:r>
            <a:r>
              <a:rPr lang="en-US" sz="2800" dirty="0"/>
              <a:t> </a:t>
            </a:r>
            <a:r>
              <a:rPr lang="en-US" sz="2800" dirty="0" err="1"/>
              <a:t>awal</a:t>
            </a:r>
            <a:r>
              <a:rPr lang="en-US" sz="2800" dirty="0"/>
              <a:t> (0,0)</a:t>
            </a:r>
          </a:p>
          <a:p>
            <a:endParaRPr lang="id-ID" sz="2800" dirty="0"/>
          </a:p>
          <a:p>
            <a:r>
              <a:rPr lang="en-US" sz="2800" dirty="0" err="1"/>
              <a:t>Tujuan</a:t>
            </a:r>
            <a:r>
              <a:rPr lang="en-US" sz="2800" dirty="0"/>
              <a:t>: goal state </a:t>
            </a:r>
            <a:r>
              <a:rPr lang="en-US" sz="2800" dirty="0" smtClean="0"/>
              <a:t>(0,2</a:t>
            </a:r>
            <a:r>
              <a:rPr lang="en-US" sz="2800" dirty="0"/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9916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52662" y="357166"/>
            <a:ext cx="7772400" cy="981094"/>
          </a:xfrm>
        </p:spPr>
        <p:txBody>
          <a:bodyPr/>
          <a:lstStyle/>
          <a:p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endParaRPr 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133601"/>
            <a:ext cx="8229600" cy="3997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Kita </a:t>
            </a:r>
            <a:r>
              <a:rPr lang="en-US" sz="2800" dirty="0" err="1"/>
              <a:t>memerintahkan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bagaimana</a:t>
            </a:r>
            <a:r>
              <a:rPr lang="en-US" sz="2800" dirty="0"/>
              <a:t> </a:t>
            </a:r>
            <a:r>
              <a:rPr lang="en-US" sz="2800" dirty="0" err="1"/>
              <a:t>menyelesaikan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endParaRPr lang="id-ID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Terstruktur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id-ID" sz="2800" dirty="0"/>
              <a:t>langkah demi langkah</a:t>
            </a:r>
            <a:r>
              <a:rPr lang="en-US" sz="2800" dirty="0"/>
              <a:t> </a:t>
            </a:r>
            <a:r>
              <a:rPr lang="en-US" sz="2800" dirty="0" err="1"/>
              <a:t>sampai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</a:t>
            </a:r>
            <a:r>
              <a:rPr lang="en-US" sz="2800" dirty="0" err="1"/>
              <a:t>menyelesaikan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id-ID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Berdasar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, </a:t>
            </a:r>
            <a:r>
              <a:rPr lang="en-US" sz="2800" dirty="0" err="1"/>
              <a:t>terusun</a:t>
            </a:r>
            <a:r>
              <a:rPr lang="en-US" sz="2800" dirty="0"/>
              <a:t> </a:t>
            </a:r>
            <a:r>
              <a:rPr lang="en-US" sz="2800" dirty="0" err="1"/>
              <a:t>jelas</a:t>
            </a:r>
            <a:r>
              <a:rPr lang="en-US" sz="2800" dirty="0"/>
              <a:t>, </a:t>
            </a:r>
            <a:r>
              <a:rPr lang="en-US" sz="2800" dirty="0" err="1"/>
              <a:t>kemudian</a:t>
            </a:r>
            <a:r>
              <a:rPr lang="en-US" sz="2800" dirty="0"/>
              <a:t> </a:t>
            </a:r>
            <a:r>
              <a:rPr lang="en-US" sz="2800" dirty="0" err="1"/>
              <a:t>algoritma</a:t>
            </a:r>
            <a:r>
              <a:rPr lang="en-US" sz="2800" dirty="0"/>
              <a:t>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di </a:t>
            </a:r>
            <a:r>
              <a:rPr lang="en-US" sz="2800" dirty="0" err="1"/>
              <a:t>terapkan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Aturan produksi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524000"/>
            <a:ext cx="7772400" cy="4114800"/>
          </a:xfrm>
        </p:spPr>
        <p:txBody>
          <a:bodyPr>
            <a:normAutofit/>
          </a:bodyPr>
          <a:lstStyle/>
          <a:p>
            <a:r>
              <a:rPr lang="en-US" dirty="0" err="1"/>
              <a:t>Operasi</a:t>
            </a:r>
            <a:r>
              <a:rPr lang="en-US" dirty="0"/>
              <a:t> yang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state </a:t>
            </a:r>
            <a:r>
              <a:rPr lang="en-US" dirty="0" err="1"/>
              <a:t>ke</a:t>
            </a:r>
            <a:r>
              <a:rPr lang="en-US" dirty="0"/>
              <a:t> state </a:t>
            </a:r>
            <a:r>
              <a:rPr lang="en-US" dirty="0" err="1"/>
              <a:t>lainnya</a:t>
            </a:r>
            <a:r>
              <a:rPr lang="en-US" dirty="0"/>
              <a:t> </a:t>
            </a:r>
            <a:endParaRPr lang="id-ID" dirty="0" smtClean="0"/>
          </a:p>
          <a:p>
            <a:endParaRPr lang="en-US" dirty="0"/>
          </a:p>
          <a:p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 yang </a:t>
            </a:r>
            <a:r>
              <a:rPr lang="en-US" dirty="0" err="1"/>
              <a:t>berbeda-beda</a:t>
            </a:r>
            <a:endParaRPr lang="en-US" dirty="0"/>
          </a:p>
          <a:p>
            <a:endParaRPr lang="id-ID" dirty="0" smtClean="0"/>
          </a:p>
          <a:p>
            <a:r>
              <a:rPr lang="en-US" dirty="0" err="1" smtClean="0"/>
              <a:t>Pertanyaannya</a:t>
            </a:r>
            <a:r>
              <a:rPr lang="en-US" dirty="0" smtClean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4607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94" name="Group 66"/>
          <p:cNvGraphicFramePr>
            <a:graphicFrameLocks noGrp="1"/>
          </p:cNvGraphicFramePr>
          <p:nvPr>
            <p:ph/>
          </p:nvPr>
        </p:nvGraphicFramePr>
        <p:xfrm>
          <a:off x="2238348" y="267674"/>
          <a:ext cx="7772400" cy="6233160"/>
        </p:xfrm>
        <a:graphic>
          <a:graphicData uri="http://schemas.openxmlformats.org/drawingml/2006/table">
            <a:tbl>
              <a:tblPr/>
              <a:tblGrid>
                <a:gridCol w="568325"/>
                <a:gridCol w="3476625"/>
                <a:gridCol w="37274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(x,y)                                    (4,y)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if x &lt; 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Isi penuh jurigen 4 galon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2. 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(x,y)                                    (x,3)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if y &lt; 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Isi penuh jurigen 3 galon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(x,y)                                    (x-d,y)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if x &gt; 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Buang sebagian air dari jurigen 4 galon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(x,y)                                    (x,y-d)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if y &gt; 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Buang sebagian air dari jurigen 3 galon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(x,y)                                    (0,y)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if x &gt; 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Kosongkan jurigen 4 galon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6.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(x,y)                                    (x,0)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if y &gt; 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Kosongkan jurigen 3 galon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7.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(x,y)                                    (4,y-(4-x))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if x+y  ≥ 4 and y &gt; 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Tuangkan air dari jurigen 3 galon ke 4 galon sampai jurigen 4 galon penuh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8.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(x,y)                                    (x-(3-y),3)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if x+y  ≥ 3 and x &gt; 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Tuangkan air dari jurigen 4 galon ke 3 galon sampai jurigen 3 galon penuh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9.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(x,y)                                    (x+y,0)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if x+y  ≤ 4 and y &gt; 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Tuangkan seluruh air dari jurigen 3 galon ke jurigen 4 galon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10.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(x,y)                                    (0,x+y)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if x+y  ≤ 3 and x &gt; 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Tuangkan seluruh air dari jurigen 4 galon ke jurigen 3 galon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11.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(0,2)                                    (2,0)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Tuangkan 2 galon air dari jurigen 3 galon ke jurigen 4 galon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12.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(2,y)                                    (0,y)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Buang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2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galon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air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dalam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jurigen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4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galon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sampai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habis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267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277813"/>
            <a:ext cx="7988300" cy="1143000"/>
          </a:xfrm>
        </p:spPr>
        <p:txBody>
          <a:bodyPr/>
          <a:lstStyle/>
          <a:p>
            <a:r>
              <a:rPr lang="en-US" sz="3600"/>
              <a:t>Contoh Solusi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7620000" cy="582613"/>
          </a:xfrm>
        </p:spPr>
        <p:txBody>
          <a:bodyPr/>
          <a:lstStyle/>
          <a:p>
            <a:pPr marL="571500" indent="-571500">
              <a:buClr>
                <a:schemeClr val="tx1"/>
              </a:buClr>
              <a:buNone/>
            </a:pPr>
            <a:r>
              <a:rPr lang="en-US" sz="2800" b="1" u="sng">
                <a:latin typeface="Comic Sans MS" pitchFamily="66" charset="0"/>
              </a:rPr>
              <a:t>metode pencarian yang tepat</a:t>
            </a:r>
          </a:p>
        </p:txBody>
      </p:sp>
      <p:graphicFrame>
        <p:nvGraphicFramePr>
          <p:cNvPr id="101410" name="Group 34"/>
          <p:cNvGraphicFramePr>
            <a:graphicFrameLocks noGrp="1"/>
          </p:cNvGraphicFramePr>
          <p:nvPr>
            <p:ph sz="half" idx="2"/>
          </p:nvPr>
        </p:nvGraphicFramePr>
        <p:xfrm>
          <a:off x="2667000" y="2495551"/>
          <a:ext cx="6705600" cy="3355977"/>
        </p:xfrm>
        <a:graphic>
          <a:graphicData uri="http://schemas.openxmlformats.org/drawingml/2006/table">
            <a:tbl>
              <a:tblPr/>
              <a:tblGrid>
                <a:gridCol w="2235200"/>
                <a:gridCol w="2235200"/>
                <a:gridCol w="2235200"/>
              </a:tblGrid>
              <a:tr h="854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Jumlah Air dalam Jurigen 4 galon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Jumlah Air dalam Jurigen 3 galon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Aturan Produksi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 yang di aplikasikan</a:t>
                      </a:r>
                      <a:endParaRPr kumimoji="0" lang="en-US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en-US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391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457201"/>
            <a:ext cx="8229600" cy="963613"/>
          </a:xfrm>
        </p:spPr>
        <p:txBody>
          <a:bodyPr>
            <a:normAutofit/>
          </a:bodyPr>
          <a:lstStyle/>
          <a:p>
            <a:r>
              <a:rPr lang="en-US" sz="4000"/>
              <a:t>Cara Representasi Ruang Keadaan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sz="2400" dirty="0"/>
              <a:t>1. Graph </a:t>
            </a:r>
            <a:r>
              <a:rPr lang="en-US" sz="2400" dirty="0" err="1"/>
              <a:t>Keadaan</a:t>
            </a:r>
            <a:endParaRPr lang="en-US" sz="2400" dirty="0"/>
          </a:p>
          <a:p>
            <a:pPr marL="609600" indent="-609600">
              <a:buNone/>
            </a:pPr>
            <a:r>
              <a:rPr lang="en-US" sz="2400" dirty="0"/>
              <a:t>      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node-node yang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keadaan</a:t>
            </a:r>
            <a:r>
              <a:rPr lang="en-US" sz="2400" dirty="0"/>
              <a:t>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keadaan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keadaan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dicapai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operator</a:t>
            </a:r>
          </a:p>
          <a:p>
            <a:pPr marL="609600" indent="-609600">
              <a:buNone/>
            </a:pPr>
            <a:endParaRPr lang="en-US" sz="2400" dirty="0"/>
          </a:p>
          <a:p>
            <a:pPr marL="609600" indent="-609600">
              <a:buNone/>
            </a:pPr>
            <a:r>
              <a:rPr lang="en-US" sz="2400" dirty="0"/>
              <a:t>2. </a:t>
            </a:r>
            <a:r>
              <a:rPr lang="en-US" sz="2400" dirty="0" err="1"/>
              <a:t>Pohon</a:t>
            </a:r>
            <a:r>
              <a:rPr lang="en-US" sz="2400" dirty="0"/>
              <a:t> </a:t>
            </a:r>
            <a:r>
              <a:rPr lang="en-US" sz="2400" dirty="0" err="1"/>
              <a:t>pelacakan</a:t>
            </a:r>
            <a:endParaRPr lang="en-US" sz="2400" dirty="0"/>
          </a:p>
          <a:p>
            <a:pPr marL="609600" indent="-609600">
              <a:buNone/>
            </a:pPr>
            <a:r>
              <a:rPr lang="en-US" sz="2400" dirty="0"/>
              <a:t>	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pohon</a:t>
            </a:r>
            <a:r>
              <a:rPr lang="en-US" sz="2400" dirty="0"/>
              <a:t>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menggambarkan</a:t>
            </a:r>
            <a:r>
              <a:rPr lang="en-US" sz="2400" dirty="0"/>
              <a:t> </a:t>
            </a:r>
            <a:r>
              <a:rPr lang="en-US" sz="2400" dirty="0" err="1"/>
              <a:t>keadaan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hirarkis</a:t>
            </a:r>
            <a:r>
              <a:rPr lang="en-US" sz="2400" dirty="0"/>
              <a:t>. </a:t>
            </a:r>
            <a:r>
              <a:rPr lang="en-US" sz="2400" dirty="0" err="1"/>
              <a:t>Terdiri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node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level</a:t>
            </a:r>
          </a:p>
          <a:p>
            <a:pPr marL="609600" indent="-609600">
              <a:buNone/>
            </a:pPr>
            <a:endParaRPr lang="en-US" sz="2400" dirty="0"/>
          </a:p>
          <a:p>
            <a:pPr marL="609600" indent="-60960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964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332656"/>
            <a:ext cx="8075240" cy="6318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Pohon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6" y="1052736"/>
            <a:ext cx="8748464" cy="5805264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Himpunan semua jalur dalam ruang status  </a:t>
            </a:r>
            <a:r>
              <a:rPr lang="sv-SE" dirty="0" smtClean="0"/>
              <a:t>dapat </a:t>
            </a:r>
            <a:r>
              <a:rPr lang="en-US" dirty="0" err="1" smtClean="0"/>
              <a:t>digambarkan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i="1" dirty="0"/>
              <a:t>node-node yang </a:t>
            </a:r>
            <a:r>
              <a:rPr lang="en-US" i="1" dirty="0" err="1"/>
              <a:t>terhubung</a:t>
            </a:r>
            <a:r>
              <a:rPr lang="en-US" i="1" dirty="0"/>
              <a:t>. </a:t>
            </a:r>
            <a:endParaRPr lang="en-US" i="1" dirty="0" smtClean="0"/>
          </a:p>
          <a:p>
            <a:endParaRPr lang="en-US" i="1" dirty="0"/>
          </a:p>
          <a:p>
            <a:r>
              <a:rPr lang="en-US" dirty="0" err="1" smtClean="0"/>
              <a:t>Jejak</a:t>
            </a:r>
            <a:r>
              <a:rPr lang="en-US" dirty="0" smtClean="0"/>
              <a:t> </a:t>
            </a:r>
            <a:r>
              <a:rPr lang="en-US" dirty="0" err="1"/>
              <a:t>jelajah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i="1" dirty="0"/>
              <a:t>tree (</a:t>
            </a:r>
            <a:r>
              <a:rPr lang="en-US" i="1" dirty="0" err="1"/>
              <a:t>pohon</a:t>
            </a:r>
            <a:r>
              <a:rPr lang="en-US" i="1" dirty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/>
              <a:t>penting</a:t>
            </a:r>
            <a:r>
              <a:rPr lang="en-US" dirty="0"/>
              <a:t>:</a:t>
            </a:r>
          </a:p>
          <a:p>
            <a:pPr marL="805180" lvl="1" indent="-457200">
              <a:buFont typeface="Wingdings" panose="05000000000000000000" pitchFamily="2" charset="2"/>
              <a:buChar char="Ø"/>
            </a:pPr>
            <a:r>
              <a:rPr lang="en-US" i="1" dirty="0" smtClean="0"/>
              <a:t>Root </a:t>
            </a:r>
            <a:r>
              <a:rPr lang="en-US" i="1" dirty="0"/>
              <a:t>node (</a:t>
            </a:r>
            <a:r>
              <a:rPr lang="en-US" i="1" dirty="0" err="1"/>
              <a:t>akar</a:t>
            </a:r>
            <a:r>
              <a:rPr lang="en-US" i="1" dirty="0"/>
              <a:t>): </a:t>
            </a:r>
            <a:r>
              <a:rPr lang="en-US" i="1" dirty="0" err="1"/>
              <a:t>mewakili</a:t>
            </a:r>
            <a:r>
              <a:rPr lang="en-US" i="1" dirty="0"/>
              <a:t> node </a:t>
            </a:r>
            <a:r>
              <a:rPr lang="en-US" i="1" dirty="0" err="1"/>
              <a:t>awal</a:t>
            </a:r>
            <a:r>
              <a:rPr lang="en-US" i="1" dirty="0"/>
              <a:t> </a:t>
            </a:r>
            <a:r>
              <a:rPr lang="en-US" i="1" dirty="0" err="1"/>
              <a:t>pencarian</a:t>
            </a:r>
            <a:r>
              <a:rPr lang="en-US" i="1" dirty="0"/>
              <a:t>;</a:t>
            </a:r>
          </a:p>
          <a:p>
            <a:pPr marL="805180" lvl="1" indent="-457200">
              <a:buFont typeface="Wingdings" panose="05000000000000000000" pitchFamily="2" charset="2"/>
              <a:buChar char="Ø"/>
            </a:pPr>
            <a:r>
              <a:rPr lang="en-US" i="1" dirty="0" smtClean="0"/>
              <a:t>Leaf </a:t>
            </a:r>
            <a:r>
              <a:rPr lang="en-US" i="1" dirty="0"/>
              <a:t>node (</a:t>
            </a:r>
            <a:r>
              <a:rPr lang="en-US" i="1" dirty="0" err="1"/>
              <a:t>daun</a:t>
            </a:r>
            <a:r>
              <a:rPr lang="en-US" i="1" dirty="0"/>
              <a:t>): node </a:t>
            </a:r>
            <a:r>
              <a:rPr lang="en-US" i="1" dirty="0" err="1"/>
              <a:t>berhenti</a:t>
            </a:r>
            <a:r>
              <a:rPr lang="en-US" i="1" dirty="0"/>
              <a:t>, </a:t>
            </a:r>
            <a:r>
              <a:rPr lang="en-US" i="1" dirty="0" err="1"/>
              <a:t>tanpa</a:t>
            </a:r>
            <a:r>
              <a:rPr lang="en-US" i="1" dirty="0"/>
              <a:t> </a:t>
            </a:r>
            <a:r>
              <a:rPr lang="en-US" i="1" dirty="0" err="1"/>
              <a:t>anak</a:t>
            </a:r>
            <a:r>
              <a:rPr lang="en-US" i="1" dirty="0"/>
              <a:t>;</a:t>
            </a:r>
          </a:p>
          <a:p>
            <a:pPr marL="805180" lvl="1" indent="-457200">
              <a:buFont typeface="Wingdings" panose="05000000000000000000" pitchFamily="2" charset="2"/>
              <a:buChar char="Ø"/>
            </a:pPr>
            <a:r>
              <a:rPr lang="en-US" i="1" dirty="0" smtClean="0"/>
              <a:t>Ancestor/descendant</a:t>
            </a:r>
            <a:r>
              <a:rPr lang="en-US" i="1" dirty="0"/>
              <a:t>: node A </a:t>
            </a:r>
            <a:r>
              <a:rPr lang="en-US" i="1" dirty="0" err="1"/>
              <a:t>adalah</a:t>
            </a:r>
            <a:r>
              <a:rPr lang="en-US" i="1" dirty="0"/>
              <a:t> ancestor B </a:t>
            </a:r>
            <a:r>
              <a:rPr lang="en-US" i="1" dirty="0" err="1"/>
              <a:t>jika</a:t>
            </a:r>
            <a:r>
              <a:rPr lang="en-US" i="1" dirty="0"/>
              <a:t> A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dirty="0" err="1" smtClean="0"/>
              <a:t>induk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err="1"/>
              <a:t>atau</a:t>
            </a:r>
            <a:r>
              <a:rPr lang="en-US" dirty="0"/>
              <a:t> 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nenek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induknya</a:t>
            </a:r>
            <a:r>
              <a:rPr lang="en-US" dirty="0"/>
              <a:t> B. </a:t>
            </a:r>
            <a:r>
              <a:rPr lang="en-US" dirty="0" err="1"/>
              <a:t>Jika</a:t>
            </a:r>
            <a:r>
              <a:rPr lang="en-US" dirty="0"/>
              <a:t> A </a:t>
            </a:r>
            <a:r>
              <a:rPr lang="en-US" dirty="0" err="1" smtClean="0"/>
              <a:t>adalah</a:t>
            </a:r>
            <a:r>
              <a:rPr lang="en-US" dirty="0"/>
              <a:t> </a:t>
            </a:r>
            <a:r>
              <a:rPr lang="en-US" i="1" dirty="0" smtClean="0"/>
              <a:t>ancestor </a:t>
            </a:r>
            <a:r>
              <a:rPr lang="en-US" i="1" dirty="0"/>
              <a:t>B, </a:t>
            </a:r>
            <a:r>
              <a:rPr lang="en-US" i="1" dirty="0" err="1"/>
              <a:t>maka</a:t>
            </a:r>
            <a:r>
              <a:rPr lang="en-US" i="1" dirty="0"/>
              <a:t> B </a:t>
            </a:r>
            <a:r>
              <a:rPr lang="en-US" i="1" dirty="0" err="1"/>
              <a:t>dikatakan</a:t>
            </a:r>
            <a:r>
              <a:rPr lang="en-US" i="1" dirty="0"/>
              <a:t> descendant (</a:t>
            </a:r>
            <a:r>
              <a:rPr lang="en-US" i="1" dirty="0" err="1"/>
              <a:t>keturunan</a:t>
            </a:r>
            <a:r>
              <a:rPr lang="en-US" i="1" dirty="0"/>
              <a:t>) </a:t>
            </a:r>
            <a:r>
              <a:rPr lang="en-US" i="1" dirty="0" err="1"/>
              <a:t>dari</a:t>
            </a:r>
            <a:r>
              <a:rPr lang="en-US" i="1" dirty="0"/>
              <a:t> A</a:t>
            </a:r>
            <a:r>
              <a:rPr lang="en-US" i="1" dirty="0" smtClean="0"/>
              <a:t>;</a:t>
            </a:r>
          </a:p>
          <a:p>
            <a:pPr marL="805180" lvl="1" indent="-457200">
              <a:buFont typeface="Wingdings" panose="05000000000000000000" pitchFamily="2" charset="2"/>
              <a:buChar char="Ø"/>
            </a:pPr>
            <a:r>
              <a:rPr lang="en-US" i="1" dirty="0" smtClean="0"/>
              <a:t>Branching factor: </a:t>
            </a:r>
            <a:r>
              <a:rPr lang="en-US" i="1" dirty="0" err="1" smtClean="0"/>
              <a:t>jumlah</a:t>
            </a:r>
            <a:r>
              <a:rPr lang="en-US" i="1" dirty="0" smtClean="0"/>
              <a:t> </a:t>
            </a:r>
            <a:r>
              <a:rPr lang="en-US" i="1" dirty="0" err="1" smtClean="0"/>
              <a:t>anak</a:t>
            </a:r>
            <a:r>
              <a:rPr lang="en-US" i="1" dirty="0" smtClean="0"/>
              <a:t> </a:t>
            </a:r>
            <a:r>
              <a:rPr lang="en-US" i="1" dirty="0" err="1" smtClean="0"/>
              <a:t>maksimum</a:t>
            </a:r>
            <a:r>
              <a:rPr lang="en-US" i="1" dirty="0" smtClean="0"/>
              <a:t> </a:t>
            </a:r>
            <a:r>
              <a:rPr lang="en-US" i="1" dirty="0" err="1" smtClean="0"/>
              <a:t>dari</a:t>
            </a:r>
            <a:r>
              <a:rPr lang="en-US" i="1" dirty="0" smtClean="0"/>
              <a:t> </a:t>
            </a:r>
            <a:r>
              <a:rPr lang="en-US" i="1" dirty="0" err="1" smtClean="0"/>
              <a:t>suatu</a:t>
            </a:r>
            <a:r>
              <a:rPr lang="en-US" i="1" dirty="0" smtClean="0"/>
              <a:t> node </a:t>
            </a:r>
            <a:r>
              <a:rPr lang="en-US" dirty="0" err="1" smtClean="0"/>
              <a:t>daun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;</a:t>
            </a:r>
          </a:p>
          <a:p>
            <a:pPr marL="805180" lvl="1" indent="-457200">
              <a:buFont typeface="Wingdings" panose="05000000000000000000" pitchFamily="2" charset="2"/>
              <a:buChar char="Ø"/>
            </a:pPr>
            <a:r>
              <a:rPr lang="en-US" i="1" dirty="0" smtClean="0"/>
              <a:t>Path </a:t>
            </a:r>
            <a:r>
              <a:rPr lang="en-US" i="1" dirty="0"/>
              <a:t>(</a:t>
            </a:r>
            <a:r>
              <a:rPr lang="en-US" i="1" dirty="0" err="1"/>
              <a:t>jalur</a:t>
            </a:r>
            <a:r>
              <a:rPr lang="en-US" i="1" dirty="0"/>
              <a:t>): </a:t>
            </a:r>
            <a:r>
              <a:rPr lang="en-US" i="1" dirty="0" err="1"/>
              <a:t>jalur</a:t>
            </a:r>
            <a:r>
              <a:rPr lang="en-US" i="1" dirty="0"/>
              <a:t> </a:t>
            </a:r>
            <a:r>
              <a:rPr lang="en-US" i="1" dirty="0" err="1"/>
              <a:t>dalam</a:t>
            </a:r>
            <a:r>
              <a:rPr lang="en-US" i="1" dirty="0"/>
              <a:t> </a:t>
            </a:r>
            <a:r>
              <a:rPr lang="en-US" i="1" dirty="0" err="1"/>
              <a:t>pohon</a:t>
            </a:r>
            <a:r>
              <a:rPr lang="en-US" i="1" dirty="0"/>
              <a:t> </a:t>
            </a:r>
            <a:r>
              <a:rPr lang="en-US" i="1" dirty="0" err="1"/>
              <a:t>pencarian</a:t>
            </a:r>
            <a:r>
              <a:rPr lang="en-US" i="1" dirty="0"/>
              <a:t> yang </a:t>
            </a:r>
            <a:r>
              <a:rPr lang="en-US" i="1" dirty="0" err="1"/>
              <a:t>mewakili</a:t>
            </a:r>
            <a:r>
              <a:rPr lang="en-US" i="1" dirty="0"/>
              <a:t>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bermula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node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berakhir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node </a:t>
            </a:r>
            <a:r>
              <a:rPr lang="en-US" dirty="0" err="1"/>
              <a:t>tujuan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i="1" dirty="0"/>
              <a:t>partial.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8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28" y="692696"/>
            <a:ext cx="8363272" cy="5688632"/>
          </a:xfrm>
        </p:spPr>
        <p:txBody>
          <a:bodyPr>
            <a:normAutofit/>
          </a:bodyPr>
          <a:lstStyle/>
          <a:p>
            <a:r>
              <a:rPr lang="en-US" dirty="0" err="1"/>
              <a:t>Suatu</a:t>
            </a:r>
            <a:r>
              <a:rPr lang="en-US" dirty="0"/>
              <a:t> node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 smtClean="0"/>
              <a:t>berikut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deskripsi</a:t>
            </a:r>
            <a:r>
              <a:rPr lang="en-US" dirty="0"/>
              <a:t> status;</a:t>
            </a:r>
          </a:p>
          <a:p>
            <a:pPr lvl="1"/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/>
              <a:t>pointer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node;</a:t>
            </a:r>
          </a:p>
          <a:p>
            <a:pPr lvl="1"/>
            <a:r>
              <a:rPr lang="en-US" dirty="0" err="1" smtClean="0"/>
              <a:t>Kedalaman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node;</a:t>
            </a:r>
          </a:p>
          <a:p>
            <a:pPr lvl="1"/>
            <a:r>
              <a:rPr lang="en-US" dirty="0" smtClean="0"/>
              <a:t>Operator </a:t>
            </a:r>
            <a:r>
              <a:rPr lang="en-US" dirty="0"/>
              <a:t>yang </a:t>
            </a:r>
            <a:r>
              <a:rPr lang="en-US" dirty="0" err="1"/>
              <a:t>membangkitkan</a:t>
            </a:r>
            <a:r>
              <a:rPr lang="en-US" dirty="0"/>
              <a:t> node </a:t>
            </a:r>
            <a:r>
              <a:rPr lang="en-US" dirty="0" err="1"/>
              <a:t>ini</a:t>
            </a:r>
            <a:r>
              <a:rPr lang="en-US" dirty="0"/>
              <a:t>;</a:t>
            </a:r>
          </a:p>
          <a:p>
            <a:pPr lvl="1"/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/>
              <a:t>jalur</a:t>
            </a:r>
            <a:r>
              <a:rPr lang="en-US" dirty="0"/>
              <a:t> (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operator)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smtClean="0"/>
              <a:t>status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mulai</a:t>
            </a:r>
            <a:r>
              <a:rPr lang="en-US" dirty="0"/>
              <a:t>).</a:t>
            </a:r>
          </a:p>
          <a:p>
            <a:r>
              <a:rPr lang="en-US" dirty="0" err="1">
                <a:solidFill>
                  <a:srgbClr val="FF0000"/>
                </a:solidFill>
              </a:rPr>
              <a:t>Kerugian</a:t>
            </a:r>
            <a:r>
              <a:rPr lang="en-US" dirty="0"/>
              <a:t>: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</a:t>
            </a:r>
            <a:r>
              <a:rPr lang="en-US" dirty="0" err="1" smtClean="0"/>
              <a:t>mengunjungi</a:t>
            </a:r>
            <a:r>
              <a:rPr lang="en-US" dirty="0" smtClean="0"/>
              <a:t>  node </a:t>
            </a:r>
            <a:r>
              <a:rPr lang="en-US" dirty="0"/>
              <a:t>yang </a:t>
            </a:r>
            <a:r>
              <a:rPr lang="en-US" dirty="0" err="1"/>
              <a:t>sama</a:t>
            </a:r>
            <a:r>
              <a:rPr lang="en-US" dirty="0"/>
              <a:t>. </a:t>
            </a:r>
          </a:p>
          <a:p>
            <a:r>
              <a:rPr lang="en-US" dirty="0" err="1">
                <a:solidFill>
                  <a:srgbClr val="FF0000"/>
                </a:solidFill>
              </a:rPr>
              <a:t>Solusi</a:t>
            </a:r>
            <a:r>
              <a:rPr lang="en-US" dirty="0">
                <a:solidFill>
                  <a:srgbClr val="FFFF00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node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 smtClean="0"/>
              <a:t>dikunjungi</a:t>
            </a:r>
            <a:r>
              <a:rPr lang="en-US" dirty="0"/>
              <a:t>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memory.</a:t>
            </a:r>
          </a:p>
        </p:txBody>
      </p:sp>
    </p:spTree>
    <p:extLst>
      <p:ext uri="{BB962C8B-B14F-4D97-AF65-F5344CB8AC3E}">
        <p14:creationId xmlns:p14="http://schemas.microsoft.com/office/powerpoint/2010/main" val="2272765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Contoh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528" y="1487762"/>
            <a:ext cx="8784976" cy="50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27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Graf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Ruang</a:t>
            </a:r>
            <a:r>
              <a:rPr lang="en-US" dirty="0"/>
              <a:t> status </a:t>
            </a:r>
            <a:r>
              <a:rPr lang="en-US" dirty="0" err="1"/>
              <a:t>diwakili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G(V,E), </a:t>
            </a:r>
            <a:r>
              <a:rPr lang="en-US" dirty="0" err="1"/>
              <a:t>dimana</a:t>
            </a:r>
            <a:r>
              <a:rPr lang="en-US" dirty="0"/>
              <a:t> V </a:t>
            </a:r>
            <a:r>
              <a:rPr lang="sv-SE" dirty="0" smtClean="0"/>
              <a:t>adalah </a:t>
            </a:r>
            <a:r>
              <a:rPr lang="sv-SE" dirty="0"/>
              <a:t>himpunan node dan E adalah himpunan </a:t>
            </a:r>
            <a:r>
              <a:rPr lang="en-US" dirty="0" smtClean="0"/>
              <a:t>vertex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node </a:t>
            </a:r>
            <a:r>
              <a:rPr lang="en-US" dirty="0" err="1"/>
              <a:t>ke</a:t>
            </a:r>
            <a:r>
              <a:rPr lang="en-US" dirty="0"/>
              <a:t> node lain.</a:t>
            </a:r>
          </a:p>
          <a:p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node:</a:t>
            </a:r>
          </a:p>
          <a:p>
            <a:pPr lvl="1"/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deskripsi</a:t>
            </a:r>
            <a:r>
              <a:rPr lang="en-US" dirty="0"/>
              <a:t> status;</a:t>
            </a:r>
          </a:p>
          <a:p>
            <a:pPr lvl="1"/>
            <a:r>
              <a:rPr lang="en-US" dirty="0" err="1" smtClean="0"/>
              <a:t>Induk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node;</a:t>
            </a:r>
          </a:p>
          <a:p>
            <a:pPr lvl="1"/>
            <a:r>
              <a:rPr lang="en-US" dirty="0" smtClean="0"/>
              <a:t>Operator </a:t>
            </a:r>
            <a:r>
              <a:rPr lang="en-US" dirty="0"/>
              <a:t>yang </a:t>
            </a:r>
            <a:r>
              <a:rPr lang="en-US" dirty="0" err="1"/>
              <a:t>membangkitkan</a:t>
            </a:r>
            <a:r>
              <a:rPr lang="en-US" dirty="0"/>
              <a:t> node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induknya</a:t>
            </a:r>
            <a:r>
              <a:rPr lang="en-US" dirty="0"/>
              <a:t>;</a:t>
            </a:r>
          </a:p>
          <a:p>
            <a:pPr lvl="1"/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/>
              <a:t>lain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92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548680"/>
            <a:ext cx="8219256" cy="6048672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Status </a:t>
            </a:r>
            <a:r>
              <a:rPr lang="en-US" b="1" i="1" dirty="0" err="1"/>
              <a:t>awal</a:t>
            </a:r>
            <a:r>
              <a:rPr lang="en-US" b="1" i="1" dirty="0"/>
              <a:t>: Node yang </a:t>
            </a:r>
            <a:r>
              <a:rPr lang="en-US" b="1" i="1" dirty="0" err="1"/>
              <a:t>ditunjuk</a:t>
            </a:r>
            <a:r>
              <a:rPr lang="en-US" b="1" i="1" dirty="0"/>
              <a:t> </a:t>
            </a:r>
            <a:r>
              <a:rPr lang="en-US" b="1" i="1" dirty="0" err="1"/>
              <a:t>sebagai</a:t>
            </a:r>
            <a:r>
              <a:rPr lang="en-US" b="1" i="1" dirty="0"/>
              <a:t> node </a:t>
            </a:r>
            <a:r>
              <a:rPr lang="en-US" b="1" i="1" dirty="0" err="1"/>
              <a:t>awal</a:t>
            </a:r>
            <a:r>
              <a:rPr lang="en-US" b="1" i="1" dirty="0"/>
              <a:t>.</a:t>
            </a:r>
          </a:p>
          <a:p>
            <a:r>
              <a:rPr lang="en-US" b="1" i="1" dirty="0" err="1" smtClean="0"/>
              <a:t>Ruang</a:t>
            </a:r>
            <a:r>
              <a:rPr lang="en-US" b="1" i="1" dirty="0" smtClean="0"/>
              <a:t> </a:t>
            </a:r>
            <a:r>
              <a:rPr lang="en-US" b="1" i="1" dirty="0"/>
              <a:t>status: </a:t>
            </a:r>
            <a:r>
              <a:rPr lang="en-US" b="1" i="1" dirty="0" err="1"/>
              <a:t>Awalnya</a:t>
            </a:r>
            <a:r>
              <a:rPr lang="en-US" b="1" i="1" dirty="0"/>
              <a:t>, node </a:t>
            </a:r>
            <a:r>
              <a:rPr lang="en-US" b="1" i="1" dirty="0" err="1"/>
              <a:t>awal</a:t>
            </a:r>
            <a:r>
              <a:rPr lang="en-US" b="1" i="1" dirty="0"/>
              <a:t> S, </a:t>
            </a:r>
            <a:r>
              <a:rPr lang="en-US" b="1" i="1" dirty="0" err="1"/>
              <a:t>ditulis</a:t>
            </a:r>
            <a:r>
              <a:rPr lang="en-US" b="1" i="1" dirty="0"/>
              <a:t> V={S}. </a:t>
            </a:r>
            <a:r>
              <a:rPr lang="en-US" b="1" i="1" dirty="0" err="1"/>
              <a:t>Kemudian</a:t>
            </a:r>
            <a:r>
              <a:rPr lang="en-US" b="1" i="1" dirty="0"/>
              <a:t> </a:t>
            </a:r>
            <a:r>
              <a:rPr lang="en-US" b="1" i="1" dirty="0" smtClean="0"/>
              <a:t>S </a:t>
            </a:r>
            <a:r>
              <a:rPr lang="en-US" dirty="0" err="1" smtClean="0"/>
              <a:t>di</a:t>
            </a:r>
            <a:r>
              <a:rPr lang="en-US" i="1" dirty="0" err="1" smtClean="0"/>
              <a:t>expand</a:t>
            </a:r>
            <a:r>
              <a:rPr lang="en-US" i="1" dirty="0" smtClean="0"/>
              <a:t> </a:t>
            </a:r>
            <a:r>
              <a:rPr lang="en-US" i="1" dirty="0" err="1"/>
              <a:t>dan</a:t>
            </a:r>
            <a:r>
              <a:rPr lang="en-US" i="1" dirty="0"/>
              <a:t> node yang </a:t>
            </a:r>
            <a:r>
              <a:rPr lang="en-US" i="1" dirty="0" err="1"/>
              <a:t>dibangkitkannya</a:t>
            </a:r>
            <a:r>
              <a:rPr lang="en-US" i="1" dirty="0"/>
              <a:t> </a:t>
            </a:r>
            <a:r>
              <a:rPr lang="en-US" i="1" dirty="0" err="1"/>
              <a:t>ditambahkan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 V </a:t>
            </a:r>
            <a:r>
              <a:rPr lang="en-US" i="1" dirty="0" err="1"/>
              <a:t>dan</a:t>
            </a:r>
            <a:r>
              <a:rPr lang="en-US" i="1" dirty="0"/>
              <a:t> E. </a:t>
            </a:r>
            <a:r>
              <a:rPr lang="en-US" i="1" dirty="0" smtClean="0"/>
              <a:t> </a:t>
            </a:r>
            <a:r>
              <a:rPr lang="fi-FI" dirty="0" smtClean="0"/>
              <a:t>Proses </a:t>
            </a:r>
            <a:r>
              <a:rPr lang="fi-FI" dirty="0"/>
              <a:t>ini berlanjut sampai tujuan ditemukan;</a:t>
            </a:r>
          </a:p>
          <a:p>
            <a:r>
              <a:rPr lang="en-US" b="1" i="1" dirty="0" err="1" smtClean="0"/>
              <a:t>Jalur</a:t>
            </a:r>
            <a:r>
              <a:rPr lang="en-US" b="1" i="1" dirty="0" smtClean="0"/>
              <a:t> </a:t>
            </a:r>
            <a:r>
              <a:rPr lang="en-US" b="1" i="1" dirty="0"/>
              <a:t>: </a:t>
            </a:r>
            <a:r>
              <a:rPr lang="en-US" b="1" i="1" dirty="0" err="1"/>
              <a:t>setiap</a:t>
            </a:r>
            <a:r>
              <a:rPr lang="en-US" b="1" i="1" dirty="0"/>
              <a:t> node </a:t>
            </a:r>
            <a:r>
              <a:rPr lang="en-US" b="1" i="1" dirty="0" err="1"/>
              <a:t>mewakili</a:t>
            </a:r>
            <a:r>
              <a:rPr lang="en-US" b="1" i="1" dirty="0"/>
              <a:t> </a:t>
            </a:r>
            <a:r>
              <a:rPr lang="en-US" b="1" i="1" dirty="0" err="1"/>
              <a:t>solusi</a:t>
            </a:r>
            <a:r>
              <a:rPr lang="en-US" b="1" i="1" dirty="0"/>
              <a:t> </a:t>
            </a:r>
            <a:r>
              <a:rPr lang="en-US" b="1" i="1" dirty="0" err="1"/>
              <a:t>parsial</a:t>
            </a:r>
            <a:r>
              <a:rPr lang="en-US" b="1" i="1" dirty="0"/>
              <a:t> </a:t>
            </a:r>
            <a:r>
              <a:rPr lang="en-US" b="1" i="1" dirty="0" err="1"/>
              <a:t>dari</a:t>
            </a:r>
            <a:r>
              <a:rPr lang="en-US" b="1" i="1" dirty="0"/>
              <a:t> node </a:t>
            </a:r>
            <a:r>
              <a:rPr lang="en-US" b="1" i="1" dirty="0" err="1"/>
              <a:t>awal</a:t>
            </a:r>
            <a:r>
              <a:rPr lang="en-US" b="1" i="1" dirty="0"/>
              <a:t> </a:t>
            </a:r>
            <a:r>
              <a:rPr lang="en-US" b="1" i="1" dirty="0" err="1" smtClean="0"/>
              <a:t>untuk</a:t>
            </a:r>
            <a:r>
              <a:rPr lang="en-US" b="1" i="1" dirty="0" smtClean="0"/>
              <a:t> </a:t>
            </a:r>
            <a:r>
              <a:rPr lang="en-US" dirty="0" smtClean="0"/>
              <a:t>node </a:t>
            </a:r>
            <a:r>
              <a:rPr lang="en-US" dirty="0"/>
              <a:t>yang </a:t>
            </a:r>
            <a:r>
              <a:rPr lang="en-US" dirty="0" err="1"/>
              <a:t>diberikan</a:t>
            </a:r>
            <a:r>
              <a:rPr lang="en-US" dirty="0"/>
              <a:t>. Dari node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yang </a:t>
            </a:r>
            <a:r>
              <a:rPr lang="en-US" dirty="0" err="1" smtClean="0"/>
              <a:t>mungkin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parsial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/>
              <a:t>prefix-</a:t>
            </a:r>
            <a:r>
              <a:rPr lang="en-US" i="1" dirty="0" err="1"/>
              <a:t>nya</a:t>
            </a:r>
            <a:r>
              <a:rPr lang="en-US" i="1" dirty="0"/>
              <a:t>;</a:t>
            </a:r>
          </a:p>
          <a:p>
            <a:r>
              <a:rPr lang="en-US" b="1" i="1" dirty="0" err="1" smtClean="0"/>
              <a:t>Biaya</a:t>
            </a:r>
            <a:r>
              <a:rPr lang="en-US" b="1" i="1" dirty="0" smtClean="0"/>
              <a:t> </a:t>
            </a:r>
            <a:r>
              <a:rPr lang="en-US" b="1" i="1" dirty="0" err="1"/>
              <a:t>jalur</a:t>
            </a:r>
            <a:r>
              <a:rPr lang="en-US" b="1" i="1" dirty="0"/>
              <a:t>: </a:t>
            </a:r>
            <a:r>
              <a:rPr lang="en-US" b="1" i="1" dirty="0" err="1"/>
              <a:t>jumlah</a:t>
            </a:r>
            <a:r>
              <a:rPr lang="en-US" b="1" i="1" dirty="0"/>
              <a:t> </a:t>
            </a:r>
            <a:r>
              <a:rPr lang="en-US" b="1" i="1" dirty="0" err="1"/>
              <a:t>biaya</a:t>
            </a:r>
            <a:r>
              <a:rPr lang="en-US" b="1" i="1" dirty="0"/>
              <a:t> vertex </a:t>
            </a:r>
            <a:r>
              <a:rPr lang="en-US" b="1" i="1" dirty="0" err="1"/>
              <a:t>pada</a:t>
            </a:r>
            <a:r>
              <a:rPr lang="en-US" b="1" i="1" dirty="0"/>
              <a:t> </a:t>
            </a:r>
            <a:r>
              <a:rPr lang="en-US" b="1" i="1" dirty="0" err="1"/>
              <a:t>jalur</a:t>
            </a:r>
            <a:r>
              <a:rPr lang="en-US" b="1" i="1" dirty="0"/>
              <a:t> </a:t>
            </a:r>
            <a:r>
              <a:rPr lang="en-US" b="1" i="1" dirty="0" err="1"/>
              <a:t>solusi</a:t>
            </a:r>
            <a:r>
              <a:rPr lang="en-US" b="1" i="1" dirty="0"/>
              <a:t>;</a:t>
            </a:r>
          </a:p>
          <a:p>
            <a:r>
              <a:rPr lang="en-US" b="1" i="1" dirty="0" err="1" smtClean="0"/>
              <a:t>Uji</a:t>
            </a:r>
            <a:r>
              <a:rPr lang="en-US" b="1" i="1" dirty="0" smtClean="0"/>
              <a:t> </a:t>
            </a:r>
            <a:r>
              <a:rPr lang="en-US" b="1" i="1" dirty="0" err="1"/>
              <a:t>tujuan</a:t>
            </a:r>
            <a:r>
              <a:rPr lang="en-US" b="1" i="1" dirty="0"/>
              <a:t>: </a:t>
            </a:r>
            <a:r>
              <a:rPr lang="en-US" b="1" i="1" dirty="0" err="1"/>
              <a:t>Uji</a:t>
            </a:r>
            <a:r>
              <a:rPr lang="en-US" b="1" i="1" dirty="0"/>
              <a:t> </a:t>
            </a:r>
            <a:r>
              <a:rPr lang="en-US" b="1" i="1" dirty="0" err="1"/>
              <a:t>diterapkan</a:t>
            </a:r>
            <a:r>
              <a:rPr lang="en-US" b="1" i="1" dirty="0"/>
              <a:t> </a:t>
            </a:r>
            <a:r>
              <a:rPr lang="en-US" b="1" i="1" dirty="0" err="1"/>
              <a:t>terhadap</a:t>
            </a:r>
            <a:r>
              <a:rPr lang="en-US" b="1" i="1" dirty="0"/>
              <a:t> </a:t>
            </a:r>
            <a:r>
              <a:rPr lang="en-US" b="1" i="1" dirty="0" err="1"/>
              <a:t>suatu</a:t>
            </a:r>
            <a:r>
              <a:rPr lang="en-US" b="1" i="1" dirty="0"/>
              <a:t> status </a:t>
            </a:r>
            <a:r>
              <a:rPr lang="en-US" b="1" i="1" dirty="0" err="1"/>
              <a:t>untuk</a:t>
            </a:r>
            <a:r>
              <a:rPr lang="en-US" b="1" i="1" dirty="0"/>
              <a:t> </a:t>
            </a:r>
            <a:r>
              <a:rPr lang="en-US" b="1" i="1" dirty="0" err="1"/>
              <a:t>menentukan</a:t>
            </a:r>
            <a:r>
              <a:rPr lang="en-US" b="1" i="1" dirty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/>
              <a:t>node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&amp;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;</a:t>
            </a:r>
          </a:p>
          <a:p>
            <a:r>
              <a:rPr lang="en-US" b="1" i="1" dirty="0" err="1" smtClean="0"/>
              <a:t>Solusi</a:t>
            </a:r>
            <a:r>
              <a:rPr lang="en-US" b="1" i="1" dirty="0"/>
              <a:t>: </a:t>
            </a:r>
            <a:r>
              <a:rPr lang="en-US" b="1" i="1" dirty="0" err="1"/>
              <a:t>sederetan</a:t>
            </a:r>
            <a:r>
              <a:rPr lang="en-US" b="1" i="1" dirty="0"/>
              <a:t> operator yang </a:t>
            </a:r>
            <a:r>
              <a:rPr lang="en-US" b="1" i="1" dirty="0" err="1"/>
              <a:t>dikaitkan</a:t>
            </a:r>
            <a:r>
              <a:rPr lang="en-US" b="1" i="1" dirty="0"/>
              <a:t> </a:t>
            </a:r>
            <a:r>
              <a:rPr lang="en-US" b="1" i="1" dirty="0" err="1"/>
              <a:t>dengan</a:t>
            </a:r>
            <a:r>
              <a:rPr lang="en-US" b="1" i="1" dirty="0"/>
              <a:t> </a:t>
            </a:r>
            <a:r>
              <a:rPr lang="en-US" b="1" i="1" dirty="0" err="1"/>
              <a:t>suatu</a:t>
            </a:r>
            <a:r>
              <a:rPr lang="en-US" b="1" i="1" dirty="0"/>
              <a:t> </a:t>
            </a:r>
            <a:r>
              <a:rPr lang="en-US" b="1" i="1" dirty="0" err="1"/>
              <a:t>jalur</a:t>
            </a:r>
            <a:r>
              <a:rPr lang="en-US" b="1" i="1" dirty="0"/>
              <a:t> </a:t>
            </a:r>
            <a:r>
              <a:rPr lang="en-US" b="1" i="1" dirty="0" err="1"/>
              <a:t>dalam</a:t>
            </a:r>
            <a:r>
              <a:rPr lang="en-US" b="1" i="1" dirty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/>
              <a:t>status </a:t>
            </a:r>
            <a:r>
              <a:rPr lang="en-US" dirty="0" err="1"/>
              <a:t>dari</a:t>
            </a:r>
            <a:r>
              <a:rPr lang="en-US" dirty="0"/>
              <a:t> node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node </a:t>
            </a:r>
            <a:r>
              <a:rPr lang="en-US" dirty="0" err="1"/>
              <a:t>tujuan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0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Dasar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Pencarian_Umum</a:t>
            </a:r>
            <a:r>
              <a:rPr lang="en-US" dirty="0"/>
              <a:t>(</a:t>
            </a:r>
            <a:r>
              <a:rPr lang="en-US" dirty="0" err="1"/>
              <a:t>masalah</a:t>
            </a:r>
            <a:r>
              <a:rPr lang="en-US" dirty="0"/>
              <a:t>, </a:t>
            </a:r>
            <a:r>
              <a:rPr lang="en-US" dirty="0" err="1"/>
              <a:t>strategi</a:t>
            </a:r>
            <a:r>
              <a:rPr lang="en-US" dirty="0"/>
              <a:t>)</a:t>
            </a:r>
          </a:p>
          <a:p>
            <a:r>
              <a:rPr lang="en-US" dirty="0" err="1"/>
              <a:t>Gunakan</a:t>
            </a:r>
            <a:r>
              <a:rPr lang="en-US" dirty="0"/>
              <a:t> status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mengawali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 smtClean="0"/>
              <a:t>pencarian</a:t>
            </a:r>
            <a:endParaRPr lang="en-US" dirty="0"/>
          </a:p>
          <a:p>
            <a:pPr marL="347980" lvl="1" indent="0">
              <a:buNone/>
            </a:pPr>
            <a:r>
              <a:rPr lang="en-US" dirty="0"/>
              <a:t>Loop</a:t>
            </a:r>
          </a:p>
          <a:p>
            <a:pPr marL="530860" lvl="2" indent="0">
              <a:buNone/>
            </a:pPr>
            <a:r>
              <a:rPr lang="en-US" dirty="0"/>
              <a:t>If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node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i="1" dirty="0" err="1"/>
              <a:t>expand</a:t>
            </a:r>
            <a:endParaRPr lang="en-US" i="1" dirty="0"/>
          </a:p>
          <a:p>
            <a:pPr marL="530860" lvl="2" indent="0">
              <a:buNone/>
            </a:pPr>
            <a:r>
              <a:rPr lang="en-US" dirty="0" smtClean="0"/>
              <a:t>Then </a:t>
            </a:r>
            <a:r>
              <a:rPr lang="en-US" dirty="0"/>
              <a:t>return </a:t>
            </a:r>
            <a:r>
              <a:rPr lang="en-US" dirty="0" smtClean="0"/>
              <a:t>GAGAL;</a:t>
            </a:r>
          </a:p>
          <a:p>
            <a:pPr marL="530860" lvl="2" indent="0">
              <a:buNone/>
            </a:pP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strategi</a:t>
            </a:r>
            <a:r>
              <a:rPr lang="en-US" dirty="0" smtClean="0"/>
              <a:t>, </a:t>
            </a:r>
            <a:r>
              <a:rPr lang="en-US" dirty="0" err="1" smtClean="0"/>
              <a:t>pilih</a:t>
            </a:r>
            <a:r>
              <a:rPr lang="en-US" dirty="0" smtClean="0"/>
              <a:t> node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perluasan</a:t>
            </a:r>
            <a:r>
              <a:rPr lang="en-US" dirty="0" smtClean="0"/>
              <a:t>;</a:t>
            </a:r>
          </a:p>
          <a:p>
            <a:pPr marL="530860" lvl="2" indent="0">
              <a:buNone/>
            </a:pPr>
            <a:r>
              <a:rPr lang="en-US" dirty="0" err="1" smtClean="0"/>
              <a:t>terapkan</a:t>
            </a:r>
            <a:r>
              <a:rPr lang="en-US" dirty="0" smtClean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;</a:t>
            </a:r>
          </a:p>
          <a:p>
            <a:pPr marL="530860" lvl="2" indent="0">
              <a:buNone/>
            </a:pPr>
            <a:r>
              <a:rPr lang="en-US" dirty="0"/>
              <a:t>If node </a:t>
            </a:r>
            <a:r>
              <a:rPr lang="en-US" dirty="0" err="1"/>
              <a:t>adalah</a:t>
            </a:r>
            <a:r>
              <a:rPr lang="en-US" dirty="0"/>
              <a:t> status </a:t>
            </a:r>
            <a:r>
              <a:rPr lang="en-US" dirty="0" err="1"/>
              <a:t>tujuan</a:t>
            </a:r>
            <a:endParaRPr lang="en-US" dirty="0"/>
          </a:p>
          <a:p>
            <a:pPr marL="530860" lvl="2" indent="0">
              <a:buNone/>
            </a:pPr>
            <a:r>
              <a:rPr lang="en-US" dirty="0"/>
              <a:t>then return SOLUSI</a:t>
            </a:r>
          </a:p>
          <a:p>
            <a:pPr marL="530860" lvl="2" indent="0">
              <a:buNone/>
            </a:pPr>
            <a:r>
              <a:rPr lang="nl-NL" dirty="0"/>
              <a:t>Else </a:t>
            </a:r>
            <a:r>
              <a:rPr lang="nl-NL" i="1" dirty="0"/>
              <a:t>expand node tersebut dan tambahkan node-node yang </a:t>
            </a:r>
            <a:r>
              <a:rPr lang="en-US" dirty="0" err="1" smtClean="0"/>
              <a:t>dihasilkan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vertex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.</a:t>
            </a:r>
          </a:p>
          <a:p>
            <a:pPr marL="347980" lvl="1" indent="0">
              <a:buNone/>
            </a:pPr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784914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67608" y="277814"/>
            <a:ext cx="7643192" cy="630907"/>
          </a:xfrm>
        </p:spPr>
        <p:txBody>
          <a:bodyPr>
            <a:normAutofit/>
          </a:bodyPr>
          <a:lstStyle/>
          <a:p>
            <a:r>
              <a:rPr lang="en-US" sz="3600" dirty="0"/>
              <a:t>Cara Software AI </a:t>
            </a:r>
            <a:r>
              <a:rPr lang="en-US" sz="3600" dirty="0" err="1"/>
              <a:t>bekerja</a:t>
            </a:r>
            <a:endParaRPr lang="en-US" sz="3600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1991544" y="1052736"/>
            <a:ext cx="7990656" cy="5472608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err="1"/>
              <a:t>Aspek</a:t>
            </a:r>
            <a:r>
              <a:rPr lang="en-US" sz="2800" dirty="0"/>
              <a:t> </a:t>
            </a:r>
            <a:r>
              <a:rPr lang="en-US" sz="2800" dirty="0" err="1"/>
              <a:t>penting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kecerdasan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penyelesaian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berbasis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(</a:t>
            </a:r>
            <a:r>
              <a:rPr lang="en-US" sz="2800" i="1" dirty="0"/>
              <a:t>goal-based problem solving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dirumuskan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pencarian</a:t>
            </a:r>
            <a:r>
              <a:rPr lang="en-US" sz="2800" dirty="0"/>
              <a:t> </a:t>
            </a:r>
            <a:r>
              <a:rPr lang="en-US" sz="2800" dirty="0" err="1"/>
              <a:t>sederetan</a:t>
            </a:r>
            <a:r>
              <a:rPr lang="en-US" sz="2800" dirty="0"/>
              <a:t> </a:t>
            </a:r>
            <a:r>
              <a:rPr lang="en-US" sz="2800" dirty="0" err="1"/>
              <a:t>aksi</a:t>
            </a:r>
            <a:r>
              <a:rPr lang="en-US" sz="2800" dirty="0"/>
              <a:t> yang </a:t>
            </a:r>
            <a:r>
              <a:rPr lang="en-US" sz="2800" dirty="0" err="1"/>
              <a:t>mengarah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AI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penalaran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menarik</a:t>
            </a:r>
            <a:r>
              <a:rPr lang="en-US" sz="2800" dirty="0"/>
              <a:t> </a:t>
            </a:r>
            <a:r>
              <a:rPr lang="en-US" sz="2800" dirty="0" err="1"/>
              <a:t>kesimpulan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pengalamannya</a:t>
            </a:r>
            <a:endParaRPr lang="id-ID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Hal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teknik</a:t>
            </a:r>
            <a:r>
              <a:rPr lang="en-US" sz="2800" dirty="0"/>
              <a:t> </a:t>
            </a:r>
            <a:r>
              <a:rPr lang="en-US" sz="2800" dirty="0" err="1"/>
              <a:t>pelacakan</a:t>
            </a:r>
            <a:r>
              <a:rPr lang="en-US" sz="2800" dirty="0"/>
              <a:t> (</a:t>
            </a:r>
            <a:r>
              <a:rPr lang="en-US" sz="2800" i="1" dirty="0"/>
              <a:t>searching</a:t>
            </a:r>
            <a:r>
              <a:rPr lang="en-US" sz="2800" dirty="0"/>
              <a:t>)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pencocokan</a:t>
            </a:r>
            <a:r>
              <a:rPr lang="en-US" sz="2800" dirty="0"/>
              <a:t> </a:t>
            </a:r>
            <a:r>
              <a:rPr lang="en-US" sz="2800" dirty="0" err="1"/>
              <a:t>pola</a:t>
            </a:r>
            <a:r>
              <a:rPr lang="en-US" sz="2800" dirty="0"/>
              <a:t> (</a:t>
            </a:r>
            <a:r>
              <a:rPr lang="en-US" sz="2800" i="1" dirty="0"/>
              <a:t>pattern matching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</a:pPr>
            <a:endParaRPr lang="id-ID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Dari </a:t>
            </a:r>
            <a:r>
              <a:rPr lang="en-US" sz="2800" dirty="0" err="1"/>
              <a:t>informasi</a:t>
            </a:r>
            <a:r>
              <a:rPr lang="en-US" sz="2800" dirty="0"/>
              <a:t> </a:t>
            </a:r>
            <a:r>
              <a:rPr lang="en-US" sz="2800" dirty="0" err="1"/>
              <a:t>awal</a:t>
            </a:r>
            <a:r>
              <a:rPr lang="en-US" sz="2800" dirty="0"/>
              <a:t> software AI </a:t>
            </a:r>
            <a:r>
              <a:rPr lang="en-US" sz="2800" dirty="0" err="1"/>
              <a:t>melacak</a:t>
            </a:r>
            <a:r>
              <a:rPr lang="en-US" sz="2800" dirty="0"/>
              <a:t> basis </a:t>
            </a:r>
            <a:r>
              <a:rPr lang="en-US" sz="2800" dirty="0" err="1"/>
              <a:t>pengetahuan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mencari</a:t>
            </a:r>
            <a:r>
              <a:rPr lang="en-US" sz="2800" dirty="0"/>
              <a:t> </a:t>
            </a:r>
            <a:r>
              <a:rPr lang="en-US" sz="2800" dirty="0" err="1"/>
              <a:t>pola-pola</a:t>
            </a:r>
            <a:r>
              <a:rPr lang="en-US" sz="2800" dirty="0"/>
              <a:t> </a:t>
            </a:r>
            <a:r>
              <a:rPr lang="en-US" sz="2800" dirty="0" err="1"/>
              <a:t>kondisi</a:t>
            </a:r>
            <a:r>
              <a:rPr lang="en-US" sz="2800" dirty="0"/>
              <a:t> yang </a:t>
            </a:r>
            <a:r>
              <a:rPr lang="en-US" sz="2800" dirty="0" err="1"/>
              <a:t>spesifik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endParaRPr lang="id-ID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Mencocokkan</a:t>
            </a:r>
            <a:r>
              <a:rPr lang="en-US" sz="2800" dirty="0"/>
              <a:t> </a:t>
            </a:r>
            <a:r>
              <a:rPr lang="en-US" sz="2800" dirty="0" err="1"/>
              <a:t>kriteria</a:t>
            </a:r>
            <a:r>
              <a:rPr lang="en-US" sz="2800" dirty="0"/>
              <a:t> yang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basis </a:t>
            </a:r>
            <a:r>
              <a:rPr lang="en-US" sz="2800" dirty="0" err="1"/>
              <a:t>pengetahuan</a:t>
            </a:r>
            <a:r>
              <a:rPr lang="en-US" sz="2800" dirty="0"/>
              <a:t> yang </a:t>
            </a:r>
            <a:r>
              <a:rPr lang="en-US" sz="2800" dirty="0" err="1"/>
              <a:t>dimilikinya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Contoh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5181601"/>
            <a:ext cx="8229600" cy="949325"/>
          </a:xfrm>
        </p:spPr>
        <p:txBody>
          <a:bodyPr/>
          <a:lstStyle/>
          <a:p>
            <a:r>
              <a:rPr lang="en-US" sz="2400"/>
              <a:t>Tentukan keadaan awal , misal : M. </a:t>
            </a:r>
          </a:p>
          <a:p>
            <a:r>
              <a:rPr lang="en-US" sz="2400"/>
              <a:t>Tentukan keadaan akhir : T</a:t>
            </a:r>
          </a:p>
        </p:txBody>
      </p:sp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338264"/>
            <a:ext cx="5638800" cy="36909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  <p:extLst>
      <p:ext uri="{BB962C8B-B14F-4D97-AF65-F5344CB8AC3E}">
        <p14:creationId xmlns:p14="http://schemas.microsoft.com/office/powerpoint/2010/main" val="4210238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596" y="571481"/>
            <a:ext cx="8229600" cy="796943"/>
          </a:xfrm>
        </p:spPr>
        <p:txBody>
          <a:bodyPr>
            <a:normAutofit/>
          </a:bodyPr>
          <a:lstStyle/>
          <a:p>
            <a:r>
              <a:rPr lang="en-US" sz="4000" dirty="0" err="1"/>
              <a:t>Pertimbangan</a:t>
            </a:r>
            <a:r>
              <a:rPr lang="en-US" sz="4000" dirty="0"/>
              <a:t> </a:t>
            </a:r>
            <a:r>
              <a:rPr lang="en-US" sz="4000" dirty="0" err="1"/>
              <a:t>pembangunan</a:t>
            </a:r>
            <a:r>
              <a:rPr lang="en-US" sz="4000" dirty="0"/>
              <a:t> </a:t>
            </a:r>
            <a:r>
              <a:rPr lang="en-US" sz="4000" dirty="0" err="1"/>
              <a:t>sistem</a:t>
            </a:r>
            <a:endParaRPr lang="en-US" sz="4000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81201"/>
            <a:ext cx="8229600" cy="4149725"/>
          </a:xfrm>
        </p:spPr>
        <p:txBody>
          <a:bodyPr>
            <a:normAutofit lnSpcReduction="10000"/>
          </a:bodyPr>
          <a:lstStyle/>
          <a:p>
            <a:r>
              <a:rPr lang="en-US" sz="2800" dirty="0" err="1"/>
              <a:t>Mendefinisikan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endParaRPr lang="id-ID" sz="2800" dirty="0"/>
          </a:p>
          <a:p>
            <a:endParaRPr lang="en-US" sz="2800" dirty="0"/>
          </a:p>
          <a:p>
            <a:r>
              <a:rPr lang="en-US" sz="2800" dirty="0" err="1"/>
              <a:t>Menganalisis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serta</a:t>
            </a:r>
            <a:r>
              <a:rPr lang="en-US" sz="2800" dirty="0"/>
              <a:t> </a:t>
            </a:r>
            <a:r>
              <a:rPr lang="en-US" sz="2800" dirty="0" err="1"/>
              <a:t>mencari</a:t>
            </a:r>
            <a:r>
              <a:rPr lang="en-US" sz="2800" dirty="0"/>
              <a:t> </a:t>
            </a:r>
            <a:r>
              <a:rPr lang="en-US" sz="2800" dirty="0" err="1"/>
              <a:t>beberapa</a:t>
            </a:r>
            <a:r>
              <a:rPr lang="en-US" sz="2800" dirty="0"/>
              <a:t> </a:t>
            </a:r>
            <a:r>
              <a:rPr lang="en-US" sz="2800" dirty="0" err="1"/>
              <a:t>teknik</a:t>
            </a:r>
            <a:r>
              <a:rPr lang="en-US" sz="2800" dirty="0"/>
              <a:t> </a:t>
            </a:r>
            <a:r>
              <a:rPr lang="en-US" sz="2800" dirty="0" err="1"/>
              <a:t>penyelesaian</a:t>
            </a:r>
            <a:endParaRPr lang="en-US" sz="2800" dirty="0"/>
          </a:p>
          <a:p>
            <a:endParaRPr lang="id-ID" sz="2800" dirty="0"/>
          </a:p>
          <a:p>
            <a:r>
              <a:rPr lang="en-US" sz="2800" dirty="0" err="1"/>
              <a:t>Merepresentasikan</a:t>
            </a:r>
            <a:r>
              <a:rPr lang="en-US" sz="2800" dirty="0"/>
              <a:t> </a:t>
            </a:r>
            <a:r>
              <a:rPr lang="en-US" sz="2800" dirty="0" err="1"/>
              <a:t>pengetahuan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menyelesaikan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endParaRPr lang="en-US" sz="2800" dirty="0"/>
          </a:p>
          <a:p>
            <a:endParaRPr lang="id-ID" sz="2800" dirty="0"/>
          </a:p>
          <a:p>
            <a:r>
              <a:rPr lang="en-US" sz="2800" dirty="0" err="1"/>
              <a:t>Memilih</a:t>
            </a:r>
            <a:r>
              <a:rPr lang="en-US" sz="2800" dirty="0"/>
              <a:t> </a:t>
            </a:r>
            <a:r>
              <a:rPr lang="en-US" sz="2800" dirty="0" err="1"/>
              <a:t>teknik</a:t>
            </a:r>
            <a:r>
              <a:rPr lang="en-US" sz="2800" dirty="0"/>
              <a:t> </a:t>
            </a:r>
            <a:r>
              <a:rPr lang="en-US" sz="2800" dirty="0" err="1"/>
              <a:t>penyelesaian</a:t>
            </a:r>
            <a:r>
              <a:rPr lang="en-US" sz="2800" dirty="0"/>
              <a:t> </a:t>
            </a:r>
            <a:r>
              <a:rPr lang="en-US" sz="2800" dirty="0" err="1"/>
              <a:t>masalah</a:t>
            </a:r>
            <a:r>
              <a:rPr lang="en-US" sz="2800" dirty="0"/>
              <a:t> yang </a:t>
            </a:r>
            <a:r>
              <a:rPr lang="en-US" sz="2800" dirty="0" err="1"/>
              <a:t>terbaik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AI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mengkonversi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yang lain yang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 smtClean="0"/>
              <a:t>tertentu</a:t>
            </a:r>
            <a:endParaRPr lang="id-ID" dirty="0" smtClean="0"/>
          </a:p>
          <a:p>
            <a:endParaRPr lang="en-US" dirty="0"/>
          </a:p>
          <a:p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keadaaan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Mendefinisikan</a:t>
            </a:r>
            <a:r>
              <a:rPr lang="en-US" sz="4000" dirty="0"/>
              <a:t> </a:t>
            </a:r>
            <a:r>
              <a:rPr lang="en-US" sz="4000" dirty="0" err="1"/>
              <a:t>masalah</a:t>
            </a:r>
            <a:r>
              <a:rPr lang="en-US" sz="4000" dirty="0"/>
              <a:t> </a:t>
            </a:r>
            <a:r>
              <a:rPr lang="en-US" sz="4000" dirty="0" err="1" smtClean="0"/>
              <a:t>sebagai</a:t>
            </a:r>
            <a:r>
              <a:rPr lang="en-US" sz="4000" dirty="0" smtClean="0"/>
              <a:t> </a:t>
            </a:r>
            <a:r>
              <a:rPr lang="en-US" sz="4000" dirty="0" err="1"/>
              <a:t>ruang</a:t>
            </a:r>
            <a:r>
              <a:rPr lang="en-US" sz="4000" dirty="0"/>
              <a:t> </a:t>
            </a:r>
            <a:r>
              <a:rPr lang="en-US" sz="4000" dirty="0" err="1"/>
              <a:t>keadaan</a:t>
            </a:r>
            <a:endParaRPr lang="en-US" sz="4000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057401"/>
            <a:ext cx="8229600" cy="4073525"/>
          </a:xfrm>
        </p:spPr>
        <p:txBody>
          <a:bodyPr/>
          <a:lstStyle/>
          <a:p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keadaan</a:t>
            </a:r>
            <a:endParaRPr lang="en-US" dirty="0"/>
          </a:p>
          <a:p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lang="en-US" dirty="0"/>
          </a:p>
          <a:p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tujuan</a:t>
            </a:r>
            <a:endParaRPr lang="en-US" dirty="0"/>
          </a:p>
          <a:p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aturan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7568" y="188640"/>
            <a:ext cx="7503368" cy="1129432"/>
          </a:xfrm>
        </p:spPr>
        <p:txBody>
          <a:bodyPr/>
          <a:lstStyle/>
          <a:p>
            <a:pPr algn="l"/>
            <a:r>
              <a:rPr lang="en-US" dirty="0" smtClean="0"/>
              <a:t>Problem 1</a:t>
            </a:r>
            <a:endParaRPr lang="en-U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371600"/>
            <a:ext cx="7772400" cy="48434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Seorang</a:t>
            </a:r>
            <a:r>
              <a:rPr lang="en-US" sz="2800" dirty="0"/>
              <a:t> </a:t>
            </a:r>
            <a:r>
              <a:rPr lang="en-US" sz="2800" dirty="0" err="1"/>
              <a:t>petani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menyebrangkan</a:t>
            </a:r>
            <a:r>
              <a:rPr lang="en-US" sz="2800" dirty="0"/>
              <a:t> </a:t>
            </a:r>
            <a:r>
              <a:rPr lang="en-US" sz="2800" dirty="0" err="1"/>
              <a:t>seekor</a:t>
            </a:r>
            <a:r>
              <a:rPr lang="en-US" sz="2800" dirty="0"/>
              <a:t> </a:t>
            </a:r>
            <a:r>
              <a:rPr lang="en-US" sz="2800" dirty="0" err="1"/>
              <a:t>kambing</a:t>
            </a:r>
            <a:r>
              <a:rPr lang="en-US" sz="2800" dirty="0"/>
              <a:t>, </a:t>
            </a:r>
            <a:r>
              <a:rPr lang="en-US" sz="2800" dirty="0" err="1"/>
              <a:t>seekor</a:t>
            </a:r>
            <a:r>
              <a:rPr lang="en-US" sz="2800" dirty="0"/>
              <a:t> </a:t>
            </a:r>
            <a:r>
              <a:rPr lang="en-US" sz="2800" dirty="0" err="1"/>
              <a:t>serigala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sayur</a:t>
            </a:r>
            <a:r>
              <a:rPr lang="en-US" sz="2800" dirty="0"/>
              <a:t> </a:t>
            </a:r>
            <a:r>
              <a:rPr lang="en-US" sz="2800" dirty="0" err="1"/>
              <a:t>mayur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perahu</a:t>
            </a:r>
            <a:r>
              <a:rPr lang="en-US" sz="2800" dirty="0"/>
              <a:t> </a:t>
            </a:r>
            <a:r>
              <a:rPr lang="en-US" sz="2800" dirty="0" err="1"/>
              <a:t>melalui</a:t>
            </a:r>
            <a:r>
              <a:rPr lang="en-US" sz="2800" dirty="0"/>
              <a:t> </a:t>
            </a:r>
            <a:r>
              <a:rPr lang="en-US" sz="2800" dirty="0" err="1"/>
              <a:t>sungai</a:t>
            </a:r>
            <a:r>
              <a:rPr lang="en-US" sz="2800" dirty="0"/>
              <a:t>.</a:t>
            </a:r>
            <a:endParaRPr lang="id-ID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Perahu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memuat</a:t>
            </a:r>
            <a:r>
              <a:rPr lang="en-US" sz="2800" dirty="0"/>
              <a:t> </a:t>
            </a:r>
            <a:r>
              <a:rPr lang="en-US" sz="2800" dirty="0" err="1"/>
              <a:t>petani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satu</a:t>
            </a:r>
            <a:r>
              <a:rPr lang="en-US" sz="2800" dirty="0"/>
              <a:t> </a:t>
            </a:r>
            <a:r>
              <a:rPr lang="en-US" sz="2800" dirty="0" err="1"/>
              <a:t>penumpang</a:t>
            </a:r>
            <a:r>
              <a:rPr lang="en-US" sz="2800" dirty="0"/>
              <a:t> lain.</a:t>
            </a:r>
          </a:p>
          <a:p>
            <a:pPr>
              <a:lnSpc>
                <a:spcPct val="90000"/>
              </a:lnSpc>
            </a:pPr>
            <a:endParaRPr lang="id-ID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dirty="0" err="1"/>
              <a:t>S</a:t>
            </a:r>
            <a:r>
              <a:rPr lang="en-US" sz="2800" dirty="0" err="1" smtClean="0"/>
              <a:t>ayur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dirty="0" err="1"/>
              <a:t>K</a:t>
            </a:r>
            <a:r>
              <a:rPr lang="en-US" sz="2800" dirty="0" err="1" smtClean="0"/>
              <a:t>ambing</a:t>
            </a:r>
            <a:r>
              <a:rPr lang="en-US" sz="2800" dirty="0" smtClean="0"/>
              <a:t> </a:t>
            </a:r>
            <a:r>
              <a:rPr lang="en-US" sz="2800" dirty="0" err="1" smtClean="0"/>
              <a:t>ditinggal</a:t>
            </a:r>
            <a:r>
              <a:rPr lang="en-US" sz="2800" dirty="0" smtClean="0"/>
              <a:t> </a:t>
            </a:r>
            <a:r>
              <a:rPr lang="en-US" sz="2800" dirty="0" err="1" smtClean="0"/>
              <a:t>sendirian</a:t>
            </a:r>
            <a:r>
              <a:rPr lang="en-US" sz="2800" dirty="0" smtClean="0"/>
              <a:t>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dirty="0" err="1"/>
              <a:t>S</a:t>
            </a:r>
            <a:r>
              <a:rPr lang="en-US" sz="2800" dirty="0" err="1" smtClean="0"/>
              <a:t>ayur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dimakan</a:t>
            </a:r>
            <a:r>
              <a:rPr lang="en-US" sz="2800" dirty="0" smtClean="0"/>
              <a:t> </a:t>
            </a:r>
            <a:r>
              <a:rPr lang="en-US" dirty="0" err="1"/>
              <a:t>K</a:t>
            </a:r>
            <a:r>
              <a:rPr lang="en-US" sz="2800" dirty="0" err="1" smtClean="0"/>
              <a:t>ambing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id-ID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 smtClean="0"/>
              <a:t>Kambing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Serigala</a:t>
            </a:r>
            <a:r>
              <a:rPr lang="en-US" sz="2800" dirty="0" smtClean="0"/>
              <a:t> </a:t>
            </a:r>
            <a:r>
              <a:rPr lang="en-US" sz="2800" dirty="0" err="1" smtClean="0"/>
              <a:t>ditinggal</a:t>
            </a:r>
            <a:r>
              <a:rPr lang="en-US" sz="2800" dirty="0" smtClean="0"/>
              <a:t> </a:t>
            </a:r>
            <a:r>
              <a:rPr lang="en-US" sz="2800" dirty="0" err="1" smtClean="0"/>
              <a:t>sendirian</a:t>
            </a:r>
            <a:r>
              <a:rPr lang="en-US" sz="2800" dirty="0" smtClean="0"/>
              <a:t> </a:t>
            </a:r>
            <a:r>
              <a:rPr lang="en-US" sz="2800" dirty="0" err="1" smtClean="0"/>
              <a:t>maka</a:t>
            </a:r>
            <a:r>
              <a:rPr lang="en-US" sz="2800" dirty="0" smtClean="0"/>
              <a:t> </a:t>
            </a:r>
            <a:r>
              <a:rPr lang="en-US" sz="2800" dirty="0" err="1" smtClean="0"/>
              <a:t>Kambing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dimakan</a:t>
            </a:r>
            <a:r>
              <a:rPr lang="en-US" sz="2800" dirty="0" smtClean="0"/>
              <a:t> </a:t>
            </a:r>
            <a:r>
              <a:rPr lang="en-US" dirty="0" err="1" smtClean="0"/>
              <a:t>Serigala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1283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dirty="0"/>
              <a:t>State space </a:t>
            </a:r>
            <a:r>
              <a:rPr lang="en-US" dirty="0" smtClean="0"/>
              <a:t>identification</a:t>
            </a:r>
            <a:endParaRPr lang="id-ID" dirty="0" smtClean="0"/>
          </a:p>
          <a:p>
            <a:pPr marL="609600" indent="-609600"/>
            <a:endParaRPr lang="en-US" dirty="0"/>
          </a:p>
          <a:p>
            <a:pPr marL="609600" indent="-609600">
              <a:buNone/>
            </a:pPr>
            <a:r>
              <a:rPr lang="id-ID" dirty="0" smtClean="0"/>
              <a:t>	</a:t>
            </a:r>
            <a:r>
              <a:rPr lang="en-US" dirty="0" err="1" smtClean="0"/>
              <a:t>Permasalahan</a:t>
            </a:r>
            <a:r>
              <a:rPr lang="en-US" dirty="0" smtClean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dilambangkan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(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kambing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serigala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sayuran</a:t>
            </a:r>
            <a:r>
              <a:rPr lang="en-US" dirty="0"/>
              <a:t>,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smtClean="0"/>
              <a:t>boat</a:t>
            </a:r>
            <a:r>
              <a:rPr lang="en-US" dirty="0" smtClean="0"/>
              <a:t>)</a:t>
            </a:r>
            <a:endParaRPr lang="en-US" dirty="0"/>
          </a:p>
          <a:p>
            <a:pPr marL="609600" indent="-6096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01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2095472" y="1785926"/>
            <a:ext cx="8229600" cy="3857652"/>
          </a:xfrm>
        </p:spPr>
        <p:txBody>
          <a:bodyPr/>
          <a:lstStyle/>
          <a:p>
            <a:pPr marL="609600" indent="-609600"/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lang="en-US" dirty="0"/>
          </a:p>
          <a:p>
            <a:pPr marL="1140460" lvl="2" indent="-609600">
              <a:buFont typeface="Wingdings" pitchFamily="2" charset="2"/>
              <a:buAutoNum type="arabicPeriod"/>
            </a:pPr>
            <a:r>
              <a:rPr lang="en-US" dirty="0"/>
              <a:t>Daerah </a:t>
            </a:r>
            <a:r>
              <a:rPr lang="en-US" dirty="0" err="1"/>
              <a:t>asal</a:t>
            </a:r>
            <a:r>
              <a:rPr lang="en-US" dirty="0"/>
              <a:t> (1,1,1,1)</a:t>
            </a:r>
          </a:p>
          <a:p>
            <a:pPr marL="1140460" lvl="2" indent="-609600">
              <a:buFont typeface="Wingdings" pitchFamily="2" charset="2"/>
              <a:buAutoNum type="arabicPeriod"/>
            </a:pPr>
            <a:r>
              <a:rPr lang="en-US" dirty="0"/>
              <a:t>Daerah </a:t>
            </a:r>
            <a:r>
              <a:rPr lang="en-US" dirty="0" err="1"/>
              <a:t>seberang</a:t>
            </a:r>
            <a:r>
              <a:rPr lang="en-US" dirty="0"/>
              <a:t> (0,0,0,0)</a:t>
            </a:r>
          </a:p>
          <a:p>
            <a:pPr marL="609600" indent="-609600"/>
            <a:endParaRPr lang="id-ID" dirty="0" smtClean="0"/>
          </a:p>
          <a:p>
            <a:pPr marL="609600" indent="-609600"/>
            <a:r>
              <a:rPr lang="en-US" dirty="0" err="1" smtClean="0"/>
              <a:t>Tujuan</a:t>
            </a:r>
            <a:endParaRPr lang="en-US" dirty="0"/>
          </a:p>
          <a:p>
            <a:pPr marL="1140460" lvl="2" indent="-609600">
              <a:buFont typeface="Wingdings" pitchFamily="2" charset="2"/>
              <a:buAutoNum type="arabicPeriod"/>
            </a:pPr>
            <a:r>
              <a:rPr lang="en-US" dirty="0"/>
              <a:t>Daerah </a:t>
            </a:r>
            <a:r>
              <a:rPr lang="en-US" dirty="0" err="1"/>
              <a:t>asal</a:t>
            </a:r>
            <a:r>
              <a:rPr lang="en-US" dirty="0"/>
              <a:t> (0,0,0,0)</a:t>
            </a:r>
          </a:p>
          <a:p>
            <a:pPr marL="1140460" lvl="2" indent="-609600">
              <a:buFont typeface="Wingdings" pitchFamily="2" charset="2"/>
              <a:buAutoNum type="arabicPeriod"/>
            </a:pPr>
            <a:r>
              <a:rPr lang="en-US" dirty="0"/>
              <a:t>Daerah </a:t>
            </a:r>
            <a:r>
              <a:rPr lang="en-US" dirty="0" err="1"/>
              <a:t>Seberang</a:t>
            </a:r>
            <a:r>
              <a:rPr lang="en-US" dirty="0"/>
              <a:t>(1,1,1,1)</a:t>
            </a:r>
          </a:p>
        </p:txBody>
      </p:sp>
    </p:spTree>
    <p:extLst>
      <p:ext uri="{BB962C8B-B14F-4D97-AF65-F5344CB8AC3E}">
        <p14:creationId xmlns:p14="http://schemas.microsoft.com/office/powerpoint/2010/main" val="3619394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1494</Words>
  <Application>Microsoft Office PowerPoint</Application>
  <PresentationFormat>Widescreen</PresentationFormat>
  <Paragraphs>279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MASALAH, RUANG KEADAAN, DAN PENCARIAN </vt:lpstr>
      <vt:lpstr>Komputasi Konvensional</vt:lpstr>
      <vt:lpstr>Cara Software AI bekerja</vt:lpstr>
      <vt:lpstr>Pertimbangan pembangunan sistem</vt:lpstr>
      <vt:lpstr>Masalah</vt:lpstr>
      <vt:lpstr>Mendefinisikan masalah sebagai ruang keadaan</vt:lpstr>
      <vt:lpstr>Problem 1</vt:lpstr>
      <vt:lpstr>PowerPoint Presentation</vt:lpstr>
      <vt:lpstr>PowerPoint Presentation</vt:lpstr>
      <vt:lpstr>Aturan-aturan</vt:lpstr>
      <vt:lpstr>Kambing, Serigala, Sayuran, Boat</vt:lpstr>
      <vt:lpstr>Problem 2</vt:lpstr>
      <vt:lpstr>PowerPoint Presentation</vt:lpstr>
      <vt:lpstr>Problem 3</vt:lpstr>
      <vt:lpstr>Langkah penyelesaian: </vt:lpstr>
      <vt:lpstr>PowerPoint Presentation</vt:lpstr>
      <vt:lpstr>Problem 4</vt:lpstr>
      <vt:lpstr>PowerPoint Presentation</vt:lpstr>
      <vt:lpstr>Definisikan masalah</vt:lpstr>
      <vt:lpstr>Aturan produksi</vt:lpstr>
      <vt:lpstr>PowerPoint Presentation</vt:lpstr>
      <vt:lpstr>Contoh Solusi</vt:lpstr>
      <vt:lpstr>Cara Representasi Ruang Keadaan</vt:lpstr>
      <vt:lpstr>Pencarian Berbasis Pohon</vt:lpstr>
      <vt:lpstr>PowerPoint Presentation</vt:lpstr>
      <vt:lpstr>Contoh</vt:lpstr>
      <vt:lpstr>Pencarian Berbasis Graf</vt:lpstr>
      <vt:lpstr>PowerPoint Presentation</vt:lpstr>
      <vt:lpstr>Algoritma Pencarian Dasar</vt:lpstr>
      <vt:lpstr>Contoh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KECERDASAN BUATAN (ARTIFICIAL INTELLIGENCE)</dc:title>
  <dc:creator>Hafsah</dc:creator>
  <cp:lastModifiedBy>Andiko Putro Suryotomo</cp:lastModifiedBy>
  <cp:revision>49</cp:revision>
  <cp:lastPrinted>2018-10-01T03:45:33Z</cp:lastPrinted>
  <dcterms:created xsi:type="dcterms:W3CDTF">2010-06-17T21:02:09Z</dcterms:created>
  <dcterms:modified xsi:type="dcterms:W3CDTF">2020-02-01T11:26:17Z</dcterms:modified>
</cp:coreProperties>
</file>