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7"/>
  </p:notesMasterIdLst>
  <p:sldIdLst>
    <p:sldId id="257" r:id="rId2"/>
    <p:sldId id="306" r:id="rId3"/>
    <p:sldId id="308" r:id="rId4"/>
    <p:sldId id="294" r:id="rId5"/>
    <p:sldId id="296" r:id="rId6"/>
    <p:sldId id="297" r:id="rId7"/>
    <p:sldId id="298" r:id="rId8"/>
    <p:sldId id="299" r:id="rId9"/>
    <p:sldId id="309" r:id="rId10"/>
    <p:sldId id="307" r:id="rId11"/>
    <p:sldId id="300" r:id="rId12"/>
    <p:sldId id="301" r:id="rId13"/>
    <p:sldId id="310" r:id="rId14"/>
    <p:sldId id="302" r:id="rId15"/>
    <p:sldId id="303" r:id="rId16"/>
    <p:sldId id="311" r:id="rId17"/>
    <p:sldId id="304" r:id="rId18"/>
    <p:sldId id="305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62E1E-6210-46A6-AF05-9589F264901B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08682-2D7C-4E8B-B1CF-25C7889C5A3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018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1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78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40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3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0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19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369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9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0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404664"/>
            <a:ext cx="8105554" cy="2189293"/>
          </a:xfrm>
        </p:spPr>
        <p:txBody>
          <a:bodyPr>
            <a:normAutofit/>
          </a:bodyPr>
          <a:lstStyle/>
          <a:p>
            <a:r>
              <a:rPr lang="en-US" sz="6000" b="1" i="1" dirty="0" smtClean="0"/>
              <a:t>UNINFORMED (BLIND) SEARCH</a:t>
            </a:r>
            <a:endParaRPr lang="en-US" b="1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1856"/>
            <a:ext cx="8532440" cy="1296144"/>
          </a:xfrm>
        </p:spPr>
        <p:txBody>
          <a:bodyPr>
            <a:normAutofit fontScale="92500"/>
          </a:bodyPr>
          <a:lstStyle/>
          <a:p>
            <a:r>
              <a:rPr lang="id-ID" sz="4000" b="1" dirty="0" smtClean="0"/>
              <a:t>Sistem </a:t>
            </a:r>
            <a:r>
              <a:rPr lang="en-US" sz="4000" b="1" dirty="0" smtClean="0"/>
              <a:t>C</a:t>
            </a:r>
            <a:r>
              <a:rPr lang="id-ID" sz="4000" b="1" dirty="0" smtClean="0"/>
              <a:t>erdas dan Pendukung Keputusan</a:t>
            </a:r>
          </a:p>
          <a:p>
            <a:r>
              <a:rPr lang="id-ID" sz="4000" dirty="0" smtClean="0"/>
              <a:t>Dr. Herlina Jayadianti. ST.MT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2909"/>
            <a:ext cx="8352928" cy="63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7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547310"/>
            <a:ext cx="8228794" cy="5583968"/>
          </a:xfrm>
        </p:spPr>
        <p:txBody>
          <a:bodyPr lIns="58055" tIns="29028" rIns="58055" bIns="29028"/>
          <a:lstStyle/>
          <a:p>
            <a:r>
              <a:rPr lang="en-US"/>
              <a:t>Keuntungan BFS</a:t>
            </a:r>
          </a:p>
          <a:p>
            <a:pPr lvl="1"/>
            <a:r>
              <a:rPr lang="en-US"/>
              <a:t>Tidak akan menemui jalan buntu</a:t>
            </a:r>
          </a:p>
          <a:p>
            <a:pPr lvl="1"/>
            <a:r>
              <a:rPr lang="en-US"/>
              <a:t>Jika ada satu solusi, maka BFS akan menemukannya. Jika ada lebih dari satu solusi, maka solusi minimum akan ditemukan.</a:t>
            </a:r>
          </a:p>
          <a:p>
            <a:pPr lvl="1"/>
            <a:endParaRPr lang="en-US"/>
          </a:p>
          <a:p>
            <a:r>
              <a:rPr lang="en-US"/>
              <a:t>Kelemahan BFS</a:t>
            </a:r>
          </a:p>
          <a:p>
            <a:pPr lvl="1"/>
            <a:r>
              <a:rPr lang="en-US"/>
              <a:t>Memori banyak (untuk menyimpan semua node dalam satu pohon)</a:t>
            </a:r>
          </a:p>
          <a:p>
            <a:pPr lvl="1"/>
            <a:r>
              <a:rPr lang="en-US"/>
              <a:t>Waktu lama (menguji n level untuk mendapatkan solusi pada level (n+1)</a:t>
            </a:r>
            <a:endParaRPr lang="id-ID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335473D1-8EDA-4161-8EC0-04209EC93C0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/>
          <a:lstStyle/>
          <a:p>
            <a:r>
              <a:rPr lang="en-US" sz="3400" b="1" dirty="0"/>
              <a:t>2. </a:t>
            </a:r>
            <a:r>
              <a:rPr lang="en-US" sz="3400" b="1" dirty="0" err="1"/>
              <a:t>Dep</a:t>
            </a:r>
            <a:r>
              <a:rPr lang="id-ID" sz="3400" b="1" dirty="0"/>
              <a:t>th-First Search (</a:t>
            </a:r>
            <a:r>
              <a:rPr lang="en-US" sz="3400" b="1" dirty="0"/>
              <a:t>D</a:t>
            </a:r>
            <a:r>
              <a:rPr lang="id-ID" sz="3400" b="1" dirty="0"/>
              <a:t>FS)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1600603"/>
            <a:ext cx="8228794" cy="4160762"/>
          </a:xfrm>
        </p:spPr>
        <p:txBody>
          <a:bodyPr lIns="58055" tIns="29028" rIns="58055" bIns="29028"/>
          <a:lstStyle/>
          <a:p>
            <a:r>
              <a:rPr lang="id-ID" dirty="0"/>
              <a:t>Pencarian dilakukan pada satu node dalam setiap level dari yang paling kiri. Jika pada</a:t>
            </a:r>
            <a:r>
              <a:rPr lang="en-US" dirty="0"/>
              <a:t> </a:t>
            </a:r>
            <a:r>
              <a:rPr lang="id-ID" dirty="0"/>
              <a:t>level yang paling dalam, solusi belum ditemukan, maka pencarian dilanjutkan pada</a:t>
            </a:r>
            <a:r>
              <a:rPr lang="en-US" dirty="0"/>
              <a:t> </a:t>
            </a:r>
            <a:r>
              <a:rPr lang="id-ID" dirty="0"/>
              <a:t>node sebelah kanan.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buntu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dilacak</a:t>
            </a:r>
            <a:r>
              <a:rPr lang="en-US" dirty="0"/>
              <a:t> </a:t>
            </a:r>
            <a:r>
              <a:rPr lang="en-US" dirty="0" err="1"/>
              <a:t>kebelakang</a:t>
            </a:r>
            <a:r>
              <a:rPr lang="en-US" dirty="0"/>
              <a:t> (</a:t>
            </a:r>
            <a:r>
              <a:rPr lang="en-US" i="1" dirty="0"/>
              <a:t>Backtracking</a:t>
            </a:r>
            <a:r>
              <a:rPr lang="en-US" dirty="0"/>
              <a:t>)</a:t>
            </a:r>
            <a:r>
              <a:rPr lang="id-ID" dirty="0"/>
              <a:t> 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75FDD674-E962-40BE-A4CB-9BC05369B67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91789"/>
          </a:xfrm>
        </p:spPr>
        <p:txBody>
          <a:bodyPr>
            <a:normAutofit/>
          </a:bodyPr>
          <a:lstStyle/>
          <a:p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BFS,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di </a:t>
            </a:r>
            <a:r>
              <a:rPr lang="it-IT" dirty="0" smtClean="0"/>
              <a:t>awal </a:t>
            </a:r>
            <a:r>
              <a:rPr lang="it-IT" dirty="0"/>
              <a:t>antrian (</a:t>
            </a:r>
            <a:r>
              <a:rPr lang="it-IT" i="1" dirty="0"/>
              <a:t>queue), bukan di akhir.</a:t>
            </a:r>
          </a:p>
          <a:p>
            <a:endParaRPr lang="sv-SE" dirty="0" smtClean="0"/>
          </a:p>
          <a:p>
            <a:r>
              <a:rPr lang="sv-SE" dirty="0" smtClean="0"/>
              <a:t>Antrian </a:t>
            </a:r>
            <a:r>
              <a:rPr lang="sv-SE" dirty="0"/>
              <a:t>dapat diganti dengan </a:t>
            </a:r>
            <a:r>
              <a:rPr lang="sv-SE" i="1" dirty="0"/>
              <a:t>stack. Node-node di </a:t>
            </a:r>
            <a:r>
              <a:rPr lang="it-IT" dirty="0" smtClean="0"/>
              <a:t>dalam </a:t>
            </a:r>
            <a:r>
              <a:rPr lang="it-IT" i="1" dirty="0"/>
              <a:t>stack di-</a:t>
            </a:r>
            <a:r>
              <a:rPr lang="it-IT" b="1" i="1" dirty="0"/>
              <a:t>pop dan node-node baru di-push. </a:t>
            </a:r>
          </a:p>
          <a:p>
            <a:endParaRPr lang="it-IT" dirty="0" smtClean="0"/>
          </a:p>
          <a:p>
            <a:r>
              <a:rPr lang="it-IT" dirty="0" smtClean="0"/>
              <a:t>Strategi </a:t>
            </a:r>
            <a:r>
              <a:rPr lang="it-IT" dirty="0"/>
              <a:t>ini selalu meng</a:t>
            </a:r>
            <a:r>
              <a:rPr lang="it-IT" i="1" dirty="0"/>
              <a:t>expand node di level </a:t>
            </a:r>
            <a:r>
              <a:rPr lang="it-IT" i="1" dirty="0" smtClean="0"/>
              <a:t>paling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pencarian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i="1" dirty="0" err="1"/>
              <a:t>expand</a:t>
            </a:r>
            <a:r>
              <a:rPr lang="en-US" i="1" dirty="0"/>
              <a:t> </a:t>
            </a:r>
            <a:r>
              <a:rPr lang="en-US" i="1" dirty="0" err="1"/>
              <a:t>terus</a:t>
            </a:r>
            <a:r>
              <a:rPr lang="en-US" i="1" dirty="0"/>
              <a:t> </a:t>
            </a:r>
            <a:r>
              <a:rPr lang="en-US" i="1" dirty="0" err="1"/>
              <a:t>sampai</a:t>
            </a:r>
            <a:r>
              <a:rPr lang="en-US" i="1" dirty="0"/>
              <a:t> </a:t>
            </a:r>
            <a:r>
              <a:rPr lang="en-US" i="1" dirty="0" err="1"/>
              <a:t>ditemukan</a:t>
            </a:r>
            <a:r>
              <a:rPr lang="en-US" i="1" dirty="0"/>
              <a:t> </a:t>
            </a:r>
            <a:r>
              <a:rPr lang="en-US" i="1" dirty="0" err="1"/>
              <a:t>tujuan</a:t>
            </a:r>
            <a:r>
              <a:rPr lang="en-US" i="1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i="1" dirty="0" err="1"/>
              <a:t>expand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5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84C39156-B1B3-43F4-9FB7-DF83F2D71E8C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91318" y="868841"/>
            <a:ext cx="5832929" cy="5531556"/>
            <a:chOff x="1678" y="862"/>
            <a:chExt cx="5786" cy="5488"/>
          </a:xfrm>
        </p:grpSpPr>
        <p:sp>
          <p:nvSpPr>
            <p:cNvPr id="30725" name="Oval 5"/>
            <p:cNvSpPr>
              <a:spLocks noChangeArrowheads="1"/>
            </p:cNvSpPr>
            <p:nvPr/>
          </p:nvSpPr>
          <p:spPr bwMode="auto">
            <a:xfrm>
              <a:off x="4218" y="862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S</a:t>
              </a:r>
              <a:endParaRPr lang="id-ID" dirty="0"/>
            </a:p>
          </p:txBody>
        </p:sp>
        <p:sp>
          <p:nvSpPr>
            <p:cNvPr id="30726" name="Oval 6"/>
            <p:cNvSpPr>
              <a:spLocks noChangeArrowheads="1"/>
            </p:cNvSpPr>
            <p:nvPr/>
          </p:nvSpPr>
          <p:spPr bwMode="auto">
            <a:xfrm>
              <a:off x="2645" y="1863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5851" y="1996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1678" y="3084"/>
              <a:ext cx="726" cy="680"/>
            </a:xfrm>
            <a:prstGeom prst="ellipse">
              <a:avLst/>
            </a:prstGeom>
            <a:noFill/>
            <a:ln w="9525">
              <a:solidFill>
                <a:srgbClr val="FC826A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447" y="3137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D</a:t>
              </a:r>
              <a:endParaRPr lang="id-ID" dirty="0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022" y="3144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6738" y="3182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F</a:t>
              </a:r>
              <a:endParaRPr lang="id-ID" dirty="0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4218" y="4717"/>
              <a:ext cx="726" cy="680"/>
            </a:xfrm>
            <a:prstGeom prst="ellipse">
              <a:avLst/>
            </a:prstGeom>
            <a:noFill/>
            <a:ln w="9525">
              <a:solidFill>
                <a:srgbClr val="FC826A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H</a:t>
              </a:r>
              <a:endParaRPr lang="id-ID" dirty="0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6040" y="4829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G</a:t>
              </a:r>
              <a:endParaRPr lang="id-ID" dirty="0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268" y="5942"/>
              <a:ext cx="462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 err="1"/>
                <a:t>Pohon</a:t>
              </a:r>
              <a:r>
                <a:rPr lang="en-US" dirty="0"/>
                <a:t> Depth First Search</a:t>
              </a:r>
              <a:endParaRPr lang="id-ID" dirty="0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 flipH="1">
              <a:off x="3311" y="1406"/>
              <a:ext cx="99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4854" y="1452"/>
              <a:ext cx="1088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H="1">
              <a:off x="2223" y="2495"/>
              <a:ext cx="589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3130" y="2495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H="1">
              <a:off x="5534" y="2676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6438" y="2592"/>
              <a:ext cx="544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H="1">
              <a:off x="4666" y="3765"/>
              <a:ext cx="55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5489" y="3810"/>
              <a:ext cx="816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H="1">
              <a:off x="3130" y="1179"/>
              <a:ext cx="998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H="1">
              <a:off x="3402" y="1497"/>
              <a:ext cx="998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 flipH="1">
              <a:off x="2087" y="2449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flipH="1">
              <a:off x="2359" y="2586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94" y="263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 flipV="1">
              <a:off x="3266" y="2449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4763" y="1588"/>
              <a:ext cx="998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flipH="1" flipV="1">
              <a:off x="4990" y="1315"/>
              <a:ext cx="1043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 flipH="1">
              <a:off x="5352" y="2631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 flipH="1">
              <a:off x="4491" y="3720"/>
              <a:ext cx="544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 flipV="1">
              <a:off x="4854" y="3855"/>
              <a:ext cx="453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5398" y="3901"/>
              <a:ext cx="77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/>
          <a:lstStyle/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lIns="58055" tIns="29028" rIns="58055" bIns="29028"/>
          <a:lstStyle/>
          <a:p>
            <a:r>
              <a:rPr lang="en-US"/>
              <a:t>State awal (S)</a:t>
            </a:r>
          </a:p>
          <a:p>
            <a:r>
              <a:rPr lang="en-US"/>
              <a:t>State akhir (H)</a:t>
            </a:r>
          </a:p>
          <a:p>
            <a:endParaRPr lang="en-US"/>
          </a:p>
          <a:p>
            <a:r>
              <a:rPr lang="en-US"/>
              <a:t>BFS : S-A-B-C-D-E-F-H</a:t>
            </a:r>
          </a:p>
          <a:p>
            <a:r>
              <a:rPr lang="en-US"/>
              <a:t>DFS :S-A-C-D-B-E-H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9E7ED495-D7B2-40EB-9744-D36AE33F17A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9740"/>
            <a:ext cx="7416824" cy="62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24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/>
          <a:lstStyle/>
          <a:p>
            <a:r>
              <a:rPr lang="en-US"/>
              <a:t>Algoritma DFS:</a:t>
            </a:r>
            <a:endParaRPr lang="id-ID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1600604"/>
            <a:ext cx="8228794" cy="4936873"/>
          </a:xfrm>
        </p:spPr>
        <p:txBody>
          <a:bodyPr lIns="58055" tIns="29028" rIns="58055" bIns="29028"/>
          <a:lstStyle/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 err="1"/>
              <a:t>Letakkan</a:t>
            </a:r>
            <a:r>
              <a:rPr lang="en-US" sz="2900" dirty="0"/>
              <a:t> </a:t>
            </a:r>
            <a:r>
              <a:rPr lang="en-US" sz="2900" dirty="0" err="1"/>
              <a:t>simpul</a:t>
            </a:r>
            <a:r>
              <a:rPr lang="en-US" sz="2900" dirty="0"/>
              <a:t> </a:t>
            </a:r>
            <a:r>
              <a:rPr lang="en-US" sz="2900" dirty="0" err="1"/>
              <a:t>awal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OPEN</a:t>
            </a:r>
          </a:p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/>
              <a:t>If OPEN= </a:t>
            </a:r>
            <a:r>
              <a:rPr lang="en-US" sz="2900" dirty="0" err="1"/>
              <a:t>kosong</a:t>
            </a:r>
            <a:r>
              <a:rPr lang="en-US" sz="2900" dirty="0"/>
              <a:t> THEN </a:t>
            </a:r>
            <a:r>
              <a:rPr lang="en-US" sz="2900" dirty="0" err="1"/>
              <a:t>keluar</a:t>
            </a:r>
            <a:endParaRPr lang="en-US" sz="2900" dirty="0"/>
          </a:p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/>
              <a:t>n:= first (OPEN)</a:t>
            </a:r>
          </a:p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/>
              <a:t>If GOAL (n) THEN </a:t>
            </a:r>
            <a:r>
              <a:rPr lang="en-US" sz="2900" dirty="0" err="1"/>
              <a:t>Keluar</a:t>
            </a:r>
            <a:endParaRPr lang="en-US" sz="2900" dirty="0"/>
          </a:p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/>
              <a:t>REMOVE (n, OPEN), ADD (</a:t>
            </a:r>
            <a:r>
              <a:rPr lang="en-US" sz="2900" dirty="0" err="1"/>
              <a:t>n,CLOSED</a:t>
            </a:r>
            <a:r>
              <a:rPr lang="en-US" sz="2900" dirty="0"/>
              <a:t>)</a:t>
            </a:r>
          </a:p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 err="1"/>
              <a:t>Ekspansikan</a:t>
            </a:r>
            <a:r>
              <a:rPr lang="en-US" sz="2900" dirty="0"/>
              <a:t> n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memunculkan</a:t>
            </a:r>
            <a:r>
              <a:rPr lang="en-US" sz="2900" dirty="0"/>
              <a:t> </a:t>
            </a:r>
            <a:r>
              <a:rPr lang="en-US" sz="2900" dirty="0" err="1"/>
              <a:t>semua</a:t>
            </a:r>
            <a:r>
              <a:rPr lang="en-US" sz="2900" dirty="0"/>
              <a:t> </a:t>
            </a:r>
            <a:r>
              <a:rPr lang="en-US" sz="2900" dirty="0" err="1"/>
              <a:t>simpul</a:t>
            </a:r>
            <a:r>
              <a:rPr lang="en-US" sz="2900" dirty="0"/>
              <a:t> </a:t>
            </a:r>
            <a:r>
              <a:rPr lang="en-US" sz="2900" dirty="0" err="1"/>
              <a:t>anak</a:t>
            </a:r>
            <a:r>
              <a:rPr lang="en-US" sz="2900" dirty="0"/>
              <a:t>. </a:t>
            </a:r>
            <a:r>
              <a:rPr lang="en-US" sz="2900" dirty="0" err="1"/>
              <a:t>Suatu</a:t>
            </a:r>
            <a:r>
              <a:rPr lang="en-US" sz="2900" dirty="0"/>
              <a:t> </a:t>
            </a:r>
            <a:r>
              <a:rPr lang="en-US" sz="2900" dirty="0" err="1"/>
              <a:t>simpul</a:t>
            </a:r>
            <a:r>
              <a:rPr lang="en-US" sz="2900" dirty="0"/>
              <a:t> </a:t>
            </a:r>
            <a:r>
              <a:rPr lang="en-US" sz="2900" dirty="0" err="1"/>
              <a:t>anak</a:t>
            </a:r>
            <a:r>
              <a:rPr lang="en-US" sz="2900" dirty="0"/>
              <a:t> yang </a:t>
            </a:r>
            <a:r>
              <a:rPr lang="en-US" sz="2900" dirty="0" err="1"/>
              <a:t>tidak</a:t>
            </a:r>
            <a:r>
              <a:rPr lang="en-US" sz="2900" dirty="0"/>
              <a:t> </a:t>
            </a:r>
            <a:r>
              <a:rPr lang="en-US" sz="2900" dirty="0" err="1"/>
              <a:t>termasuk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OPEN </a:t>
            </a:r>
            <a:r>
              <a:rPr lang="en-US" sz="2900" dirty="0" err="1"/>
              <a:t>atau</a:t>
            </a:r>
            <a:r>
              <a:rPr lang="en-US" sz="2900" dirty="0"/>
              <a:t> CLOSED </a:t>
            </a:r>
            <a:r>
              <a:rPr lang="en-US" sz="2900" dirty="0" err="1"/>
              <a:t>diletakkan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kepala</a:t>
            </a:r>
            <a:r>
              <a:rPr lang="en-US" sz="2900" dirty="0"/>
              <a:t> (HEAD) </a:t>
            </a:r>
            <a:r>
              <a:rPr lang="en-US" sz="2900" dirty="0" err="1"/>
              <a:t>dari</a:t>
            </a:r>
            <a:r>
              <a:rPr lang="en-US" sz="2900" dirty="0"/>
              <a:t> OPEN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berikan</a:t>
            </a:r>
            <a:r>
              <a:rPr lang="en-US" sz="2900" dirty="0"/>
              <a:t> pointer </a:t>
            </a:r>
            <a:r>
              <a:rPr lang="en-US" sz="2900" dirty="0" err="1"/>
              <a:t>ke</a:t>
            </a:r>
            <a:r>
              <a:rPr lang="en-US" sz="2900" dirty="0"/>
              <a:t>-n</a:t>
            </a:r>
          </a:p>
          <a:p>
            <a:pPr marL="604742" indent="-604742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900" dirty="0"/>
              <a:t>GOTO </a:t>
            </a:r>
            <a:r>
              <a:rPr lang="en-US" sz="2900" dirty="0" err="1"/>
              <a:t>langkah</a:t>
            </a:r>
            <a:r>
              <a:rPr lang="en-US" sz="2900" dirty="0"/>
              <a:t> 2.</a:t>
            </a:r>
            <a:endParaRPr lang="id-ID" sz="29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AF1B79F1-FF15-4CEF-9FE4-9F61FAAA461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502961"/>
            <a:ext cx="8228794" cy="5990166"/>
          </a:xfrm>
        </p:spPr>
        <p:txBody>
          <a:bodyPr lIns="58055" tIns="29028" rIns="58055" bIns="29028"/>
          <a:lstStyle/>
          <a:p>
            <a:r>
              <a:rPr lang="en-US" dirty="0" err="1"/>
              <a:t>Keuntungan</a:t>
            </a:r>
            <a:r>
              <a:rPr lang="en-US" dirty="0"/>
              <a:t> DFS</a:t>
            </a:r>
          </a:p>
          <a:p>
            <a:pPr lvl="1"/>
            <a:r>
              <a:rPr lang="en-US" sz="2900" dirty="0"/>
              <a:t>Memory </a:t>
            </a:r>
            <a:r>
              <a:rPr lang="en-US" sz="2900" dirty="0" err="1"/>
              <a:t>relatif</a:t>
            </a:r>
            <a:r>
              <a:rPr lang="en-US" sz="2900" dirty="0"/>
              <a:t> </a:t>
            </a:r>
            <a:r>
              <a:rPr lang="en-US" sz="2900" dirty="0" err="1"/>
              <a:t>kecil</a:t>
            </a:r>
            <a:r>
              <a:rPr lang="en-US" sz="2900" dirty="0"/>
              <a:t> (</a:t>
            </a:r>
            <a:r>
              <a:rPr lang="en-US" sz="2900" dirty="0" err="1"/>
              <a:t>menyimpan</a:t>
            </a:r>
            <a:r>
              <a:rPr lang="en-US" sz="2900" dirty="0"/>
              <a:t> node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lintasan</a:t>
            </a:r>
            <a:r>
              <a:rPr lang="en-US" sz="2900" dirty="0"/>
              <a:t> </a:t>
            </a:r>
            <a:r>
              <a:rPr lang="en-US" sz="2900" dirty="0" err="1"/>
              <a:t>aktif</a:t>
            </a:r>
            <a:r>
              <a:rPr lang="en-US" sz="2900" dirty="0"/>
              <a:t>)</a:t>
            </a:r>
          </a:p>
          <a:p>
            <a:pPr lvl="1"/>
            <a:r>
              <a:rPr lang="en-US" sz="2900" dirty="0" err="1"/>
              <a:t>Mungkin</a:t>
            </a:r>
            <a:r>
              <a:rPr lang="en-US" sz="2900" dirty="0"/>
              <a:t> </a:t>
            </a:r>
            <a:r>
              <a:rPr lang="en-US" sz="2900" dirty="0" err="1"/>
              <a:t>menemukan</a:t>
            </a:r>
            <a:r>
              <a:rPr lang="en-US" sz="2900" dirty="0"/>
              <a:t> </a:t>
            </a:r>
            <a:r>
              <a:rPr lang="en-US" sz="2900" dirty="0" err="1"/>
              <a:t>solusi</a:t>
            </a:r>
            <a:r>
              <a:rPr lang="en-US" sz="2900" dirty="0"/>
              <a:t> </a:t>
            </a:r>
            <a:r>
              <a:rPr lang="en-US" sz="2900" dirty="0" err="1"/>
              <a:t>tanpa</a:t>
            </a:r>
            <a:r>
              <a:rPr lang="en-US" sz="2900" dirty="0"/>
              <a:t> </a:t>
            </a:r>
            <a:r>
              <a:rPr lang="en-US" sz="2900" dirty="0" err="1"/>
              <a:t>harus</a:t>
            </a:r>
            <a:r>
              <a:rPr lang="en-US" sz="2900" dirty="0"/>
              <a:t> </a:t>
            </a:r>
            <a:r>
              <a:rPr lang="en-US" sz="2900" dirty="0" err="1"/>
              <a:t>menguji</a:t>
            </a:r>
            <a:r>
              <a:rPr lang="en-US" sz="2900" dirty="0"/>
              <a:t> </a:t>
            </a:r>
            <a:r>
              <a:rPr lang="en-US" sz="2900" dirty="0" err="1"/>
              <a:t>lebih</a:t>
            </a:r>
            <a:r>
              <a:rPr lang="en-US" sz="2900" dirty="0"/>
              <a:t> </a:t>
            </a:r>
            <a:r>
              <a:rPr lang="en-US" sz="2900" dirty="0" err="1"/>
              <a:t>banyak</a:t>
            </a:r>
            <a:r>
              <a:rPr lang="en-US" sz="2900" dirty="0"/>
              <a:t> </a:t>
            </a:r>
            <a:r>
              <a:rPr lang="en-US" sz="2900" dirty="0" err="1"/>
              <a:t>ruang</a:t>
            </a:r>
            <a:r>
              <a:rPr lang="en-US" sz="2900" dirty="0"/>
              <a:t> </a:t>
            </a:r>
            <a:r>
              <a:rPr lang="en-US" sz="2900" dirty="0" err="1"/>
              <a:t>keadaan</a:t>
            </a:r>
            <a:endParaRPr lang="en-US" sz="2900" dirty="0"/>
          </a:p>
          <a:p>
            <a:pPr lvl="1"/>
            <a:endParaRPr lang="en-US" sz="2900" dirty="0"/>
          </a:p>
          <a:p>
            <a:r>
              <a:rPr lang="en-US" dirty="0" err="1"/>
              <a:t>Kelemahan</a:t>
            </a:r>
            <a:r>
              <a:rPr lang="en-US" dirty="0"/>
              <a:t> DFS</a:t>
            </a:r>
          </a:p>
          <a:p>
            <a:pPr lvl="1"/>
            <a:r>
              <a:rPr lang="en-US" sz="2900" dirty="0" err="1"/>
              <a:t>Memungkinkan</a:t>
            </a:r>
            <a:r>
              <a:rPr lang="en-US" sz="2900" dirty="0"/>
              <a:t> </a:t>
            </a:r>
            <a:r>
              <a:rPr lang="en-US" sz="2900" dirty="0" err="1"/>
              <a:t>tidak</a:t>
            </a:r>
            <a:r>
              <a:rPr lang="en-US" sz="2900" dirty="0"/>
              <a:t> </a:t>
            </a:r>
            <a:r>
              <a:rPr lang="en-US" sz="2900" dirty="0" err="1"/>
              <a:t>ditemukan</a:t>
            </a:r>
            <a:r>
              <a:rPr lang="en-US" sz="2900" dirty="0"/>
              <a:t> </a:t>
            </a:r>
            <a:r>
              <a:rPr lang="en-US" sz="2900" dirty="0" err="1"/>
              <a:t>tujuan</a:t>
            </a:r>
            <a:r>
              <a:rPr lang="en-US" sz="2900" dirty="0"/>
              <a:t> yang </a:t>
            </a:r>
            <a:r>
              <a:rPr lang="en-US" sz="2900" dirty="0" err="1"/>
              <a:t>diharapkan</a:t>
            </a:r>
            <a:r>
              <a:rPr lang="en-US" sz="2900" dirty="0"/>
              <a:t>.</a:t>
            </a:r>
          </a:p>
          <a:p>
            <a:pPr lvl="1"/>
            <a:r>
              <a:rPr lang="en-US" sz="2900" dirty="0" err="1"/>
              <a:t>Hanya</a:t>
            </a:r>
            <a:r>
              <a:rPr lang="en-US" sz="2900" dirty="0"/>
              <a:t> </a:t>
            </a:r>
            <a:r>
              <a:rPr lang="en-US" sz="2900" dirty="0" err="1"/>
              <a:t>mendapatkan</a:t>
            </a:r>
            <a:r>
              <a:rPr lang="en-US" sz="2900" dirty="0"/>
              <a:t> </a:t>
            </a:r>
            <a:r>
              <a:rPr lang="en-US" sz="2900" dirty="0" err="1"/>
              <a:t>satu</a:t>
            </a:r>
            <a:r>
              <a:rPr lang="en-US" sz="2900" dirty="0"/>
              <a:t> </a:t>
            </a:r>
            <a:r>
              <a:rPr lang="en-US" sz="2900" dirty="0" err="1"/>
              <a:t>solusi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setiap</a:t>
            </a:r>
            <a:r>
              <a:rPr lang="en-US" sz="2900" dirty="0"/>
              <a:t> </a:t>
            </a:r>
            <a:r>
              <a:rPr lang="en-US" sz="2900" dirty="0" err="1"/>
              <a:t>pencarian</a:t>
            </a:r>
            <a:r>
              <a:rPr lang="en-US" sz="2900" dirty="0"/>
              <a:t>.</a:t>
            </a:r>
            <a:endParaRPr lang="id-ID" sz="2900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DABB04F0-51C1-40EB-B145-ECD64BEC15E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DFS </a:t>
            </a:r>
            <a:r>
              <a:rPr lang="en-US" dirty="0" err="1"/>
              <a:t>diperdalam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Iteratif</a:t>
            </a:r>
            <a:r>
              <a:rPr lang="en-US" dirty="0" smtClean="0"/>
              <a:t> </a:t>
            </a:r>
            <a:r>
              <a:rPr lang="en-US" i="1" dirty="0"/>
              <a:t>iterative deepening </a:t>
            </a:r>
            <a:r>
              <a:rPr lang="en-US" i="1" dirty="0" smtClean="0"/>
              <a:t>depth-first)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iterative deepening </a:t>
            </a:r>
            <a:r>
              <a:rPr lang="en-US" i="1" dirty="0" err="1"/>
              <a:t>dept</a:t>
            </a:r>
            <a:r>
              <a:rPr lang="en-US" i="1" dirty="0"/>
              <a:t> bounded DFS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/>
              <a:t>iterative deepening.</a:t>
            </a:r>
          </a:p>
          <a:p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/>
              <a:t>sampai</a:t>
            </a:r>
            <a:r>
              <a:rPr lang="en-US" dirty="0"/>
              <a:t> level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fi-FI" dirty="0" smtClean="0"/>
              <a:t>dinaikkan </a:t>
            </a:r>
            <a:r>
              <a:rPr lang="fi-FI" dirty="0"/>
              <a:t>secara bertahap sampai </a:t>
            </a:r>
            <a:r>
              <a:rPr lang="fi-FI" dirty="0" smtClean="0"/>
              <a:t>ditemukan </a:t>
            </a:r>
            <a:r>
              <a:rPr lang="en-US" dirty="0" err="1" smtClean="0"/>
              <a:t>tujuan</a:t>
            </a:r>
            <a:r>
              <a:rPr lang="en-US" dirty="0"/>
              <a:t>. </a:t>
            </a:r>
          </a:p>
          <a:p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l=0,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fi-FI" dirty="0" smtClean="0"/>
              <a:t>ditemukan </a:t>
            </a:r>
            <a:r>
              <a:rPr lang="fi-FI" dirty="0"/>
              <a:t>solusi, dinaikkan l=1, kemudian l=2 </a:t>
            </a:r>
            <a:r>
              <a:rPr lang="fi-FI" dirty="0" smtClean="0"/>
              <a:t>dan </a:t>
            </a:r>
            <a:r>
              <a:rPr lang="en-US" dirty="0" err="1" smtClean="0"/>
              <a:t>seterusnya</a:t>
            </a:r>
            <a:endParaRPr lang="en-US" dirty="0"/>
          </a:p>
          <a:p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depth bounded/limited. </a:t>
            </a:r>
            <a:r>
              <a:rPr lang="en-US" i="1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i="1" dirty="0"/>
              <a:t>depth bounded yang </a:t>
            </a:r>
            <a:r>
              <a:rPr lang="en-US" i="1" dirty="0" err="1"/>
              <a:t>diulang</a:t>
            </a:r>
            <a:r>
              <a:rPr lang="en-US" i="1" dirty="0"/>
              <a:t> </a:t>
            </a:r>
            <a:r>
              <a:rPr lang="en-US" i="1" dirty="0" err="1" smtClean="0"/>
              <a:t>sampai</a:t>
            </a:r>
            <a:r>
              <a:rPr lang="en-US" i="1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7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pPr lvl="1"/>
            <a:r>
              <a:rPr lang="en-US" i="1" dirty="0" smtClean="0"/>
              <a:t>uninformed </a:t>
            </a:r>
            <a:r>
              <a:rPr lang="en-US" i="1" dirty="0"/>
              <a:t>(blind) search;</a:t>
            </a:r>
          </a:p>
          <a:p>
            <a:pPr lvl="1"/>
            <a:r>
              <a:rPr lang="en-US" i="1" dirty="0" smtClean="0"/>
              <a:t>informed </a:t>
            </a:r>
            <a:r>
              <a:rPr lang="en-US" i="1" dirty="0"/>
              <a:t>(heuristic) search.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/>
              <a:t>Blind Search:</a:t>
            </a:r>
          </a:p>
          <a:p>
            <a:pPr lvl="1"/>
            <a:r>
              <a:rPr lang="en-US" i="1" dirty="0" smtClean="0"/>
              <a:t>breadth-first</a:t>
            </a:r>
            <a:r>
              <a:rPr lang="en-US" i="1" dirty="0"/>
              <a:t>;</a:t>
            </a:r>
          </a:p>
          <a:p>
            <a:pPr lvl="1"/>
            <a:r>
              <a:rPr lang="en-US" i="1" dirty="0" smtClean="0"/>
              <a:t>depth-first</a:t>
            </a:r>
            <a:r>
              <a:rPr lang="en-US" i="1" dirty="0"/>
              <a:t>;</a:t>
            </a:r>
          </a:p>
          <a:p>
            <a:pPr lvl="1"/>
            <a:r>
              <a:rPr lang="en-US" i="1" dirty="0" smtClean="0"/>
              <a:t>iterative </a:t>
            </a:r>
            <a:r>
              <a:rPr lang="en-US" i="1" dirty="0"/>
              <a:t>deepening depth-first;</a:t>
            </a:r>
          </a:p>
          <a:p>
            <a:pPr lvl="1"/>
            <a:r>
              <a:rPr lang="en-US" i="1" dirty="0" smtClean="0"/>
              <a:t>bidirectional</a:t>
            </a:r>
            <a:r>
              <a:rPr lang="en-US" i="1" dirty="0"/>
              <a:t>;</a:t>
            </a:r>
          </a:p>
          <a:p>
            <a:pPr lvl="1"/>
            <a:r>
              <a:rPr lang="en-US" i="1" dirty="0" smtClean="0"/>
              <a:t>branch </a:t>
            </a:r>
            <a:r>
              <a:rPr lang="en-US" i="1" dirty="0"/>
              <a:t>and bound (uniform cost search).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 err="1"/>
              <a:t>Heuristc</a:t>
            </a:r>
            <a:r>
              <a:rPr lang="en-US" i="1" dirty="0"/>
              <a:t> Search:</a:t>
            </a:r>
          </a:p>
          <a:p>
            <a:pPr lvl="1"/>
            <a:r>
              <a:rPr lang="en-US" i="1" dirty="0" smtClean="0"/>
              <a:t>hill </a:t>
            </a:r>
            <a:r>
              <a:rPr lang="en-US" i="1" dirty="0"/>
              <a:t>climbing;</a:t>
            </a:r>
          </a:p>
          <a:p>
            <a:pPr lvl="1"/>
            <a:r>
              <a:rPr lang="en-US" i="1" dirty="0" smtClean="0"/>
              <a:t>beam </a:t>
            </a:r>
            <a:r>
              <a:rPr lang="en-US" i="1" dirty="0"/>
              <a:t>search</a:t>
            </a:r>
          </a:p>
          <a:p>
            <a:pPr lvl="1"/>
            <a:r>
              <a:rPr lang="en-US" i="1" dirty="0" smtClean="0"/>
              <a:t>greedy</a:t>
            </a:r>
            <a:r>
              <a:rPr lang="en-US" i="1" dirty="0"/>
              <a:t>;</a:t>
            </a:r>
          </a:p>
          <a:p>
            <a:pPr lvl="1"/>
            <a:r>
              <a:rPr lang="en-US" i="1" dirty="0" smtClean="0"/>
              <a:t>best </a:t>
            </a:r>
            <a:r>
              <a:rPr lang="en-US" i="1" dirty="0"/>
              <a:t>first search</a:t>
            </a:r>
          </a:p>
          <a:p>
            <a:pPr lvl="1"/>
            <a:r>
              <a:rPr lang="en-US" i="1" dirty="0" smtClean="0"/>
              <a:t>heuristics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DFS </a:t>
            </a:r>
            <a:r>
              <a:rPr lang="en-US" dirty="0" err="1"/>
              <a:t>Iteratif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92" y="1700808"/>
            <a:ext cx="678973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02" y="4149080"/>
            <a:ext cx="7323916" cy="18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7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DFS </a:t>
            </a:r>
            <a:r>
              <a:rPr lang="en-US" dirty="0" err="1"/>
              <a:t>Iteratif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2" y="1697286"/>
            <a:ext cx="8513390" cy="468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0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27192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DFS </a:t>
            </a:r>
            <a:r>
              <a:rPr lang="en-US" dirty="0" err="1"/>
              <a:t>Iteratif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9845"/>
            <a:ext cx="7225803" cy="553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37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DFS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Iteratif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Kembalikan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err="1"/>
              <a:t>masalah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l = 0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, do</a:t>
            </a:r>
          </a:p>
          <a:p>
            <a:pPr marL="347980" lvl="1" indent="0">
              <a:buNone/>
            </a:pPr>
            <a:r>
              <a:rPr lang="en-US" dirty="0" err="1"/>
              <a:t>Terapkan</a:t>
            </a:r>
            <a:r>
              <a:rPr lang="en-US" dirty="0"/>
              <a:t> DFS (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kedalaman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status </a:t>
            </a:r>
          </a:p>
          <a:p>
            <a:pPr marL="347980" lvl="1" indent="0">
              <a:buNone/>
            </a:pPr>
            <a:r>
              <a:rPr lang="pt-BR" dirty="0"/>
              <a:t>awal sampai ke dalam l</a:t>
            </a:r>
          </a:p>
          <a:p>
            <a:pPr marL="347980" lvl="1" indent="0">
              <a:buNone/>
            </a:pPr>
            <a:r>
              <a:rPr lang="en-US" dirty="0"/>
              <a:t>If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347980" lvl="1" indent="0">
              <a:buNone/>
            </a:pPr>
            <a:r>
              <a:rPr lang="en-US" dirty="0"/>
              <a:t>Then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Return </a:t>
            </a:r>
            <a:r>
              <a:rPr lang="en-US" dirty="0" err="1"/>
              <a:t>Solusi</a:t>
            </a:r>
            <a:r>
              <a:rPr lang="en-US" dirty="0"/>
              <a:t>,</a:t>
            </a:r>
          </a:p>
          <a:p>
            <a:pPr marL="347980" lvl="1" indent="0">
              <a:buNone/>
            </a:pPr>
            <a:r>
              <a:rPr lang="fi-FI" dirty="0"/>
              <a:t>Else naikkan batas kedalaman l=l+1 atau </a:t>
            </a:r>
            <a:r>
              <a:rPr lang="fi-FI" i="1" dirty="0"/>
              <a:t>inc(l)</a:t>
            </a:r>
          </a:p>
          <a:p>
            <a:pPr marL="0" indent="0">
              <a:buNone/>
            </a:pPr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1955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Branch and Bound </a:t>
            </a:r>
            <a:br>
              <a:rPr lang="en-US" i="1" dirty="0"/>
            </a:br>
            <a:r>
              <a:rPr lang="en-US" dirty="0"/>
              <a:t>(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minimum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i="1" dirty="0" err="1"/>
              <a:t>expand</a:t>
            </a:r>
            <a:r>
              <a:rPr lang="en-US" i="1" dirty="0"/>
              <a:t>.</a:t>
            </a:r>
          </a:p>
          <a:p>
            <a:r>
              <a:rPr lang="fi-FI" dirty="0"/>
              <a:t>Begitu suatu jalur ke tujuan ditemukan,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optimal.</a:t>
            </a:r>
          </a:p>
          <a:p>
            <a:r>
              <a:rPr lang="sv-SE" dirty="0"/>
              <a:t>Ini digaransi dengan melanjutkan pembangkitan </a:t>
            </a:r>
            <a:r>
              <a:rPr lang="pt-BR" dirty="0" smtClean="0"/>
              <a:t>jalur-jalur </a:t>
            </a:r>
            <a:r>
              <a:rPr lang="pt-BR" dirty="0"/>
              <a:t>parsial sampai semua jalur tersebut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fi-FI" dirty="0" smtClean="0"/>
              <a:t>jalur </a:t>
            </a:r>
            <a:r>
              <a:rPr lang="fi-FI" dirty="0"/>
              <a:t>yang ditemukan ke tujuan.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Branch and </a:t>
            </a:r>
            <a:br>
              <a:rPr lang="en-US" i="1" dirty="0"/>
            </a:br>
            <a:r>
              <a:rPr lang="en-US" i="1" dirty="0"/>
              <a:t>Bound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/>
              <a:t>Kembalikan suatu solusi atau gagal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,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i="1" dirty="0"/>
              <a:t>start)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tujuan</a:t>
            </a:r>
            <a:r>
              <a:rPr lang="en-US" i="1" dirty="0"/>
              <a:t> (goal)</a:t>
            </a:r>
          </a:p>
          <a:p>
            <a:pPr marL="0" indent="0">
              <a:buNone/>
            </a:pPr>
            <a:r>
              <a:rPr lang="en-US" b="1" dirty="0" err="1"/>
              <a:t>Langkah</a:t>
            </a:r>
            <a:r>
              <a:rPr lang="en-US" b="1" dirty="0"/>
              <a:t> 1. </a:t>
            </a:r>
            <a:r>
              <a:rPr lang="en-US" b="1" dirty="0" err="1"/>
              <a:t>Tambahkan</a:t>
            </a:r>
            <a:r>
              <a:rPr lang="en-US" b="1" dirty="0"/>
              <a:t> status </a:t>
            </a:r>
            <a:r>
              <a:rPr lang="en-US" b="1" dirty="0" err="1"/>
              <a:t>awal</a:t>
            </a:r>
            <a:r>
              <a:rPr lang="en-US" b="1" dirty="0"/>
              <a:t> (</a:t>
            </a:r>
            <a:r>
              <a:rPr lang="en-US" b="1" i="1" dirty="0"/>
              <a:t>root) </a:t>
            </a:r>
            <a:r>
              <a:rPr lang="en-US" b="1" i="1" dirty="0" err="1"/>
              <a:t>ke</a:t>
            </a:r>
            <a:r>
              <a:rPr lang="en-US" b="1" i="1" dirty="0"/>
              <a:t> Q.</a:t>
            </a:r>
          </a:p>
          <a:p>
            <a:pPr marL="0" indent="0">
              <a:buNone/>
            </a:pPr>
            <a:r>
              <a:rPr lang="en-US" b="1" dirty="0" err="1"/>
              <a:t>Langkah</a:t>
            </a:r>
            <a:r>
              <a:rPr lang="en-US" b="1" dirty="0"/>
              <a:t> 2. </a:t>
            </a: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dicapai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Q </a:t>
            </a:r>
            <a:r>
              <a:rPr lang="en-US" b="1" dirty="0" err="1"/>
              <a:t>kosong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do</a:t>
            </a:r>
          </a:p>
          <a:p>
            <a:pPr marL="515938" indent="-58738">
              <a:buNone/>
            </a:pPr>
            <a:r>
              <a:rPr lang="it-IT" b="1" dirty="0" smtClean="0"/>
              <a:t>Langkah </a:t>
            </a:r>
            <a:r>
              <a:rPr lang="it-IT" b="1" dirty="0"/>
              <a:t>2.1 Hapus jalur (</a:t>
            </a:r>
            <a:r>
              <a:rPr lang="it-IT" b="1" i="1" dirty="0"/>
              <a:t>path) pertama dari antrian Q;</a:t>
            </a:r>
          </a:p>
          <a:p>
            <a:pPr marL="515938" indent="-58738">
              <a:buNone/>
            </a:pPr>
            <a:r>
              <a:rPr lang="en-US" b="1" dirty="0" err="1"/>
              <a:t>Langkah</a:t>
            </a:r>
            <a:r>
              <a:rPr lang="en-US" b="1" dirty="0"/>
              <a:t> 2.2 </a:t>
            </a: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jalur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memperluas</a:t>
            </a:r>
            <a:r>
              <a:rPr lang="en-US" b="1" dirty="0"/>
              <a:t> </a:t>
            </a:r>
            <a:r>
              <a:rPr lang="en-US" b="1" dirty="0" err="1"/>
              <a:t>jalur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terminal.</a:t>
            </a:r>
          </a:p>
          <a:p>
            <a:pPr marL="515938" indent="-58738">
              <a:buNone/>
            </a:pPr>
            <a:r>
              <a:rPr lang="nn-NO" b="1" dirty="0"/>
              <a:t>Langkah 2.3 Hapus semua jalur yang ber-</a:t>
            </a:r>
            <a:r>
              <a:rPr lang="nn-NO" b="1" i="1" dirty="0"/>
              <a:t>loop.</a:t>
            </a:r>
          </a:p>
          <a:p>
            <a:pPr marL="515938" indent="-58738">
              <a:buNone/>
            </a:pPr>
            <a:r>
              <a:rPr lang="sv-SE" b="1" dirty="0"/>
              <a:t>Langkah 2.4 Tambahkan jalur baru yang tersisa, jika ada, ke Q.</a:t>
            </a:r>
          </a:p>
          <a:p>
            <a:pPr marL="515938" indent="-58738">
              <a:buNone/>
            </a:pPr>
            <a:r>
              <a:rPr lang="nn-NO" b="1" dirty="0"/>
              <a:t>Langkah 2.5 Urutkan Q, jalur berbiaya murah ada di depan.</a:t>
            </a:r>
          </a:p>
          <a:p>
            <a:pPr marL="0" indent="0">
              <a:buNone/>
            </a:pPr>
            <a:r>
              <a:rPr lang="en-US" b="1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/>
              <a:t>Mana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5" y="2057400"/>
            <a:ext cx="5954490" cy="324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59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1515"/>
            <a:ext cx="496855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12" y="3356992"/>
            <a:ext cx="3521867" cy="318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83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6" y="548680"/>
            <a:ext cx="41576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24" y="577255"/>
            <a:ext cx="42529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2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3536"/>
            <a:ext cx="8363272" cy="799200"/>
          </a:xfrm>
        </p:spPr>
        <p:txBody>
          <a:bodyPr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i="1" dirty="0"/>
              <a:t>(Bidirectional)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 3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– </a:t>
            </a:r>
            <a:r>
              <a:rPr lang="en-US" i="1" dirty="0"/>
              <a:t>forward (</a:t>
            </a:r>
            <a:r>
              <a:rPr lang="en-US" i="1" dirty="0" err="1"/>
              <a:t>maju</a:t>
            </a:r>
            <a:r>
              <a:rPr lang="en-US" i="1" dirty="0"/>
              <a:t>);</a:t>
            </a:r>
          </a:p>
          <a:p>
            <a:pPr lvl="1"/>
            <a:r>
              <a:rPr lang="en-US" dirty="0"/>
              <a:t>– </a:t>
            </a:r>
            <a:r>
              <a:rPr lang="en-US" i="1" dirty="0"/>
              <a:t>backward (</a:t>
            </a:r>
            <a:r>
              <a:rPr lang="en-US" i="1" dirty="0" err="1"/>
              <a:t>mundur</a:t>
            </a:r>
            <a:r>
              <a:rPr lang="en-US" i="1" dirty="0"/>
              <a:t>);</a:t>
            </a:r>
          </a:p>
          <a:p>
            <a:pPr lvl="1"/>
            <a:r>
              <a:rPr lang="en-US" dirty="0"/>
              <a:t>– </a:t>
            </a:r>
            <a:r>
              <a:rPr lang="en-US" i="1" dirty="0"/>
              <a:t>bidirectional (</a:t>
            </a:r>
            <a:r>
              <a:rPr lang="en-US" i="1" dirty="0" err="1"/>
              <a:t>dua</a:t>
            </a:r>
            <a:r>
              <a:rPr lang="en-US" i="1" dirty="0"/>
              <a:t> </a:t>
            </a:r>
            <a:r>
              <a:rPr lang="en-US" i="1" dirty="0" err="1"/>
              <a:t>arah</a:t>
            </a:r>
            <a:r>
              <a:rPr lang="en-US" i="1" dirty="0"/>
              <a:t>)</a:t>
            </a:r>
          </a:p>
          <a:p>
            <a:r>
              <a:rPr lang="pt-BR" dirty="0"/>
              <a:t>Pada pencarian dua arah, node-node di</a:t>
            </a:r>
            <a:r>
              <a:rPr lang="pt-BR" i="1" dirty="0"/>
              <a:t>expand dari </a:t>
            </a:r>
            <a:r>
              <a:rPr lang="en-US" dirty="0" smtClean="0"/>
              <a:t>status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(</a:t>
            </a:r>
            <a:r>
              <a:rPr lang="en-US" i="1" dirty="0" err="1"/>
              <a:t>simultan</a:t>
            </a:r>
            <a:r>
              <a:rPr lang="en-US" i="1" dirty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node-node </a:t>
            </a:r>
            <a:r>
              <a:rPr lang="en-US" dirty="0" smtClean="0"/>
              <a:t>yang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yang lain.</a:t>
            </a:r>
          </a:p>
          <a:p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Iya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: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fi-FI" dirty="0" smtClean="0"/>
              <a:t>ke </a:t>
            </a:r>
            <a:r>
              <a:rPr lang="fi-FI" dirty="0"/>
              <a:t>tujuan, satu dari tujuan ke awal</a:t>
            </a:r>
          </a:p>
          <a:p>
            <a:endParaRPr lang="en-US" dirty="0" smtClean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,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87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Pencarian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6280"/>
          </a:xfrm>
        </p:spPr>
        <p:txBody>
          <a:bodyPr>
            <a:normAutofit/>
          </a:bodyPr>
          <a:lstStyle/>
          <a:p>
            <a:r>
              <a:rPr lang="fi-FI" dirty="0" smtClean="0"/>
              <a:t>Pemeriksaan </a:t>
            </a:r>
            <a:r>
              <a:rPr lang="fi-FI" dirty="0"/>
              <a:t>sistematis dari status-status untuk </a:t>
            </a:r>
            <a:r>
              <a:rPr lang="fi-FI" dirty="0" smtClean="0"/>
              <a:t>menemukan </a:t>
            </a:r>
            <a:r>
              <a:rPr lang="fi-FI" dirty="0"/>
              <a:t>suatu jalur dari status awal ke status </a:t>
            </a:r>
            <a:r>
              <a:rPr lang="en-US" dirty="0" err="1" smtClean="0"/>
              <a:t>tujuan</a:t>
            </a:r>
            <a:r>
              <a:rPr lang="en-US" dirty="0"/>
              <a:t>.</a:t>
            </a:r>
          </a:p>
          <a:p>
            <a:r>
              <a:rPr lang="it-IT" i="1" dirty="0" smtClean="0"/>
              <a:t>Search </a:t>
            </a:r>
            <a:r>
              <a:rPr lang="it-IT" i="1" dirty="0"/>
              <a:t>space (ruang pencarian) terdiri dari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/>
              <a:t>status yang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operator </a:t>
            </a:r>
            <a:r>
              <a:rPr lang="en-US" dirty="0" smtClean="0"/>
              <a:t>yang 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sambungannya</a:t>
            </a:r>
            <a:r>
              <a:rPr lang="en-US" dirty="0"/>
              <a:t>.</a:t>
            </a:r>
          </a:p>
          <a:p>
            <a:r>
              <a:rPr lang="en-US" b="1" dirty="0" err="1" smtClean="0"/>
              <a:t>Solusi</a:t>
            </a:r>
            <a:r>
              <a:rPr lang="en-US" b="1" dirty="0"/>
              <a:t>: </a:t>
            </a:r>
            <a:r>
              <a:rPr lang="en-US" b="1" dirty="0" err="1"/>
              <a:t>Jalur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status </a:t>
            </a:r>
            <a:r>
              <a:rPr lang="en-US" b="1" dirty="0" err="1"/>
              <a:t>awal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status </a:t>
            </a:r>
            <a:r>
              <a:rPr lang="en-US" b="1" dirty="0" smtClean="0"/>
              <a:t>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r>
              <a:rPr lang="en-US" dirty="0" smtClean="0"/>
              <a:t>Ada </a:t>
            </a:r>
            <a:r>
              <a:rPr lang="en-US" dirty="0"/>
              <a:t>3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/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lvl="1"/>
            <a:r>
              <a:rPr lang="fi-FI" dirty="0" smtClean="0"/>
              <a:t>Menemukan </a:t>
            </a:r>
            <a:r>
              <a:rPr lang="fi-FI" dirty="0"/>
              <a:t>suatu jalur awal </a:t>
            </a:r>
            <a:r>
              <a:rPr lang="fi-FI" dirty="0" smtClean="0">
                <a:sym typeface="Symbol"/>
              </a:rPr>
              <a:t> </a:t>
            </a:r>
            <a:r>
              <a:rPr lang="fi-FI" dirty="0" smtClean="0"/>
              <a:t>tujuan</a:t>
            </a:r>
            <a:endParaRPr lang="fi-FI" dirty="0"/>
          </a:p>
          <a:p>
            <a:pPr lvl="1"/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 smtClean="0"/>
              <a:t>terbaik</a:t>
            </a:r>
            <a:endParaRPr lang="en-US" dirty="0"/>
          </a:p>
          <a:p>
            <a:pPr lvl="1"/>
            <a:r>
              <a:rPr lang="en-US" dirty="0" err="1" smtClean="0"/>
              <a:t>Buntu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8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?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251" y="1825625"/>
            <a:ext cx="579149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9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i="1" dirty="0"/>
              <a:t>Uninformed </a:t>
            </a:r>
            <a:r>
              <a:rPr lang="en-US" i="1" dirty="0" smtClean="0"/>
              <a:t>Search / Blind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Berbagai strategi pencarian dapat dibandingkan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kesempurnaan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completeness): </a:t>
            </a:r>
            <a:r>
              <a:rPr lang="en-US" i="1" dirty="0" err="1" smtClean="0"/>
              <a:t>jaminan</a:t>
            </a:r>
            <a:r>
              <a:rPr lang="en-US" i="1" dirty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solusi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i="1" dirty="0"/>
              <a:t>time): </a:t>
            </a:r>
            <a:r>
              <a:rPr lang="en-US" i="1" dirty="0" err="1"/>
              <a:t>berapa</a:t>
            </a:r>
            <a:r>
              <a:rPr lang="en-US" i="1" dirty="0"/>
              <a:t> </a:t>
            </a:r>
            <a:r>
              <a:rPr lang="en-US" i="1" dirty="0" smtClean="0"/>
              <a:t>lama </a:t>
            </a:r>
            <a:r>
              <a:rPr lang="en-US" i="1" dirty="0" err="1" smtClean="0"/>
              <a:t>solusi</a:t>
            </a:r>
            <a:r>
              <a:rPr lang="en-US" i="1" dirty="0"/>
              <a:t> </a:t>
            </a:r>
            <a:r>
              <a:rPr lang="en-US" dirty="0" err="1" smtClean="0"/>
              <a:t>ditemukan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/>
              <a:t>ruang</a:t>
            </a:r>
            <a:r>
              <a:rPr lang="en-US" dirty="0"/>
              <a:t> (</a:t>
            </a:r>
            <a:r>
              <a:rPr lang="en-US" i="1" dirty="0"/>
              <a:t>space): </a:t>
            </a:r>
            <a:r>
              <a:rPr lang="en-US" i="1" dirty="0" err="1"/>
              <a:t>berapa</a:t>
            </a:r>
            <a:r>
              <a:rPr lang="en-US" i="1" dirty="0"/>
              <a:t> </a:t>
            </a:r>
            <a:r>
              <a:rPr lang="en-US" i="1" dirty="0" err="1" smtClean="0"/>
              <a:t>banyak</a:t>
            </a:r>
            <a:r>
              <a:rPr lang="en-US" i="1" dirty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/>
              <a:t>(memory)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lvl="1"/>
            <a:r>
              <a:rPr lang="fi-FI" dirty="0" smtClean="0"/>
              <a:t>Optimalitas(kualitas </a:t>
            </a:r>
            <a:r>
              <a:rPr lang="fi-FI" dirty="0"/>
              <a:t>solusi): apakah solusi </a:t>
            </a:r>
            <a:r>
              <a:rPr lang="fi-FI" dirty="0" smtClean="0"/>
              <a:t>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/>
              <a:t>bernilai</a:t>
            </a:r>
            <a:r>
              <a:rPr lang="en-US" dirty="0"/>
              <a:t> optimal?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 smtClean="0"/>
              <a:t>biayanya</a:t>
            </a:r>
            <a:r>
              <a:rPr lang="en-US" dirty="0" smtClean="0"/>
              <a:t> minimal</a:t>
            </a:r>
            <a:r>
              <a:rPr lang="en-US" dirty="0"/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724479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i="1" dirty="0"/>
              <a:t>Uninformed Search / Blind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: </a:t>
            </a:r>
            <a:r>
              <a:rPr lang="en-US" i="1" dirty="0"/>
              <a:t>branching factor </a:t>
            </a:r>
            <a:r>
              <a:rPr lang="en-US" i="1" dirty="0" err="1"/>
              <a:t>maksimum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 smtClean="0"/>
              <a:t>pohon</a:t>
            </a:r>
            <a:r>
              <a:rPr lang="en-US" i="1" dirty="0"/>
              <a:t> </a:t>
            </a:r>
            <a:r>
              <a:rPr lang="en-US" dirty="0" err="1" smtClean="0"/>
              <a:t>pencarian</a:t>
            </a:r>
            <a:r>
              <a:rPr lang="en-US" dirty="0"/>
              <a:t>;</a:t>
            </a:r>
          </a:p>
          <a:p>
            <a:pPr lvl="1"/>
            <a:r>
              <a:rPr lang="it-IT" dirty="0" smtClean="0"/>
              <a:t>d</a:t>
            </a:r>
            <a:r>
              <a:rPr lang="it-IT" dirty="0"/>
              <a:t>: kedalaman dari solusi paling-irit biaya;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: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smtClean="0"/>
              <a:t>status;</a:t>
            </a:r>
            <a:endParaRPr lang="en-US" dirty="0"/>
          </a:p>
          <a:p>
            <a:pPr lvl="1"/>
            <a:r>
              <a:rPr lang="en-US" dirty="0" smtClean="0"/>
              <a:t>l</a:t>
            </a:r>
            <a:r>
              <a:rPr lang="en-US" dirty="0"/>
              <a:t>: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pencarian</a:t>
            </a:r>
            <a:r>
              <a:rPr lang="en-US" dirty="0"/>
              <a:t> </a:t>
            </a:r>
            <a:r>
              <a:rPr lang="en-US" dirty="0" err="1" smtClean="0"/>
              <a:t>kedalaman</a:t>
            </a:r>
            <a:r>
              <a:rPr lang="en-US" dirty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limited search).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77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67763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i="1" dirty="0"/>
              <a:t>Uninformed Search / Blind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5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i="1" dirty="0"/>
              <a:t>Uninformed Search / Blind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196" y="1399307"/>
            <a:ext cx="8931275" cy="5394221"/>
            <a:chOff x="114196" y="1399307"/>
            <a:chExt cx="8931275" cy="539422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96" y="1900853"/>
              <a:ext cx="8931275" cy="489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36" y="1399307"/>
              <a:ext cx="88852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12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003232" cy="3031549"/>
          </a:xfrm>
        </p:spPr>
        <p:txBody>
          <a:bodyPr>
            <a:normAutofit/>
          </a:bodyPr>
          <a:lstStyle/>
          <a:p>
            <a:r>
              <a:rPr lang="en-US" dirty="0" smtClean="0"/>
              <a:t>Mana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?</a:t>
            </a:r>
          </a:p>
          <a:p>
            <a:r>
              <a:rPr lang="fi-FI" dirty="0" smtClean="0"/>
              <a:t>Gunakan </a:t>
            </a:r>
            <a:r>
              <a:rPr lang="fi-FI" dirty="0"/>
              <a:t>pohon (</a:t>
            </a:r>
            <a:r>
              <a:rPr lang="fi-FI" i="1" dirty="0"/>
              <a:t>tree) untuk </a:t>
            </a:r>
            <a:r>
              <a:rPr lang="fi-FI" i="1" dirty="0" smtClean="0"/>
              <a:t>menyelesaikan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BFS, DFS,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DFS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Iteratif</a:t>
            </a:r>
            <a:r>
              <a:rPr lang="en-US" dirty="0"/>
              <a:t>.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/>
              <a:t>BFS, DFS, DFS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Iteratif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5035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2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/>
          <a:lstStyle/>
          <a:p>
            <a:r>
              <a:rPr lang="id-ID" sz="5000" b="1" dirty="0"/>
              <a:t>Strategi Pencarian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1463524"/>
            <a:ext cx="8228794" cy="5060850"/>
          </a:xfrm>
        </p:spPr>
        <p:txBody>
          <a:bodyPr lIns="58055" tIns="29028" rIns="58055" bIns="2902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K</a:t>
            </a:r>
            <a:r>
              <a:rPr lang="id-ID" sz="2800" dirty="0"/>
              <a:t>riteria dalam strategi pencarian:</a:t>
            </a:r>
          </a:p>
          <a:p>
            <a:pPr>
              <a:lnSpc>
                <a:spcPct val="90000"/>
              </a:lnSpc>
            </a:pPr>
            <a:r>
              <a:rPr lang="id-ID" sz="2800" b="1" dirty="0"/>
              <a:t>Completeness: </a:t>
            </a:r>
            <a:r>
              <a:rPr lang="id-ID" sz="2800" dirty="0"/>
              <a:t>Apakah strategi tersebut menjamin</a:t>
            </a:r>
            <a:r>
              <a:rPr lang="en-US" sz="2800" dirty="0"/>
              <a:t> </a:t>
            </a:r>
            <a:r>
              <a:rPr lang="id-ID" sz="2800" dirty="0"/>
              <a:t>penemuan solusi jika</a:t>
            </a:r>
            <a:r>
              <a:rPr lang="en-US" sz="2800" dirty="0"/>
              <a:t> </a:t>
            </a:r>
            <a:r>
              <a:rPr lang="id-ID" sz="2800" dirty="0"/>
              <a:t>solusinya memang ada?</a:t>
            </a:r>
          </a:p>
          <a:p>
            <a:pPr>
              <a:lnSpc>
                <a:spcPct val="90000"/>
              </a:lnSpc>
            </a:pPr>
            <a:r>
              <a:rPr lang="id-ID" sz="2800" b="1" dirty="0"/>
              <a:t>Time complexity: </a:t>
            </a:r>
            <a:r>
              <a:rPr lang="id-ID" sz="2800" dirty="0"/>
              <a:t>Berapa lama waktu yang</a:t>
            </a:r>
            <a:r>
              <a:rPr lang="en-US" sz="2800" dirty="0"/>
              <a:t> </a:t>
            </a:r>
            <a:r>
              <a:rPr lang="id-ID" sz="2800" dirty="0"/>
              <a:t> diperlukan?</a:t>
            </a:r>
          </a:p>
          <a:p>
            <a:pPr>
              <a:lnSpc>
                <a:spcPct val="90000"/>
              </a:lnSpc>
            </a:pPr>
            <a:r>
              <a:rPr lang="id-ID" sz="2800" b="1" dirty="0"/>
              <a:t>Space complexity: </a:t>
            </a:r>
            <a:r>
              <a:rPr lang="id-ID" sz="2800" dirty="0"/>
              <a:t>Berapa banyak memori yang diperlukan?</a:t>
            </a:r>
          </a:p>
          <a:p>
            <a:pPr>
              <a:lnSpc>
                <a:spcPct val="90000"/>
              </a:lnSpc>
            </a:pPr>
            <a:r>
              <a:rPr lang="id-ID" sz="2800" b="1" dirty="0"/>
              <a:t>Optimality: </a:t>
            </a:r>
            <a:r>
              <a:rPr lang="id-ID" sz="2800" dirty="0"/>
              <a:t>Apakah strategi tersebut</a:t>
            </a:r>
            <a:r>
              <a:rPr lang="en-US" sz="2800" dirty="0"/>
              <a:t> </a:t>
            </a:r>
            <a:r>
              <a:rPr lang="id-ID" sz="2800" dirty="0"/>
              <a:t>menemukan solusi yang paling baik jika</a:t>
            </a:r>
            <a:r>
              <a:rPr lang="en-US" sz="2800" dirty="0"/>
              <a:t> </a:t>
            </a:r>
            <a:r>
              <a:rPr lang="id-ID" sz="2800" dirty="0"/>
              <a:t>terdapat beberapa solusi berbeda pada permasalahan yang ada?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6E78674A-332A-42B7-953E-1C2EDB03A19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>
            <a:normAutofit/>
          </a:bodyPr>
          <a:lstStyle/>
          <a:p>
            <a:r>
              <a:rPr lang="id-ID" b="1" dirty="0"/>
              <a:t>Breadth-First Search (BFS)</a:t>
            </a:r>
            <a:endParaRPr lang="id-ID" sz="42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1484784"/>
            <a:ext cx="8228794" cy="5184576"/>
          </a:xfrm>
        </p:spPr>
        <p:txBody>
          <a:bodyPr lIns="58055" tIns="29028" rIns="58055" bIns="29028">
            <a:normAutofit/>
          </a:bodyPr>
          <a:lstStyle/>
          <a:p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melebar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dulu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err="1"/>
              <a:t>pada</a:t>
            </a:r>
            <a:r>
              <a:rPr lang="en-US" dirty="0"/>
              <a:t> layer/level </a:t>
            </a:r>
            <a:r>
              <a:rPr lang="en-US" dirty="0" smtClean="0"/>
              <a:t>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/>
              <a:t>di</a:t>
            </a:r>
            <a:r>
              <a:rPr lang="en-US" i="1" dirty="0" err="1"/>
              <a:t>expand</a:t>
            </a:r>
            <a:r>
              <a:rPr lang="en-US" i="1" dirty="0"/>
              <a:t> </a:t>
            </a:r>
            <a:r>
              <a:rPr lang="en-US" i="1" dirty="0" err="1" smtClean="0"/>
              <a:t>sebelum</a:t>
            </a:r>
            <a:r>
              <a:rPr lang="en-US" i="1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status-status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layer </a:t>
            </a:r>
            <a:r>
              <a:rPr lang="en-US" dirty="0" err="1" smtClean="0"/>
              <a:t>berikutnya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boros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yang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id-ID" dirty="0" smtClean="0"/>
              <a:t>Pencarian </a:t>
            </a:r>
            <a:r>
              <a:rPr lang="id-ID" dirty="0"/>
              <a:t>dilakukan pada semua node dalam setiap level secara berurutan dari kiri ke</a:t>
            </a:r>
            <a:r>
              <a:rPr lang="en-US" dirty="0"/>
              <a:t> </a:t>
            </a:r>
            <a:r>
              <a:rPr lang="id-ID" dirty="0"/>
              <a:t>kanan. Jika pada satu level belum ditemukan solusi, maka pencarian dilanjutkan pada</a:t>
            </a:r>
            <a:r>
              <a:rPr lang="en-US" dirty="0"/>
              <a:t> </a:t>
            </a:r>
            <a:r>
              <a:rPr lang="id-ID" dirty="0"/>
              <a:t>level berikutnya. Demikian seterusnya sampai ditemukan solusi.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41758B09-D0D7-4182-A56C-85ED7F9F7BF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C124FE3F-5D29-436F-ACFF-0925BF07FB92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690310" y="868841"/>
            <a:ext cx="5832928" cy="5531556"/>
            <a:chOff x="1678" y="862"/>
            <a:chExt cx="5786" cy="5488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4218" y="862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S</a:t>
              </a:r>
              <a:endParaRPr lang="id-ID" dirty="0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2645" y="1863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5851" y="1996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1678" y="3084"/>
              <a:ext cx="726" cy="680"/>
            </a:xfrm>
            <a:prstGeom prst="ellipse">
              <a:avLst/>
            </a:prstGeom>
            <a:noFill/>
            <a:ln w="9525">
              <a:solidFill>
                <a:srgbClr val="FC826A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447" y="3137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D</a:t>
              </a:r>
              <a:endParaRPr lang="id-ID" dirty="0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5022" y="3144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6738" y="3182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F</a:t>
              </a:r>
              <a:endParaRPr lang="id-ID" dirty="0"/>
            </a:p>
          </p:txBody>
        </p:sp>
        <p:sp>
          <p:nvSpPr>
            <p:cNvPr id="26641" name="Oval 17"/>
            <p:cNvSpPr>
              <a:spLocks noChangeArrowheads="1"/>
            </p:cNvSpPr>
            <p:nvPr/>
          </p:nvSpPr>
          <p:spPr bwMode="auto">
            <a:xfrm>
              <a:off x="4218" y="4717"/>
              <a:ext cx="726" cy="680"/>
            </a:xfrm>
            <a:prstGeom prst="ellipse">
              <a:avLst/>
            </a:prstGeom>
            <a:noFill/>
            <a:ln w="9525">
              <a:solidFill>
                <a:srgbClr val="FC826A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H</a:t>
              </a:r>
              <a:endParaRPr lang="id-ID" dirty="0"/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6040" y="4829"/>
              <a:ext cx="726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/>
                <a:t>G</a:t>
              </a:r>
              <a:endParaRPr lang="id-ID" dirty="0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68" y="5942"/>
              <a:ext cx="462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7" tIns="45719" rIns="91437" bIns="45719" anchor="ctr"/>
            <a:lstStyle/>
            <a:p>
              <a:pPr algn="ctr" defTabSz="914169"/>
              <a:r>
                <a:rPr lang="en-US" dirty="0" err="1"/>
                <a:t>Pohon</a:t>
              </a:r>
              <a:r>
                <a:rPr lang="en-US" dirty="0"/>
                <a:t> Breadth First Search</a:t>
              </a:r>
              <a:endParaRPr lang="id-ID" dirty="0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H="1">
              <a:off x="3311" y="1406"/>
              <a:ext cx="99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4854" y="1452"/>
              <a:ext cx="1088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223" y="2495"/>
              <a:ext cx="589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3130" y="2495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H="1">
              <a:off x="5534" y="2676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6438" y="2592"/>
              <a:ext cx="544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H="1">
              <a:off x="4666" y="3765"/>
              <a:ext cx="55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5489" y="3810"/>
              <a:ext cx="816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H="1">
              <a:off x="3447" y="1588"/>
              <a:ext cx="998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447" y="2359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2404" y="2449"/>
              <a:ext cx="3311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2449" y="3493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4264" y="349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5806" y="3538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4990" y="3765"/>
              <a:ext cx="1633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5035" y="503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/>
          <a:lstStyle/>
          <a:p>
            <a:r>
              <a:rPr lang="en-US"/>
              <a:t>Algoritma BFS:</a:t>
            </a:r>
            <a:endParaRPr lang="id-ID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603" y="1279072"/>
            <a:ext cx="8228794" cy="5075968"/>
          </a:xfrm>
        </p:spPr>
        <p:txBody>
          <a:bodyPr lIns="58055" tIns="29028" rIns="58055" bIns="29028"/>
          <a:lstStyle/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 err="1"/>
              <a:t>Letakkan</a:t>
            </a:r>
            <a:r>
              <a:rPr lang="en-US" sz="2900" dirty="0"/>
              <a:t> </a:t>
            </a:r>
            <a:r>
              <a:rPr lang="en-US" sz="2900" dirty="0" err="1"/>
              <a:t>simpul</a:t>
            </a:r>
            <a:r>
              <a:rPr lang="en-US" sz="2900" dirty="0"/>
              <a:t> </a:t>
            </a:r>
            <a:r>
              <a:rPr lang="en-US" sz="2900" dirty="0" err="1"/>
              <a:t>awal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OPEN</a:t>
            </a:r>
          </a:p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/>
              <a:t>If OPEN= </a:t>
            </a:r>
            <a:r>
              <a:rPr lang="en-US" sz="2900" dirty="0" err="1"/>
              <a:t>kosong</a:t>
            </a:r>
            <a:r>
              <a:rPr lang="en-US" sz="2900" dirty="0"/>
              <a:t> THEN </a:t>
            </a:r>
            <a:r>
              <a:rPr lang="en-US" sz="2900" dirty="0" err="1"/>
              <a:t>keluar</a:t>
            </a:r>
            <a:endParaRPr lang="en-US" sz="2900" dirty="0"/>
          </a:p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/>
              <a:t>n:= first (OPEN)</a:t>
            </a:r>
          </a:p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/>
              <a:t>If GOAL (n) THEN </a:t>
            </a:r>
            <a:r>
              <a:rPr lang="en-US" sz="2900" dirty="0" err="1"/>
              <a:t>Keluar</a:t>
            </a:r>
            <a:endParaRPr lang="en-US" sz="2900" dirty="0"/>
          </a:p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/>
              <a:t>REMOVE (n, OPEN), ADD (</a:t>
            </a:r>
            <a:r>
              <a:rPr lang="en-US" sz="2900" dirty="0" err="1"/>
              <a:t>n,CLOSED</a:t>
            </a:r>
            <a:r>
              <a:rPr lang="en-US" sz="2900" dirty="0"/>
              <a:t>)</a:t>
            </a:r>
          </a:p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 err="1"/>
              <a:t>Ekspansikan</a:t>
            </a:r>
            <a:r>
              <a:rPr lang="en-US" sz="2900" dirty="0"/>
              <a:t> n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memunculkan</a:t>
            </a:r>
            <a:r>
              <a:rPr lang="en-US" sz="2900" dirty="0"/>
              <a:t> </a:t>
            </a:r>
            <a:r>
              <a:rPr lang="en-US" sz="2900" dirty="0" err="1"/>
              <a:t>semua</a:t>
            </a:r>
            <a:r>
              <a:rPr lang="en-US" sz="2900" dirty="0"/>
              <a:t> </a:t>
            </a:r>
            <a:r>
              <a:rPr lang="en-US" sz="2900" dirty="0" err="1"/>
              <a:t>simpul</a:t>
            </a:r>
            <a:r>
              <a:rPr lang="en-US" sz="2900" dirty="0"/>
              <a:t> </a:t>
            </a:r>
            <a:r>
              <a:rPr lang="en-US" sz="2900" dirty="0" err="1"/>
              <a:t>anak</a:t>
            </a:r>
            <a:r>
              <a:rPr lang="en-US" sz="2900" dirty="0"/>
              <a:t>. </a:t>
            </a:r>
            <a:r>
              <a:rPr lang="en-US" sz="2900" dirty="0" err="1"/>
              <a:t>Suatu</a:t>
            </a:r>
            <a:r>
              <a:rPr lang="en-US" sz="2900" dirty="0"/>
              <a:t> </a:t>
            </a:r>
            <a:r>
              <a:rPr lang="en-US" sz="2900" dirty="0" err="1"/>
              <a:t>simpul</a:t>
            </a:r>
            <a:r>
              <a:rPr lang="en-US" sz="2900" dirty="0"/>
              <a:t> </a:t>
            </a:r>
            <a:r>
              <a:rPr lang="en-US" sz="2900" dirty="0" err="1"/>
              <a:t>anak</a:t>
            </a:r>
            <a:r>
              <a:rPr lang="en-US" sz="2900" dirty="0"/>
              <a:t> yang </a:t>
            </a:r>
            <a:r>
              <a:rPr lang="en-US" sz="2900" dirty="0" err="1"/>
              <a:t>tidak</a:t>
            </a:r>
            <a:r>
              <a:rPr lang="en-US" sz="2900" dirty="0"/>
              <a:t> </a:t>
            </a:r>
            <a:r>
              <a:rPr lang="en-US" sz="2900" dirty="0" err="1"/>
              <a:t>termasuk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OPEN </a:t>
            </a:r>
            <a:r>
              <a:rPr lang="en-US" sz="2900" dirty="0" err="1"/>
              <a:t>atau</a:t>
            </a:r>
            <a:r>
              <a:rPr lang="en-US" sz="2900" dirty="0"/>
              <a:t> CLOSED </a:t>
            </a:r>
            <a:r>
              <a:rPr lang="en-US" sz="2900" dirty="0" err="1"/>
              <a:t>diletakkan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ekor</a:t>
            </a:r>
            <a:r>
              <a:rPr lang="en-US" sz="2900" dirty="0"/>
              <a:t> (TAIL) </a:t>
            </a:r>
            <a:r>
              <a:rPr lang="en-US" sz="2900" dirty="0" err="1"/>
              <a:t>dari</a:t>
            </a:r>
            <a:r>
              <a:rPr lang="en-US" sz="2900" dirty="0"/>
              <a:t> OPEN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berikan</a:t>
            </a:r>
            <a:r>
              <a:rPr lang="en-US" sz="2900" dirty="0"/>
              <a:t> pointer </a:t>
            </a:r>
            <a:r>
              <a:rPr lang="en-US" sz="2900" dirty="0" err="1"/>
              <a:t>ke</a:t>
            </a:r>
            <a:r>
              <a:rPr lang="en-US" sz="2900" dirty="0"/>
              <a:t>-n</a:t>
            </a:r>
          </a:p>
          <a:p>
            <a:pPr marL="604742" indent="-60474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900" dirty="0"/>
              <a:t>GOTO </a:t>
            </a:r>
            <a:r>
              <a:rPr lang="en-US" sz="2900" dirty="0" err="1"/>
              <a:t>langkah</a:t>
            </a:r>
            <a:r>
              <a:rPr lang="en-US" sz="2900" dirty="0"/>
              <a:t> 2.</a:t>
            </a:r>
            <a:endParaRPr lang="id-ID" sz="29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16D6F5A0-233E-4045-80AC-577EDCB2209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8055" tIns="29028" bIns="29028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lIns="58055" tIns="29028" rIns="58055" bIns="29028"/>
          <a:lstStyle/>
          <a:p>
            <a:r>
              <a:rPr lang="en-US"/>
              <a:t>OPEN                                      CLOSEd</a:t>
            </a:r>
          </a:p>
          <a:p>
            <a:r>
              <a:rPr lang="en-US"/>
              <a:t>s                                                    -</a:t>
            </a:r>
          </a:p>
          <a:p>
            <a:r>
              <a:rPr lang="en-US"/>
              <a:t>A,B                                                S</a:t>
            </a:r>
          </a:p>
          <a:p>
            <a:r>
              <a:rPr lang="en-US"/>
              <a:t>C,D,B                                             S,A</a:t>
            </a:r>
          </a:p>
          <a:p>
            <a:r>
              <a:rPr lang="en-US"/>
              <a:t>C,D,E,F                                       S,A,B</a:t>
            </a:r>
          </a:p>
          <a:p>
            <a:r>
              <a:rPr lang="en-US"/>
              <a:t>D,E,F                                           S,A,B,C…..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58055" tIns="29028" rIns="58055" bIns="29028"/>
          <a:lstStyle/>
          <a:p>
            <a:fld id="{D09DE1BF-831F-4495-8D27-ACA9160E888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76" y="1836737"/>
            <a:ext cx="6473468" cy="441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4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1267</Words>
  <Application>Microsoft Office PowerPoint</Application>
  <PresentationFormat>On-screen Show (4:3)</PresentationFormat>
  <Paragraphs>194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Wingdings</vt:lpstr>
      <vt:lpstr>Office Theme</vt:lpstr>
      <vt:lpstr>UNINFORMED (BLIND) SEARCH</vt:lpstr>
      <vt:lpstr>Klasifikasi Metode Pencarian</vt:lpstr>
      <vt:lpstr>Definisi Pencarian</vt:lpstr>
      <vt:lpstr>Strategi Pencarian</vt:lpstr>
      <vt:lpstr>Breadth-First Search (BFS)</vt:lpstr>
      <vt:lpstr>PowerPoint Presentation</vt:lpstr>
      <vt:lpstr>Algoritma BFS:</vt:lpstr>
      <vt:lpstr>PowerPoint Presentation</vt:lpstr>
      <vt:lpstr>PowerPoint Presentation</vt:lpstr>
      <vt:lpstr>PowerPoint Presentation</vt:lpstr>
      <vt:lpstr>PowerPoint Presentation</vt:lpstr>
      <vt:lpstr>2. Depth-First Search (DFS)</vt:lpstr>
      <vt:lpstr>PowerPoint Presentation</vt:lpstr>
      <vt:lpstr>PowerPoint Presentation</vt:lpstr>
      <vt:lpstr>PowerPoint Presentation</vt:lpstr>
      <vt:lpstr>PowerPoint Presentation</vt:lpstr>
      <vt:lpstr>Algoritma DFS:</vt:lpstr>
      <vt:lpstr>PowerPoint Presentation</vt:lpstr>
      <vt:lpstr>3. DFS diperdalam secara Iteratif iterative deepening depth-first)</vt:lpstr>
      <vt:lpstr>Contoh Pencarian DFS Iteratif</vt:lpstr>
      <vt:lpstr>Contoh Pencarian DFS Iteratif</vt:lpstr>
      <vt:lpstr>Contoh Pencarian DFS Iteratif</vt:lpstr>
      <vt:lpstr>Algoritma DFS Kedalaman Iteratif</vt:lpstr>
      <vt:lpstr>Pencarian Branch and Bound  (Biaya Seragam)</vt:lpstr>
      <vt:lpstr>Algoritma Pencarian Branch and  Bound </vt:lpstr>
      <vt:lpstr>Contoh: Mana jalur terbaik?</vt:lpstr>
      <vt:lpstr>PowerPoint Presentation</vt:lpstr>
      <vt:lpstr>PowerPoint Presentation</vt:lpstr>
      <vt:lpstr>Pencarian Dua arah (Bidirectional)</vt:lpstr>
      <vt:lpstr>Contoh: Jalur Terbaik?</vt:lpstr>
      <vt:lpstr>Kinerja Uninformed Search / Blind Search</vt:lpstr>
      <vt:lpstr>Kinerja Uninformed Search / Blind Search</vt:lpstr>
      <vt:lpstr>Kinerja Uninformed Search / Blind Search</vt:lpstr>
      <vt:lpstr>Kinerja Uninformed Search / Blind Search</vt:lpstr>
      <vt:lpstr>Tugas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 (ARTIFICIAL INTELLIGENCE)</dc:title>
  <dc:creator>Hafsah</dc:creator>
  <cp:lastModifiedBy>Andiko Putro Suryotomo</cp:lastModifiedBy>
  <cp:revision>35</cp:revision>
  <dcterms:created xsi:type="dcterms:W3CDTF">2010-06-17T21:02:09Z</dcterms:created>
  <dcterms:modified xsi:type="dcterms:W3CDTF">2020-02-01T11:47:10Z</dcterms:modified>
</cp:coreProperties>
</file>