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304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4" r:id="rId27"/>
    <p:sldId id="282" r:id="rId28"/>
    <p:sldId id="280" r:id="rId29"/>
    <p:sldId id="283" r:id="rId30"/>
    <p:sldId id="286" r:id="rId31"/>
    <p:sldId id="285" r:id="rId32"/>
    <p:sldId id="287" r:id="rId33"/>
    <p:sldId id="293" r:id="rId34"/>
    <p:sldId id="294" r:id="rId35"/>
    <p:sldId id="288" r:id="rId36"/>
    <p:sldId id="289" r:id="rId37"/>
    <p:sldId id="292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11979275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77613"/>
            <a:ext cx="2971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11377613"/>
            <a:ext cx="2971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D8FBA3-D6A8-412B-A170-10F28DD8B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466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4975" y="898525"/>
            <a:ext cx="5989638" cy="4492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689600"/>
            <a:ext cx="54864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altLang="en-US" noProof="0" smtClean="0"/>
              <a:t>Click to edit Master text styles</a:t>
            </a:r>
          </a:p>
          <a:p>
            <a:pPr lvl="1"/>
            <a:r>
              <a:rPr lang="id-ID" altLang="en-US" noProof="0" smtClean="0"/>
              <a:t>Second level</a:t>
            </a:r>
          </a:p>
          <a:p>
            <a:pPr lvl="2"/>
            <a:r>
              <a:rPr lang="id-ID" altLang="en-US" noProof="0" smtClean="0"/>
              <a:t>Third level</a:t>
            </a:r>
          </a:p>
          <a:p>
            <a:pPr lvl="3"/>
            <a:r>
              <a:rPr lang="id-ID" altLang="en-US" noProof="0" smtClean="0"/>
              <a:t>Fourth level</a:t>
            </a:r>
          </a:p>
          <a:p>
            <a:pPr lvl="4"/>
            <a:r>
              <a:rPr lang="id-ID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77613"/>
            <a:ext cx="2971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11377613"/>
            <a:ext cx="2971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EDF849-02B0-4C57-B98E-775F2395A59B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4131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8E869-6A1A-4FF1-91A0-4D6A830BD5A6}" type="slidenum">
              <a:rPr lang="id-ID" altLang="en-US"/>
              <a:pPr eaLnBrk="1" hangingPunct="1"/>
              <a:t>1</a:t>
            </a:fld>
            <a:endParaRPr lang="id-ID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E33C1-EF6D-4218-9C6D-06CE37ABA7FD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B3CD8-5071-4D1B-9842-0983F41C7050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6559A-AF4A-46AC-8552-122C71E6E3A5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52ED-7D9C-4E3E-B725-3A9BA70E8DCD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2A22C-3D60-4F36-AF7D-9159D19D8D2D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89413-DAB4-4C3E-87BB-6B30EEF323A7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08993-30E8-4422-AEFE-B2B5273D2F6A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A41CE-8E29-4B45-9ED4-DC3CA824C8EB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CFB82-6542-460C-8FC5-B2FEBD36A68C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E8D42-3EA6-44F7-9408-4E31AE0D0226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ADA63A-A17F-41EC-966B-A5E507A8AE39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2C7430-FAA9-4532-B71D-792DBF2032F1}" type="slidenum">
              <a:rPr lang="id-ID" altLang="en-US" smtClean="0"/>
              <a:pPr>
                <a:defRPr/>
              </a:pPr>
              <a:t>‹#›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6632"/>
            <a:ext cx="8388424" cy="244827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6000" b="1" dirty="0"/>
              <a:t>REPRESENTASI PENGETAHUAN</a:t>
            </a:r>
            <a:endParaRPr lang="id-ID" altLang="en-US" sz="6000" b="1" dirty="0"/>
          </a:p>
        </p:txBody>
      </p:sp>
      <p:sp>
        <p:nvSpPr>
          <p:cNvPr id="6146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37CF0F-4324-41AF-830E-474564209368}" type="slidenum">
              <a:rPr lang="id-ID" altLang="en-US">
                <a:solidFill>
                  <a:schemeClr val="tx2"/>
                </a:solidFill>
              </a:rPr>
              <a:pPr eaLnBrk="1" hangingPunct="1"/>
              <a:t>1</a:t>
            </a:fld>
            <a:endParaRPr lang="id-ID" altLang="en-US">
              <a:solidFill>
                <a:schemeClr val="tx2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61856"/>
            <a:ext cx="8532440" cy="1296144"/>
          </a:xfrm>
        </p:spPr>
        <p:txBody>
          <a:bodyPr>
            <a:normAutofit fontScale="77500" lnSpcReduction="20000"/>
          </a:bodyPr>
          <a:lstStyle/>
          <a:p>
            <a:r>
              <a:rPr lang="id-ID" sz="4000" b="1" dirty="0" smtClean="0"/>
              <a:t>Sistem cerdas dan Sistem Pendukung Keputusan</a:t>
            </a:r>
          </a:p>
          <a:p>
            <a:r>
              <a:rPr lang="id-ID" sz="4000" dirty="0" smtClean="0"/>
              <a:t>Dr. Herlina Jayadianti. ST.MT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44475"/>
            <a:ext cx="14017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en-US" dirty="0" err="1"/>
              <a:t>Mengubah</a:t>
            </a:r>
            <a:r>
              <a:rPr lang="en-US" altLang="en-US" dirty="0"/>
              <a:t> </a:t>
            </a:r>
            <a:r>
              <a:rPr lang="en-US" altLang="en-US" dirty="0" err="1"/>
              <a:t>kalimat</a:t>
            </a:r>
            <a:r>
              <a:rPr lang="en-US" altLang="en-US" dirty="0"/>
              <a:t> </a:t>
            </a:r>
            <a:r>
              <a:rPr lang="en-US" altLang="en-US" dirty="0" err="1"/>
              <a:t>kedalam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/>
          <a:lstStyle/>
          <a:p>
            <a:r>
              <a:rPr lang="en-US" dirty="0" err="1" smtClean="0"/>
              <a:t>Hilangkan</a:t>
            </a:r>
            <a:r>
              <a:rPr lang="en-US" dirty="0" smtClean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ekuivalensi</a:t>
            </a:r>
            <a:endParaRPr lang="en-US" dirty="0"/>
          </a:p>
          <a:p>
            <a:pPr lvl="1"/>
            <a:r>
              <a:rPr lang="es-ES" dirty="0" smtClean="0"/>
              <a:t>x </a:t>
            </a:r>
            <a:r>
              <a:rPr lang="es-ES" dirty="0" smtClean="0">
                <a:sym typeface="Symbol"/>
              </a:rPr>
              <a:t></a:t>
            </a:r>
            <a:r>
              <a:rPr lang="es-ES" dirty="0" smtClean="0"/>
              <a:t> </a:t>
            </a:r>
            <a:r>
              <a:rPr lang="es-ES" dirty="0"/>
              <a:t>y    </a:t>
            </a:r>
            <a:r>
              <a:rPr lang="es-ES" dirty="0" err="1"/>
              <a:t>menjadi</a:t>
            </a:r>
            <a:r>
              <a:rPr lang="es-ES" dirty="0"/>
              <a:t>    ¬ x ∨  y</a:t>
            </a:r>
          </a:p>
          <a:p>
            <a:pPr lvl="1"/>
            <a:r>
              <a:rPr lang="es-ES" dirty="0" smtClean="0"/>
              <a:t>x  </a:t>
            </a:r>
            <a:r>
              <a:rPr lang="es-ES" dirty="0"/>
              <a:t>↔  y  </a:t>
            </a:r>
            <a:r>
              <a:rPr lang="es-ES" dirty="0" err="1" smtClean="0"/>
              <a:t>menjadi</a:t>
            </a:r>
            <a:r>
              <a:rPr lang="es-ES" dirty="0" smtClean="0"/>
              <a:t>   </a:t>
            </a:r>
            <a:r>
              <a:rPr lang="es-ES" dirty="0"/>
              <a:t>(¬ x ∨  y) ∧ (¬ y ∨  x) </a:t>
            </a:r>
            <a:endParaRPr lang="en-US" altLang="en-US" sz="4000" dirty="0" smtClean="0"/>
          </a:p>
          <a:p>
            <a:r>
              <a:rPr lang="fi-FI" dirty="0"/>
              <a:t>Kurangi lingkup semua negasi  menjadi satu negasi saja </a:t>
            </a:r>
          </a:p>
          <a:p>
            <a:pPr lvl="1"/>
            <a:r>
              <a:rPr lang="en-US" dirty="0" smtClean="0"/>
              <a:t>¬ </a:t>
            </a:r>
            <a:r>
              <a:rPr lang="en-US" dirty="0"/>
              <a:t>(¬ x)    </a:t>
            </a:r>
            <a:r>
              <a:rPr lang="en-US" dirty="0" err="1"/>
              <a:t>menjadi</a:t>
            </a:r>
            <a:r>
              <a:rPr lang="en-US" dirty="0"/>
              <a:t>    x </a:t>
            </a:r>
          </a:p>
          <a:p>
            <a:pPr lvl="1"/>
            <a:r>
              <a:rPr lang="es-ES" dirty="0" smtClean="0"/>
              <a:t>¬ </a:t>
            </a:r>
            <a:r>
              <a:rPr lang="es-ES" dirty="0"/>
              <a:t>(x ∨ y) </a:t>
            </a:r>
            <a:r>
              <a:rPr lang="es-ES" dirty="0" err="1"/>
              <a:t>menjadi</a:t>
            </a:r>
            <a:r>
              <a:rPr lang="es-ES" dirty="0"/>
              <a:t>   (¬ x ∧ ¬ y)</a:t>
            </a:r>
          </a:p>
          <a:p>
            <a:pPr lvl="1"/>
            <a:r>
              <a:rPr lang="es-ES" dirty="0" smtClean="0"/>
              <a:t>¬ </a:t>
            </a:r>
            <a:r>
              <a:rPr lang="es-ES" dirty="0"/>
              <a:t>(x ∧ y) </a:t>
            </a:r>
            <a:r>
              <a:rPr lang="es-ES" dirty="0" err="1"/>
              <a:t>menjadi</a:t>
            </a:r>
            <a:r>
              <a:rPr lang="es-ES" dirty="0"/>
              <a:t>   (¬ x ∨ ¬ y) </a:t>
            </a:r>
            <a:endParaRPr lang="en-US" altLang="en-US" sz="4000" dirty="0" smtClean="0"/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assosiatif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distributif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conjuction</a:t>
            </a:r>
            <a:r>
              <a:rPr lang="en-US" dirty="0"/>
              <a:t> of disjunction</a:t>
            </a:r>
          </a:p>
          <a:p>
            <a:pPr lvl="1"/>
            <a:r>
              <a:rPr lang="en-US" dirty="0" err="1" smtClean="0"/>
              <a:t>Assosiatif</a:t>
            </a:r>
            <a:r>
              <a:rPr lang="en-US" dirty="0" smtClean="0"/>
              <a:t>   </a:t>
            </a:r>
            <a:r>
              <a:rPr lang="en-US" dirty="0"/>
              <a:t>:    (A∨ B)∨ C    </a:t>
            </a:r>
            <a:r>
              <a:rPr lang="en-US" dirty="0" err="1"/>
              <a:t>menjadi</a:t>
            </a:r>
            <a:r>
              <a:rPr lang="en-US" dirty="0"/>
              <a:t>   A∨ (B∨ C) </a:t>
            </a:r>
          </a:p>
          <a:p>
            <a:pPr lvl="1"/>
            <a:r>
              <a:rPr lang="en-US" dirty="0" err="1" smtClean="0"/>
              <a:t>Distributif</a:t>
            </a:r>
            <a:r>
              <a:rPr lang="en-US" dirty="0" smtClean="0"/>
              <a:t>  </a:t>
            </a:r>
            <a:r>
              <a:rPr lang="en-US" dirty="0"/>
              <a:t>:    (A ∧ B)∨ C    </a:t>
            </a:r>
            <a:r>
              <a:rPr lang="en-US" dirty="0" err="1"/>
              <a:t>menjadi</a:t>
            </a:r>
            <a:r>
              <a:rPr lang="en-US" dirty="0"/>
              <a:t>   (A∨ C) ∧ (B ∨ C) </a:t>
            </a:r>
            <a:endParaRPr lang="en-US" altLang="en-US" sz="4000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konjungsi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52ED-7D9C-4E3E-B725-3A9BA70E8DCD}" type="slidenum">
              <a:rPr lang="id-ID" altLang="en-US" smtClean="0"/>
              <a:pPr>
                <a:defRPr/>
              </a:pPr>
              <a:t>10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3954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altLang="en-US" sz="3400">
                <a:solidFill>
                  <a:schemeClr val="accent6">
                    <a:tint val="1000"/>
                  </a:schemeClr>
                </a:solidFill>
              </a:rPr>
              <a:t>LOGIKA PREDIKAT / KALKULUS PREDIKAT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2950" cy="4852988"/>
          </a:xfrm>
        </p:spPr>
        <p:txBody>
          <a:bodyPr/>
          <a:lstStyle/>
          <a:p>
            <a:r>
              <a:rPr lang="en-US" altLang="en-US" sz="2800" smtClean="0"/>
              <a:t>Suatu</a:t>
            </a:r>
            <a:r>
              <a:rPr lang="id-ID" altLang="en-US" sz="2800" smtClean="0"/>
              <a:t> logika yang seluruhnya</a:t>
            </a:r>
            <a:r>
              <a:rPr lang="en-US" altLang="en-US" sz="2800" smtClean="0"/>
              <a:t> </a:t>
            </a:r>
            <a:r>
              <a:rPr lang="id-ID" altLang="en-US" sz="2800" smtClean="0"/>
              <a:t>menggunakan konsep dan kaidah proposional yang sama.</a:t>
            </a:r>
            <a:endParaRPr lang="en-US" altLang="en-US" sz="2800" smtClean="0"/>
          </a:p>
          <a:p>
            <a:endParaRPr lang="id-ID" altLang="en-US" sz="2800" smtClean="0"/>
          </a:p>
          <a:p>
            <a:r>
              <a:rPr lang="en-US" altLang="en-US" sz="2800" smtClean="0"/>
              <a:t>Disebut</a:t>
            </a:r>
            <a:r>
              <a:rPr lang="id-ID" altLang="en-US" sz="2800" smtClean="0"/>
              <a:t> </a:t>
            </a:r>
            <a:r>
              <a:rPr lang="en-US" altLang="en-US" sz="2800" smtClean="0"/>
              <a:t>juga </a:t>
            </a:r>
            <a:r>
              <a:rPr lang="id-ID" altLang="en-US" sz="2800" smtClean="0"/>
              <a:t>kalkulus predikat </a:t>
            </a:r>
            <a:endParaRPr lang="en-US" altLang="en-US" sz="2800" smtClean="0"/>
          </a:p>
          <a:p>
            <a:endParaRPr lang="id-ID" altLang="en-US" sz="2800" smtClean="0"/>
          </a:p>
          <a:p>
            <a:r>
              <a:rPr lang="id-ID" altLang="en-US" sz="2800" smtClean="0"/>
              <a:t>Kalkulus predikat memungkinkan bisa memecahkan statemen ke</a:t>
            </a:r>
            <a:r>
              <a:rPr lang="en-US" altLang="en-US" sz="2800" smtClean="0"/>
              <a:t> </a:t>
            </a:r>
            <a:r>
              <a:rPr lang="id-ID" altLang="en-US" sz="2800" smtClean="0"/>
              <a:t>dalam bagian komponen, yang disebut objek, karakteristik objek, atau</a:t>
            </a:r>
            <a:r>
              <a:rPr lang="en-US" altLang="en-US" sz="2800" smtClean="0"/>
              <a:t> </a:t>
            </a:r>
            <a:r>
              <a:rPr lang="id-ID" altLang="en-US" sz="2800" smtClean="0"/>
              <a:t>beberapa keterangan objek.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81A5A1-A1E8-49F1-A204-3DD246F9179C}" type="slidenum">
              <a:rPr lang="id-ID" altLang="en-US">
                <a:solidFill>
                  <a:schemeClr val="tx2"/>
                </a:solidFill>
              </a:rPr>
              <a:pPr eaLnBrk="1" hangingPunct="1"/>
              <a:t>11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8913"/>
            <a:ext cx="8496300" cy="666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3000" smtClean="0"/>
              <a:t>Suatu proposisi atau premis dibagi menjadi dua bagian, yaitu ARGUMEN</a:t>
            </a:r>
            <a:r>
              <a:rPr lang="en-US" altLang="en-US" sz="3000" smtClean="0"/>
              <a:t> </a:t>
            </a:r>
            <a:r>
              <a:rPr lang="id-ID" altLang="en-US" sz="3000" smtClean="0"/>
              <a:t>(atau objek) dan PREDIKAT (keterangan).</a:t>
            </a:r>
            <a:endParaRPr lang="en-US" altLang="en-US" sz="3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id-ID" altLang="en-US" sz="3000" smtClean="0"/>
          </a:p>
          <a:p>
            <a:pPr lvl="1">
              <a:lnSpc>
                <a:spcPct val="90000"/>
              </a:lnSpc>
            </a:pPr>
            <a:r>
              <a:rPr lang="id-ID" altLang="en-US" b="1" smtClean="0"/>
              <a:t>Argumen </a:t>
            </a:r>
            <a:r>
              <a:rPr lang="id-ID" altLang="en-US" smtClean="0"/>
              <a:t>adalah individu atau objek yang membuat keterangan</a:t>
            </a:r>
          </a:p>
          <a:p>
            <a:pPr lvl="1">
              <a:lnSpc>
                <a:spcPct val="90000"/>
              </a:lnSpc>
            </a:pPr>
            <a:r>
              <a:rPr lang="id-ID" altLang="en-US" b="1" smtClean="0"/>
              <a:t>Predikat </a:t>
            </a:r>
            <a:r>
              <a:rPr lang="id-ID" altLang="en-US" smtClean="0"/>
              <a:t>adalah keterangan yang membuat argumen dan predikat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id-ID" altLang="en-US" sz="3000" smtClean="0"/>
              <a:t>Dalam suatu kalimat, predikat bisa berupa kata kerja atau bagian kata</a:t>
            </a:r>
            <a:r>
              <a:rPr lang="en-US" altLang="en-US" sz="3000" smtClean="0"/>
              <a:t> </a:t>
            </a:r>
            <a:r>
              <a:rPr lang="id-ID" altLang="en-US" sz="3000" smtClean="0"/>
              <a:t>kerja.</a:t>
            </a:r>
            <a:endParaRPr lang="en-US" altLang="en-US" sz="3000" smtClean="0"/>
          </a:p>
          <a:p>
            <a:pPr>
              <a:lnSpc>
                <a:spcPct val="90000"/>
              </a:lnSpc>
            </a:pPr>
            <a:endParaRPr lang="en-US" altLang="en-US" sz="3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Bentuk Umum: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 Narrow" pitchFamily="34" charset="0"/>
              </a:rPr>
              <a:t>		</a:t>
            </a:r>
            <a:r>
              <a:rPr lang="id-ID" altLang="en-US" smtClean="0">
                <a:latin typeface="Arial Narrow" pitchFamily="34" charset="0"/>
              </a:rPr>
              <a:t>PREDIKAT</a:t>
            </a:r>
            <a:r>
              <a:rPr lang="id-ID" altLang="en-US" b="1" smtClean="0">
                <a:latin typeface="Arial Narrow" pitchFamily="34" charset="0"/>
              </a:rPr>
              <a:t> </a:t>
            </a:r>
            <a:r>
              <a:rPr lang="id-ID" altLang="en-US" smtClean="0">
                <a:latin typeface="Arial Narrow" pitchFamily="34" charset="0"/>
              </a:rPr>
              <a:t>(individu[objek]1, individu[objek] 2</a:t>
            </a:r>
            <a:r>
              <a:rPr lang="en-US" altLang="en-US" smtClean="0">
                <a:latin typeface="Arial Narrow" pitchFamily="34" charset="0"/>
              </a:rPr>
              <a:t>)</a:t>
            </a:r>
            <a:endParaRPr lang="en-US" altLang="en-US" smtClean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478C4D-06EB-463B-9102-603B59CD713E}" type="slidenum">
              <a:rPr lang="id-ID" altLang="en-US">
                <a:solidFill>
                  <a:schemeClr val="tx2"/>
                </a:solidFill>
              </a:rPr>
              <a:pPr eaLnBrk="1" hangingPunct="1"/>
              <a:t>12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smtClean="0"/>
              <a:t>Misalnya proposisi:</a:t>
            </a:r>
            <a:endParaRPr lang="id-ID" altLang="en-US" sz="2800" b="1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sz="2300" smtClean="0"/>
              <a:t>Mobil berada dalam garasi</a:t>
            </a:r>
            <a:r>
              <a:rPr lang="en-US" altLang="en-US" sz="2300" smtClean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smtClean="0"/>
              <a:t>     </a:t>
            </a:r>
            <a:r>
              <a:rPr lang="id-ID" altLang="en-US" sz="2300" smtClean="0"/>
              <a:t>Dinyatakan menjadi</a:t>
            </a:r>
            <a:r>
              <a:rPr lang="en-US" altLang="en-US" sz="2300" smtClean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sz="2300" smtClean="0"/>
              <a:t>Di dalam(mobil, garasi)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smtClean="0"/>
              <a:t>	</a:t>
            </a:r>
            <a:r>
              <a:rPr lang="id-ID" altLang="en-US" sz="2300" smtClean="0"/>
              <a:t>Di dalam = produk (keterangan)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smtClean="0"/>
              <a:t>	</a:t>
            </a:r>
            <a:r>
              <a:rPr lang="id-ID" altLang="en-US" sz="2300" smtClean="0"/>
              <a:t>Mobil = Argumen(objek)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smtClean="0"/>
              <a:t>	</a:t>
            </a:r>
            <a:r>
              <a:rPr lang="id-ID" altLang="en-US" sz="2300" smtClean="0"/>
              <a:t>Garasi = Argumen(objek)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 smtClean="0"/>
          </a:p>
          <a:p>
            <a:pPr>
              <a:lnSpc>
                <a:spcPct val="90000"/>
              </a:lnSpc>
            </a:pPr>
            <a:r>
              <a:rPr lang="id-ID" altLang="en-US" sz="2800" smtClean="0"/>
              <a:t>Contoh Lain:</a:t>
            </a:r>
            <a:endParaRPr lang="en-US" altLang="en-US" sz="28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sz="2300" smtClean="0"/>
              <a:t>Proposisi : Rojali suka Juleha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sz="2300" smtClean="0"/>
              <a:t>Kalkulus Predikat : SUKA (Rojali, Juleha)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3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sz="2300" smtClean="0"/>
              <a:t>Proposisi : Pintu Terbuka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sz="2300" smtClean="0"/>
              <a:t>Kalkulus Predikat : BUKA (pintu) </a:t>
            </a:r>
            <a:endParaRPr lang="en-US" altLang="en-US" sz="230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1E0FC5-9A63-49B1-9237-2AB64A6337AE}" type="slidenum">
              <a:rPr lang="id-ID" altLang="en-US">
                <a:solidFill>
                  <a:schemeClr val="tx2"/>
                </a:solidFill>
              </a:rPr>
              <a:pPr eaLnBrk="1" hangingPunct="1"/>
              <a:t>13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altLang="en-US" sz="3400">
                <a:solidFill>
                  <a:schemeClr val="accent6">
                    <a:tint val="1000"/>
                  </a:schemeClr>
                </a:solidFill>
              </a:rPr>
              <a:t>Variabel</a:t>
            </a:r>
            <a:br>
              <a:rPr lang="id-ID" altLang="en-US" sz="3400">
                <a:solidFill>
                  <a:schemeClr val="accent6">
                    <a:tint val="1000"/>
                  </a:schemeClr>
                </a:solidFill>
              </a:rPr>
            </a:br>
            <a:endParaRPr lang="id-ID" altLang="en-US" sz="3400">
              <a:solidFill>
                <a:schemeClr val="accent6">
                  <a:tint val="1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r>
              <a:rPr lang="id-ID" altLang="en-US" sz="2800" smtClean="0"/>
              <a:t>Huruf bisa menggantikan argumen</a:t>
            </a:r>
          </a:p>
          <a:p>
            <a:r>
              <a:rPr lang="id-ID" altLang="en-US" sz="2800" smtClean="0"/>
              <a:t>Simbol-simbol juga bisa digunakan untuk merancang beberapa objek</a:t>
            </a:r>
            <a:r>
              <a:rPr lang="en-US" altLang="en-US" sz="2800" smtClean="0"/>
              <a:t> </a:t>
            </a:r>
            <a:r>
              <a:rPr lang="id-ID" altLang="en-US" sz="2800" smtClean="0"/>
              <a:t>atau individu</a:t>
            </a:r>
          </a:p>
          <a:p>
            <a:r>
              <a:rPr lang="id-ID" altLang="en-US" sz="2800" smtClean="0"/>
              <a:t>Misalnya:</a:t>
            </a:r>
            <a:r>
              <a:rPr lang="en-US" altLang="en-US" sz="2800" smtClean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300" smtClean="0"/>
              <a:t>	</a:t>
            </a:r>
            <a:r>
              <a:rPr lang="id-ID" altLang="en-US" sz="2300" smtClean="0"/>
              <a:t>x = Rojali dan y = Juleha, </a:t>
            </a:r>
            <a:r>
              <a:rPr lang="en-US" altLang="en-US" sz="2300" smtClean="0"/>
              <a:t>P</a:t>
            </a:r>
            <a:r>
              <a:rPr lang="id-ID" altLang="en-US" sz="2300" smtClean="0"/>
              <a:t>roposisinya </a:t>
            </a:r>
            <a:r>
              <a:rPr lang="en-US" altLang="en-US" sz="2300" smtClean="0"/>
              <a:t>: </a:t>
            </a:r>
            <a:r>
              <a:rPr lang="id-ID" altLang="en-US" sz="2300" smtClean="0"/>
              <a:t>Suka(x,y)</a:t>
            </a:r>
            <a:endParaRPr lang="en-US" altLang="en-US" sz="2300" smtClean="0"/>
          </a:p>
          <a:p>
            <a:pPr lvl="1">
              <a:buFont typeface="Wingdings" pitchFamily="2" charset="2"/>
              <a:buNone/>
            </a:pPr>
            <a:endParaRPr lang="id-ID" altLang="en-US" sz="2300" smtClean="0"/>
          </a:p>
          <a:p>
            <a:pPr lvl="1"/>
            <a:r>
              <a:rPr lang="id-ID" altLang="en-US" sz="2300" smtClean="0"/>
              <a:t>Dengan menggunakan sistem ini</a:t>
            </a:r>
            <a:r>
              <a:rPr lang="en-US" altLang="en-US" sz="2300" smtClean="0"/>
              <a:t> </a:t>
            </a:r>
            <a:r>
              <a:rPr lang="id-ID" altLang="en-US" sz="2300" i="1" smtClean="0"/>
              <a:t>knowledge base</a:t>
            </a:r>
            <a:r>
              <a:rPr lang="id-ID" altLang="en-US" sz="2300" smtClean="0"/>
              <a:t> dapat dibentuk</a:t>
            </a:r>
          </a:p>
          <a:p>
            <a:pPr lvl="1"/>
            <a:r>
              <a:rPr lang="id-ID" altLang="en-US" sz="2300" smtClean="0"/>
              <a:t>Pengetahuan diekspresikan dalam kalkulus predikat yang bisa</a:t>
            </a:r>
            <a:r>
              <a:rPr lang="en-US" altLang="en-US" sz="2300" smtClean="0"/>
              <a:t> </a:t>
            </a:r>
            <a:r>
              <a:rPr lang="id-ID" altLang="en-US" sz="2300" smtClean="0"/>
              <a:t>dimanipulasi agar menimbulkan inferensi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EB3A6C-7EAF-4EDC-80FF-01C4F5F2CBF6}" type="slidenum">
              <a:rPr lang="id-ID" altLang="en-US">
                <a:solidFill>
                  <a:schemeClr val="tx2"/>
                </a:solidFill>
              </a:rPr>
              <a:pPr eaLnBrk="1" hangingPunct="1"/>
              <a:t>14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altLang="en-US">
                <a:solidFill>
                  <a:schemeClr val="accent6">
                    <a:tint val="1000"/>
                  </a:schemeClr>
                </a:solidFill>
              </a:rPr>
              <a:t>FUNGSI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altLang="en-US" sz="2800" smtClean="0"/>
              <a:t>Predikat kalukulus membolehkan penggunaan simbol untuk mewakili</a:t>
            </a:r>
            <a:r>
              <a:rPr lang="en-US" altLang="en-US" sz="2800" smtClean="0"/>
              <a:t> </a:t>
            </a:r>
            <a:r>
              <a:rPr lang="id-ID" altLang="en-US" sz="2800" smtClean="0"/>
              <a:t>Fungsi-fungsi</a:t>
            </a:r>
            <a:endParaRPr lang="en-US" altLang="en-US" sz="2800" smtClean="0"/>
          </a:p>
          <a:p>
            <a:pPr>
              <a:lnSpc>
                <a:spcPct val="80000"/>
              </a:lnSpc>
            </a:pPr>
            <a:endParaRPr lang="id-ID" altLang="en-US" sz="2800" smtClean="0"/>
          </a:p>
          <a:p>
            <a:pPr>
              <a:lnSpc>
                <a:spcPct val="80000"/>
              </a:lnSpc>
            </a:pPr>
            <a:r>
              <a:rPr lang="id-ID" altLang="en-US" sz="2800" smtClean="0"/>
              <a:t>Misalnya: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smtClean="0"/>
              <a:t>		</a:t>
            </a:r>
            <a:r>
              <a:rPr lang="id-ID" altLang="en-US" sz="2800" smtClean="0"/>
              <a:t>ayah(Juleha) = Jojon</a:t>
            </a:r>
            <a:r>
              <a:rPr lang="en-US" altLang="en-US" sz="2800" smtClean="0"/>
              <a:t>,</a:t>
            </a:r>
            <a:r>
              <a:rPr lang="id-ID" altLang="en-US" sz="2800" smtClean="0"/>
              <a:t> ibu(Rojali) = Dorce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id-ID" altLang="en-US" sz="2800" smtClean="0"/>
              <a:t>Fungsi dapat digunakan bersamaan dengan predikat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id-ID" altLang="en-US" sz="2800" smtClean="0"/>
              <a:t>Misalnya:</a:t>
            </a:r>
          </a:p>
          <a:p>
            <a:pPr lvl="1">
              <a:lnSpc>
                <a:spcPct val="80000"/>
              </a:lnSpc>
            </a:pPr>
            <a:r>
              <a:rPr lang="id-ID" altLang="en-US" sz="2300" smtClean="0"/>
              <a:t>Predikat berikut menjelaskan bahwa Jojon dan Dorce adalah berteman</a:t>
            </a:r>
          </a:p>
          <a:p>
            <a:pPr lvl="1">
              <a:lnSpc>
                <a:spcPct val="80000"/>
              </a:lnSpc>
            </a:pPr>
            <a:r>
              <a:rPr lang="id-ID" altLang="en-US" sz="2300" smtClean="0"/>
              <a:t>teman(ayah(Juleha),ibu(Rojali) = teman(Jojon,Dorce)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332D51-42C8-46A2-9E85-9AC4241196C7}" type="slidenum">
              <a:rPr lang="id-ID" altLang="en-US">
                <a:solidFill>
                  <a:schemeClr val="tx2"/>
                </a:solidFill>
              </a:rPr>
              <a:pPr eaLnBrk="1" hangingPunct="1"/>
              <a:t>15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7254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altLang="en-US">
                <a:solidFill>
                  <a:schemeClr val="accent6">
                    <a:tint val="1000"/>
                  </a:schemeClr>
                </a:solidFill>
              </a:rPr>
              <a:t>OPERASI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O</a:t>
            </a:r>
            <a:r>
              <a:rPr lang="id-ID" altLang="en-US" smtClean="0"/>
              <a:t>perator yang sama seperti pada</a:t>
            </a:r>
            <a:r>
              <a:rPr lang="en-US" altLang="en-US" smtClean="0"/>
              <a:t> </a:t>
            </a:r>
            <a:r>
              <a:rPr lang="id-ID" altLang="en-US" smtClean="0"/>
              <a:t>logika proporsional</a:t>
            </a:r>
            <a:endParaRPr lang="en-US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id-ID" altLang="en-US" b="1" smtClean="0"/>
          </a:p>
          <a:p>
            <a:pPr>
              <a:lnSpc>
                <a:spcPct val="90000"/>
              </a:lnSpc>
            </a:pPr>
            <a:r>
              <a:rPr lang="id-ID" altLang="en-US" smtClean="0"/>
              <a:t>Misalnya:</a:t>
            </a:r>
          </a:p>
          <a:p>
            <a:pPr lvl="1">
              <a:lnSpc>
                <a:spcPct val="90000"/>
              </a:lnSpc>
            </a:pPr>
            <a:r>
              <a:rPr lang="id-ID" altLang="en-US" smtClean="0"/>
              <a:t>Proposition: Rojali suka Juleha</a:t>
            </a:r>
            <a:r>
              <a:rPr lang="en-US" altLang="en-US" smtClean="0"/>
              <a:t>, </a:t>
            </a:r>
            <a:r>
              <a:rPr lang="id-ID" altLang="en-US" smtClean="0"/>
              <a:t> suka(Rojali,Juleha)</a:t>
            </a:r>
          </a:p>
          <a:p>
            <a:pPr lvl="1">
              <a:lnSpc>
                <a:spcPct val="90000"/>
              </a:lnSpc>
            </a:pPr>
            <a:r>
              <a:rPr lang="id-ID" altLang="en-US" smtClean="0"/>
              <a:t>Proposition: Mandra suka Juleha</a:t>
            </a:r>
            <a:r>
              <a:rPr lang="en-US" altLang="en-US" smtClean="0"/>
              <a:t>, </a:t>
            </a:r>
            <a:r>
              <a:rPr lang="id-ID" altLang="en-US" smtClean="0"/>
              <a:t> suka(Mandra,Juleha)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Dua</a:t>
            </a:r>
            <a:r>
              <a:rPr lang="id-ID" altLang="en-US" smtClean="0"/>
              <a:t> predikat diatas, ada dua orang menyukai Juleha. Untuk</a:t>
            </a:r>
            <a:r>
              <a:rPr lang="en-US" altLang="en-US" smtClean="0"/>
              <a:t> </a:t>
            </a:r>
            <a:r>
              <a:rPr lang="id-ID" altLang="en-US" smtClean="0"/>
              <a:t>memberikan pernyataan adanya Kecemburuan, maka</a:t>
            </a:r>
            <a:r>
              <a:rPr lang="en-US" altLang="en-US" smtClean="0"/>
              <a:t> 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/>
              <a:t>	</a:t>
            </a:r>
            <a:r>
              <a:rPr lang="id-ID" altLang="en-US" sz="1800" smtClean="0"/>
              <a:t>suka(x,y) AND suka(z,y) IMPLIES NOT suka(x,z)</a:t>
            </a:r>
            <a:r>
              <a:rPr lang="en-US" altLang="en-US" sz="1800" smtClean="0"/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/>
              <a:t>	</a:t>
            </a:r>
            <a:r>
              <a:rPr lang="id-ID" altLang="en-US" sz="1800" smtClean="0"/>
              <a:t>atau</a:t>
            </a:r>
            <a:r>
              <a:rPr lang="en-US" altLang="en-US" sz="1800" smtClean="0"/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/>
              <a:t>	</a:t>
            </a:r>
            <a:r>
              <a:rPr lang="id-ID" altLang="en-US" sz="1800" smtClean="0"/>
              <a:t>suka(x,y) </a:t>
            </a:r>
            <a:r>
              <a:rPr lang="id-ID" altLang="en-US" sz="1800" smtClean="0">
                <a:sym typeface="Symbol" pitchFamily="18" charset="2"/>
              </a:rPr>
              <a:t></a:t>
            </a:r>
            <a:r>
              <a:rPr lang="id-ID" altLang="en-US" sz="1800" smtClean="0"/>
              <a:t> suka(z,y) </a:t>
            </a:r>
            <a:r>
              <a:rPr lang="id-ID" altLang="en-US" sz="1800" smtClean="0">
                <a:cs typeface="Arial" charset="0"/>
              </a:rPr>
              <a:t>→</a:t>
            </a:r>
            <a:r>
              <a:rPr lang="en-US" altLang="en-US" sz="1800" smtClean="0">
                <a:cs typeface="Arial" charset="0"/>
              </a:rPr>
              <a:t> </a:t>
            </a:r>
            <a:r>
              <a:rPr lang="id-ID" altLang="en-US" sz="1800" smtClean="0">
                <a:sym typeface="Symbol" pitchFamily="18" charset="2"/>
              </a:rPr>
              <a:t></a:t>
            </a:r>
            <a:r>
              <a:rPr lang="id-ID" altLang="en-US" sz="1800" smtClean="0"/>
              <a:t> suka(x,z)</a:t>
            </a:r>
            <a:r>
              <a:rPr lang="en-US" altLang="en-US" sz="1800" smtClean="0"/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/>
              <a:t>	K</a:t>
            </a:r>
            <a:r>
              <a:rPr lang="id-ID" altLang="en-US" sz="1800" smtClean="0"/>
              <a:t>alimat pengetahuan adalah:</a:t>
            </a:r>
            <a:r>
              <a:rPr lang="en-US" altLang="en-US" sz="1800" smtClean="0"/>
              <a:t> </a:t>
            </a:r>
            <a:r>
              <a:rPr lang="id-ID" altLang="en-US" sz="1800" smtClean="0"/>
              <a:t>“</a:t>
            </a:r>
            <a:r>
              <a:rPr lang="id-ID" altLang="en-US" sz="1800" i="1" smtClean="0"/>
              <a:t>Jika dua orang pria menyukai wanita yang sama, maka kedua</a:t>
            </a:r>
            <a:r>
              <a:rPr lang="en-US" altLang="en-US" sz="1800" i="1" smtClean="0"/>
              <a:t> </a:t>
            </a:r>
            <a:r>
              <a:rPr lang="id-ID" altLang="en-US" sz="1800" i="1" smtClean="0"/>
              <a:t>pria itu pasti tidak saling suka (saling membenci)</a:t>
            </a:r>
            <a:r>
              <a:rPr lang="id-ID" altLang="en-US" sz="1800" smtClean="0"/>
              <a:t>”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84D6B8-758E-4BC8-8E26-075FA422CF07}" type="slidenum">
              <a:rPr lang="id-ID" altLang="en-US">
                <a:solidFill>
                  <a:schemeClr val="tx2"/>
                </a:solidFill>
              </a:rPr>
              <a:pPr eaLnBrk="1" hangingPunct="1"/>
              <a:t>16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6">
                    <a:tint val="1000"/>
                  </a:schemeClr>
                </a:solidFill>
              </a:rPr>
              <a:t>PENGUKURAN KUANTITAS (Quantifier)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44663"/>
            <a:ext cx="8229600" cy="4924425"/>
          </a:xfrm>
        </p:spPr>
        <p:txBody>
          <a:bodyPr/>
          <a:lstStyle/>
          <a:p>
            <a:r>
              <a:rPr lang="en-US" altLang="en-US" smtClean="0"/>
              <a:t>Pengukuran kuantitas (Quantifier) adalah simbol untuk menyatakan suatu rangkaian variabel dalam suatu ekspresi logika.</a:t>
            </a:r>
          </a:p>
          <a:p>
            <a:endParaRPr lang="en-US" altLang="en-US" smtClean="0"/>
          </a:p>
          <a:p>
            <a:r>
              <a:rPr lang="en-US" altLang="en-US" smtClean="0"/>
              <a:t>Dua pengukuran kuantitas, yaitu:</a:t>
            </a:r>
          </a:p>
          <a:p>
            <a:pPr lvl="1"/>
            <a:r>
              <a:rPr lang="en-US" altLang="en-US" smtClean="0"/>
              <a:t>Ukuran kuantitas universal </a:t>
            </a:r>
            <a:r>
              <a:rPr lang="en-US" altLang="en-US" smtClean="0">
                <a:cs typeface="Arial" charset="0"/>
              </a:rPr>
              <a:t>→ </a:t>
            </a:r>
            <a:r>
              <a:rPr lang="en-US" altLang="en-US" smtClean="0">
                <a:cs typeface="Arial" charset="0"/>
                <a:sym typeface="Symbol" pitchFamily="18" charset="2"/>
              </a:rPr>
              <a:t></a:t>
            </a:r>
            <a:endParaRPr lang="en-US" altLang="en-US" smtClean="0"/>
          </a:p>
          <a:p>
            <a:pPr lvl="1"/>
            <a:r>
              <a:rPr lang="en-US" altLang="en-US" smtClean="0"/>
              <a:t>Ukuran kuantitas eksistensial </a:t>
            </a:r>
            <a:r>
              <a:rPr lang="en-US" altLang="en-US" smtClean="0">
                <a:cs typeface="Arial" charset="0"/>
              </a:rPr>
              <a:t>→</a:t>
            </a:r>
            <a:r>
              <a:rPr lang="en-US" altLang="en-US" smtClean="0"/>
              <a:t> </a:t>
            </a:r>
            <a:r>
              <a:rPr lang="en-US" altLang="en-US" b="1" smtClean="0">
                <a:sym typeface="Symbol" pitchFamily="18" charset="2"/>
              </a:rPr>
              <a:t></a:t>
            </a:r>
            <a:endParaRPr lang="en-US" altLang="en-US" b="1" smtClean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08F2A8-A440-4A8A-BA93-DA8D359D7F36}" type="slidenum">
              <a:rPr lang="id-ID" altLang="en-US">
                <a:solidFill>
                  <a:schemeClr val="tx2"/>
                </a:solidFill>
              </a:rPr>
              <a:pPr eaLnBrk="1" hangingPunct="1"/>
              <a:t>17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/>
              <a:t>Contoh 1.</a:t>
            </a:r>
          </a:p>
          <a:p>
            <a:r>
              <a:rPr lang="en-US" altLang="en-US" smtClean="0"/>
              <a:t>Proposisi : </a:t>
            </a:r>
          </a:p>
          <a:p>
            <a:pPr lvl="1"/>
            <a:r>
              <a:rPr lang="en-US" altLang="en-US" smtClean="0"/>
              <a:t>“</a:t>
            </a:r>
            <a:r>
              <a:rPr lang="en-US" altLang="en-US" i="1" smtClean="0"/>
              <a:t>Semua orang Yogya adalah warganegara Indonesia</a:t>
            </a:r>
            <a:r>
              <a:rPr lang="en-US" altLang="en-US" smtClean="0"/>
              <a:t>” </a:t>
            </a:r>
          </a:p>
          <a:p>
            <a:r>
              <a:rPr lang="en-US" altLang="en-US" smtClean="0"/>
              <a:t>diekspresikan : </a:t>
            </a:r>
          </a:p>
          <a:p>
            <a:pPr lvl="1"/>
            <a:r>
              <a:rPr lang="en-US" altLang="en-US" i="1" smtClean="0"/>
              <a:t>(</a:t>
            </a:r>
            <a:r>
              <a:rPr lang="en-US" altLang="en-US" i="1" smtClean="0">
                <a:cs typeface="Arial" charset="0"/>
                <a:sym typeface="Symbol" pitchFamily="18" charset="2"/>
              </a:rPr>
              <a:t></a:t>
            </a:r>
            <a:r>
              <a:rPr lang="en-US" altLang="en-US" i="1" smtClean="0"/>
              <a:t> x)[orang Yogya(x), warga negara Indonesia(x)]</a:t>
            </a:r>
          </a:p>
          <a:p>
            <a:pPr lvl="1"/>
            <a:r>
              <a:rPr lang="en-US" altLang="en-US" smtClean="0"/>
              <a:t>Simbol </a:t>
            </a:r>
            <a:r>
              <a:rPr lang="en-US" altLang="en-US" smtClean="0">
                <a:cs typeface="Arial" charset="0"/>
                <a:sym typeface="Symbol" pitchFamily="18" charset="2"/>
              </a:rPr>
              <a:t></a:t>
            </a:r>
            <a:r>
              <a:rPr lang="en-US" altLang="en-US" b="1" smtClean="0"/>
              <a:t> </a:t>
            </a:r>
            <a:r>
              <a:rPr lang="en-US" altLang="en-US" smtClean="0"/>
              <a:t>menyatakan bahwa ekspresi ini berlaku secara universal benar. Yaitu untuk semua nilai x.</a:t>
            </a:r>
          </a:p>
          <a:p>
            <a:pPr lvl="1"/>
            <a:r>
              <a:rPr lang="en-US" altLang="en-US" i="1" smtClean="0"/>
              <a:t>Jika x adalah orang Yogya, maka benar jika x adalah warga negara Indonesia</a:t>
            </a:r>
          </a:p>
          <a:p>
            <a:endParaRPr lang="en-US" altLang="en-US" b="1" i="1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7C66DE-50CA-4308-868C-9B18FEC3894F}" type="slidenum">
              <a:rPr lang="id-ID" altLang="en-US">
                <a:solidFill>
                  <a:schemeClr val="tx2"/>
                </a:solidFill>
              </a:rPr>
              <a:pPr eaLnBrk="1" hangingPunct="1"/>
              <a:t>18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/>
              <a:t>Contoh 2:</a:t>
            </a:r>
          </a:p>
          <a:p>
            <a:r>
              <a:rPr lang="en-US" altLang="en-US" smtClean="0"/>
              <a:t>Proposisi: </a:t>
            </a:r>
          </a:p>
          <a:p>
            <a:pPr lvl="1"/>
            <a:r>
              <a:rPr lang="en-US" altLang="en-US" smtClean="0"/>
              <a:t>“</a:t>
            </a:r>
            <a:r>
              <a:rPr lang="en-US" altLang="en-US" i="1" smtClean="0"/>
              <a:t>Beberapa Mobil berwarna merah</a:t>
            </a:r>
            <a:r>
              <a:rPr lang="en-US" altLang="en-US" smtClean="0"/>
              <a:t>”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Diekspresikan menjadi: </a:t>
            </a:r>
          </a:p>
          <a:p>
            <a:pPr lvl="1"/>
            <a:r>
              <a:rPr lang="en-US" altLang="en-US" i="1" smtClean="0"/>
              <a:t>(</a:t>
            </a:r>
            <a:r>
              <a:rPr lang="en-US" altLang="en-US" i="1" smtClean="0">
                <a:sym typeface="Symbol" pitchFamily="18" charset="2"/>
              </a:rPr>
              <a:t></a:t>
            </a:r>
            <a:r>
              <a:rPr lang="en-US" altLang="en-US" i="1" smtClean="0"/>
              <a:t> x)[mobil(x) dan berwarna merah (x)]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Ekspresi ini</a:t>
            </a:r>
            <a:r>
              <a:rPr lang="en-US" altLang="en-US" smtClean="0"/>
              <a:t> berarti ada beberapa mobil tertentu x yang sesuai dengan ekspresi ini</a:t>
            </a:r>
          </a:p>
          <a:p>
            <a:pPr lvl="1"/>
            <a:r>
              <a:rPr lang="en-US" altLang="en-US" i="1" smtClean="0"/>
              <a:t>Jika x adalah sebuah mobil dan mobil itu berwarna merah</a:t>
            </a:r>
          </a:p>
          <a:p>
            <a:endParaRPr lang="en-US" altLang="en-US" i="1" smtClean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461704-E6AB-4AF1-A0D6-E60152924B4C}" type="slidenum">
              <a:rPr lang="id-ID" altLang="en-US">
                <a:solidFill>
                  <a:schemeClr val="tx2"/>
                </a:solidFill>
              </a:rPr>
              <a:pPr eaLnBrk="1" hangingPunct="1"/>
              <a:t>19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9A8003-3E80-45EB-8F94-D1D7DA5B8C63}" type="slidenum">
              <a:rPr lang="id-ID" altLang="en-US">
                <a:solidFill>
                  <a:schemeClr val="tx2"/>
                </a:solidFill>
              </a:rPr>
              <a:pPr eaLnBrk="1" hangingPunct="1"/>
              <a:t>2</a:t>
            </a:fld>
            <a:endParaRPr lang="id-ID" altLang="en-US">
              <a:solidFill>
                <a:schemeClr val="tx2"/>
              </a:solidFill>
            </a:endParaRPr>
          </a:p>
        </p:txBody>
      </p:sp>
      <p:sp>
        <p:nvSpPr>
          <p:cNvPr id="7171" name="AutoShape 4"/>
          <p:cNvSpPr>
            <a:spLocks noChangeArrowheads="1"/>
          </p:cNvSpPr>
          <p:nvPr/>
        </p:nvSpPr>
        <p:spPr bwMode="auto">
          <a:xfrm>
            <a:off x="323850" y="404813"/>
            <a:ext cx="3887788" cy="2087562"/>
          </a:xfrm>
          <a:prstGeom prst="cloudCallout">
            <a:avLst>
              <a:gd name="adj1" fmla="val -33338"/>
              <a:gd name="adj2" fmla="val 7403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/>
              <a:t>PENGETAHUAN = data/fakta + mekanisme penalaran</a:t>
            </a:r>
            <a:endParaRPr lang="id-ID" altLang="en-US" sz="2400"/>
          </a:p>
        </p:txBody>
      </p:sp>
      <p:sp>
        <p:nvSpPr>
          <p:cNvPr id="7172" name="AutoShape 5"/>
          <p:cNvSpPr>
            <a:spLocks noChangeArrowheads="1"/>
          </p:cNvSpPr>
          <p:nvPr/>
        </p:nvSpPr>
        <p:spPr bwMode="auto">
          <a:xfrm>
            <a:off x="4284663" y="1196975"/>
            <a:ext cx="1582737" cy="792163"/>
          </a:xfrm>
          <a:custGeom>
            <a:avLst/>
            <a:gdLst>
              <a:gd name="T0" fmla="*/ 1187053 w 21600"/>
              <a:gd name="T1" fmla="*/ 0 h 21600"/>
              <a:gd name="T2" fmla="*/ 0 w 21600"/>
              <a:gd name="T3" fmla="*/ 396082 h 21600"/>
              <a:gd name="T4" fmla="*/ 1187053 w 21600"/>
              <a:gd name="T5" fmla="*/ 792163 h 21600"/>
              <a:gd name="T6" fmla="*/ 1582737 w 21600"/>
              <a:gd name="T7" fmla="*/ 39608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computr1"/>
          <p:cNvSpPr>
            <a:spLocks noEditPoints="1" noChangeArrowheads="1"/>
          </p:cNvSpPr>
          <p:nvPr/>
        </p:nvSpPr>
        <p:spPr bwMode="auto">
          <a:xfrm>
            <a:off x="6443663" y="547688"/>
            <a:ext cx="1809750" cy="1809750"/>
          </a:xfrm>
          <a:custGeom>
            <a:avLst/>
            <a:gdLst>
              <a:gd name="T0" fmla="*/ 1636735 w 21600"/>
              <a:gd name="T1" fmla="*/ 0 h 21600"/>
              <a:gd name="T2" fmla="*/ 904875 w 21600"/>
              <a:gd name="T3" fmla="*/ 0 h 21600"/>
              <a:gd name="T4" fmla="*/ 173015 w 21600"/>
              <a:gd name="T5" fmla="*/ 0 h 21600"/>
              <a:gd name="T6" fmla="*/ 0 w 21600"/>
              <a:gd name="T7" fmla="*/ 1289279 h 21600"/>
              <a:gd name="T8" fmla="*/ 0 w 21600"/>
              <a:gd name="T9" fmla="*/ 1809750 h 21600"/>
              <a:gd name="T10" fmla="*/ 904875 w 21600"/>
              <a:gd name="T11" fmla="*/ 1809750 h 21600"/>
              <a:gd name="T12" fmla="*/ 1809750 w 21600"/>
              <a:gd name="T13" fmla="*/ 1809750 h 21600"/>
              <a:gd name="T14" fmla="*/ 1809750 w 21600"/>
              <a:gd name="T15" fmla="*/ 1289279 h 21600"/>
              <a:gd name="T16" fmla="*/ 1636735 w 21600"/>
              <a:gd name="T17" fmla="*/ 1135534 h 21600"/>
              <a:gd name="T18" fmla="*/ 173015 w 21600"/>
              <a:gd name="T19" fmla="*/ 1135534 h 21600"/>
              <a:gd name="T20" fmla="*/ 173015 w 21600"/>
              <a:gd name="T21" fmla="*/ 567725 h 21600"/>
              <a:gd name="T22" fmla="*/ 1636735 w 21600"/>
              <a:gd name="T23" fmla="*/ 567725 h 21600"/>
              <a:gd name="T24" fmla="*/ 0 w 21600"/>
              <a:gd name="T25" fmla="*/ 1549515 h 21600"/>
              <a:gd name="T26" fmla="*/ 1809750 w 21600"/>
              <a:gd name="T27" fmla="*/ 1549515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23850" y="3284538"/>
            <a:ext cx="4103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Fakta, ide, teori, hubungannya dalam domain tertentu</a:t>
            </a:r>
            <a:endParaRPr lang="id-ID" altLang="en-US" sz="2400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5580063" y="335756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KNOWLEDGE BASE</a:t>
            </a:r>
            <a:endParaRPr lang="id-ID" altLang="en-US" sz="2400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3924300" y="35004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84213" y="4754563"/>
            <a:ext cx="287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/>
              <a:t>Mekanisme Penalaran</a:t>
            </a:r>
            <a:endParaRPr lang="id-ID" altLang="en-US" sz="2200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5219700" y="4754563"/>
            <a:ext cx="36004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/>
              <a:t>INFERENCE MECHANISM</a:t>
            </a:r>
            <a:endParaRPr lang="id-ID" altLang="en-US" sz="2200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3779838" y="49704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4356100" y="5229225"/>
            <a:ext cx="3816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Kumpulan prosedur yang digunakan untuk menguji (melacak dan mencocokkan) untuk mencari solusi</a:t>
            </a:r>
            <a:endParaRPr lang="id-ID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6">
                    <a:tint val="1000"/>
                  </a:schemeClr>
                </a:solidFill>
              </a:rPr>
              <a:t>PENALARAN DENGAN LOGIKA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US" altLang="en-US" smtClean="0"/>
              <a:t>Pengetahuan dibutuhkan untuk membuat </a:t>
            </a:r>
            <a:r>
              <a:rPr lang="en-US" altLang="en-US" b="1" smtClean="0"/>
              <a:t>inferensi</a:t>
            </a:r>
          </a:p>
          <a:p>
            <a:endParaRPr lang="en-US" altLang="en-US" smtClean="0"/>
          </a:p>
          <a:p>
            <a:r>
              <a:rPr lang="en-US" altLang="en-US" smtClean="0"/>
              <a:t>Kaidah inferensi yang paling sederhana adalah: </a:t>
            </a:r>
            <a:r>
              <a:rPr lang="en-US" altLang="en-US" b="1" smtClean="0"/>
              <a:t>MODUS PONEN</a:t>
            </a:r>
          </a:p>
          <a:p>
            <a:pPr lvl="1">
              <a:buFont typeface="Wingdings" pitchFamily="2" charset="2"/>
              <a:buNone/>
            </a:pPr>
            <a:r>
              <a:rPr lang="en-US" altLang="en-US" smtClean="0"/>
              <a:t>	Yaitu: Jika Proposisi A benar dan A IMPLIES B, adalah benar, maka proposisi B adalah benar.</a:t>
            </a:r>
          </a:p>
          <a:p>
            <a:pPr lvl="1">
              <a:buFont typeface="Wingdings" pitchFamily="2" charset="2"/>
              <a:buNone/>
            </a:pPr>
            <a:endParaRPr lang="en-US" altLang="en-US" b="1" smtClean="0"/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	[A AND (A</a:t>
            </a:r>
            <a:r>
              <a:rPr lang="en-US" altLang="en-US" smtClean="0">
                <a:sym typeface="Wingdings" pitchFamily="2" charset="2"/>
              </a:rPr>
              <a:t></a:t>
            </a:r>
            <a:r>
              <a:rPr lang="en-US" altLang="en-US" smtClean="0"/>
              <a:t>B)] B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5FE653-5EF3-4E51-BD59-B3504CE7F5E0}" type="slidenum">
              <a:rPr lang="id-ID" altLang="en-US">
                <a:solidFill>
                  <a:schemeClr val="tx2"/>
                </a:solidFill>
              </a:rPr>
              <a:pPr eaLnBrk="1" hangingPunct="1"/>
              <a:t>20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6900">
                <a:solidFill>
                  <a:schemeClr val="accent6">
                    <a:tint val="1000"/>
                  </a:schemeClr>
                </a:solidFill>
              </a:rPr>
              <a:t>2. RULES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smtClean="0"/>
              <a:t>Rules </a:t>
            </a:r>
            <a:r>
              <a:rPr lang="en-US" altLang="en-US" sz="2800" smtClean="0"/>
              <a:t>(aturan-aturan), merupakan pengetahuan prosedural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Menghubungkan informasi yang diberikan dengan tindakan (</a:t>
            </a:r>
            <a:r>
              <a:rPr lang="en-US" altLang="en-US" sz="2800" i="1" smtClean="0"/>
              <a:t>action</a:t>
            </a:r>
            <a:r>
              <a:rPr lang="en-US" altLang="en-US" sz="2800" smtClean="0"/>
              <a:t>)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Struktur rule, secara logika menghubungkan satu atau lebih </a:t>
            </a:r>
            <a:r>
              <a:rPr lang="en-US" altLang="en-US" sz="2800" b="1" i="1" smtClean="0"/>
              <a:t>antecedent </a:t>
            </a:r>
            <a:r>
              <a:rPr lang="en-US" altLang="en-US" sz="2800" smtClean="0"/>
              <a:t>(atau </a:t>
            </a:r>
            <a:r>
              <a:rPr lang="en-US" altLang="en-US" sz="2800" i="1" smtClean="0"/>
              <a:t>premises</a:t>
            </a:r>
            <a:r>
              <a:rPr lang="en-US" altLang="en-US" sz="2800" smtClean="0"/>
              <a:t>) yang berada pada bagian </a:t>
            </a:r>
            <a:r>
              <a:rPr lang="en-US" altLang="en-US" sz="2800" b="1" smtClean="0"/>
              <a:t>IF</a:t>
            </a:r>
            <a:r>
              <a:rPr lang="en-US" altLang="en-US" sz="2800" smtClean="0"/>
              <a:t>, dengan satu atau lebih </a:t>
            </a:r>
            <a:r>
              <a:rPr lang="en-US" altLang="en-US" sz="2800" b="1" i="1" smtClean="0"/>
              <a:t>consequents </a:t>
            </a:r>
            <a:r>
              <a:rPr lang="en-US" altLang="en-US" sz="2800" smtClean="0"/>
              <a:t>(atau </a:t>
            </a:r>
            <a:r>
              <a:rPr lang="en-US" altLang="en-US" sz="2800" i="1" smtClean="0"/>
              <a:t>conclusions </a:t>
            </a:r>
            <a:r>
              <a:rPr lang="en-US" altLang="en-US" sz="2800" smtClean="0"/>
              <a:t>/ kesimpulan) pada bagian </a:t>
            </a:r>
            <a:r>
              <a:rPr lang="en-US" altLang="en-US" sz="2800" b="1" smtClean="0"/>
              <a:t>THEN</a:t>
            </a:r>
            <a:r>
              <a:rPr lang="en-US" altLang="en-US" sz="2800" smtClean="0"/>
              <a:t>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EBAF3E-643C-4548-B4F1-A25A65D6734D}" type="slidenum">
              <a:rPr lang="id-ID" altLang="en-US">
                <a:solidFill>
                  <a:schemeClr val="tx2"/>
                </a:solidFill>
              </a:rPr>
              <a:pPr eaLnBrk="1" hangingPunct="1"/>
              <a:t>21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832475"/>
          </a:xfrm>
        </p:spPr>
        <p:txBody>
          <a:bodyPr/>
          <a:lstStyle/>
          <a:p>
            <a:r>
              <a:rPr lang="en-US" altLang="en-US" sz="2800" smtClean="0"/>
              <a:t>Misalnya:</a:t>
            </a:r>
            <a:endParaRPr lang="en-US" altLang="en-US" sz="2800" b="1" smtClean="0"/>
          </a:p>
          <a:p>
            <a:pPr>
              <a:buFont typeface="Wingdings" pitchFamily="2" charset="2"/>
              <a:buNone/>
            </a:pPr>
            <a:r>
              <a:rPr lang="en-US" altLang="en-US" sz="2800" b="1" smtClean="0"/>
              <a:t>			IF </a:t>
            </a:r>
            <a:r>
              <a:rPr lang="en-US" altLang="en-US" sz="2800" smtClean="0"/>
              <a:t>Warna baju itu merah</a:t>
            </a:r>
            <a:endParaRPr lang="en-US" altLang="en-US" sz="2800" b="1" smtClean="0"/>
          </a:p>
          <a:p>
            <a:pPr>
              <a:buFont typeface="Wingdings" pitchFamily="2" charset="2"/>
              <a:buNone/>
            </a:pPr>
            <a:r>
              <a:rPr lang="en-US" altLang="en-US" sz="2800" b="1" smtClean="0"/>
              <a:t>			THEN </a:t>
            </a:r>
            <a:r>
              <a:rPr lang="en-US" altLang="en-US" sz="2800" smtClean="0"/>
              <a:t>Saya suka baju itu</a:t>
            </a:r>
          </a:p>
          <a:p>
            <a:pPr>
              <a:buFont typeface="Wingdings" pitchFamily="2" charset="2"/>
              <a:buNone/>
            </a:pPr>
            <a:endParaRPr lang="en-US" altLang="en-US" sz="2800" smtClean="0"/>
          </a:p>
          <a:p>
            <a:r>
              <a:rPr lang="en-US" altLang="en-US" sz="2800" smtClean="0"/>
              <a:t>Sebuah rule dapat memiliki </a:t>
            </a:r>
            <a:r>
              <a:rPr lang="en-US" altLang="en-US" sz="2800" i="1" smtClean="0"/>
              <a:t>multiple premise</a:t>
            </a:r>
            <a:r>
              <a:rPr lang="en-US" altLang="en-US" sz="2800" smtClean="0"/>
              <a:t> yang tergabung dengan menggunakan operasi logika (AND, OR)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Bagian Konklusi dapat berupa kalimat tunggal atau gabungan dengan menggunakan operasi logika (AND) dan dapat pula memiliki kalimat ELSE.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CF70DD-BC80-4B2F-9AC3-8D76D09D99C4}" type="slidenum">
              <a:rPr lang="id-ID" altLang="en-US">
                <a:solidFill>
                  <a:schemeClr val="tx2"/>
                </a:solidFill>
              </a:rPr>
              <a:pPr eaLnBrk="1" hangingPunct="1"/>
              <a:t>22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6524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400">
                <a:solidFill>
                  <a:schemeClr val="accent6">
                    <a:tint val="1000"/>
                  </a:schemeClr>
                </a:solidFill>
              </a:rPr>
              <a:t>Contoh operasi sistem berbasis aturan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E717BD-0002-43C4-B7FB-8205E82757CB}" type="slidenum">
              <a:rPr lang="id-ID" altLang="en-US">
                <a:solidFill>
                  <a:schemeClr val="tx2"/>
                </a:solidFill>
              </a:rPr>
              <a:pPr eaLnBrk="1" hangingPunct="1"/>
              <a:t>23</a:t>
            </a:fld>
            <a:endParaRPr lang="id-ID" altLang="en-US">
              <a:solidFill>
                <a:schemeClr val="tx2"/>
              </a:solidFill>
            </a:endParaRPr>
          </a:p>
        </p:txBody>
      </p:sp>
      <p:grpSp>
        <p:nvGrpSpPr>
          <p:cNvPr id="28676" name="Group 24"/>
          <p:cNvGrpSpPr>
            <a:grpSpLocks/>
          </p:cNvGrpSpPr>
          <p:nvPr/>
        </p:nvGrpSpPr>
        <p:grpSpPr bwMode="auto">
          <a:xfrm>
            <a:off x="250825" y="1341438"/>
            <a:ext cx="7777163" cy="4535487"/>
            <a:chOff x="158" y="845"/>
            <a:chExt cx="4899" cy="2857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153" y="1162"/>
              <a:ext cx="2223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IF </a:t>
              </a:r>
              <a:r>
                <a:rPr lang="en-US" altLang="en-US"/>
                <a:t>Warna baju itu merah</a:t>
              </a:r>
              <a:endParaRPr lang="en-US" altLang="en-US" b="1"/>
            </a:p>
            <a:p>
              <a:pPr algn="ctr" eaLnBrk="1" hangingPunct="1"/>
              <a:r>
                <a:rPr lang="en-US" altLang="en-US" b="1"/>
                <a:t>THEN </a:t>
              </a:r>
              <a:r>
                <a:rPr lang="en-US" altLang="en-US"/>
                <a:t>Saya suka baju itu</a:t>
              </a:r>
            </a:p>
            <a:p>
              <a:pPr algn="ctr" eaLnBrk="1" hangingPunct="1"/>
              <a:endParaRPr lang="en-US" altLang="en-US"/>
            </a:p>
            <a:p>
              <a:pPr algn="ctr" eaLnBrk="1" hangingPunct="1"/>
              <a:r>
                <a:rPr lang="en-US" altLang="en-US" b="1"/>
                <a:t>IF </a:t>
              </a:r>
              <a:r>
                <a:rPr lang="en-US" altLang="en-US"/>
                <a:t>Saya suka baju itu</a:t>
              </a:r>
            </a:p>
            <a:p>
              <a:pPr algn="ctr" eaLnBrk="1" hangingPunct="1"/>
              <a:r>
                <a:rPr lang="en-US" altLang="en-US" b="1"/>
                <a:t>THEN </a:t>
              </a:r>
              <a:r>
                <a:rPr lang="en-US" altLang="en-US"/>
                <a:t>Saya akan beli baju itu</a:t>
              </a:r>
              <a:endParaRPr lang="en-US" altLang="en-US" b="1"/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562" y="845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Knowledge Base</a:t>
              </a:r>
              <a:endParaRPr lang="id-ID" alt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154" y="2659"/>
              <a:ext cx="2223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Warna baju itu merah</a:t>
              </a:r>
              <a:endParaRPr lang="en-US" altLang="en-US" b="1"/>
            </a:p>
            <a:p>
              <a:pPr algn="ctr" eaLnBrk="1" hangingPunct="1"/>
              <a:endParaRPr lang="en-US" altLang="en-US"/>
            </a:p>
            <a:p>
              <a:pPr algn="ctr" eaLnBrk="1" hangingPunct="1"/>
              <a:r>
                <a:rPr lang="en-US" altLang="en-US"/>
                <a:t>Saya suka baju itu</a:t>
              </a:r>
            </a:p>
            <a:p>
              <a:pPr algn="ctr" eaLnBrk="1" hangingPunct="1"/>
              <a:endParaRPr lang="en-US" altLang="en-US"/>
            </a:p>
            <a:p>
              <a:pPr algn="ctr" eaLnBrk="1" hangingPunct="1"/>
              <a:r>
                <a:rPr lang="en-US" altLang="en-US"/>
                <a:t>Saya</a:t>
              </a:r>
              <a:r>
                <a:rPr lang="en-US" altLang="en-US" b="1"/>
                <a:t> </a:t>
              </a:r>
              <a:r>
                <a:rPr lang="en-US" altLang="en-US"/>
                <a:t>akan beli baju itu</a:t>
              </a:r>
              <a:endParaRPr lang="en-US" altLang="en-US" b="1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2607" y="2387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Working Memori</a:t>
              </a:r>
              <a:endParaRPr lang="id-ID" altLang="en-US"/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158" y="2478"/>
              <a:ext cx="1271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Q: Wrana Baju?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A: Merah</a:t>
              </a:r>
              <a:endParaRPr lang="id-ID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1247" y="2795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1610" y="134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1610" y="134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1610" y="297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1746" y="1889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1746" y="188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1746" y="352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4939" y="1389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4377" y="138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4380" y="288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21"/>
            <p:cNvSpPr>
              <a:spLocks noChangeShapeType="1"/>
            </p:cNvSpPr>
            <p:nvPr/>
          </p:nvSpPr>
          <p:spPr bwMode="auto">
            <a:xfrm>
              <a:off x="5057" y="1979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2"/>
            <p:cNvSpPr>
              <a:spLocks noChangeShapeType="1"/>
            </p:cNvSpPr>
            <p:nvPr/>
          </p:nvSpPr>
          <p:spPr bwMode="auto">
            <a:xfrm>
              <a:off x="4377" y="197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3"/>
            <p:cNvSpPr>
              <a:spLocks noChangeShapeType="1"/>
            </p:cNvSpPr>
            <p:nvPr/>
          </p:nvSpPr>
          <p:spPr bwMode="auto">
            <a:xfrm>
              <a:off x="4377" y="3203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R</a:t>
            </a:r>
            <a:r>
              <a:rPr lang="id-ID" altLang="en-US" sz="2800" smtClean="0"/>
              <a:t>ule dapat melakukan</a:t>
            </a:r>
            <a:r>
              <a:rPr lang="en-US" altLang="en-US" sz="2800" smtClean="0"/>
              <a:t> </a:t>
            </a:r>
            <a:r>
              <a:rPr lang="id-ID" altLang="en-US" sz="2800" smtClean="0"/>
              <a:t>beberapa operasi</a:t>
            </a: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id-ID" altLang="en-US" sz="2800" smtClean="0"/>
              <a:t>Untuk operasi-operasi yang kompleks, sistem berbasis aturan dirancang</a:t>
            </a:r>
            <a:r>
              <a:rPr lang="en-US" altLang="en-US" sz="2800" smtClean="0"/>
              <a:t> </a:t>
            </a:r>
            <a:r>
              <a:rPr lang="id-ID" altLang="en-US" sz="2800" smtClean="0"/>
              <a:t>untuk mengakses program eksternal</a:t>
            </a: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Contoh: (Database)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i="1" smtClean="0"/>
              <a:t>	</a:t>
            </a:r>
            <a:r>
              <a:rPr lang="id-ID" altLang="en-US" sz="2800" i="1" smtClean="0"/>
              <a:t>IF terjadi situasi darurat</a:t>
            </a:r>
            <a:r>
              <a:rPr lang="en-US" altLang="en-US" sz="2800" i="1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 smtClean="0"/>
              <a:t>		</a:t>
            </a:r>
            <a:r>
              <a:rPr lang="id-ID" altLang="en-US" sz="2800" i="1" smtClean="0"/>
              <a:t>AND NAMA = Smith</a:t>
            </a:r>
            <a:r>
              <a:rPr lang="en-US" altLang="en-US" sz="2800" i="1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 smtClean="0"/>
              <a:t>	</a:t>
            </a:r>
            <a:r>
              <a:rPr lang="id-ID" altLang="en-US" sz="2800" i="1" smtClean="0"/>
              <a:t>THEN OPEN TELEPHONE</a:t>
            </a:r>
            <a:r>
              <a:rPr lang="en-US" altLang="en-US" sz="2800" i="1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 smtClean="0"/>
              <a:t>		</a:t>
            </a:r>
            <a:r>
              <a:rPr lang="id-ID" altLang="en-US" sz="2800" i="1" smtClean="0"/>
              <a:t>AND FIND NAMA, NAMA-FIELD</a:t>
            </a:r>
            <a:r>
              <a:rPr lang="en-US" altLang="en-US" sz="2800" i="1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 smtClean="0"/>
              <a:t>		</a:t>
            </a:r>
            <a:r>
              <a:rPr lang="id-ID" altLang="en-US" sz="2800" i="1" smtClean="0"/>
              <a:t>AND TELEPHONE = TELEPHONE FIELD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1A56D0-EA41-4302-B02E-63EB8E6118BA}" type="slidenum">
              <a:rPr lang="id-ID" altLang="en-US">
                <a:solidFill>
                  <a:schemeClr val="tx2"/>
                </a:solidFill>
              </a:rPr>
              <a:pPr eaLnBrk="1" hangingPunct="1"/>
              <a:t>24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229600" cy="796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altLang="en-US">
                <a:solidFill>
                  <a:schemeClr val="accent6">
                    <a:tint val="1000"/>
                  </a:schemeClr>
                </a:solidFill>
              </a:rPr>
              <a:t>JENIS-JENIS 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5113338"/>
          </a:xfrm>
        </p:spPr>
        <p:txBody>
          <a:bodyPr/>
          <a:lstStyle/>
          <a:p>
            <a:r>
              <a:rPr lang="id-ID" altLang="en-US" b="1" smtClean="0"/>
              <a:t>RELATIONSHIP/HUBUNGAN</a:t>
            </a:r>
            <a:r>
              <a:rPr lang="en-US" altLang="en-US" b="1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IF Bateri sudah soak</a:t>
            </a:r>
            <a:r>
              <a:rPr lang="en-US" alt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THEN Mobil tidak bisa distarter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id-ID" altLang="en-US" b="1" smtClean="0"/>
          </a:p>
          <a:p>
            <a:r>
              <a:rPr lang="id-ID" altLang="en-US" b="1" smtClean="0"/>
              <a:t>REKOMENDASI</a:t>
            </a:r>
            <a:r>
              <a:rPr lang="en-US" altLang="en-US" b="1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IF Mobil tidak bisa distarter</a:t>
            </a:r>
            <a:r>
              <a:rPr lang="en-US" alt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AND Sistem bahan bakar OK</a:t>
            </a:r>
            <a:r>
              <a:rPr lang="en-US" alt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THEN Periksa bagian elektrikal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BE846B-92DF-43B2-B793-FBE08D36A2FD}" type="slidenum">
              <a:rPr lang="id-ID" altLang="en-US">
                <a:solidFill>
                  <a:schemeClr val="tx2"/>
                </a:solidFill>
              </a:rPr>
              <a:pPr eaLnBrk="1" hangingPunct="1"/>
              <a:t>25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5750"/>
          </a:xfrm>
        </p:spPr>
        <p:txBody>
          <a:bodyPr/>
          <a:lstStyle/>
          <a:p>
            <a:r>
              <a:rPr lang="id-ID" altLang="en-US" b="1" smtClean="0"/>
              <a:t>STRATEGI</a:t>
            </a:r>
            <a:r>
              <a:rPr lang="en-US" altLang="en-US" b="1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IF Mobil tidak bisa distarter</a:t>
            </a:r>
            <a:r>
              <a:rPr lang="en-US" alt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THEN Pertama periksa sistem bahan </a:t>
            </a:r>
            <a:r>
              <a:rPr lang="en-US" altLang="en-US" smtClean="0"/>
              <a:t>	</a:t>
            </a:r>
            <a:r>
              <a:rPr lang="id-ID" altLang="en-US" smtClean="0"/>
              <a:t>bakar, lalu periksa sistem</a:t>
            </a:r>
            <a:r>
              <a:rPr lang="en-US" altLang="en-US" smtClean="0"/>
              <a:t> </a:t>
            </a:r>
            <a:r>
              <a:rPr lang="id-ID" altLang="en-US" smtClean="0"/>
              <a:t>elektrikal</a:t>
            </a:r>
            <a:endParaRPr lang="id-ID" altLang="en-US" b="1" smtClean="0"/>
          </a:p>
          <a:p>
            <a:endParaRPr lang="en-US" altLang="en-US" b="1" smtClean="0"/>
          </a:p>
          <a:p>
            <a:r>
              <a:rPr lang="id-ID" altLang="en-US" b="1" smtClean="0"/>
              <a:t>HEURISTIC</a:t>
            </a:r>
            <a:r>
              <a:rPr lang="en-US" altLang="en-US" b="1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IF Mobil tidak bisa distarter</a:t>
            </a:r>
            <a:r>
              <a:rPr lang="en-US" alt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AND Mobilnya adalah Ford tahun 1957</a:t>
            </a:r>
            <a:r>
              <a:rPr lang="en-US" alt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id-ID" altLang="en-US" smtClean="0"/>
              <a:t>THEN Periksa </a:t>
            </a:r>
            <a:r>
              <a:rPr lang="id-ID" altLang="en-US" i="1" smtClean="0"/>
              <a:t>float</a:t>
            </a:r>
            <a:r>
              <a:rPr lang="id-ID" altLang="en-US" smtClean="0"/>
              <a:t>-nya</a:t>
            </a:r>
            <a:r>
              <a:rPr lang="en-US" altLang="en-US" smtClean="0"/>
              <a:t> </a:t>
            </a:r>
          </a:p>
          <a:p>
            <a:endParaRPr lang="id-ID" altLang="en-US" smtClean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F907E6-E8A5-4CAD-80DA-C8A6A8092BE4}" type="slidenum">
              <a:rPr lang="id-ID" altLang="en-US">
                <a:solidFill>
                  <a:schemeClr val="tx2"/>
                </a:solidFill>
              </a:rPr>
              <a:pPr eaLnBrk="1" hangingPunct="1"/>
              <a:t>26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472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altLang="en-US" sz="2000" b="1" smtClean="0"/>
              <a:t>INTERPRETASI</a:t>
            </a:r>
            <a:endParaRPr lang="id-ID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IF Tegangan Resistor R1 lebih besar dari 2.0 volt</a:t>
            </a:r>
            <a:r>
              <a:rPr lang="en-US" altLang="en-US" sz="2000" smtClean="0"/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AND Tegangan Kolektor pada Q1 kurang dari 1.0 volt</a:t>
            </a:r>
            <a:r>
              <a:rPr lang="en-US" altLang="en-US" sz="2000" smtClean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THEN Bagian Pre-Amp berada pada range normal</a:t>
            </a:r>
            <a:endParaRPr lang="id-ID" altLang="en-US" sz="2000" b="1" smtClean="0"/>
          </a:p>
          <a:p>
            <a:pPr>
              <a:lnSpc>
                <a:spcPct val="80000"/>
              </a:lnSpc>
            </a:pPr>
            <a:endParaRPr lang="en-US" altLang="en-US" sz="2000" b="1" smtClean="0"/>
          </a:p>
          <a:p>
            <a:pPr>
              <a:lnSpc>
                <a:spcPct val="80000"/>
              </a:lnSpc>
            </a:pPr>
            <a:r>
              <a:rPr lang="id-ID" altLang="en-US" sz="2000" b="1" smtClean="0"/>
              <a:t>DIAGNOSA</a:t>
            </a:r>
            <a:endParaRPr lang="id-ID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IF </a:t>
            </a:r>
            <a:r>
              <a:rPr lang="id-ID" altLang="en-US" sz="2000" i="1" smtClean="0"/>
              <a:t>stain </a:t>
            </a:r>
            <a:r>
              <a:rPr lang="id-ID" altLang="en-US" sz="2000" smtClean="0"/>
              <a:t>dari organisme adalah </a:t>
            </a:r>
            <a:r>
              <a:rPr lang="id-ID" altLang="en-US" sz="2000" i="1" smtClean="0"/>
              <a:t>grampos</a:t>
            </a:r>
            <a:endParaRPr lang="id-ID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AND morfologi dari organisme adalah </a:t>
            </a:r>
            <a:r>
              <a:rPr lang="id-ID" altLang="en-US" sz="2000" i="1" smtClean="0"/>
              <a:t>coccus</a:t>
            </a:r>
            <a:endParaRPr lang="id-ID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AND pertumbuhan dari organisme adalah </a:t>
            </a:r>
            <a:r>
              <a:rPr lang="id-ID" altLang="en-US" sz="2000" i="1" smtClean="0"/>
              <a:t>chains</a:t>
            </a:r>
            <a:endParaRPr lang="id-ID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THEN organisme tersebut adalah </a:t>
            </a:r>
            <a:r>
              <a:rPr lang="id-ID" altLang="en-US" sz="2000" i="1" smtClean="0"/>
              <a:t>streptococcus</a:t>
            </a:r>
            <a:endParaRPr lang="id-ID" altLang="en-US" sz="2000" b="1" smtClean="0"/>
          </a:p>
          <a:p>
            <a:pPr>
              <a:lnSpc>
                <a:spcPct val="80000"/>
              </a:lnSpc>
            </a:pPr>
            <a:endParaRPr lang="en-US" altLang="en-US" sz="2000" b="1" smtClean="0"/>
          </a:p>
          <a:p>
            <a:pPr>
              <a:lnSpc>
                <a:spcPct val="80000"/>
              </a:lnSpc>
            </a:pPr>
            <a:r>
              <a:rPr lang="id-ID" altLang="en-US" sz="2000" b="1" smtClean="0"/>
              <a:t>DISAIN</a:t>
            </a:r>
            <a:endParaRPr lang="id-ID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IF </a:t>
            </a:r>
            <a:r>
              <a:rPr lang="id-ID" altLang="en-US" sz="2000" i="1" smtClean="0"/>
              <a:t>task </a:t>
            </a:r>
            <a:r>
              <a:rPr lang="id-ID" altLang="en-US" sz="2000" smtClean="0"/>
              <a:t>sekarang adalah menempatkan catu daya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AND posisi dari catu daya pada kabinet sudah diketahui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AND ada ruang tersedia dalam kabinet untuk catu daya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id-ID" altLang="en-US" sz="2000" smtClean="0"/>
              <a:t>THEN letakkan catu daya pada kabinet tersebut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3EB241-119C-41BB-A059-ED86487476E1}" type="slidenum">
              <a:rPr lang="id-ID" altLang="en-US">
                <a:solidFill>
                  <a:schemeClr val="tx2"/>
                </a:solidFill>
              </a:rPr>
              <a:pPr eaLnBrk="1" hangingPunct="1"/>
              <a:t>27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54675"/>
          </a:xfrm>
        </p:spPr>
        <p:txBody>
          <a:bodyPr/>
          <a:lstStyle/>
          <a:p>
            <a:r>
              <a:rPr lang="id-ID" altLang="en-US" smtClean="0"/>
              <a:t>Keunggulan Sistem berbasis RULES:</a:t>
            </a:r>
          </a:p>
          <a:p>
            <a:pPr lvl="1"/>
            <a:r>
              <a:rPr lang="id-ID" altLang="en-US" smtClean="0"/>
              <a:t>Modifikasi dan perawatan relatif mudah</a:t>
            </a:r>
          </a:p>
          <a:p>
            <a:pPr lvl="1"/>
            <a:r>
              <a:rPr lang="id-ID" altLang="en-US" smtClean="0"/>
              <a:t>Uncertainty dapat dikombinasikan dengan rules</a:t>
            </a:r>
          </a:p>
          <a:p>
            <a:pPr lvl="1"/>
            <a:r>
              <a:rPr lang="id-ID" altLang="en-US" smtClean="0"/>
              <a:t>Tiap rules biasanya independent dari yang lainnya</a:t>
            </a:r>
          </a:p>
          <a:p>
            <a:r>
              <a:rPr lang="id-ID" altLang="en-US" smtClean="0"/>
              <a:t>Keterbatasan:</a:t>
            </a:r>
          </a:p>
          <a:p>
            <a:pPr lvl="1"/>
            <a:r>
              <a:rPr lang="id-ID" altLang="en-US" smtClean="0"/>
              <a:t>Pengetahuan yang kompleks membutuhkan rules yang sangat banyak</a:t>
            </a:r>
          </a:p>
          <a:p>
            <a:pPr lvl="1"/>
            <a:r>
              <a:rPr lang="id-ID" altLang="en-US" smtClean="0"/>
              <a:t>Sistem dengan banyak rules mungkin mempunyai keterbatasan dalam</a:t>
            </a:r>
            <a:r>
              <a:rPr lang="en-US" altLang="en-US" smtClean="0"/>
              <a:t> </a:t>
            </a:r>
            <a:r>
              <a:rPr lang="id-ID" altLang="en-US" smtClean="0"/>
              <a:t>proses pencarian pada bagian program kontrol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BAC7E7-3DD0-451D-8546-A392974F178F}" type="slidenum">
              <a:rPr lang="id-ID" altLang="en-US">
                <a:solidFill>
                  <a:schemeClr val="tx2"/>
                </a:solidFill>
              </a:rPr>
              <a:pPr eaLnBrk="1" hangingPunct="1"/>
              <a:t>28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6">
                    <a:tint val="1000"/>
                  </a:schemeClr>
                </a:solidFill>
              </a:rPr>
              <a:t>3. JARINGAN SEMANTIK (SEMANTIC NETWORKS)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73238"/>
            <a:ext cx="8362950" cy="4679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Merupakan pengetahuan secara grafis yang menunjukkan hubungan antar berbagai objek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Disusun dari </a:t>
            </a:r>
            <a:r>
              <a:rPr lang="en-US" altLang="en-US" sz="2800" b="1" smtClean="0"/>
              <a:t>NODE </a:t>
            </a:r>
            <a:r>
              <a:rPr lang="en-US" altLang="en-US" sz="2800" smtClean="0"/>
              <a:t>dan </a:t>
            </a:r>
            <a:r>
              <a:rPr lang="en-US" altLang="en-US" sz="2800" b="1" smtClean="0"/>
              <a:t>ARC </a:t>
            </a:r>
            <a:r>
              <a:rPr lang="en-US" altLang="en-US" sz="2800" smtClean="0"/>
              <a:t>(</a:t>
            </a:r>
            <a:r>
              <a:rPr lang="en-US" altLang="en-US" sz="2800" b="1" i="1" smtClean="0"/>
              <a:t>Lines</a:t>
            </a:r>
            <a:r>
              <a:rPr lang="en-US" altLang="en-US" sz="2800" smtClean="0"/>
              <a:t>)</a:t>
            </a:r>
          </a:p>
          <a:p>
            <a:pPr>
              <a:lnSpc>
                <a:spcPct val="80000"/>
              </a:lnSpc>
            </a:pPr>
            <a:endParaRPr lang="en-US" altLang="en-US" sz="2800" b="1" smtClean="0"/>
          </a:p>
          <a:p>
            <a:pPr>
              <a:lnSpc>
                <a:spcPct val="80000"/>
              </a:lnSpc>
            </a:pPr>
            <a:r>
              <a:rPr lang="en-US" altLang="en-US" sz="2800" b="1" smtClean="0"/>
              <a:t>Node : </a:t>
            </a:r>
            <a:r>
              <a:rPr lang="en-US" altLang="en-US" sz="2800" smtClean="0"/>
              <a:t>representasi dari </a:t>
            </a:r>
            <a:r>
              <a:rPr lang="en-US" altLang="en-US" sz="2800" b="1" smtClean="0"/>
              <a:t>objek, objek properti </a:t>
            </a:r>
            <a:r>
              <a:rPr lang="en-US" altLang="en-US" sz="2800" smtClean="0"/>
              <a:t>atau </a:t>
            </a:r>
            <a:r>
              <a:rPr lang="en-US" altLang="en-US" sz="2800" b="1" smtClean="0"/>
              <a:t>properti value</a:t>
            </a:r>
            <a:r>
              <a:rPr lang="en-US" altLang="en-US" sz="2800" smtClean="0"/>
              <a:t>. (digambarkan dengan lingkaran)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b="1" smtClean="0"/>
              <a:t>Arc : </a:t>
            </a:r>
            <a:r>
              <a:rPr lang="en-US" altLang="en-US" sz="2800" smtClean="0"/>
              <a:t>representasi dari </a:t>
            </a:r>
            <a:r>
              <a:rPr lang="en-US" altLang="en-US" sz="2800" b="1" smtClean="0"/>
              <a:t>hubungan antar node</a:t>
            </a:r>
            <a:r>
              <a:rPr lang="en-US" altLang="en-US" sz="2800" smtClean="0"/>
              <a:t>. (digambarkan dengan garis)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A2BBA1-EEA0-4D18-ACCE-94F259797741}" type="slidenum">
              <a:rPr lang="id-ID" altLang="en-US">
                <a:solidFill>
                  <a:schemeClr val="tx2"/>
                </a:solidFill>
              </a:rPr>
              <a:pPr eaLnBrk="1" hangingPunct="1"/>
              <a:t>29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FE46DD-7108-4398-A831-496080DE6716}" type="slidenum">
              <a:rPr lang="id-ID" altLang="en-US">
                <a:solidFill>
                  <a:schemeClr val="tx2"/>
                </a:solidFill>
              </a:rPr>
              <a:pPr eaLnBrk="1" hangingPunct="1"/>
              <a:t>3</a:t>
            </a:fld>
            <a:endParaRPr lang="id-ID" altLang="en-US">
              <a:solidFill>
                <a:schemeClr val="tx2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229600" cy="854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6">
                    <a:tint val="1000"/>
                  </a:schemeClr>
                </a:solidFill>
              </a:rPr>
              <a:t>Langkah membangun sistem AI</a:t>
            </a:r>
            <a:endParaRPr lang="id-ID" altLang="en-US">
              <a:solidFill>
                <a:schemeClr val="accent6">
                  <a:tint val="1000"/>
                </a:schemeClr>
              </a:solidFill>
            </a:endParaRPr>
          </a:p>
        </p:txBody>
      </p:sp>
      <p:sp>
        <p:nvSpPr>
          <p:cNvPr id="8196" name="Line 8"/>
          <p:cNvSpPr>
            <a:spLocks noChangeShapeType="1"/>
          </p:cNvSpPr>
          <p:nvPr/>
        </p:nvSpPr>
        <p:spPr bwMode="auto">
          <a:xfrm>
            <a:off x="3087688" y="11969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2944813" y="11969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10"/>
          <p:cNvSpPr>
            <a:spLocks noChangeShapeType="1"/>
          </p:cNvSpPr>
          <p:nvPr/>
        </p:nvSpPr>
        <p:spPr bwMode="auto">
          <a:xfrm>
            <a:off x="2944813" y="24939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1"/>
          <p:cNvSpPr>
            <a:spLocks noChangeShapeType="1"/>
          </p:cNvSpPr>
          <p:nvPr/>
        </p:nvSpPr>
        <p:spPr bwMode="auto">
          <a:xfrm>
            <a:off x="3087688" y="18462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3519488" y="1701800"/>
            <a:ext cx="2089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Di Organisasikan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(Skema) </a:t>
            </a:r>
            <a:endParaRPr lang="id-ID" altLang="en-US"/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5895975" y="17018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diKodifikasi</a:t>
            </a:r>
            <a:endParaRPr lang="id-ID" altLang="en-US"/>
          </a:p>
        </p:txBody>
      </p:sp>
      <p:sp>
        <p:nvSpPr>
          <p:cNvPr id="820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2179637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altLang="en-US"/>
              <a:t>Pengumpulan pengetahuan dari berbagai sumber</a:t>
            </a:r>
          </a:p>
          <a:p>
            <a:pPr lvl="1" eaLnBrk="1" hangingPunct="1"/>
            <a:r>
              <a:rPr lang="en-US" altLang="en-US"/>
              <a:t>Otak/pengetahuan pakar</a:t>
            </a:r>
          </a:p>
          <a:p>
            <a:pPr lvl="1" eaLnBrk="1" hangingPunct="1"/>
            <a:r>
              <a:rPr lang="en-US" altLang="en-US"/>
              <a:t>Buku</a:t>
            </a:r>
          </a:p>
          <a:p>
            <a:pPr lvl="1" eaLnBrk="1" hangingPunct="1"/>
            <a:r>
              <a:rPr lang="en-US" altLang="en-US"/>
              <a:t>Artikel</a:t>
            </a:r>
          </a:p>
          <a:p>
            <a:pPr lvl="1" eaLnBrk="1" hangingPunct="1"/>
            <a:r>
              <a:rPr lang="en-US" altLang="en-US"/>
              <a:t>dll</a:t>
            </a:r>
            <a:endParaRPr lang="id-ID" altLang="en-US"/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>
            <a:off x="5464175" y="19177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7"/>
          <p:cNvSpPr>
            <a:spLocks noChangeShapeType="1"/>
          </p:cNvSpPr>
          <p:nvPr/>
        </p:nvSpPr>
        <p:spPr bwMode="auto">
          <a:xfrm flipH="1">
            <a:off x="2224088" y="2565400"/>
            <a:ext cx="17287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8"/>
          <p:cNvSpPr txBox="1">
            <a:spLocks noChangeArrowheads="1"/>
          </p:cNvSpPr>
          <p:nvPr/>
        </p:nvSpPr>
        <p:spPr bwMode="auto">
          <a:xfrm>
            <a:off x="395288" y="3421063"/>
            <a:ext cx="3960812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Skema “DEKLARATIF”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Cocok untuk menggambarkan fakta-fakta asersi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Yang termasuk skema representasi pengetahuan deklaratif: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1. LOGIKA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2. JARINGAN SEMANTIK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3. FRAME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4. SCRIPT</a:t>
            </a:r>
            <a:endParaRPr lang="id-ID" altLang="en-US"/>
          </a:p>
        </p:txBody>
      </p:sp>
      <p:sp>
        <p:nvSpPr>
          <p:cNvPr id="8206" name="Text Box 19"/>
          <p:cNvSpPr txBox="1">
            <a:spLocks noChangeArrowheads="1"/>
          </p:cNvSpPr>
          <p:nvPr/>
        </p:nvSpPr>
        <p:spPr bwMode="auto">
          <a:xfrm>
            <a:off x="4643438" y="3540125"/>
            <a:ext cx="3960812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Skema “PROSEDURAL”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/>
              <a:t>Cocok untuk menyatakan aksi dan prosedur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/>
              <a:t>Yang termasuk skema representasi pengetahuan deklaratif: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PROSEDUR / SUBROUTINE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KAIDAH PRODUKSI</a:t>
            </a:r>
            <a:endParaRPr lang="id-ID" altLang="en-US"/>
          </a:p>
        </p:txBody>
      </p:sp>
      <p:sp>
        <p:nvSpPr>
          <p:cNvPr id="8207" name="Line 21"/>
          <p:cNvSpPr>
            <a:spLocks noChangeShapeType="1"/>
          </p:cNvSpPr>
          <p:nvPr/>
        </p:nvSpPr>
        <p:spPr bwMode="auto">
          <a:xfrm>
            <a:off x="3903663" y="2543175"/>
            <a:ext cx="12954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6">
                    <a:tint val="1000"/>
                  </a:schemeClr>
                </a:solidFill>
              </a:rPr>
              <a:t>Contoh jaringan semantik sederhana: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38BE08-62A4-4E5B-B395-21A5F399D729}" type="slidenum">
              <a:rPr lang="id-ID" altLang="en-US">
                <a:solidFill>
                  <a:schemeClr val="tx2"/>
                </a:solidFill>
              </a:rPr>
              <a:pPr eaLnBrk="1" hangingPunct="1"/>
              <a:t>30</a:t>
            </a:fld>
            <a:endParaRPr lang="id-ID" altLang="en-US">
              <a:solidFill>
                <a:schemeClr val="tx2"/>
              </a:solidFill>
            </a:endParaRPr>
          </a:p>
        </p:txBody>
      </p:sp>
      <p:grpSp>
        <p:nvGrpSpPr>
          <p:cNvPr id="35844" name="Group 14"/>
          <p:cNvGrpSpPr>
            <a:grpSpLocks/>
          </p:cNvGrpSpPr>
          <p:nvPr/>
        </p:nvGrpSpPr>
        <p:grpSpPr bwMode="auto">
          <a:xfrm>
            <a:off x="2124075" y="1341438"/>
            <a:ext cx="5329238" cy="4824412"/>
            <a:chOff x="1156" y="1207"/>
            <a:chExt cx="3039" cy="2949"/>
          </a:xfrm>
        </p:grpSpPr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2789" y="1207"/>
              <a:ext cx="680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Wings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2789" y="2296"/>
              <a:ext cx="680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Bird</a:t>
              </a:r>
            </a:p>
          </p:txBody>
        </p:sp>
        <p:sp>
          <p:nvSpPr>
            <p:cNvPr id="35848" name="Oval 6"/>
            <p:cNvSpPr>
              <a:spLocks noChangeArrowheads="1"/>
            </p:cNvSpPr>
            <p:nvPr/>
          </p:nvSpPr>
          <p:spPr bwMode="auto">
            <a:xfrm>
              <a:off x="2789" y="3521"/>
              <a:ext cx="680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fly</a:t>
              </a:r>
            </a:p>
          </p:txBody>
        </p:sp>
        <p:sp>
          <p:nvSpPr>
            <p:cNvPr id="35849" name="Oval 7"/>
            <p:cNvSpPr>
              <a:spLocks noChangeArrowheads="1"/>
            </p:cNvSpPr>
            <p:nvPr/>
          </p:nvSpPr>
          <p:spPr bwMode="auto">
            <a:xfrm>
              <a:off x="1156" y="2296"/>
              <a:ext cx="680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Canary</a:t>
              </a:r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1837" y="261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>
              <a:off x="3107" y="188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10"/>
            <p:cNvSpPr>
              <a:spLocks noChangeShapeType="1"/>
            </p:cNvSpPr>
            <p:nvPr/>
          </p:nvSpPr>
          <p:spPr bwMode="auto">
            <a:xfrm>
              <a:off x="3121" y="297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2018" y="2296"/>
              <a:ext cx="77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Is a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243" y="2069"/>
              <a:ext cx="95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Has 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3197" y="3158"/>
              <a:ext cx="86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travel</a:t>
              </a:r>
            </a:p>
          </p:txBody>
        </p:sp>
      </p:grpSp>
      <p:sp>
        <p:nvSpPr>
          <p:cNvPr id="35845" name="Rectangle 15"/>
          <p:cNvSpPr>
            <a:spLocks noChangeArrowheads="1"/>
          </p:cNvSpPr>
          <p:nvPr/>
        </p:nvSpPr>
        <p:spPr bwMode="auto">
          <a:xfrm>
            <a:off x="1116013" y="4581525"/>
            <a:ext cx="2374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node “Canary” dan “Bird” menjelaskan hubungan “</a:t>
            </a:r>
            <a:r>
              <a:rPr lang="en-US" altLang="en-US" i="1"/>
              <a:t>spesific-to-general</a:t>
            </a:r>
            <a:r>
              <a:rPr lang="en-US" altLang="en-US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400">
                <a:solidFill>
                  <a:schemeClr val="accent6">
                    <a:tint val="1000"/>
                  </a:schemeClr>
                </a:solidFill>
              </a:rPr>
              <a:t>PERLUASAN JARINGAN SEMANTIK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Perluasan dilakukan dengan menambah </a:t>
            </a:r>
            <a:r>
              <a:rPr lang="en-US" altLang="en-US" sz="2800" i="1" smtClean="0"/>
              <a:t>NODE </a:t>
            </a:r>
            <a:r>
              <a:rPr lang="en-US" altLang="en-US" sz="2800" smtClean="0"/>
              <a:t>dan menghubungkan dengan </a:t>
            </a:r>
            <a:r>
              <a:rPr lang="en-US" altLang="en-US" sz="2800" i="1" smtClean="0"/>
              <a:t>NODE </a:t>
            </a:r>
          </a:p>
          <a:p>
            <a:pPr>
              <a:lnSpc>
                <a:spcPct val="80000"/>
              </a:lnSpc>
            </a:pPr>
            <a:endParaRPr lang="en-US" altLang="en-US" sz="2800" i="1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Node baru tersebut dapat merupakan objek tambahan atau properti tambahan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Umumnya penambahan dapat dilakukan dalam 3 cara: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smtClean="0"/>
              <a:t>		(1) objek yang sama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smtClean="0"/>
              <a:t>		(2) objek yang lebih khusus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smtClean="0"/>
              <a:t>		(3) objek yang lebih umum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69EF6A-F16A-4AC3-A062-007E79D7E762}" type="slidenum">
              <a:rPr lang="id-ID" altLang="en-US">
                <a:solidFill>
                  <a:schemeClr val="tx2"/>
                </a:solidFill>
              </a:rPr>
              <a:pPr eaLnBrk="1" hangingPunct="1"/>
              <a:t>31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r>
              <a:rPr lang="en-US" altLang="en-US" smtClean="0"/>
              <a:t>PEWARISAN (</a:t>
            </a:r>
            <a:r>
              <a:rPr lang="en-US" altLang="en-US" i="1" smtClean="0"/>
              <a:t>INHERITANCE</a:t>
            </a:r>
            <a:r>
              <a:rPr lang="en-US" altLang="en-US" smtClean="0"/>
              <a:t>) PADA JARINGAN SEMANTIK</a:t>
            </a:r>
          </a:p>
          <a:p>
            <a:pPr lvl="1">
              <a:buFont typeface="Wingdings" pitchFamily="2" charset="2"/>
              <a:buNone/>
            </a:pPr>
            <a:r>
              <a:rPr lang="en-US" altLang="en-US" smtClean="0"/>
              <a:t>	Node yang ditambahkan pada Jaringan Semantik secara otomatis mewarisi informasi yang telah ada pada Jaringan</a:t>
            </a:r>
          </a:p>
          <a:p>
            <a:pPr lvl="1"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OPERASI PADA JARINGAN SEMANTIK</a:t>
            </a:r>
          </a:p>
          <a:p>
            <a:pPr lvl="1"/>
            <a:r>
              <a:rPr lang="en-US" altLang="en-US" smtClean="0"/>
              <a:t>Salah satu cara untuk menggunakan Jaringan Semantik adalah dengan bertanya pada node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24C0D0-5109-4C3B-9B21-E1D3ABDEA82E}" type="slidenum">
              <a:rPr lang="id-ID" altLang="en-US">
                <a:solidFill>
                  <a:schemeClr val="tx2"/>
                </a:solidFill>
              </a:rPr>
              <a:pPr eaLnBrk="1" hangingPunct="1"/>
              <a:t>32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r>
              <a:rPr lang="en-US" altLang="en-US" smtClean="0"/>
              <a:t>Misalnya:</a:t>
            </a:r>
          </a:p>
          <a:p>
            <a:endParaRPr lang="en-US" altLang="en-US" b="1" smtClean="0"/>
          </a:p>
          <a:p>
            <a:pPr lvl="1"/>
            <a:r>
              <a:rPr lang="en-US" altLang="en-US" smtClean="0"/>
              <a:t>Pertanyaan pada “Bird”, “</a:t>
            </a:r>
            <a:r>
              <a:rPr lang="en-US" altLang="en-US" i="1" smtClean="0"/>
              <a:t>How do you Travel</a:t>
            </a:r>
            <a:r>
              <a:rPr lang="en-US" altLang="en-US" smtClean="0"/>
              <a:t>?”</a:t>
            </a:r>
          </a:p>
          <a:p>
            <a:pPr lvl="1"/>
            <a:r>
              <a:rPr lang="en-US" altLang="en-US" smtClean="0"/>
              <a:t>Jawabannya: “</a:t>
            </a:r>
            <a:r>
              <a:rPr lang="en-US" altLang="en-US" i="1" smtClean="0"/>
              <a:t>Fly</a:t>
            </a:r>
            <a:r>
              <a:rPr lang="en-US" altLang="en-US" smtClean="0"/>
              <a:t>”</a:t>
            </a:r>
          </a:p>
          <a:p>
            <a:endParaRPr lang="en-US" altLang="en-US" smtClean="0"/>
          </a:p>
          <a:p>
            <a:r>
              <a:rPr lang="en-US" altLang="en-US" smtClean="0"/>
              <a:t>Untuk menjawab, maka node tersebut akan mengecek pada </a:t>
            </a:r>
            <a:r>
              <a:rPr lang="en-US" altLang="en-US" i="1" smtClean="0"/>
              <a:t>arc </a:t>
            </a:r>
            <a:r>
              <a:rPr lang="en-US" altLang="en-US" smtClean="0"/>
              <a:t>dengan label </a:t>
            </a:r>
            <a:r>
              <a:rPr lang="en-US" altLang="en-US" i="1" smtClean="0"/>
              <a:t>travel </a:t>
            </a:r>
            <a:r>
              <a:rPr lang="en-US" altLang="en-US" smtClean="0"/>
              <a:t>dan kemudian menggunakan informasi (</a:t>
            </a:r>
            <a:r>
              <a:rPr lang="en-US" altLang="en-US" i="1" smtClean="0"/>
              <a:t>value</a:t>
            </a:r>
            <a:r>
              <a:rPr lang="en-US" altLang="en-US" smtClean="0"/>
              <a:t>) yang ada pada </a:t>
            </a:r>
            <a:r>
              <a:rPr lang="en-US" altLang="en-US" i="1" smtClean="0"/>
              <a:t>arc </a:t>
            </a:r>
            <a:r>
              <a:rPr lang="en-US" altLang="en-US" smtClean="0"/>
              <a:t>tersebut sebagai jawabannya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2CF280-5E79-4AC9-8A37-673A2F30E419}" type="slidenum">
              <a:rPr lang="id-ID" altLang="en-US">
                <a:solidFill>
                  <a:schemeClr val="tx2"/>
                </a:solidFill>
              </a:rPr>
              <a:pPr eaLnBrk="1" hangingPunct="1"/>
              <a:t>33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6">
                    <a:tint val="1000"/>
                  </a:schemeClr>
                </a:solidFill>
              </a:rPr>
              <a:t>Catatan: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862512"/>
          </a:xfrm>
        </p:spPr>
        <p:txBody>
          <a:bodyPr/>
          <a:lstStyle/>
          <a:p>
            <a:r>
              <a:rPr lang="en-US" altLang="en-US" smtClean="0"/>
              <a:t>Jaringan semantik pada dasarnya berbentuk grafik, tapi dalam komputer tidak tampak karena  objek dan hubungannya dinyatakan dalam istilah verbal</a:t>
            </a:r>
          </a:p>
          <a:p>
            <a:endParaRPr lang="en-US" altLang="en-US" smtClean="0"/>
          </a:p>
          <a:p>
            <a:r>
              <a:rPr lang="en-US" altLang="en-US" smtClean="0"/>
              <a:t>Titik awal biasanya ditentukan oleh sebuah pertanyaan.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FDA9A2-5EEF-4401-848C-F95BE9663C02}" type="slidenum">
              <a:rPr lang="id-ID" altLang="en-US">
                <a:solidFill>
                  <a:schemeClr val="tx2"/>
                </a:solidFill>
              </a:rPr>
              <a:pPr eaLnBrk="1" hangingPunct="1"/>
              <a:t>34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6000">
                <a:solidFill>
                  <a:schemeClr val="accent6">
                    <a:tint val="1000"/>
                  </a:schemeClr>
                </a:solidFill>
              </a:rPr>
              <a:t>4. FRAME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544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Definisi: kumpulan pengetahuan tentang suatu obyek tertentu, peristiwa lokasi, situasi, dll.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Secara umum frame memiliki 2 elemen dasar </a:t>
            </a:r>
            <a:r>
              <a:rPr lang="en-US" altLang="en-US" b="1" smtClean="0"/>
              <a:t>SLOT </a:t>
            </a:r>
            <a:r>
              <a:rPr lang="en-US" altLang="en-US" smtClean="0"/>
              <a:t>dan </a:t>
            </a:r>
            <a:r>
              <a:rPr lang="en-US" altLang="en-US" b="1" smtClean="0"/>
              <a:t>FACET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Slot </a:t>
            </a:r>
            <a:r>
              <a:rPr lang="en-US" altLang="en-US" smtClean="0"/>
              <a:t>: merupakan kumpulan atribut/properti yang menjelaskan objek yang direpresentasi oleh frame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Facet </a:t>
            </a:r>
            <a:r>
              <a:rPr lang="en-US" altLang="en-US" smtClean="0"/>
              <a:t>(atau disebut juga: subslot) menjelaskan pengetahuan atau prosedur dari atribut pada slot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91BADD-FCED-46FC-A0FB-AF12B9F74506}" type="slidenum">
              <a:rPr lang="id-ID" altLang="en-US">
                <a:solidFill>
                  <a:schemeClr val="tx2"/>
                </a:solidFill>
              </a:rPr>
              <a:pPr eaLnBrk="1" hangingPunct="1"/>
              <a:t>35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6">
                    <a:tint val="1000"/>
                  </a:schemeClr>
                </a:solidFill>
              </a:rPr>
              <a:t>Struktur dari sebuah frame :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FDF288-E3DC-4DFF-B91F-D0E42AEC4B88}" type="slidenum">
              <a:rPr lang="id-ID" altLang="en-US">
                <a:solidFill>
                  <a:schemeClr val="tx2"/>
                </a:solidFill>
              </a:rPr>
              <a:pPr eaLnBrk="1" hangingPunct="1"/>
              <a:t>36</a:t>
            </a:fld>
            <a:endParaRPr lang="id-ID" altLang="en-US">
              <a:solidFill>
                <a:schemeClr val="tx2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042988" y="1412875"/>
            <a:ext cx="6337300" cy="460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58888" y="1844675"/>
            <a:ext cx="2592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Frame Name :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258888" y="2492375"/>
            <a:ext cx="2592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Class  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331913" y="3213100"/>
            <a:ext cx="2592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Properti :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348038" y="1844675"/>
            <a:ext cx="316865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Objek 1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348038" y="2565400"/>
            <a:ext cx="316865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Objek 2</a:t>
            </a:r>
          </a:p>
        </p:txBody>
      </p:sp>
      <p:grpSp>
        <p:nvGrpSpPr>
          <p:cNvPr id="41994" name="Group 12"/>
          <p:cNvGrpSpPr>
            <a:grpSpLocks/>
          </p:cNvGrpSpPr>
          <p:nvPr/>
        </p:nvGrpSpPr>
        <p:grpSpPr bwMode="auto">
          <a:xfrm>
            <a:off x="2771775" y="3500438"/>
            <a:ext cx="3311525" cy="360362"/>
            <a:chOff x="1746" y="2205"/>
            <a:chExt cx="2086" cy="227"/>
          </a:xfrm>
        </p:grpSpPr>
        <p:sp>
          <p:nvSpPr>
            <p:cNvPr id="42004" name="Rectangle 10"/>
            <p:cNvSpPr>
              <a:spLocks noChangeArrowheads="1"/>
            </p:cNvSpPr>
            <p:nvPr/>
          </p:nvSpPr>
          <p:spPr bwMode="auto">
            <a:xfrm>
              <a:off x="1746" y="2205"/>
              <a:ext cx="104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Properti 1</a:t>
              </a:r>
            </a:p>
          </p:txBody>
        </p:sp>
        <p:sp>
          <p:nvSpPr>
            <p:cNvPr id="42005" name="Rectangle 11"/>
            <p:cNvSpPr>
              <a:spLocks noChangeArrowheads="1"/>
            </p:cNvSpPr>
            <p:nvPr/>
          </p:nvSpPr>
          <p:spPr bwMode="auto">
            <a:xfrm>
              <a:off x="2789" y="2205"/>
              <a:ext cx="104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Value 1</a:t>
              </a:r>
            </a:p>
          </p:txBody>
        </p:sp>
      </p:grpSp>
      <p:grpSp>
        <p:nvGrpSpPr>
          <p:cNvPr id="41995" name="Group 13"/>
          <p:cNvGrpSpPr>
            <a:grpSpLocks/>
          </p:cNvGrpSpPr>
          <p:nvPr/>
        </p:nvGrpSpPr>
        <p:grpSpPr bwMode="auto">
          <a:xfrm>
            <a:off x="2771775" y="3860800"/>
            <a:ext cx="3311525" cy="360363"/>
            <a:chOff x="1746" y="2205"/>
            <a:chExt cx="2086" cy="227"/>
          </a:xfrm>
        </p:grpSpPr>
        <p:sp>
          <p:nvSpPr>
            <p:cNvPr id="42002" name="Rectangle 14"/>
            <p:cNvSpPr>
              <a:spLocks noChangeArrowheads="1"/>
            </p:cNvSpPr>
            <p:nvPr/>
          </p:nvSpPr>
          <p:spPr bwMode="auto">
            <a:xfrm>
              <a:off x="1746" y="2205"/>
              <a:ext cx="104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Properti 2</a:t>
              </a:r>
            </a:p>
          </p:txBody>
        </p:sp>
        <p:sp>
          <p:nvSpPr>
            <p:cNvPr id="42003" name="Rectangle 15"/>
            <p:cNvSpPr>
              <a:spLocks noChangeArrowheads="1"/>
            </p:cNvSpPr>
            <p:nvPr/>
          </p:nvSpPr>
          <p:spPr bwMode="auto">
            <a:xfrm>
              <a:off x="2789" y="2205"/>
              <a:ext cx="104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Value 2</a:t>
              </a:r>
            </a:p>
          </p:txBody>
        </p:sp>
      </p:grpSp>
      <p:grpSp>
        <p:nvGrpSpPr>
          <p:cNvPr id="41996" name="Group 16"/>
          <p:cNvGrpSpPr>
            <a:grpSpLocks/>
          </p:cNvGrpSpPr>
          <p:nvPr/>
        </p:nvGrpSpPr>
        <p:grpSpPr bwMode="auto">
          <a:xfrm>
            <a:off x="2771775" y="4221163"/>
            <a:ext cx="3311525" cy="360362"/>
            <a:chOff x="1746" y="2205"/>
            <a:chExt cx="2086" cy="227"/>
          </a:xfrm>
        </p:grpSpPr>
        <p:sp>
          <p:nvSpPr>
            <p:cNvPr id="42000" name="Rectangle 17"/>
            <p:cNvSpPr>
              <a:spLocks noChangeArrowheads="1"/>
            </p:cNvSpPr>
            <p:nvPr/>
          </p:nvSpPr>
          <p:spPr bwMode="auto">
            <a:xfrm>
              <a:off x="1746" y="2205"/>
              <a:ext cx="104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Properti 3</a:t>
              </a:r>
            </a:p>
          </p:txBody>
        </p:sp>
        <p:sp>
          <p:nvSpPr>
            <p:cNvPr id="42001" name="Rectangle 18"/>
            <p:cNvSpPr>
              <a:spLocks noChangeArrowheads="1"/>
            </p:cNvSpPr>
            <p:nvPr/>
          </p:nvSpPr>
          <p:spPr bwMode="auto">
            <a:xfrm>
              <a:off x="2789" y="2205"/>
              <a:ext cx="104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Value 3</a:t>
              </a:r>
            </a:p>
          </p:txBody>
        </p:sp>
      </p:grpSp>
      <p:grpSp>
        <p:nvGrpSpPr>
          <p:cNvPr id="41997" name="Group 19"/>
          <p:cNvGrpSpPr>
            <a:grpSpLocks/>
          </p:cNvGrpSpPr>
          <p:nvPr/>
        </p:nvGrpSpPr>
        <p:grpSpPr bwMode="auto">
          <a:xfrm>
            <a:off x="2771775" y="4581525"/>
            <a:ext cx="3311525" cy="360363"/>
            <a:chOff x="1746" y="2205"/>
            <a:chExt cx="2086" cy="227"/>
          </a:xfrm>
        </p:grpSpPr>
        <p:sp>
          <p:nvSpPr>
            <p:cNvPr id="41998" name="Rectangle 20"/>
            <p:cNvSpPr>
              <a:spLocks noChangeArrowheads="1"/>
            </p:cNvSpPr>
            <p:nvPr/>
          </p:nvSpPr>
          <p:spPr bwMode="auto">
            <a:xfrm>
              <a:off x="1746" y="2205"/>
              <a:ext cx="104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Properti n</a:t>
              </a:r>
            </a:p>
          </p:txBody>
        </p:sp>
        <p:sp>
          <p:nvSpPr>
            <p:cNvPr id="41999" name="Rectangle 21"/>
            <p:cNvSpPr>
              <a:spLocks noChangeArrowheads="1"/>
            </p:cNvSpPr>
            <p:nvPr/>
          </p:nvSpPr>
          <p:spPr bwMode="auto">
            <a:xfrm>
              <a:off x="2789" y="2205"/>
              <a:ext cx="104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Value 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r>
              <a:rPr lang="en-US" altLang="en-US" smtClean="0"/>
              <a:t>Frame dapat memiliki field tambahan yang disebut Class</a:t>
            </a:r>
          </a:p>
          <a:p>
            <a:endParaRPr lang="en-US" altLang="en-US" smtClean="0"/>
          </a:p>
          <a:p>
            <a:r>
              <a:rPr lang="en-US" altLang="en-US" smtClean="0"/>
              <a:t>Class dapat berisi </a:t>
            </a:r>
            <a:r>
              <a:rPr lang="en-US" altLang="en-US" i="1" smtClean="0"/>
              <a:t>object2</a:t>
            </a:r>
            <a:r>
              <a:rPr lang="en-US" altLang="en-US" smtClean="0"/>
              <a:t> yang merupakan nama dari frame lain yang berhubungan dengan </a:t>
            </a:r>
            <a:r>
              <a:rPr lang="en-US" altLang="en-US" i="1" smtClean="0"/>
              <a:t>object1</a:t>
            </a:r>
          </a:p>
          <a:p>
            <a:endParaRPr lang="en-US" altLang="en-US" smtClean="0"/>
          </a:p>
          <a:p>
            <a:r>
              <a:rPr lang="en-US" altLang="en-US" smtClean="0"/>
              <a:t>Biasanya dalam hubungan IS A </a:t>
            </a:r>
            <a:r>
              <a:rPr lang="en-US" altLang="en-US" smtClean="0">
                <a:sym typeface="Wingdings" pitchFamily="2" charset="2"/>
              </a:rPr>
              <a:t>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en-US" altLang="en-US" i="1" smtClean="0"/>
              <a:t>Object 1 is a object 2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D787F8-7934-45D1-B66D-67AFDBC1F32A}" type="slidenum">
              <a:rPr lang="id-ID" altLang="en-US">
                <a:solidFill>
                  <a:schemeClr val="tx2"/>
                </a:solidFill>
              </a:rPr>
              <a:pPr eaLnBrk="1" hangingPunct="1"/>
              <a:t>37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400">
                <a:solidFill>
                  <a:schemeClr val="accent6">
                    <a:tint val="1000"/>
                  </a:schemeClr>
                </a:solidFill>
              </a:rPr>
              <a:t>Frame Kelas (</a:t>
            </a:r>
            <a:r>
              <a:rPr lang="en-US" altLang="en-US" sz="3400" i="1">
                <a:solidFill>
                  <a:schemeClr val="accent6">
                    <a:tint val="1000"/>
                  </a:schemeClr>
                </a:solidFill>
              </a:rPr>
              <a:t>Class</a:t>
            </a:r>
            <a:r>
              <a:rPr lang="en-US" altLang="en-US" sz="3400">
                <a:solidFill>
                  <a:schemeClr val="accent6">
                    <a:tint val="1000"/>
                  </a:schemeClr>
                </a:solidFill>
              </a:rPr>
              <a:t>)</a:t>
            </a:r>
            <a:br>
              <a:rPr lang="en-US" altLang="en-US" sz="3400">
                <a:solidFill>
                  <a:schemeClr val="accent6">
                    <a:tint val="1000"/>
                  </a:schemeClr>
                </a:solidFill>
              </a:rPr>
            </a:br>
            <a:endParaRPr lang="en-US" altLang="en-US" sz="3400">
              <a:solidFill>
                <a:schemeClr val="accent6">
                  <a:tint val="1000"/>
                </a:schemeClr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en-US" sz="2800" smtClean="0"/>
              <a:t>Merepresentasi karaktistik (sifat-sifat) umum dari suatu objek</a:t>
            </a:r>
          </a:p>
          <a:p>
            <a:r>
              <a:rPr lang="en-US" altLang="en-US" sz="2800" smtClean="0"/>
              <a:t>Mendefinisikan properti-properti umum yang biasanya dimiliki oleh semua objek dalam kelas tersebut.</a:t>
            </a:r>
          </a:p>
          <a:p>
            <a:r>
              <a:rPr lang="en-US" altLang="en-US" sz="2800" smtClean="0"/>
              <a:t>Ada 2 jenis properti : statik dan dinamik</a:t>
            </a:r>
          </a:p>
          <a:p>
            <a:r>
              <a:rPr lang="en-US" altLang="en-US" sz="2800" smtClean="0"/>
              <a:t>Properti Statik merupakan fitur dari objek yang tidak dapat berubah</a:t>
            </a:r>
          </a:p>
          <a:p>
            <a:r>
              <a:rPr lang="en-US" altLang="en-US" sz="2800" smtClean="0"/>
              <a:t>Properti dinamik merupakan fitur yang dapat berubah selama sistem berjalan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59020-B26D-44B8-A52F-078B1032CAC0}" type="slidenum">
              <a:rPr lang="id-ID" altLang="en-US">
                <a:solidFill>
                  <a:schemeClr val="tx2"/>
                </a:solidFill>
              </a:rPr>
              <a:pPr eaLnBrk="1" hangingPunct="1"/>
              <a:t>38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546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/>
              <a:t>Contoh Kelas Frame dari “Bird”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Properti : sifat-sifat umum dari objek “</a:t>
            </a:r>
            <a:r>
              <a:rPr lang="en-US" altLang="en-US" i="1" smtClean="0"/>
              <a:t>Bird</a:t>
            </a:r>
            <a:r>
              <a:rPr lang="en-US" altLang="en-US" smtClean="0"/>
              <a:t>”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Properti </a:t>
            </a:r>
            <a:r>
              <a:rPr lang="en-US" altLang="en-US" i="1" smtClean="0"/>
              <a:t>Color </a:t>
            </a:r>
            <a:r>
              <a:rPr lang="en-US" altLang="en-US" smtClean="0"/>
              <a:t>dan </a:t>
            </a:r>
            <a:r>
              <a:rPr lang="en-US" altLang="en-US" i="1" smtClean="0"/>
              <a:t>No_Wings : </a:t>
            </a:r>
            <a:r>
              <a:rPr lang="en-US" altLang="en-US" smtClean="0"/>
              <a:t>statik (karena merupakan ciri-ciri yang nilainya tidak berubah)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Properti </a:t>
            </a:r>
            <a:r>
              <a:rPr lang="en-US" altLang="en-US" i="1" smtClean="0"/>
              <a:t>Hungry </a:t>
            </a:r>
            <a:r>
              <a:rPr lang="en-US" altLang="en-US" smtClean="0"/>
              <a:t>dan </a:t>
            </a:r>
            <a:r>
              <a:rPr lang="en-US" altLang="en-US" i="1" smtClean="0"/>
              <a:t>Activity : </a:t>
            </a:r>
            <a:r>
              <a:rPr lang="en-US" altLang="en-US" smtClean="0"/>
              <a:t>dinamik (karena selama sistem berjalan value-nya bisa berubah)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1D623-EAE7-4591-867E-7142EEE5ACBA}" type="slidenum">
              <a:rPr lang="id-ID" altLang="en-US">
                <a:solidFill>
                  <a:schemeClr val="tx2"/>
                </a:solidFill>
              </a:rPr>
              <a:pPr eaLnBrk="1" hangingPunct="1"/>
              <a:t>39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6900">
                <a:solidFill>
                  <a:schemeClr val="accent6">
                    <a:tint val="1000"/>
                  </a:schemeClr>
                </a:solidFill>
              </a:rPr>
              <a:t>1. LOGIKA	</a:t>
            </a:r>
            <a:endParaRPr lang="id-ID" altLang="en-US" sz="6900">
              <a:solidFill>
                <a:schemeClr val="accent6">
                  <a:tint val="1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smtClean="0"/>
              <a:t>Logika</a:t>
            </a:r>
            <a:r>
              <a:rPr lang="id-ID" altLang="en-US" sz="2800" b="1" smtClean="0"/>
              <a:t> </a:t>
            </a:r>
            <a:r>
              <a:rPr lang="id-ID" altLang="en-US" sz="2800" smtClean="0"/>
              <a:t>merup</a:t>
            </a:r>
            <a:r>
              <a:rPr lang="en-US" altLang="en-US" sz="2800" smtClean="0"/>
              <a:t>a</a:t>
            </a:r>
            <a:r>
              <a:rPr lang="id-ID" altLang="en-US" sz="2800" smtClean="0"/>
              <a:t>kan suatu pengkajian ilmiah tentang serangkaian</a:t>
            </a:r>
            <a:r>
              <a:rPr lang="en-US" altLang="en-US" sz="2800" smtClean="0"/>
              <a:t> </a:t>
            </a:r>
            <a:r>
              <a:rPr lang="id-ID" altLang="en-US" sz="2800" smtClean="0"/>
              <a:t>penalaran, sistem kaidah dan prosedur yang membantu proses</a:t>
            </a:r>
            <a:r>
              <a:rPr lang="en-US" altLang="en-US" sz="2800" smtClean="0"/>
              <a:t> </a:t>
            </a:r>
            <a:r>
              <a:rPr lang="id-ID" altLang="en-US" sz="2800" smtClean="0"/>
              <a:t>penalaran</a:t>
            </a: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Proses Logika : Proses membentuk kesimpulan atau menarik suatu inferensi berdasarkan fakta yang telah ada  </a:t>
            </a:r>
          </a:p>
          <a:p>
            <a:pPr>
              <a:lnSpc>
                <a:spcPct val="90000"/>
              </a:lnSpc>
            </a:pPr>
            <a:endParaRPr lang="id-ID" altLang="en-US" sz="2800" smtClean="0"/>
          </a:p>
          <a:p>
            <a:pPr>
              <a:lnSpc>
                <a:spcPct val="90000"/>
              </a:lnSpc>
            </a:pPr>
            <a:r>
              <a:rPr lang="id-ID" altLang="en-US" sz="2800" smtClean="0"/>
              <a:t>Merupakan bentuk representasi pengetahuan yang paling tua</a:t>
            </a:r>
            <a:endParaRPr lang="id-ID" altLang="en-US" sz="2800" b="1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3E5FC1-443A-4AA9-9C7B-09C861E48610}" type="slidenum">
              <a:rPr lang="id-ID" altLang="en-US">
                <a:solidFill>
                  <a:schemeClr val="tx2"/>
                </a:solidFill>
              </a:rPr>
              <a:pPr eaLnBrk="1" hangingPunct="1"/>
              <a:t>4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5000" dirty="0">
                <a:solidFill>
                  <a:schemeClr val="accent6">
                    <a:tint val="1000"/>
                  </a:schemeClr>
                </a:solidFill>
              </a:rPr>
              <a:t>5. NASKAH (SCRIPT)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848872" cy="4641379"/>
          </a:xfrm>
        </p:spPr>
        <p:txBody>
          <a:bodyPr/>
          <a:lstStyle/>
          <a:p>
            <a:r>
              <a:rPr lang="en-US" dirty="0" smtClean="0"/>
              <a:t>Script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frame,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 smtClean="0"/>
              <a:t>merepresentasikan</a:t>
            </a:r>
            <a:r>
              <a:rPr lang="en-US" dirty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pengalaman-pengalaman</a:t>
            </a:r>
            <a:r>
              <a:rPr lang="en-US" dirty="0"/>
              <a:t>.</a:t>
            </a:r>
          </a:p>
          <a:p>
            <a:r>
              <a:rPr lang="en-US" dirty="0" err="1"/>
              <a:t>Perbedaannya</a:t>
            </a:r>
            <a:r>
              <a:rPr lang="en-US" dirty="0"/>
              <a:t>, frame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script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, script </a:t>
            </a:r>
            <a:r>
              <a:rPr lang="en-US" dirty="0" err="1"/>
              <a:t>menggunakan</a:t>
            </a:r>
            <a:r>
              <a:rPr lang="en-US" dirty="0"/>
              <a:t> slot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smtClean="0"/>
              <a:t>orang, </a:t>
            </a:r>
            <a:r>
              <a:rPr lang="en-US" dirty="0" err="1" smtClean="0"/>
              <a:t>objek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tindakan-tindakan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.</a:t>
            </a:r>
          </a:p>
          <a:p>
            <a:endParaRPr lang="en-US" alt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24D0F6-77C0-4AD0-A58C-EE8B618080DB}" type="slidenum">
              <a:rPr lang="id-ID" altLang="en-US">
                <a:solidFill>
                  <a:schemeClr val="tx2"/>
                </a:solidFill>
              </a:rPr>
              <a:pPr eaLnBrk="1" hangingPunct="1"/>
              <a:t>40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r"/>
            <a:r>
              <a:rPr lang="en-US" altLang="en-US" dirty="0">
                <a:solidFill>
                  <a:schemeClr val="accent6">
                    <a:tint val="1000"/>
                  </a:schemeClr>
                </a:solidFill>
              </a:rPr>
              <a:t>NASKAH (SCRIPT)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Elemen</a:t>
            </a:r>
            <a:r>
              <a:rPr lang="en-US" dirty="0"/>
              <a:t> script </a:t>
            </a:r>
            <a:r>
              <a:rPr lang="en-US" dirty="0" err="1"/>
              <a:t>meliputi</a:t>
            </a:r>
            <a:r>
              <a:rPr lang="en-US" dirty="0"/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input,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peristiwa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script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Track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</a:t>
            </a:r>
            <a:r>
              <a:rPr lang="en-US" dirty="0"/>
              <a:t>,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Role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dimainkan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peristiwa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Scene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adegan</a:t>
            </a:r>
            <a:r>
              <a:rPr lang="en-US" dirty="0"/>
              <a:t> yang </a:t>
            </a:r>
            <a:r>
              <a:rPr lang="en-US" dirty="0" err="1"/>
              <a:t>dimainkan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Hasil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script </a:t>
            </a:r>
            <a:r>
              <a:rPr lang="en-US" dirty="0" err="1"/>
              <a:t>terjadi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52ED-7D9C-4E3E-B725-3A9BA70E8DCD}" type="slidenum">
              <a:rPr lang="id-ID" altLang="en-US" smtClean="0"/>
              <a:pPr>
                <a:defRPr/>
              </a:pPr>
              <a:t>41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94068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CONTOH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3600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script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“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/>
              <a:t>(track)  : 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endParaRPr lang="en-US" dirty="0"/>
          </a:p>
          <a:p>
            <a:pPr lvl="1"/>
            <a:r>
              <a:rPr lang="en-US" dirty="0"/>
              <a:t>Role (</a:t>
            </a:r>
            <a:r>
              <a:rPr lang="en-US" dirty="0" err="1"/>
              <a:t>peran</a:t>
            </a:r>
            <a:r>
              <a:rPr lang="en-US" dirty="0"/>
              <a:t>)  : 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pengawas</a:t>
            </a:r>
            <a:endParaRPr lang="en-US" dirty="0"/>
          </a:p>
          <a:p>
            <a:pPr lvl="1"/>
            <a:r>
              <a:rPr lang="pt-BR" dirty="0"/>
              <a:t>Prop (pendukung)  :  lembar soal, lembar jawab, presensi, pena, dll</a:t>
            </a:r>
          </a:p>
          <a:p>
            <a:pPr lvl="1"/>
            <a:r>
              <a:rPr lang="en-US" dirty="0" err="1"/>
              <a:t>Kondisi</a:t>
            </a:r>
            <a:r>
              <a:rPr lang="en-US" dirty="0"/>
              <a:t> input  : 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52ED-7D9C-4E3E-B725-3A9BA70E8DCD}" type="slidenum">
              <a:rPr lang="id-ID" altLang="en-US" smtClean="0"/>
              <a:pPr>
                <a:defRPr/>
              </a:pPr>
              <a:t>42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01467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Adegan</a:t>
            </a:r>
            <a:r>
              <a:rPr lang="en-US" dirty="0"/>
              <a:t> (scene) -1  : 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pengawas</a:t>
            </a:r>
            <a:r>
              <a:rPr lang="en-US" dirty="0"/>
              <a:t> </a:t>
            </a:r>
          </a:p>
          <a:p>
            <a:r>
              <a:rPr lang="en-US" dirty="0"/>
              <a:t>•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presensi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Adegan-2   : 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</a:p>
          <a:p>
            <a:r>
              <a:rPr lang="en-US" dirty="0"/>
              <a:t>•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mempersilahkan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masuk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</a:p>
          <a:p>
            <a:r>
              <a:rPr lang="en-US" dirty="0"/>
              <a:t>•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memimpin</a:t>
            </a:r>
            <a:r>
              <a:rPr lang="en-US" dirty="0"/>
              <a:t> </a:t>
            </a:r>
            <a:r>
              <a:rPr lang="en-US" dirty="0" err="1"/>
              <a:t>doa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52ED-7D9C-4E3E-B725-3A9BA70E8DCD}" type="slidenum">
              <a:rPr lang="id-ID" altLang="en-US" smtClean="0"/>
              <a:pPr>
                <a:defRPr/>
              </a:pPr>
              <a:t>43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72306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dirty="0" err="1"/>
              <a:t>Adegan</a:t>
            </a:r>
            <a:r>
              <a:rPr lang="en-US" dirty="0"/>
              <a:t> – 3    : 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di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menandatangai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Adegan</a:t>
            </a:r>
            <a:r>
              <a:rPr lang="en-US" dirty="0"/>
              <a:t> – 4    : 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</a:p>
          <a:p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/>
              <a:t>mempersilahkan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US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52ED-7D9C-4E3E-B725-3A9BA70E8DCD}" type="slidenum">
              <a:rPr lang="id-ID" altLang="en-US" smtClean="0"/>
              <a:pPr>
                <a:defRPr/>
              </a:pPr>
              <a:t>44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56280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Adegan – 5   :  Mahasiswa mengemasi lembar jawab </a:t>
            </a:r>
          </a:p>
          <a:p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  <a:p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presensi</a:t>
            </a:r>
            <a:endParaRPr lang="en-US" dirty="0"/>
          </a:p>
          <a:p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Hasil</a:t>
            </a:r>
            <a:r>
              <a:rPr lang="en-US" dirty="0"/>
              <a:t> : </a:t>
            </a:r>
          </a:p>
          <a:p>
            <a:r>
              <a:rPr lang="sv-SE" dirty="0" smtClean="0"/>
              <a:t>Mahasiswa </a:t>
            </a:r>
            <a:r>
              <a:rPr lang="sv-SE" dirty="0"/>
              <a:t>merasa senang dan lega</a:t>
            </a:r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kecewa</a:t>
            </a:r>
            <a:endParaRPr lang="en-US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pusing</a:t>
            </a:r>
            <a:endParaRPr lang="en-US" dirty="0"/>
          </a:p>
          <a:p>
            <a:r>
              <a:rPr lang="en-US" smtClean="0"/>
              <a:t>Mahasiswa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bersyukur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52ED-7D9C-4E3E-B725-3A9BA70E8DCD}" type="slidenum">
              <a:rPr lang="id-ID" altLang="en-US" smtClean="0"/>
              <a:pPr>
                <a:defRPr/>
              </a:pPr>
              <a:t>45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9467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altLang="en-US">
                <a:solidFill>
                  <a:schemeClr val="accent6">
                    <a:tint val="1000"/>
                  </a:schemeClr>
                </a:solidFill>
              </a:rPr>
              <a:t>PENALARAN DEDUKTIF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smtClean="0"/>
              <a:t>Penalaran ini bergerak dari penalaran umum menuju ke konklusi khusus</a:t>
            </a:r>
          </a:p>
          <a:p>
            <a:pPr>
              <a:lnSpc>
                <a:spcPct val="90000"/>
              </a:lnSpc>
            </a:pPr>
            <a:r>
              <a:rPr lang="id-ID" altLang="en-US" sz="2800" smtClean="0"/>
              <a:t>Umumnya dimulai dari suatu sylogisme, atau pernyataan premis dan</a:t>
            </a:r>
            <a:r>
              <a:rPr lang="en-US" altLang="en-US" sz="2800" smtClean="0"/>
              <a:t> </a:t>
            </a:r>
            <a:r>
              <a:rPr lang="id-ID" altLang="en-US" sz="2800" smtClean="0"/>
              <a:t>inferensi</a:t>
            </a:r>
          </a:p>
          <a:p>
            <a:pPr>
              <a:lnSpc>
                <a:spcPct val="90000"/>
              </a:lnSpc>
            </a:pPr>
            <a:r>
              <a:rPr lang="id-ID" altLang="en-US" sz="2800" smtClean="0"/>
              <a:t>Umumnya terdiri dari 3 bagian: </a:t>
            </a:r>
            <a:r>
              <a:rPr lang="id-ID" altLang="en-US" sz="2800" b="1" smtClean="0"/>
              <a:t>premis mayor</a:t>
            </a:r>
            <a:r>
              <a:rPr lang="id-ID" altLang="en-US" sz="2800" smtClean="0"/>
              <a:t>, </a:t>
            </a:r>
            <a:r>
              <a:rPr lang="id-ID" altLang="en-US" sz="2800" b="1" smtClean="0"/>
              <a:t>premis minor </a:t>
            </a:r>
            <a:r>
              <a:rPr lang="id-ID" altLang="en-US" sz="2800" smtClean="0"/>
              <a:t>dan</a:t>
            </a:r>
            <a:r>
              <a:rPr lang="en-US" altLang="en-US" sz="2800" smtClean="0"/>
              <a:t> </a:t>
            </a:r>
            <a:r>
              <a:rPr lang="id-ID" altLang="en-US" sz="2800" b="1" smtClean="0"/>
              <a:t>konklusi</a:t>
            </a:r>
            <a:r>
              <a:rPr lang="id-ID" altLang="en-US" sz="2800" smtClean="0"/>
              <a:t>.</a:t>
            </a:r>
          </a:p>
          <a:p>
            <a:pPr>
              <a:lnSpc>
                <a:spcPct val="90000"/>
              </a:lnSpc>
            </a:pPr>
            <a:r>
              <a:rPr lang="id-ID" altLang="en-US" sz="2800" smtClean="0"/>
              <a:t>Contoh</a:t>
            </a:r>
            <a:endParaRPr lang="id-ID" altLang="en-US" sz="2800" b="1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smtClean="0"/>
              <a:t>	</a:t>
            </a:r>
            <a:r>
              <a:rPr lang="id-ID" altLang="en-US" sz="2300" b="1" smtClean="0"/>
              <a:t>Premis mayor </a:t>
            </a:r>
            <a:r>
              <a:rPr lang="id-ID" altLang="en-US" sz="2300" smtClean="0"/>
              <a:t>: Jika hujan turun saya tidak akan lari</a:t>
            </a:r>
            <a:r>
              <a:rPr lang="en-US" altLang="en-US" sz="2300" smtClean="0"/>
              <a:t> </a:t>
            </a:r>
            <a:r>
              <a:rPr lang="id-ID" altLang="en-US" sz="2300" smtClean="0"/>
              <a:t>pagi</a:t>
            </a:r>
            <a:endParaRPr lang="id-ID" altLang="en-US" sz="2300" b="1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smtClean="0"/>
              <a:t>	</a:t>
            </a:r>
            <a:r>
              <a:rPr lang="id-ID" altLang="en-US" sz="2300" b="1" smtClean="0"/>
              <a:t>Premis Minor </a:t>
            </a:r>
            <a:r>
              <a:rPr lang="id-ID" altLang="en-US" sz="2300" smtClean="0"/>
              <a:t>: Pagi ini hujan turun</a:t>
            </a:r>
            <a:endParaRPr lang="id-ID" altLang="en-US" sz="2300" b="1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smtClean="0"/>
              <a:t>	</a:t>
            </a:r>
            <a:r>
              <a:rPr lang="id-ID" altLang="en-US" sz="2300" b="1" smtClean="0"/>
              <a:t>Konklusi </a:t>
            </a:r>
            <a:r>
              <a:rPr lang="id-ID" altLang="en-US" sz="2300" smtClean="0"/>
              <a:t>: Oleh karena itu pagi ini saya tidak akan lari pagi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399A84-2E0D-48B6-B7A1-297987333302}" type="slidenum">
              <a:rPr lang="id-ID" altLang="en-US">
                <a:solidFill>
                  <a:schemeClr val="tx2"/>
                </a:solidFill>
              </a:rPr>
              <a:pPr eaLnBrk="1" hangingPunct="1"/>
              <a:t>5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altLang="en-US">
                <a:solidFill>
                  <a:schemeClr val="accent6">
                    <a:tint val="1000"/>
                  </a:schemeClr>
                </a:solidFill>
              </a:rPr>
              <a:t>PENALARAN INDUKTIF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040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D</a:t>
            </a:r>
            <a:r>
              <a:rPr lang="id-ID" altLang="en-US" smtClean="0"/>
              <a:t>imulai dari masalah khusus</a:t>
            </a:r>
            <a:r>
              <a:rPr lang="en-US" altLang="en-US" smtClean="0"/>
              <a:t> </a:t>
            </a:r>
            <a:r>
              <a:rPr lang="id-ID" altLang="en-US" smtClean="0"/>
              <a:t>menuju ke masalah umum</a:t>
            </a:r>
          </a:p>
          <a:p>
            <a:pPr>
              <a:lnSpc>
                <a:spcPct val="90000"/>
              </a:lnSpc>
            </a:pPr>
            <a:r>
              <a:rPr lang="id-ID" altLang="en-US" smtClean="0"/>
              <a:t>Menggunakan sejumlah fakta atau premis untuk menarik</a:t>
            </a:r>
            <a:r>
              <a:rPr lang="en-US" altLang="en-US" smtClean="0"/>
              <a:t> </a:t>
            </a:r>
            <a:r>
              <a:rPr lang="id-ID" altLang="en-US" smtClean="0"/>
              <a:t>kesimpulan umum.</a:t>
            </a:r>
          </a:p>
          <a:p>
            <a:pPr>
              <a:lnSpc>
                <a:spcPct val="90000"/>
              </a:lnSpc>
            </a:pPr>
            <a:r>
              <a:rPr lang="id-ID" altLang="en-US" smtClean="0"/>
              <a:t>Contoh:</a:t>
            </a:r>
            <a:endParaRPr lang="id-ID" altLang="en-US" b="1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/>
              <a:t>	</a:t>
            </a:r>
            <a:r>
              <a:rPr lang="id-ID" altLang="en-US" b="1" smtClean="0"/>
              <a:t>Premis </a:t>
            </a:r>
            <a:r>
              <a:rPr lang="id-ID" altLang="en-US" smtClean="0"/>
              <a:t>: Dioda yang salah menyebabkan peralatan elektronik rusak</a:t>
            </a:r>
            <a:endParaRPr lang="id-ID" altLang="en-US" b="1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/>
              <a:t>	</a:t>
            </a:r>
            <a:r>
              <a:rPr lang="id-ID" altLang="en-US" b="1" smtClean="0"/>
              <a:t>Premis </a:t>
            </a:r>
            <a:r>
              <a:rPr lang="id-ID" altLang="en-US" smtClean="0"/>
              <a:t>: Transistor rusak menyebabkan elektronik rusak</a:t>
            </a:r>
            <a:endParaRPr lang="id-ID" altLang="en-US" b="1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/>
              <a:t>	</a:t>
            </a:r>
            <a:r>
              <a:rPr lang="id-ID" altLang="en-US" b="1" smtClean="0"/>
              <a:t>Premis </a:t>
            </a:r>
            <a:r>
              <a:rPr lang="id-ID" altLang="en-US" smtClean="0"/>
              <a:t>: IC rusak menyebabkan peralatan elektronik tidak berfungsi</a:t>
            </a:r>
            <a:endParaRPr lang="id-ID" altLang="en-US" b="1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/>
              <a:t>	</a:t>
            </a:r>
            <a:r>
              <a:rPr lang="id-ID" altLang="en-US" b="1" smtClean="0"/>
              <a:t>Konklusi </a:t>
            </a:r>
            <a:r>
              <a:rPr lang="id-ID" altLang="en-US" smtClean="0"/>
              <a:t>: Maka, peralatan semi konduktor rusak merupakan penyebab</a:t>
            </a:r>
            <a:r>
              <a:rPr lang="en-US" altLang="en-US" smtClean="0"/>
              <a:t> </a:t>
            </a:r>
            <a:r>
              <a:rPr lang="id-ID" altLang="en-US" smtClean="0"/>
              <a:t>utama rusaknya peralatan elektronik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id-ID" altLang="en-US" smtClean="0"/>
              <a:t>Konklusi tidak selalu mutlak, dapat berubah jika ditemukan fakta-fakta</a:t>
            </a:r>
            <a:r>
              <a:rPr lang="en-US" altLang="en-US" smtClean="0"/>
              <a:t> </a:t>
            </a:r>
            <a:r>
              <a:rPr lang="id-ID" altLang="en-US" smtClean="0"/>
              <a:t>baru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F8838B-5079-4FE7-A3E9-C058CBDF64FB}" type="slidenum">
              <a:rPr lang="id-ID" altLang="en-US">
                <a:solidFill>
                  <a:schemeClr val="tx2"/>
                </a:solidFill>
              </a:rPr>
              <a:pPr eaLnBrk="1" hangingPunct="1"/>
              <a:t>6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altLang="en-US">
                <a:solidFill>
                  <a:schemeClr val="accent6">
                    <a:tint val="1000"/>
                  </a:schemeClr>
                </a:solidFill>
              </a:rPr>
              <a:t>LOGIKA PROPORSIONAL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 smtClean="0"/>
              <a:t>Bentuk logika komputasional ada 2 macam : </a:t>
            </a:r>
            <a:r>
              <a:rPr lang="id-ID" altLang="en-US" b="1" smtClean="0"/>
              <a:t>Logika Proporsional </a:t>
            </a:r>
            <a:r>
              <a:rPr lang="id-ID" altLang="en-US" smtClean="0"/>
              <a:t>atau</a:t>
            </a:r>
            <a:r>
              <a:rPr lang="en-US" altLang="en-US" smtClean="0"/>
              <a:t> </a:t>
            </a:r>
            <a:r>
              <a:rPr lang="id-ID" altLang="en-US" smtClean="0"/>
              <a:t>Kalkulus dan </a:t>
            </a:r>
            <a:r>
              <a:rPr lang="id-ID" altLang="en-US" b="1" smtClean="0"/>
              <a:t>Logika Predikat</a:t>
            </a:r>
            <a:endParaRPr lang="en-US" altLang="en-US" b="1" smtClean="0"/>
          </a:p>
          <a:p>
            <a:endParaRPr lang="en-US" altLang="en-US" b="1" smtClean="0"/>
          </a:p>
          <a:p>
            <a:r>
              <a:rPr lang="id-ID" altLang="en-US" smtClean="0"/>
              <a:t>Suatu Proposisi merupakan suatu statemen atau pernyataan yang</a:t>
            </a:r>
            <a:r>
              <a:rPr lang="en-US" altLang="en-US" smtClean="0"/>
              <a:t> </a:t>
            </a:r>
            <a:r>
              <a:rPr lang="id-ID" altLang="en-US" smtClean="0"/>
              <a:t>menyatakan benar (</a:t>
            </a:r>
            <a:r>
              <a:rPr lang="id-ID" altLang="en-US" i="1" smtClean="0"/>
              <a:t>TRUE</a:t>
            </a:r>
            <a:r>
              <a:rPr lang="id-ID" altLang="en-US" smtClean="0"/>
              <a:t>) atau salah (</a:t>
            </a:r>
            <a:r>
              <a:rPr lang="id-ID" altLang="en-US" i="1" smtClean="0"/>
              <a:t>FALSE</a:t>
            </a:r>
            <a:r>
              <a:rPr lang="id-ID" altLang="en-US" smtClean="0"/>
              <a:t>).</a:t>
            </a:r>
            <a:endParaRPr lang="en-US" altLang="en-US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AFF36E-90D6-4183-AEE9-CE276F872368}" type="slidenum">
              <a:rPr lang="id-ID" altLang="en-US">
                <a:solidFill>
                  <a:schemeClr val="tx2"/>
                </a:solidFill>
              </a:rPr>
              <a:pPr eaLnBrk="1" hangingPunct="1"/>
              <a:t>7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6237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altLang="en-US" sz="2800" smtClean="0"/>
              <a:t>Operator Logika </a:t>
            </a:r>
            <a:r>
              <a:rPr lang="en-US" altLang="en-US" sz="2800" smtClean="0"/>
              <a:t>(penggabungan proposisi)</a:t>
            </a:r>
            <a:endParaRPr lang="id-ID" altLang="en-US" sz="2800" smtClean="0"/>
          </a:p>
          <a:p>
            <a:pPr lvl="1">
              <a:lnSpc>
                <a:spcPct val="80000"/>
              </a:lnSpc>
            </a:pPr>
            <a:r>
              <a:rPr lang="en-US" altLang="en-US" sz="2300" smtClean="0"/>
              <a:t>Konjungsi:   </a:t>
            </a:r>
            <a:r>
              <a:rPr lang="en-US" altLang="en-US" sz="2300" smtClean="0">
                <a:sym typeface="Symbol" pitchFamily="18" charset="2"/>
              </a:rPr>
              <a:t> </a:t>
            </a:r>
            <a:r>
              <a:rPr lang="en-US" altLang="en-US" sz="2300" smtClean="0"/>
              <a:t>( and) </a:t>
            </a:r>
            <a:endParaRPr lang="id-ID" altLang="en-US" sz="2300" smtClean="0"/>
          </a:p>
          <a:p>
            <a:pPr lvl="1">
              <a:lnSpc>
                <a:spcPct val="80000"/>
              </a:lnSpc>
            </a:pPr>
            <a:r>
              <a:rPr lang="en-US" altLang="en-US" sz="2300" smtClean="0"/>
              <a:t>Disjungsi: </a:t>
            </a:r>
            <a:r>
              <a:rPr lang="en-US" altLang="en-US" sz="2300" smtClean="0">
                <a:sym typeface="Symbol" pitchFamily="18" charset="2"/>
              </a:rPr>
              <a:t> (Or)</a:t>
            </a:r>
          </a:p>
          <a:p>
            <a:pPr lvl="1">
              <a:lnSpc>
                <a:spcPct val="80000"/>
              </a:lnSpc>
            </a:pPr>
            <a:r>
              <a:rPr lang="en-US" altLang="en-US" sz="2300" smtClean="0">
                <a:sym typeface="Symbol" pitchFamily="18" charset="2"/>
              </a:rPr>
              <a:t>Negasi </a:t>
            </a:r>
            <a:r>
              <a:rPr lang="id-ID" altLang="en-US" sz="2300" smtClean="0"/>
              <a:t>~</a:t>
            </a:r>
            <a:r>
              <a:rPr lang="en-US" altLang="en-US" sz="2300" smtClean="0"/>
              <a:t> (not)</a:t>
            </a:r>
          </a:p>
          <a:p>
            <a:pPr lvl="1">
              <a:lnSpc>
                <a:spcPct val="80000"/>
              </a:lnSpc>
            </a:pPr>
            <a:r>
              <a:rPr lang="en-US" altLang="en-US" sz="2300" smtClean="0"/>
              <a:t>Implikasi </a:t>
            </a:r>
            <a:r>
              <a:rPr lang="en-US" altLang="en-US" sz="2300" smtClean="0">
                <a:cs typeface="Arial" charset="0"/>
              </a:rPr>
              <a:t>→</a:t>
            </a:r>
          </a:p>
          <a:p>
            <a:pPr lvl="1">
              <a:lnSpc>
                <a:spcPct val="80000"/>
              </a:lnSpc>
            </a:pPr>
            <a:r>
              <a:rPr lang="en-US" altLang="en-US" sz="2300" smtClean="0"/>
              <a:t>Ekivalensi </a:t>
            </a:r>
            <a:r>
              <a:rPr lang="en-US" altLang="en-US" sz="2300" smtClean="0">
                <a:cs typeface="Arial" charset="0"/>
              </a:rPr>
              <a:t>↔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id-ID" altLang="en-US" sz="2300" smtClean="0"/>
          </a:p>
          <a:p>
            <a:pPr>
              <a:lnSpc>
                <a:spcPct val="80000"/>
              </a:lnSpc>
            </a:pPr>
            <a:r>
              <a:rPr lang="id-ID" altLang="en-US" sz="2800" smtClean="0"/>
              <a:t>Untuk menggambarkan berbagai proposisi, premis atau konklusi gunakan simbol seperti huruf abjad.</a:t>
            </a:r>
            <a:endParaRPr lang="en-US" altLang="en-US" sz="2800" smtClean="0"/>
          </a:p>
          <a:p>
            <a:pPr>
              <a:lnSpc>
                <a:spcPct val="80000"/>
              </a:lnSpc>
            </a:pPr>
            <a:endParaRPr lang="id-ID" altLang="en-US" sz="2800" smtClean="0"/>
          </a:p>
          <a:p>
            <a:pPr>
              <a:lnSpc>
                <a:spcPct val="80000"/>
              </a:lnSpc>
            </a:pPr>
            <a:r>
              <a:rPr lang="id-ID" altLang="en-US" sz="2800" smtClean="0"/>
              <a:t>Misalnya: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300" smtClean="0"/>
              <a:t>P</a:t>
            </a:r>
            <a:r>
              <a:rPr lang="id-ID" altLang="en-US" sz="2300" smtClean="0"/>
              <a:t> = Tukang pos mengantarkan surat mulai Senin s/d Sabtu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300" smtClean="0"/>
              <a:t>Q</a:t>
            </a:r>
            <a:r>
              <a:rPr lang="id-ID" altLang="en-US" sz="2300" smtClean="0"/>
              <a:t> = Hari ini adalaha Hari Minggu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300" smtClean="0"/>
              <a:t>R</a:t>
            </a:r>
            <a:r>
              <a:rPr lang="id-ID" altLang="en-US" sz="2300" smtClean="0"/>
              <a:t> = Maka hari ini tukang pos tidak mengantar surat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20AA18-CA5B-42E9-A2B3-C0DEE56EDAC0}" type="slidenum">
              <a:rPr lang="id-ID" altLang="en-US">
                <a:solidFill>
                  <a:schemeClr val="tx2"/>
                </a:solidFill>
              </a:rPr>
              <a:pPr eaLnBrk="1" hangingPunct="1"/>
              <a:t>8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4824536"/>
          </a:xfrm>
        </p:spPr>
        <p:txBody>
          <a:bodyPr/>
          <a:lstStyle/>
          <a:p>
            <a:endParaRPr lang="en-US" altLang="en-US" sz="2800" dirty="0" smtClean="0"/>
          </a:p>
          <a:p>
            <a:r>
              <a:rPr lang="en-US" altLang="en-US" sz="2800" dirty="0" err="1" smtClean="0"/>
              <a:t>Inferensi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logika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proposisi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dapat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dilakukan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menggunakan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resolusi</a:t>
            </a:r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err="1" smtClean="0"/>
              <a:t>Resolusi</a:t>
            </a:r>
            <a:r>
              <a:rPr lang="en-US" altLang="en-US" sz="2800" dirty="0" smtClean="0"/>
              <a:t> </a:t>
            </a:r>
          </a:p>
          <a:p>
            <a:pPr lvl="1"/>
            <a:r>
              <a:rPr lang="en-US" altLang="en-US" sz="1900" dirty="0" err="1" smtClean="0"/>
              <a:t>Suatu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aturan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untuk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melakukan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inferensi</a:t>
            </a:r>
            <a:r>
              <a:rPr lang="en-US" altLang="en-US" sz="1900" dirty="0" smtClean="0"/>
              <a:t> yang </a:t>
            </a:r>
            <a:r>
              <a:rPr lang="en-US" altLang="en-US" sz="1900" dirty="0" err="1" smtClean="0"/>
              <a:t>dapat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berjalan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secara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efisien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dalam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suatu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bentuk</a:t>
            </a:r>
            <a:r>
              <a:rPr lang="en-US" altLang="en-US" sz="1900" dirty="0" smtClean="0"/>
              <a:t> CNF (</a:t>
            </a:r>
            <a:r>
              <a:rPr lang="en-US" altLang="en-US" sz="1900" i="1" dirty="0" err="1" smtClean="0"/>
              <a:t>Conjuction</a:t>
            </a:r>
            <a:r>
              <a:rPr lang="en-US" altLang="en-US" sz="1900" i="1" dirty="0" smtClean="0"/>
              <a:t> Normal Form</a:t>
            </a:r>
            <a:r>
              <a:rPr lang="en-US" altLang="en-US" sz="1900" dirty="0"/>
              <a:t> </a:t>
            </a:r>
            <a:r>
              <a:rPr lang="en-US" altLang="en-US" sz="1900" dirty="0" err="1" smtClean="0"/>
              <a:t>C</a:t>
            </a:r>
            <a:r>
              <a:rPr lang="en-US" dirty="0" err="1" smtClean="0"/>
              <a:t>iri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cirinya</a:t>
            </a:r>
            <a:r>
              <a:rPr lang="en-US" dirty="0"/>
              <a:t> : </a:t>
            </a:r>
          </a:p>
          <a:p>
            <a:pPr lvl="2"/>
            <a:r>
              <a:rPr lang="sv-SE" dirty="0" smtClean="0"/>
              <a:t>setiap </a:t>
            </a:r>
            <a:r>
              <a:rPr lang="sv-SE" dirty="0"/>
              <a:t>kalimat merupakan disjungsi literal</a:t>
            </a:r>
          </a:p>
          <a:p>
            <a:pPr lvl="2"/>
            <a:r>
              <a:rPr lang="fi-FI" dirty="0" smtClean="0"/>
              <a:t>semua </a:t>
            </a:r>
            <a:r>
              <a:rPr lang="fi-FI" dirty="0"/>
              <a:t>kalimat terkonjungsi secara </a:t>
            </a:r>
            <a:r>
              <a:rPr lang="fi-FI" dirty="0" smtClean="0"/>
              <a:t>implisit</a:t>
            </a:r>
            <a:endParaRPr lang="en-US" altLang="en-US" sz="4000" dirty="0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3B75C1-EE65-44F6-8C0A-E1B42434B18D}" type="slidenum">
              <a:rPr lang="id-ID" altLang="en-US">
                <a:solidFill>
                  <a:schemeClr val="tx2"/>
                </a:solidFill>
              </a:rPr>
              <a:pPr eaLnBrk="1" hangingPunct="1"/>
              <a:t>9</a:t>
            </a:fld>
            <a:endParaRPr lang="id-ID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2344</TotalTime>
  <Words>1812</Words>
  <Application>Microsoft Office PowerPoint</Application>
  <PresentationFormat>On-screen Show (4:3)</PresentationFormat>
  <Paragraphs>434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Adjacency</vt:lpstr>
      <vt:lpstr>REPRESENTASI PENGETAHUAN</vt:lpstr>
      <vt:lpstr>PowerPoint Presentation</vt:lpstr>
      <vt:lpstr>Langkah membangun sistem AI</vt:lpstr>
      <vt:lpstr>1. LOGIKA </vt:lpstr>
      <vt:lpstr>PENALARAN DEDUKTIF</vt:lpstr>
      <vt:lpstr>PENALARAN INDUKTIF</vt:lpstr>
      <vt:lpstr>LOGIKA PROPORSIONAL</vt:lpstr>
      <vt:lpstr>PowerPoint Presentation</vt:lpstr>
      <vt:lpstr>PowerPoint Presentation</vt:lpstr>
      <vt:lpstr>Mengubah kalimat kedalam bentuk CNF</vt:lpstr>
      <vt:lpstr>LOGIKA PREDIKAT / KALKULUS PREDIKAT</vt:lpstr>
      <vt:lpstr>PowerPoint Presentation</vt:lpstr>
      <vt:lpstr>PowerPoint Presentation</vt:lpstr>
      <vt:lpstr>Variabel </vt:lpstr>
      <vt:lpstr>FUNGSI</vt:lpstr>
      <vt:lpstr>OPERASI</vt:lpstr>
      <vt:lpstr>PENGUKURAN KUANTITAS (Quantifier)</vt:lpstr>
      <vt:lpstr>PowerPoint Presentation</vt:lpstr>
      <vt:lpstr>PowerPoint Presentation</vt:lpstr>
      <vt:lpstr>PENALARAN DENGAN LOGIKA</vt:lpstr>
      <vt:lpstr>2. RULES </vt:lpstr>
      <vt:lpstr>PowerPoint Presentation</vt:lpstr>
      <vt:lpstr>Contoh operasi sistem berbasis aturan</vt:lpstr>
      <vt:lpstr>PowerPoint Presentation</vt:lpstr>
      <vt:lpstr>JENIS-JENIS RULES</vt:lpstr>
      <vt:lpstr>PowerPoint Presentation</vt:lpstr>
      <vt:lpstr>PowerPoint Presentation</vt:lpstr>
      <vt:lpstr>PowerPoint Presentation</vt:lpstr>
      <vt:lpstr>3. JARINGAN SEMANTIK (SEMANTIC NETWORKS)</vt:lpstr>
      <vt:lpstr>Contoh jaringan semantik sederhana:</vt:lpstr>
      <vt:lpstr>PERLUASAN JARINGAN SEMANTIK</vt:lpstr>
      <vt:lpstr>PowerPoint Presentation</vt:lpstr>
      <vt:lpstr>PowerPoint Presentation</vt:lpstr>
      <vt:lpstr>Catatan:</vt:lpstr>
      <vt:lpstr>4. FRAME</vt:lpstr>
      <vt:lpstr>Struktur dari sebuah frame :</vt:lpstr>
      <vt:lpstr>PowerPoint Presentation</vt:lpstr>
      <vt:lpstr>Frame Kelas (Class) </vt:lpstr>
      <vt:lpstr>PowerPoint Presentation</vt:lpstr>
      <vt:lpstr>5. NASKAH (SCRIPT)</vt:lpstr>
      <vt:lpstr>NASKAH (SCRIPT)</vt:lpstr>
      <vt:lpstr>CONTOH</vt:lpstr>
      <vt:lpstr>PowerPoint Presentation</vt:lpstr>
      <vt:lpstr>PowerPoint Presentation</vt:lpstr>
      <vt:lpstr>PowerPoint Presentation</vt:lpstr>
    </vt:vector>
  </TitlesOfParts>
  <Company>Adv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PENCARIAN HEURISTIK</dc:title>
  <dc:creator>LOVE 4 EVER</dc:creator>
  <cp:lastModifiedBy>herlina</cp:lastModifiedBy>
  <cp:revision>57</cp:revision>
  <dcterms:created xsi:type="dcterms:W3CDTF">2004-10-02T17:25:03Z</dcterms:created>
  <dcterms:modified xsi:type="dcterms:W3CDTF">2019-09-09T12:46:06Z</dcterms:modified>
</cp:coreProperties>
</file>