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1"/>
  </p:notesMasterIdLst>
  <p:sldIdLst>
    <p:sldId id="256" r:id="rId2"/>
    <p:sldId id="294" r:id="rId3"/>
    <p:sldId id="295" r:id="rId4"/>
    <p:sldId id="298" r:id="rId5"/>
    <p:sldId id="296" r:id="rId6"/>
    <p:sldId id="297" r:id="rId7"/>
    <p:sldId id="314" r:id="rId8"/>
    <p:sldId id="257" r:id="rId9"/>
    <p:sldId id="259" r:id="rId10"/>
    <p:sldId id="260" r:id="rId11"/>
    <p:sldId id="261" r:id="rId12"/>
    <p:sldId id="263" r:id="rId13"/>
    <p:sldId id="264" r:id="rId14"/>
    <p:sldId id="265" r:id="rId15"/>
    <p:sldId id="266" r:id="rId16"/>
    <p:sldId id="267" r:id="rId17"/>
    <p:sldId id="268" r:id="rId18"/>
    <p:sldId id="269" r:id="rId19"/>
    <p:sldId id="270" r:id="rId20"/>
    <p:sldId id="271"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272" r:id="rId37"/>
    <p:sldId id="273" r:id="rId38"/>
    <p:sldId id="274" r:id="rId39"/>
    <p:sldId id="275" r:id="rId4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22FE21-D279-444B-8A4C-04D7656C5A73}" type="datetimeFigureOut">
              <a:rPr lang="id-ID" smtClean="0"/>
              <a:t>02/02/2020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D98C87-0FDE-4469-B2C9-627A19D2CBB4}" type="slidenum">
              <a:rPr lang="id-ID" smtClean="0"/>
              <a:t>‹#›</a:t>
            </a:fld>
            <a:endParaRPr lang="id-ID"/>
          </a:p>
        </p:txBody>
      </p:sp>
    </p:spTree>
    <p:extLst>
      <p:ext uri="{BB962C8B-B14F-4D97-AF65-F5344CB8AC3E}">
        <p14:creationId xmlns:p14="http://schemas.microsoft.com/office/powerpoint/2010/main" val="1405857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A181A4B-941B-4A34-A78E-3958CD5C0EF1}" type="slidenum">
              <a:rPr lang="en-GB"/>
              <a:pPr/>
              <a:t>2</a:t>
            </a:fld>
            <a:endParaRPr lang="en-GB"/>
          </a:p>
        </p:txBody>
      </p:sp>
      <p:sp>
        <p:nvSpPr>
          <p:cNvPr id="7170" name="Rectangle 2"/>
          <p:cNvSpPr>
            <a:spLocks noGrp="1" noRot="1" noChangeAspect="1" noChangeArrowheads="1" noTextEdit="1"/>
          </p:cNvSpPr>
          <p:nvPr>
            <p:ph type="sldImg"/>
          </p:nvPr>
        </p:nvSpPr>
        <p:spPr>
          <a:xfrm>
            <a:off x="1150938" y="692150"/>
            <a:ext cx="4556125" cy="3416300"/>
          </a:xfrm>
          <a:ln cap="flat"/>
        </p:spPr>
      </p:sp>
      <p:sp>
        <p:nvSpPr>
          <p:cNvPr id="7171"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2838505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F3385FE-D277-4C19-BE4E-2D55805EA228}" type="slidenum">
              <a:rPr lang="en-GB"/>
              <a:pPr/>
              <a:t>29</a:t>
            </a:fld>
            <a:endParaRPr lang="en-GB"/>
          </a:p>
        </p:txBody>
      </p:sp>
      <p:sp>
        <p:nvSpPr>
          <p:cNvPr id="41986" name="Rectangle 2"/>
          <p:cNvSpPr>
            <a:spLocks noGrp="1" noRot="1" noChangeAspect="1" noChangeArrowheads="1" noTextEdit="1"/>
          </p:cNvSpPr>
          <p:nvPr>
            <p:ph type="sldImg"/>
          </p:nvPr>
        </p:nvSpPr>
        <p:spPr>
          <a:xfrm>
            <a:off x="1150938" y="692150"/>
            <a:ext cx="4556125" cy="3416300"/>
          </a:xfrm>
          <a:ln cap="flat"/>
        </p:spPr>
      </p:sp>
      <p:sp>
        <p:nvSpPr>
          <p:cNvPr id="41987"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2260135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9AF5F35-C1C6-44B8-B5D7-11AB8131E6F5}" type="slidenum">
              <a:rPr lang="en-GB"/>
              <a:pPr/>
              <a:t>30</a:t>
            </a:fld>
            <a:endParaRPr lang="en-GB"/>
          </a:p>
        </p:txBody>
      </p:sp>
      <p:sp>
        <p:nvSpPr>
          <p:cNvPr id="44034" name="Rectangle 2"/>
          <p:cNvSpPr>
            <a:spLocks noGrp="1" noRot="1" noChangeAspect="1" noChangeArrowheads="1" noTextEdit="1"/>
          </p:cNvSpPr>
          <p:nvPr>
            <p:ph type="sldImg"/>
          </p:nvPr>
        </p:nvSpPr>
        <p:spPr>
          <a:xfrm>
            <a:off x="1150938" y="692150"/>
            <a:ext cx="4556125" cy="3416300"/>
          </a:xfrm>
          <a:ln cap="flat"/>
        </p:spPr>
      </p:sp>
      <p:sp>
        <p:nvSpPr>
          <p:cNvPr id="44035"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2301903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AFE9804-41E5-4E5D-BB68-519E8716E3E2}" type="slidenum">
              <a:rPr lang="en-GB"/>
              <a:pPr/>
              <a:t>31</a:t>
            </a:fld>
            <a:endParaRPr lang="en-GB"/>
          </a:p>
        </p:txBody>
      </p:sp>
      <p:sp>
        <p:nvSpPr>
          <p:cNvPr id="103426" name="Rectangle 2"/>
          <p:cNvSpPr>
            <a:spLocks noGrp="1" noRot="1" noChangeAspect="1" noChangeArrowheads="1" noTextEdit="1"/>
          </p:cNvSpPr>
          <p:nvPr>
            <p:ph type="sldImg"/>
          </p:nvPr>
        </p:nvSpPr>
        <p:spPr>
          <a:xfrm>
            <a:off x="1150938" y="692150"/>
            <a:ext cx="4556125" cy="3416300"/>
          </a:xfrm>
          <a:ln cap="flat"/>
        </p:spPr>
      </p:sp>
      <p:sp>
        <p:nvSpPr>
          <p:cNvPr id="103427"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4147039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C0D6FBD-0A82-42D6-B296-19B024C16E92}" type="slidenum">
              <a:rPr lang="en-GB"/>
              <a:pPr/>
              <a:t>32</a:t>
            </a:fld>
            <a:endParaRPr lang="en-GB"/>
          </a:p>
        </p:txBody>
      </p:sp>
      <p:sp>
        <p:nvSpPr>
          <p:cNvPr id="46082" name="Rectangle 2"/>
          <p:cNvSpPr>
            <a:spLocks noGrp="1" noRot="1" noChangeAspect="1" noChangeArrowheads="1" noTextEdit="1"/>
          </p:cNvSpPr>
          <p:nvPr>
            <p:ph type="sldImg"/>
          </p:nvPr>
        </p:nvSpPr>
        <p:spPr>
          <a:xfrm>
            <a:off x="1150938" y="692150"/>
            <a:ext cx="4556125" cy="3416300"/>
          </a:xfrm>
          <a:ln cap="flat"/>
        </p:spPr>
      </p:sp>
      <p:sp>
        <p:nvSpPr>
          <p:cNvPr id="46083"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3837116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2BC12C2-D2C4-4B06-BC25-48AA6C6D31D4}" type="slidenum">
              <a:rPr lang="en-GB"/>
              <a:pPr/>
              <a:t>33</a:t>
            </a:fld>
            <a:endParaRPr lang="en-GB"/>
          </a:p>
        </p:txBody>
      </p:sp>
      <p:sp>
        <p:nvSpPr>
          <p:cNvPr id="48130" name="Rectangle 2"/>
          <p:cNvSpPr>
            <a:spLocks noGrp="1" noRot="1" noChangeAspect="1" noChangeArrowheads="1" noTextEdit="1"/>
          </p:cNvSpPr>
          <p:nvPr>
            <p:ph type="sldImg"/>
          </p:nvPr>
        </p:nvSpPr>
        <p:spPr>
          <a:xfrm>
            <a:off x="1150938" y="692150"/>
            <a:ext cx="4556125" cy="3416300"/>
          </a:xfrm>
          <a:ln cap="flat"/>
        </p:spPr>
      </p:sp>
      <p:sp>
        <p:nvSpPr>
          <p:cNvPr id="48131"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2641250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C01942A-6A50-4C1D-8161-640625F24297}" type="slidenum">
              <a:rPr lang="en-GB"/>
              <a:pPr/>
              <a:t>34</a:t>
            </a:fld>
            <a:endParaRPr lang="en-GB"/>
          </a:p>
        </p:txBody>
      </p:sp>
      <p:sp>
        <p:nvSpPr>
          <p:cNvPr id="50178" name="Rectangle 2"/>
          <p:cNvSpPr>
            <a:spLocks noGrp="1" noRot="1" noChangeAspect="1" noChangeArrowheads="1" noTextEdit="1"/>
          </p:cNvSpPr>
          <p:nvPr>
            <p:ph type="sldImg"/>
          </p:nvPr>
        </p:nvSpPr>
        <p:spPr>
          <a:xfrm>
            <a:off x="1150938" y="692150"/>
            <a:ext cx="4556125" cy="3416300"/>
          </a:xfrm>
          <a:ln cap="flat"/>
        </p:spPr>
      </p:sp>
      <p:sp>
        <p:nvSpPr>
          <p:cNvPr id="50179"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2658292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C69E43D-15AB-479D-AE81-4A108005772A}" type="slidenum">
              <a:rPr lang="en-GB"/>
              <a:pPr/>
              <a:t>35</a:t>
            </a:fld>
            <a:endParaRPr lang="en-GB"/>
          </a:p>
        </p:txBody>
      </p:sp>
      <p:sp>
        <p:nvSpPr>
          <p:cNvPr id="52226" name="Rectangle 2"/>
          <p:cNvSpPr>
            <a:spLocks noGrp="1" noRot="1" noChangeAspect="1" noChangeArrowheads="1" noTextEdit="1"/>
          </p:cNvSpPr>
          <p:nvPr>
            <p:ph type="sldImg"/>
          </p:nvPr>
        </p:nvSpPr>
        <p:spPr>
          <a:xfrm>
            <a:off x="1150938" y="692150"/>
            <a:ext cx="4556125" cy="3416300"/>
          </a:xfrm>
          <a:ln cap="flat"/>
        </p:spPr>
      </p:sp>
      <p:sp>
        <p:nvSpPr>
          <p:cNvPr id="52227"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1714434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8B71A69-B8FF-4E26-A8F1-C09EA40FDE4B}" type="slidenum">
              <a:rPr lang="en-GB"/>
              <a:pPr/>
              <a:t>3</a:t>
            </a:fld>
            <a:endParaRPr lang="en-GB"/>
          </a:p>
        </p:txBody>
      </p:sp>
      <p:sp>
        <p:nvSpPr>
          <p:cNvPr id="9218" name="Rectangle 2"/>
          <p:cNvSpPr>
            <a:spLocks noGrp="1" noRot="1" noChangeAspect="1" noChangeArrowheads="1" noTextEdit="1"/>
          </p:cNvSpPr>
          <p:nvPr>
            <p:ph type="sldImg"/>
          </p:nvPr>
        </p:nvSpPr>
        <p:spPr>
          <a:xfrm>
            <a:off x="1150938" y="692150"/>
            <a:ext cx="4556125" cy="3416300"/>
          </a:xfrm>
          <a:ln cap="flat"/>
        </p:spPr>
      </p:sp>
      <p:sp>
        <p:nvSpPr>
          <p:cNvPr id="9219"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422696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37B2682-A317-4E7D-95B8-B9E8D7BD4126}" type="slidenum">
              <a:rPr lang="en-GB"/>
              <a:pPr/>
              <a:t>22</a:t>
            </a:fld>
            <a:endParaRPr lang="en-GB"/>
          </a:p>
        </p:txBody>
      </p:sp>
      <p:sp>
        <p:nvSpPr>
          <p:cNvPr id="31746" name="Rectangle 2"/>
          <p:cNvSpPr>
            <a:spLocks noGrp="1" noRot="1" noChangeAspect="1" noChangeArrowheads="1" noTextEdit="1"/>
          </p:cNvSpPr>
          <p:nvPr>
            <p:ph type="sldImg"/>
          </p:nvPr>
        </p:nvSpPr>
        <p:spPr>
          <a:xfrm>
            <a:off x="1150938" y="692150"/>
            <a:ext cx="4556125" cy="3416300"/>
          </a:xfrm>
          <a:ln cap="flat"/>
        </p:spPr>
      </p:sp>
      <p:sp>
        <p:nvSpPr>
          <p:cNvPr id="31747"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2318147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097594-580C-4A78-B3A8-E6ABEC0B444B}" type="slidenum">
              <a:rPr lang="en-GB"/>
              <a:pPr/>
              <a:t>23</a:t>
            </a:fld>
            <a:endParaRPr lang="en-GB"/>
          </a:p>
        </p:txBody>
      </p:sp>
      <p:sp>
        <p:nvSpPr>
          <p:cNvPr id="33794" name="Rectangle 2"/>
          <p:cNvSpPr>
            <a:spLocks noGrp="1" noRot="1" noChangeAspect="1" noChangeArrowheads="1" noTextEdit="1"/>
          </p:cNvSpPr>
          <p:nvPr>
            <p:ph type="sldImg"/>
          </p:nvPr>
        </p:nvSpPr>
        <p:spPr>
          <a:xfrm>
            <a:off x="1150938" y="692150"/>
            <a:ext cx="4556125" cy="3416300"/>
          </a:xfrm>
          <a:ln cap="flat"/>
        </p:spPr>
      </p:sp>
      <p:sp>
        <p:nvSpPr>
          <p:cNvPr id="33795"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595283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2A2A41E-8B3D-4BCD-A4F5-BAB98A245AAD}" type="slidenum">
              <a:rPr lang="en-GB"/>
              <a:pPr/>
              <a:t>24</a:t>
            </a:fld>
            <a:endParaRPr lang="en-GB"/>
          </a:p>
        </p:txBody>
      </p:sp>
      <p:sp>
        <p:nvSpPr>
          <p:cNvPr id="35842" name="Rectangle 2"/>
          <p:cNvSpPr>
            <a:spLocks noGrp="1" noRot="1" noChangeAspect="1" noChangeArrowheads="1" noTextEdit="1"/>
          </p:cNvSpPr>
          <p:nvPr>
            <p:ph type="sldImg"/>
          </p:nvPr>
        </p:nvSpPr>
        <p:spPr>
          <a:xfrm>
            <a:off x="1150938" y="692150"/>
            <a:ext cx="4556125" cy="3416300"/>
          </a:xfrm>
          <a:ln cap="flat"/>
        </p:spPr>
      </p:sp>
      <p:sp>
        <p:nvSpPr>
          <p:cNvPr id="35843"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146332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A4FC9DF-7878-43CA-8D39-0B1434B80880}" type="slidenum">
              <a:rPr lang="en-GB"/>
              <a:pPr/>
              <a:t>25</a:t>
            </a:fld>
            <a:endParaRPr lang="en-GB"/>
          </a:p>
        </p:txBody>
      </p:sp>
      <p:sp>
        <p:nvSpPr>
          <p:cNvPr id="99330" name="Rectangle 2"/>
          <p:cNvSpPr>
            <a:spLocks noGrp="1" noRot="1" noChangeAspect="1" noChangeArrowheads="1" noTextEdit="1"/>
          </p:cNvSpPr>
          <p:nvPr>
            <p:ph type="sldImg"/>
          </p:nvPr>
        </p:nvSpPr>
        <p:spPr>
          <a:xfrm>
            <a:off x="1150938" y="692150"/>
            <a:ext cx="4556125" cy="3416300"/>
          </a:xfrm>
          <a:ln cap="flat"/>
        </p:spPr>
      </p:sp>
      <p:sp>
        <p:nvSpPr>
          <p:cNvPr id="99331"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1939985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29D1B17-FD21-4998-9111-CBC8181228E8}" type="slidenum">
              <a:rPr lang="en-GB"/>
              <a:pPr/>
              <a:t>26</a:t>
            </a:fld>
            <a:endParaRPr lang="en-GB"/>
          </a:p>
        </p:txBody>
      </p:sp>
      <p:sp>
        <p:nvSpPr>
          <p:cNvPr id="37890" name="Rectangle 2"/>
          <p:cNvSpPr>
            <a:spLocks noGrp="1" noRot="1" noChangeAspect="1" noChangeArrowheads="1" noTextEdit="1"/>
          </p:cNvSpPr>
          <p:nvPr>
            <p:ph type="sldImg"/>
          </p:nvPr>
        </p:nvSpPr>
        <p:spPr>
          <a:xfrm>
            <a:off x="1150938" y="692150"/>
            <a:ext cx="4556125" cy="3416300"/>
          </a:xfrm>
          <a:ln cap="flat"/>
        </p:spPr>
      </p:sp>
      <p:sp>
        <p:nvSpPr>
          <p:cNvPr id="37891"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110950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21B1150-83E0-4009-93DA-7888C0FAFC06}" type="slidenum">
              <a:rPr lang="en-GB"/>
              <a:pPr/>
              <a:t>27</a:t>
            </a:fld>
            <a:endParaRPr lang="en-GB"/>
          </a:p>
        </p:txBody>
      </p:sp>
      <p:sp>
        <p:nvSpPr>
          <p:cNvPr id="39938" name="Rectangle 2"/>
          <p:cNvSpPr>
            <a:spLocks noGrp="1" noRot="1" noChangeAspect="1" noChangeArrowheads="1" noTextEdit="1"/>
          </p:cNvSpPr>
          <p:nvPr>
            <p:ph type="sldImg"/>
          </p:nvPr>
        </p:nvSpPr>
        <p:spPr>
          <a:xfrm>
            <a:off x="1150938" y="692150"/>
            <a:ext cx="4556125" cy="3416300"/>
          </a:xfrm>
          <a:ln cap="flat"/>
        </p:spPr>
      </p:sp>
      <p:sp>
        <p:nvSpPr>
          <p:cNvPr id="39939"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278395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03CB19B-6EF2-4F7A-9D0D-E6CC1582F1EB}" type="slidenum">
              <a:rPr lang="en-GB"/>
              <a:pPr/>
              <a:t>28</a:t>
            </a:fld>
            <a:endParaRPr lang="en-GB"/>
          </a:p>
        </p:txBody>
      </p:sp>
      <p:sp>
        <p:nvSpPr>
          <p:cNvPr id="101378" name="Rectangle 2"/>
          <p:cNvSpPr>
            <a:spLocks noGrp="1" noRot="1" noChangeAspect="1" noChangeArrowheads="1" noTextEdit="1"/>
          </p:cNvSpPr>
          <p:nvPr>
            <p:ph type="sldImg"/>
          </p:nvPr>
        </p:nvSpPr>
        <p:spPr>
          <a:xfrm>
            <a:off x="1150938" y="692150"/>
            <a:ext cx="4556125" cy="3416300"/>
          </a:xfrm>
          <a:ln cap="flat"/>
        </p:spPr>
      </p:sp>
      <p:sp>
        <p:nvSpPr>
          <p:cNvPr id="101379" name="Rectangle 3"/>
          <p:cNvSpPr>
            <a:spLocks noGrp="1" noChangeArrowheads="1"/>
          </p:cNvSpPr>
          <p:nvPr>
            <p:ph type="body" idx="1"/>
          </p:nvPr>
        </p:nvSpPr>
        <p:spPr>
          <a:ln/>
        </p:spPr>
        <p:txBody>
          <a:bodyPr/>
          <a:lstStyle/>
          <a:p>
            <a:endParaRPr lang="id-ID"/>
          </a:p>
        </p:txBody>
      </p:sp>
    </p:spTree>
    <p:extLst>
      <p:ext uri="{BB962C8B-B14F-4D97-AF65-F5344CB8AC3E}">
        <p14:creationId xmlns:p14="http://schemas.microsoft.com/office/powerpoint/2010/main" val="357112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E80017-D70C-4D6B-92A8-A738B770D432}" type="datetimeFigureOut">
              <a:rPr lang="id-ID" smtClean="0"/>
              <a:t>02/02/2020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118850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80017-D70C-4D6B-92A8-A738B770D432}" type="datetimeFigureOut">
              <a:rPr lang="id-ID" smtClean="0"/>
              <a:t>02/02/2020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251625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80017-D70C-4D6B-92A8-A738B770D432}" type="datetimeFigureOut">
              <a:rPr lang="id-ID" smtClean="0"/>
              <a:t>02/02/2020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3905414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00399D4C-D4A7-4CBE-B388-937F7A12187B}" type="slidenum">
              <a:rPr lang="en-US"/>
              <a:pPr>
                <a:defRPr/>
              </a:pPr>
              <a:t>‹#›</a:t>
            </a:fld>
            <a:endParaRPr lang="en-US"/>
          </a:p>
        </p:txBody>
      </p:sp>
    </p:spTree>
    <p:extLst>
      <p:ext uri="{BB962C8B-B14F-4D97-AF65-F5344CB8AC3E}">
        <p14:creationId xmlns:p14="http://schemas.microsoft.com/office/powerpoint/2010/main" val="128459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80017-D70C-4D6B-92A8-A738B770D432}" type="datetimeFigureOut">
              <a:rPr lang="id-ID" smtClean="0"/>
              <a:t>02/02/2020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338797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E80017-D70C-4D6B-92A8-A738B770D432}" type="datetimeFigureOut">
              <a:rPr lang="id-ID" smtClean="0"/>
              <a:t>02/02/2020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392858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E80017-D70C-4D6B-92A8-A738B770D432}" type="datetimeFigureOut">
              <a:rPr lang="id-ID" smtClean="0"/>
              <a:t>02/02/2020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319625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E80017-D70C-4D6B-92A8-A738B770D432}" type="datetimeFigureOut">
              <a:rPr lang="id-ID" smtClean="0"/>
              <a:t>02/02/2020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144350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E80017-D70C-4D6B-92A8-A738B770D432}" type="datetimeFigureOut">
              <a:rPr lang="id-ID" smtClean="0"/>
              <a:t>02/02/2020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277889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80017-D70C-4D6B-92A8-A738B770D432}" type="datetimeFigureOut">
              <a:rPr lang="id-ID" smtClean="0"/>
              <a:t>02/02/2020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78021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80017-D70C-4D6B-92A8-A738B770D432}" type="datetimeFigureOut">
              <a:rPr lang="id-ID" smtClean="0"/>
              <a:t>02/02/2020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112877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80017-D70C-4D6B-92A8-A738B770D432}" type="datetimeFigureOut">
              <a:rPr lang="id-ID" smtClean="0"/>
              <a:t>02/02/2020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90C012-E10F-47E8-B1A5-97503041A2E1}" type="slidenum">
              <a:rPr lang="id-ID" smtClean="0"/>
              <a:t>‹#›</a:t>
            </a:fld>
            <a:endParaRPr lang="id-ID"/>
          </a:p>
        </p:txBody>
      </p:sp>
    </p:spTree>
    <p:extLst>
      <p:ext uri="{BB962C8B-B14F-4D97-AF65-F5344CB8AC3E}">
        <p14:creationId xmlns:p14="http://schemas.microsoft.com/office/powerpoint/2010/main" val="108592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EE80017-D70C-4D6B-92A8-A738B770D432}" type="datetimeFigureOut">
              <a:rPr lang="id-ID" smtClean="0"/>
              <a:t>02/02/2020</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90C012-E10F-47E8-B1A5-97503041A2E1}" type="slidenum">
              <a:rPr lang="id-ID" smtClean="0"/>
              <a:t>‹#›</a:t>
            </a:fld>
            <a:endParaRPr lang="id-ID"/>
          </a:p>
        </p:txBody>
      </p:sp>
    </p:spTree>
    <p:extLst>
      <p:ext uri="{BB962C8B-B14F-4D97-AF65-F5344CB8AC3E}">
        <p14:creationId xmlns:p14="http://schemas.microsoft.com/office/powerpoint/2010/main" val="31401751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b="1" dirty="0" smtClean="0"/>
              <a:t>SPK dan SC</a:t>
            </a:r>
            <a:br>
              <a:rPr lang="id-ID" b="1" dirty="0" smtClean="0"/>
            </a:br>
            <a:r>
              <a:rPr lang="id-ID" b="1" dirty="0" smtClean="0"/>
              <a:t>Inferensi dan Mesin Inferensi</a:t>
            </a:r>
            <a:endParaRPr lang="id-ID" b="1" dirty="0"/>
          </a:p>
        </p:txBody>
      </p:sp>
      <p:sp>
        <p:nvSpPr>
          <p:cNvPr id="4" name="Rectangle 3"/>
          <p:cNvSpPr txBox="1">
            <a:spLocks noChangeArrowheads="1"/>
          </p:cNvSpPr>
          <p:nvPr/>
        </p:nvSpPr>
        <p:spPr>
          <a:xfrm>
            <a:off x="0" y="5561856"/>
            <a:ext cx="8532440" cy="1296144"/>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id-ID" sz="4000" b="1" dirty="0" smtClean="0"/>
              <a:t>Sistem cerdas dan </a:t>
            </a:r>
            <a:r>
              <a:rPr lang="id-ID" sz="4000" b="1" dirty="0" smtClean="0"/>
              <a:t>Pendukung </a:t>
            </a:r>
            <a:r>
              <a:rPr lang="id-ID" sz="4000" b="1" dirty="0" smtClean="0"/>
              <a:t>Keputusan</a:t>
            </a:r>
          </a:p>
          <a:p>
            <a:r>
              <a:rPr lang="id-ID" sz="4000" dirty="0" smtClean="0"/>
              <a:t>Dr. Herlina Jayadianti. ST.MT</a:t>
            </a:r>
            <a:endParaRPr lang="en-US" sz="2400" dirty="0"/>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244475"/>
            <a:ext cx="14017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6898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2. Modus </a:t>
            </a:r>
            <a:r>
              <a:rPr lang="id-ID" b="1" dirty="0"/>
              <a:t>Tollen</a:t>
            </a:r>
            <a:r>
              <a:rPr lang="id-ID" dirty="0"/>
              <a:t/>
            </a:r>
            <a:br>
              <a:rPr lang="id-ID" dirty="0"/>
            </a:br>
            <a:endParaRPr lang="id-ID" dirty="0"/>
          </a:p>
        </p:txBody>
      </p:sp>
      <p:sp>
        <p:nvSpPr>
          <p:cNvPr id="3" name="Content Placeholder 2"/>
          <p:cNvSpPr>
            <a:spLocks noGrp="1"/>
          </p:cNvSpPr>
          <p:nvPr>
            <p:ph idx="1"/>
          </p:nvPr>
        </p:nvSpPr>
        <p:spPr/>
        <p:txBody>
          <a:bodyPr>
            <a:normAutofit/>
          </a:bodyPr>
          <a:lstStyle/>
          <a:p>
            <a:pPr marL="114300" indent="0">
              <a:buNone/>
            </a:pPr>
            <a:r>
              <a:rPr lang="id-ID" dirty="0" smtClean="0"/>
              <a:t>Kaidah </a:t>
            </a:r>
            <a:r>
              <a:rPr lang="id-ID" dirty="0"/>
              <a:t>ini didasarkan pada tautologi [~</a:t>
            </a:r>
            <a:r>
              <a:rPr lang="id-ID" i="1" dirty="0"/>
              <a:t>q</a:t>
            </a:r>
            <a:r>
              <a:rPr lang="id-ID" dirty="0"/>
              <a:t> ∧</a:t>
            </a:r>
            <a:r>
              <a:rPr lang="id-ID" i="1" dirty="0"/>
              <a:t> </a:t>
            </a:r>
            <a:r>
              <a:rPr lang="id-ID" dirty="0"/>
              <a:t>(</a:t>
            </a:r>
            <a:r>
              <a:rPr lang="id-ID" i="1" dirty="0"/>
              <a:t>p → q)</a:t>
            </a:r>
            <a:r>
              <a:rPr lang="id-ID" dirty="0"/>
              <a:t>] → ~</a:t>
            </a:r>
            <a:r>
              <a:rPr lang="id-ID" i="1" dirty="0"/>
              <a:t>p, </a:t>
            </a:r>
            <a:r>
              <a:rPr lang="id-ID" dirty="0"/>
              <a:t>Kaidah modus Tollen</a:t>
            </a:r>
          </a:p>
          <a:p>
            <a:endParaRPr lang="id-ID"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190" t="23058" r="45062" b="26436"/>
          <a:stretch/>
        </p:blipFill>
        <p:spPr bwMode="auto">
          <a:xfrm>
            <a:off x="539552" y="2492896"/>
            <a:ext cx="5041556" cy="369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92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3. Silogisme Hipotesis</a:t>
            </a:r>
            <a:r>
              <a:rPr lang="id-ID" dirty="0"/>
              <a:t/>
            </a:r>
            <a:br>
              <a:rPr lang="id-ID" dirty="0"/>
            </a:br>
            <a:endParaRPr lang="id-ID" dirty="0"/>
          </a:p>
        </p:txBody>
      </p:sp>
      <p:sp>
        <p:nvSpPr>
          <p:cNvPr id="3" name="Content Placeholder 2"/>
          <p:cNvSpPr>
            <a:spLocks noGrp="1"/>
          </p:cNvSpPr>
          <p:nvPr>
            <p:ph idx="1"/>
          </p:nvPr>
        </p:nvSpPr>
        <p:spPr/>
        <p:txBody>
          <a:bodyPr>
            <a:normAutofit/>
          </a:bodyPr>
          <a:lstStyle/>
          <a:p>
            <a:pPr marL="114300" indent="0">
              <a:buNone/>
            </a:pPr>
            <a:r>
              <a:rPr lang="id-ID" dirty="0" smtClean="0"/>
              <a:t>Kaidah </a:t>
            </a:r>
            <a:r>
              <a:rPr lang="id-ID" dirty="0"/>
              <a:t>ini didasarkan pada tautologi [(</a:t>
            </a:r>
            <a:r>
              <a:rPr lang="id-ID" i="1" dirty="0"/>
              <a:t>p → q</a:t>
            </a:r>
            <a:r>
              <a:rPr lang="id-ID" dirty="0"/>
              <a:t>) ∧ (</a:t>
            </a:r>
            <a:r>
              <a:rPr lang="id-ID" i="1" dirty="0"/>
              <a:t>q → r</a:t>
            </a:r>
            <a:r>
              <a:rPr lang="id-ID" dirty="0"/>
              <a:t>)] → (</a:t>
            </a:r>
            <a:r>
              <a:rPr lang="id-ID" i="1" dirty="0"/>
              <a:t>p → r</a:t>
            </a:r>
            <a:r>
              <a:rPr lang="id-ID" dirty="0"/>
              <a:t>). Kaidah silogisme</a:t>
            </a:r>
          </a:p>
          <a:p>
            <a:endParaRPr lang="id-ID"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15" t="24493" r="45262" b="24648"/>
          <a:stretch/>
        </p:blipFill>
        <p:spPr bwMode="auto">
          <a:xfrm>
            <a:off x="683568" y="2780928"/>
            <a:ext cx="4947228" cy="372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50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4. Silogisme </a:t>
            </a:r>
            <a:r>
              <a:rPr lang="id-ID" b="1" dirty="0"/>
              <a:t>Disjungtif</a:t>
            </a:r>
            <a:r>
              <a:rPr lang="id-ID" dirty="0"/>
              <a:t/>
            </a:r>
            <a:br>
              <a:rPr lang="id-ID" dirty="0"/>
            </a:br>
            <a:endParaRPr lang="id-ID" dirty="0"/>
          </a:p>
        </p:txBody>
      </p:sp>
      <p:sp>
        <p:nvSpPr>
          <p:cNvPr id="3" name="Content Placeholder 2"/>
          <p:cNvSpPr>
            <a:spLocks noGrp="1"/>
          </p:cNvSpPr>
          <p:nvPr>
            <p:ph idx="1"/>
          </p:nvPr>
        </p:nvSpPr>
        <p:spPr/>
        <p:txBody>
          <a:bodyPr>
            <a:normAutofit/>
          </a:bodyPr>
          <a:lstStyle/>
          <a:p>
            <a:pPr marL="114300" indent="0">
              <a:buNone/>
            </a:pPr>
            <a:r>
              <a:rPr lang="id-ID" dirty="0" smtClean="0"/>
              <a:t>Kaidah </a:t>
            </a:r>
            <a:r>
              <a:rPr lang="id-ID" dirty="0"/>
              <a:t>ini didasarkan pada tautologi [(</a:t>
            </a:r>
            <a:r>
              <a:rPr lang="id-ID" i="1" dirty="0"/>
              <a:t>p </a:t>
            </a:r>
            <a:r>
              <a:rPr lang="id-ID" dirty="0"/>
              <a:t>∨</a:t>
            </a:r>
            <a:r>
              <a:rPr lang="id-ID" i="1" dirty="0"/>
              <a:t> q</a:t>
            </a:r>
            <a:r>
              <a:rPr lang="id-ID" dirty="0"/>
              <a:t>) ∧ ~</a:t>
            </a:r>
            <a:r>
              <a:rPr lang="id-ID" i="1" dirty="0"/>
              <a:t>p</a:t>
            </a:r>
            <a:r>
              <a:rPr lang="id-ID" dirty="0"/>
              <a:t>] → </a:t>
            </a:r>
            <a:r>
              <a:rPr lang="id-ID" i="1" dirty="0"/>
              <a:t>q. </a:t>
            </a:r>
            <a:r>
              <a:rPr lang="id-ID" dirty="0"/>
              <a:t>Kaidah silogisme disjungtif</a:t>
            </a:r>
          </a:p>
          <a:p>
            <a:pPr marL="114300" indent="0">
              <a:buNone/>
            </a:pPr>
            <a:endParaRPr lang="id-ID"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530" t="28345" r="45163" b="15317"/>
          <a:stretch/>
        </p:blipFill>
        <p:spPr bwMode="auto">
          <a:xfrm>
            <a:off x="683568" y="2348880"/>
            <a:ext cx="4984124" cy="4121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24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5. Simplifikasi</a:t>
            </a:r>
            <a:r>
              <a:rPr lang="id-ID" dirty="0"/>
              <a:t/>
            </a:r>
            <a:br>
              <a:rPr lang="id-ID" dirty="0"/>
            </a:br>
            <a:endParaRPr lang="id-ID" dirty="0"/>
          </a:p>
        </p:txBody>
      </p:sp>
      <p:sp>
        <p:nvSpPr>
          <p:cNvPr id="3" name="Content Placeholder 2"/>
          <p:cNvSpPr>
            <a:spLocks noGrp="1"/>
          </p:cNvSpPr>
          <p:nvPr>
            <p:ph idx="1"/>
          </p:nvPr>
        </p:nvSpPr>
        <p:spPr>
          <a:xfrm>
            <a:off x="393956" y="1124744"/>
            <a:ext cx="7620000" cy="4800600"/>
          </a:xfrm>
        </p:spPr>
        <p:txBody>
          <a:bodyPr/>
          <a:lstStyle/>
          <a:p>
            <a:pPr marL="114300" indent="0">
              <a:buNone/>
            </a:pPr>
            <a:r>
              <a:rPr lang="id-ID" dirty="0" smtClean="0"/>
              <a:t>Kaidah </a:t>
            </a:r>
            <a:r>
              <a:rPr lang="id-ID" dirty="0"/>
              <a:t>ini didasarkan pada tautologi (</a:t>
            </a:r>
            <a:r>
              <a:rPr lang="id-ID" i="1" dirty="0"/>
              <a:t>p </a:t>
            </a:r>
            <a:r>
              <a:rPr lang="id-ID" dirty="0"/>
              <a:t>∧</a:t>
            </a:r>
            <a:r>
              <a:rPr lang="id-ID" i="1" dirty="0"/>
              <a:t> q</a:t>
            </a:r>
            <a:r>
              <a:rPr lang="id-ID" dirty="0"/>
              <a:t>) → </a:t>
            </a:r>
            <a:r>
              <a:rPr lang="id-ID" i="1" dirty="0"/>
              <a:t>p,</a:t>
            </a:r>
            <a:r>
              <a:rPr lang="id-ID" dirty="0"/>
              <a:t> yang dalam hal ini, </a:t>
            </a:r>
            <a:r>
              <a:rPr lang="id-ID" i="1" dirty="0"/>
              <a:t>p </a:t>
            </a:r>
            <a:r>
              <a:rPr lang="id-ID" dirty="0"/>
              <a:t>dan </a:t>
            </a:r>
            <a:r>
              <a:rPr lang="id-ID" i="1" dirty="0"/>
              <a:t>q </a:t>
            </a:r>
            <a:r>
              <a:rPr lang="id-ID" dirty="0"/>
              <a:t>adalah hipotesis, sedangkan </a:t>
            </a:r>
            <a:r>
              <a:rPr lang="id-ID" i="1" dirty="0"/>
              <a:t>p </a:t>
            </a:r>
            <a:r>
              <a:rPr lang="id-ID" dirty="0"/>
              <a:t>adalah konklusi. Kaidah simplifikasi</a:t>
            </a:r>
          </a:p>
          <a:p>
            <a:pPr marL="114300" indent="0">
              <a:buNone/>
            </a:pPr>
            <a:endParaRPr lang="id-ID"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15" t="21452" r="45262" b="13909"/>
          <a:stretch/>
        </p:blipFill>
        <p:spPr bwMode="auto">
          <a:xfrm>
            <a:off x="3059832" y="2095259"/>
            <a:ext cx="4947228" cy="4728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15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6. Penjumlahan</a:t>
            </a:r>
            <a:r>
              <a:rPr lang="id-ID" dirty="0"/>
              <a:t/>
            </a:r>
            <a:br>
              <a:rPr lang="id-ID" dirty="0"/>
            </a:br>
            <a:endParaRPr lang="id-ID" dirty="0"/>
          </a:p>
        </p:txBody>
      </p:sp>
      <p:sp>
        <p:nvSpPr>
          <p:cNvPr id="3" name="Content Placeholder 2"/>
          <p:cNvSpPr>
            <a:spLocks noGrp="1"/>
          </p:cNvSpPr>
          <p:nvPr>
            <p:ph idx="1"/>
          </p:nvPr>
        </p:nvSpPr>
        <p:spPr/>
        <p:txBody>
          <a:bodyPr/>
          <a:lstStyle/>
          <a:p>
            <a:pPr marL="114300" indent="0">
              <a:buNone/>
            </a:pPr>
            <a:r>
              <a:rPr lang="id-ID" dirty="0" smtClean="0"/>
              <a:t>Kaidah </a:t>
            </a:r>
            <a:r>
              <a:rPr lang="id-ID" dirty="0"/>
              <a:t>ini didasarkan pada tautologi </a:t>
            </a:r>
            <a:r>
              <a:rPr lang="id-ID" i="1" dirty="0"/>
              <a:t>p → </a:t>
            </a:r>
            <a:r>
              <a:rPr lang="id-ID" dirty="0"/>
              <a:t>(</a:t>
            </a:r>
            <a:r>
              <a:rPr lang="id-ID" i="1" dirty="0"/>
              <a:t>p </a:t>
            </a:r>
            <a:r>
              <a:rPr lang="id-ID" dirty="0"/>
              <a:t>∨</a:t>
            </a:r>
            <a:r>
              <a:rPr lang="id-ID" i="1" dirty="0"/>
              <a:t> q). </a:t>
            </a:r>
            <a:r>
              <a:rPr lang="id-ID" dirty="0"/>
              <a:t>Kaidah </a:t>
            </a:r>
            <a:r>
              <a:rPr lang="id-ID" dirty="0" smtClean="0"/>
              <a:t>penjumlahan</a:t>
            </a:r>
          </a:p>
          <a:p>
            <a:pPr marL="114300" indent="0">
              <a:buNone/>
            </a:pPr>
            <a:endParaRPr lang="id-ID"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32" t="29899" r="45361" b="16901"/>
          <a:stretch/>
        </p:blipFill>
        <p:spPr bwMode="auto">
          <a:xfrm>
            <a:off x="755576" y="2420888"/>
            <a:ext cx="4984124" cy="389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90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7. Konjungsi</a:t>
            </a:r>
            <a:r>
              <a:rPr lang="id-ID" dirty="0"/>
              <a:t/>
            </a:r>
            <a:br>
              <a:rPr lang="id-ID" dirty="0"/>
            </a:br>
            <a:endParaRPr lang="id-ID" dirty="0"/>
          </a:p>
        </p:txBody>
      </p:sp>
      <p:sp>
        <p:nvSpPr>
          <p:cNvPr id="3" name="Content Placeholder 2"/>
          <p:cNvSpPr>
            <a:spLocks noGrp="1"/>
          </p:cNvSpPr>
          <p:nvPr>
            <p:ph idx="1"/>
          </p:nvPr>
        </p:nvSpPr>
        <p:spPr/>
        <p:txBody>
          <a:bodyPr/>
          <a:lstStyle/>
          <a:p>
            <a:pPr marL="114300" indent="0">
              <a:buNone/>
            </a:pPr>
            <a:r>
              <a:rPr lang="id-ID" dirty="0" smtClean="0"/>
              <a:t>Kaidah </a:t>
            </a:r>
            <a:r>
              <a:rPr lang="id-ID" dirty="0"/>
              <a:t>ini didasarkan pada tautologi ((</a:t>
            </a:r>
            <a:r>
              <a:rPr lang="id-ID" i="1" dirty="0"/>
              <a:t>p</a:t>
            </a:r>
            <a:r>
              <a:rPr lang="id-ID" dirty="0"/>
              <a:t>) ∧ (</a:t>
            </a:r>
            <a:r>
              <a:rPr lang="id-ID" i="1" dirty="0"/>
              <a:t>q</a:t>
            </a:r>
            <a:r>
              <a:rPr lang="id-ID" dirty="0"/>
              <a:t>)) → (</a:t>
            </a:r>
            <a:r>
              <a:rPr lang="id-ID" i="1" dirty="0"/>
              <a:t>p</a:t>
            </a:r>
            <a:r>
              <a:rPr lang="id-ID" dirty="0"/>
              <a:t> ∧ </a:t>
            </a:r>
            <a:r>
              <a:rPr lang="id-ID" i="1" dirty="0"/>
              <a:t>q</a:t>
            </a:r>
            <a:r>
              <a:rPr lang="id-ID" dirty="0"/>
              <a:t>). Kaidah konjungsi</a:t>
            </a:r>
          </a:p>
          <a:p>
            <a:endParaRPr lang="id-ID"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905" t="28885" r="45262" b="10387"/>
          <a:stretch/>
        </p:blipFill>
        <p:spPr bwMode="auto">
          <a:xfrm>
            <a:off x="1907704" y="2083421"/>
            <a:ext cx="4922514" cy="4442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66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dirty="0" err="1" smtClean="0"/>
              <a:t>Inferensi</a:t>
            </a:r>
            <a:r>
              <a:rPr lang="id-ID" b="1" dirty="0" smtClean="0"/>
              <a:t> &amp; Mesin Inferensi</a:t>
            </a:r>
            <a:endParaRPr lang="en-US" b="1" dirty="0" smtClean="0"/>
          </a:p>
        </p:txBody>
      </p:sp>
      <p:sp>
        <p:nvSpPr>
          <p:cNvPr id="8195" name="Content Placeholder 2"/>
          <p:cNvSpPr>
            <a:spLocks noGrp="1"/>
          </p:cNvSpPr>
          <p:nvPr>
            <p:ph idx="1"/>
          </p:nvPr>
        </p:nvSpPr>
        <p:spPr/>
        <p:txBody>
          <a:bodyPr/>
          <a:lstStyle/>
          <a:p>
            <a:pPr eaLnBrk="1" hangingPunct="1"/>
            <a:r>
              <a:rPr lang="id-ID" b="1" dirty="0" smtClean="0"/>
              <a:t>Inferensi </a:t>
            </a:r>
            <a:r>
              <a:rPr lang="id-ID" dirty="0" smtClean="0"/>
              <a:t>:proses untuk menghasilkan informasi yang berasal dari fakta yang diketahui atau diusulkan</a:t>
            </a:r>
          </a:p>
          <a:p>
            <a:pPr eaLnBrk="1" hangingPunct="1"/>
            <a:r>
              <a:rPr lang="id-ID" dirty="0" smtClean="0"/>
              <a:t>Mesin Inferensi : m</a:t>
            </a:r>
            <a:r>
              <a:rPr lang="en-US" dirty="0" err="1" smtClean="0"/>
              <a:t>engandung</a:t>
            </a:r>
            <a:r>
              <a:rPr lang="en-US" dirty="0" smtClean="0"/>
              <a:t> </a:t>
            </a:r>
            <a:r>
              <a:rPr lang="en-US" dirty="0" err="1" smtClean="0"/>
              <a:t>pola</a:t>
            </a:r>
            <a:r>
              <a:rPr lang="en-US" dirty="0" smtClean="0"/>
              <a:t> </a:t>
            </a:r>
            <a:r>
              <a:rPr lang="en-US" dirty="0" err="1" smtClean="0"/>
              <a:t>pikir</a:t>
            </a:r>
            <a:r>
              <a:rPr lang="en-US" dirty="0" smtClean="0"/>
              <a:t> </a:t>
            </a:r>
            <a:r>
              <a:rPr lang="en-US" dirty="0" err="1" smtClean="0"/>
              <a:t>dan</a:t>
            </a:r>
            <a:r>
              <a:rPr lang="en-US" dirty="0" smtClean="0"/>
              <a:t> </a:t>
            </a:r>
            <a:r>
              <a:rPr lang="en-US" dirty="0" err="1" smtClean="0"/>
              <a:t>penalaran</a:t>
            </a:r>
            <a:r>
              <a:rPr lang="en-US" dirty="0" smtClean="0"/>
              <a:t> </a:t>
            </a:r>
            <a:r>
              <a:rPr lang="en-US" dirty="0" err="1" smtClean="0"/>
              <a:t>dalam</a:t>
            </a:r>
            <a:r>
              <a:rPr lang="en-US" dirty="0" smtClean="0"/>
              <a:t> </a:t>
            </a:r>
            <a:r>
              <a:rPr lang="en-US" dirty="0" err="1" smtClean="0"/>
              <a:t>menyelesaikan</a:t>
            </a:r>
            <a:r>
              <a:rPr lang="en-US" dirty="0" smtClean="0"/>
              <a:t> </a:t>
            </a:r>
            <a:r>
              <a:rPr lang="en-US" dirty="0" err="1" smtClean="0"/>
              <a:t>masalah</a:t>
            </a:r>
            <a:endParaRPr lang="en-US" dirty="0" smtClean="0"/>
          </a:p>
          <a:p>
            <a:pPr eaLnBrk="1" hangingPunct="1"/>
            <a:r>
              <a:rPr lang="en-US" b="1" dirty="0" err="1" smtClean="0"/>
              <a:t>Mesin</a:t>
            </a:r>
            <a:r>
              <a:rPr lang="en-US" b="1" dirty="0" smtClean="0"/>
              <a:t> </a:t>
            </a:r>
            <a:r>
              <a:rPr lang="en-US" b="1" dirty="0" err="1" smtClean="0"/>
              <a:t>inferensi</a:t>
            </a:r>
            <a:endParaRPr lang="en-US" b="1" dirty="0" smtClean="0"/>
          </a:p>
          <a:p>
            <a:pPr lvl="1" eaLnBrk="1" hangingPunct="1"/>
            <a:r>
              <a:rPr lang="en-US" dirty="0" err="1" smtClean="0"/>
              <a:t>Merupakan</a:t>
            </a:r>
            <a:r>
              <a:rPr lang="en-US" dirty="0" smtClean="0"/>
              <a:t> program </a:t>
            </a:r>
            <a:r>
              <a:rPr lang="en-US" dirty="0" err="1" smtClean="0"/>
              <a:t>komputer</a:t>
            </a:r>
            <a:endParaRPr lang="en-US" dirty="0" smtClean="0"/>
          </a:p>
          <a:p>
            <a:pPr lvl="1" eaLnBrk="1" hangingPunct="1"/>
            <a:r>
              <a:rPr lang="en-US" dirty="0" err="1" smtClean="0"/>
              <a:t>Memberikan</a:t>
            </a:r>
            <a:r>
              <a:rPr lang="en-US" dirty="0" smtClean="0"/>
              <a:t> </a:t>
            </a:r>
            <a:r>
              <a:rPr lang="en-US" dirty="0" err="1" smtClean="0"/>
              <a:t>metod</a:t>
            </a:r>
            <a:r>
              <a:rPr lang="id-ID" dirty="0" smtClean="0"/>
              <a:t>o</a:t>
            </a:r>
            <a:r>
              <a:rPr lang="en-US" dirty="0" err="1" smtClean="0"/>
              <a:t>logi</a:t>
            </a:r>
            <a:r>
              <a:rPr lang="en-US" dirty="0" smtClean="0"/>
              <a:t> </a:t>
            </a:r>
            <a:r>
              <a:rPr lang="en-US" dirty="0" err="1" smtClean="0"/>
              <a:t>untuk</a:t>
            </a:r>
            <a:r>
              <a:rPr lang="en-US" dirty="0" smtClean="0"/>
              <a:t> </a:t>
            </a:r>
            <a:r>
              <a:rPr lang="en-US" dirty="0" err="1" smtClean="0"/>
              <a:t>penalaran</a:t>
            </a:r>
            <a:r>
              <a:rPr lang="en-US" dirty="0" smtClean="0"/>
              <a:t> </a:t>
            </a:r>
            <a:r>
              <a:rPr lang="en-US" dirty="0" err="1" smtClean="0"/>
              <a:t>tentang</a:t>
            </a:r>
            <a:r>
              <a:rPr lang="en-US" dirty="0" smtClean="0"/>
              <a:t> </a:t>
            </a:r>
            <a:r>
              <a:rPr lang="en-US" dirty="0" err="1" smtClean="0"/>
              <a:t>informasi</a:t>
            </a:r>
            <a:r>
              <a:rPr lang="en-US" dirty="0" smtClean="0"/>
              <a:t> yang </a:t>
            </a:r>
            <a:r>
              <a:rPr lang="en-US" dirty="0" err="1" smtClean="0"/>
              <a:t>ada</a:t>
            </a:r>
            <a:r>
              <a:rPr lang="en-US" dirty="0" smtClean="0"/>
              <a:t> </a:t>
            </a:r>
            <a:r>
              <a:rPr lang="en-US" dirty="0" err="1" smtClean="0"/>
              <a:t>dalam</a:t>
            </a:r>
            <a:r>
              <a:rPr lang="en-US" dirty="0" smtClean="0"/>
              <a:t> basis </a:t>
            </a:r>
            <a:r>
              <a:rPr lang="en-US" dirty="0" err="1" smtClean="0"/>
              <a:t>pengetahuan</a:t>
            </a:r>
            <a:r>
              <a:rPr lang="en-US" dirty="0" smtClean="0"/>
              <a:t> </a:t>
            </a:r>
            <a:r>
              <a:rPr lang="en-US" dirty="0" err="1" smtClean="0"/>
              <a:t>dan</a:t>
            </a:r>
            <a:r>
              <a:rPr lang="en-US" dirty="0" smtClean="0"/>
              <a:t> </a:t>
            </a:r>
            <a:r>
              <a:rPr lang="en-US" dirty="0" err="1" smtClean="0"/>
              <a:t>dalam</a:t>
            </a:r>
            <a:r>
              <a:rPr lang="en-US" dirty="0" smtClean="0"/>
              <a:t> workplace</a:t>
            </a:r>
          </a:p>
          <a:p>
            <a:pPr lvl="1" eaLnBrk="1" hangingPunct="1"/>
            <a:r>
              <a:rPr lang="en-US" dirty="0" err="1" smtClean="0"/>
              <a:t>Untuk</a:t>
            </a:r>
            <a:r>
              <a:rPr lang="en-US" dirty="0" smtClean="0"/>
              <a:t> </a:t>
            </a:r>
            <a:r>
              <a:rPr lang="en-US" dirty="0" err="1" smtClean="0"/>
              <a:t>mengformulasikan</a:t>
            </a:r>
            <a:r>
              <a:rPr lang="en-US" dirty="0" smtClean="0"/>
              <a:t> </a:t>
            </a:r>
            <a:r>
              <a:rPr lang="en-US" dirty="0" err="1" smtClean="0"/>
              <a:t>kesimpulan</a:t>
            </a:r>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536870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b="1" dirty="0" err="1" smtClean="0"/>
              <a:t>Strategi</a:t>
            </a:r>
            <a:r>
              <a:rPr lang="en-US" b="1" dirty="0" smtClean="0"/>
              <a:t> </a:t>
            </a:r>
            <a:r>
              <a:rPr lang="en-US" b="1" dirty="0" err="1" smtClean="0"/>
              <a:t>Penalaran</a:t>
            </a:r>
            <a:endParaRPr lang="en-US" b="1" dirty="0" smtClean="0"/>
          </a:p>
        </p:txBody>
      </p:sp>
      <p:sp>
        <p:nvSpPr>
          <p:cNvPr id="9219" name="Rectangle 3"/>
          <p:cNvSpPr>
            <a:spLocks noGrp="1" noChangeArrowheads="1"/>
          </p:cNvSpPr>
          <p:nvPr>
            <p:ph idx="1"/>
          </p:nvPr>
        </p:nvSpPr>
        <p:spPr/>
        <p:txBody>
          <a:bodyPr>
            <a:normAutofit/>
          </a:bodyPr>
          <a:lstStyle/>
          <a:p>
            <a:pPr eaLnBrk="1" hangingPunct="1"/>
            <a:r>
              <a:rPr lang="en-US" sz="2400" b="1" dirty="0" err="1" smtClean="0"/>
              <a:t>Runut</a:t>
            </a:r>
            <a:r>
              <a:rPr lang="en-US" sz="2400" b="1" dirty="0" smtClean="0"/>
              <a:t> </a:t>
            </a:r>
            <a:r>
              <a:rPr lang="en-US" sz="2400" b="1" dirty="0" err="1" smtClean="0"/>
              <a:t>Maju</a:t>
            </a:r>
            <a:r>
              <a:rPr lang="en-US" sz="2400" b="1" dirty="0" smtClean="0"/>
              <a:t> / Forward Chaining</a:t>
            </a:r>
          </a:p>
          <a:p>
            <a:pPr eaLnBrk="1" hangingPunct="1"/>
            <a:r>
              <a:rPr lang="en-US" sz="2400" b="1" dirty="0" err="1" smtClean="0"/>
              <a:t>Runut</a:t>
            </a:r>
            <a:r>
              <a:rPr lang="en-US" sz="2400" b="1" dirty="0" smtClean="0"/>
              <a:t> </a:t>
            </a:r>
            <a:r>
              <a:rPr lang="en-US" sz="2400" b="1" dirty="0" err="1" smtClean="0"/>
              <a:t>Balik</a:t>
            </a:r>
            <a:r>
              <a:rPr lang="en-US" sz="2400" b="1" dirty="0" smtClean="0"/>
              <a:t> / Backward Chaining</a:t>
            </a:r>
          </a:p>
        </p:txBody>
      </p:sp>
    </p:spTree>
    <p:extLst>
      <p:ext uri="{BB962C8B-B14F-4D97-AF65-F5344CB8AC3E}">
        <p14:creationId xmlns:p14="http://schemas.microsoft.com/office/powerpoint/2010/main" val="1225433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dirty="0" err="1" smtClean="0"/>
              <a:t>Runut</a:t>
            </a:r>
            <a:r>
              <a:rPr lang="en-US" b="1" dirty="0" smtClean="0"/>
              <a:t> </a:t>
            </a:r>
            <a:r>
              <a:rPr lang="en-US" b="1" dirty="0" err="1" smtClean="0"/>
              <a:t>Maju</a:t>
            </a:r>
            <a:r>
              <a:rPr lang="en-US" b="1" dirty="0" smtClean="0"/>
              <a:t> </a:t>
            </a:r>
          </a:p>
        </p:txBody>
      </p:sp>
      <p:sp>
        <p:nvSpPr>
          <p:cNvPr id="10243" name="Rectangle 3"/>
          <p:cNvSpPr>
            <a:spLocks noGrp="1" noChangeArrowheads="1"/>
          </p:cNvSpPr>
          <p:nvPr>
            <p:ph idx="1"/>
          </p:nvPr>
        </p:nvSpPr>
        <p:spPr/>
        <p:txBody>
          <a:bodyPr/>
          <a:lstStyle/>
          <a:p>
            <a:pPr eaLnBrk="1" hangingPunct="1"/>
            <a:r>
              <a:rPr lang="en-US" smtClean="0"/>
              <a:t>Runut maju berarti menggunakan himpunan aturan kondisi-aksi. </a:t>
            </a:r>
          </a:p>
          <a:p>
            <a:pPr eaLnBrk="1" hangingPunct="1"/>
            <a:r>
              <a:rPr lang="en-US" smtClean="0"/>
              <a:t>Dalam metode ini, data digunakan untuk menentukan aturan mana yang akan dijalankan, kemudian aturan tersebut dijalankan. </a:t>
            </a:r>
          </a:p>
          <a:p>
            <a:pPr eaLnBrk="1" hangingPunct="1"/>
            <a:r>
              <a:rPr lang="en-US" smtClean="0"/>
              <a:t>Mungkin proses menambahkan data ke memori kerja. </a:t>
            </a:r>
          </a:p>
          <a:p>
            <a:pPr eaLnBrk="1" hangingPunct="1"/>
            <a:r>
              <a:rPr lang="en-US" smtClean="0"/>
              <a:t>Proses diulang sampai ditemukan suatu hasil</a:t>
            </a:r>
          </a:p>
        </p:txBody>
      </p:sp>
    </p:spTree>
    <p:extLst>
      <p:ext uri="{BB962C8B-B14F-4D97-AF65-F5344CB8AC3E}">
        <p14:creationId xmlns:p14="http://schemas.microsoft.com/office/powerpoint/2010/main" val="3486860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id-ID" smtClean="0"/>
          </a:p>
        </p:txBody>
      </p:sp>
      <p:graphicFrame>
        <p:nvGraphicFramePr>
          <p:cNvPr id="11267" name="Object 2"/>
          <p:cNvGraphicFramePr>
            <a:graphicFrameLocks noGrp="1" noChangeAspect="1"/>
          </p:cNvGraphicFramePr>
          <p:nvPr>
            <p:ph idx="1"/>
          </p:nvPr>
        </p:nvGraphicFramePr>
        <p:xfrm>
          <a:off x="490538" y="2209800"/>
          <a:ext cx="7334250" cy="2590800"/>
        </p:xfrm>
        <a:graphic>
          <a:graphicData uri="http://schemas.openxmlformats.org/presentationml/2006/ole">
            <mc:AlternateContent xmlns:mc="http://schemas.openxmlformats.org/markup-compatibility/2006">
              <mc:Choice xmlns:v="urn:schemas-microsoft-com:vml" Requires="v">
                <p:oleObj spid="_x0000_s7189" name="Bitmap Image" r:id="rId3" imgW="3828571" imgH="1352381" progId="Paint.Picture">
                  <p:embed/>
                </p:oleObj>
              </mc:Choice>
              <mc:Fallback>
                <p:oleObj name="Bitmap Image" r:id="rId3" imgW="3828571" imgH="13523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8" y="2209800"/>
                        <a:ext cx="733425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4684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pPr eaLnBrk="0" hangingPunct="0"/>
            <a:r>
              <a:rPr lang="en-GB" b="1" dirty="0" err="1"/>
              <a:t>Inferencing</a:t>
            </a:r>
            <a:endParaRPr lang="en-GB" b="1" dirty="0"/>
          </a:p>
        </p:txBody>
      </p:sp>
      <p:sp>
        <p:nvSpPr>
          <p:cNvPr id="6147" name="Rectangle 3"/>
          <p:cNvSpPr>
            <a:spLocks noGrp="1" noChangeArrowheads="1"/>
          </p:cNvSpPr>
          <p:nvPr>
            <p:ph idx="1"/>
          </p:nvPr>
        </p:nvSpPr>
        <p:spPr>
          <a:noFill/>
          <a:ln/>
        </p:spPr>
        <p:txBody>
          <a:bodyPr>
            <a:normAutofit/>
          </a:bodyPr>
          <a:lstStyle/>
          <a:p>
            <a:pPr eaLnBrk="0" hangingPunct="0"/>
            <a:r>
              <a:rPr lang="en-GB" sz="4800" b="1" dirty="0"/>
              <a:t>Expert system </a:t>
            </a:r>
            <a:r>
              <a:rPr lang="en-GB" sz="4800" dirty="0"/>
              <a:t>programming is distinctively different from </a:t>
            </a:r>
            <a:r>
              <a:rPr lang="en-GB" sz="4800" b="1" dirty="0"/>
              <a:t>conventional programming</a:t>
            </a:r>
            <a:r>
              <a:rPr lang="en-GB" sz="4800" dirty="0"/>
              <a:t>.</a:t>
            </a:r>
          </a:p>
        </p:txBody>
      </p:sp>
    </p:spTree>
    <p:extLst>
      <p:ext uri="{BB962C8B-B14F-4D97-AF65-F5344CB8AC3E}">
        <p14:creationId xmlns:p14="http://schemas.microsoft.com/office/powerpoint/2010/main" val="1336311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dirty="0" err="1" smtClean="0"/>
              <a:t>Runut</a:t>
            </a:r>
            <a:r>
              <a:rPr lang="en-US" b="1" dirty="0" smtClean="0"/>
              <a:t> </a:t>
            </a:r>
            <a:r>
              <a:rPr lang="en-US" b="1" dirty="0" err="1" smtClean="0"/>
              <a:t>Balik</a:t>
            </a:r>
            <a:endParaRPr lang="en-US" b="1" dirty="0" smtClean="0"/>
          </a:p>
        </p:txBody>
      </p:sp>
      <p:sp>
        <p:nvSpPr>
          <p:cNvPr id="12291" name="Rectangle 3"/>
          <p:cNvSpPr>
            <a:spLocks noGrp="1" noChangeArrowheads="1"/>
          </p:cNvSpPr>
          <p:nvPr>
            <p:ph type="body" sz="half" idx="1"/>
          </p:nvPr>
        </p:nvSpPr>
        <p:spPr>
          <a:xfrm>
            <a:off x="457200" y="1600200"/>
            <a:ext cx="7423150" cy="1593850"/>
          </a:xfrm>
        </p:spPr>
        <p:txBody>
          <a:bodyPr/>
          <a:lstStyle/>
          <a:p>
            <a:pPr eaLnBrk="1" hangingPunct="1"/>
            <a:r>
              <a:rPr lang="en-US" smtClean="0"/>
              <a:t>penalaran dimulai dengan tujuan kemudian merunut balik ke jalur yang akan mengarahkan ke tujuan tersebut </a:t>
            </a:r>
          </a:p>
        </p:txBody>
      </p:sp>
      <p:graphicFrame>
        <p:nvGraphicFramePr>
          <p:cNvPr id="12292" name="Object 2"/>
          <p:cNvGraphicFramePr>
            <a:graphicFrameLocks noGrp="1" noChangeAspect="1"/>
          </p:cNvGraphicFramePr>
          <p:nvPr>
            <p:ph sz="half" idx="2"/>
          </p:nvPr>
        </p:nvGraphicFramePr>
        <p:xfrm>
          <a:off x="698500" y="3532188"/>
          <a:ext cx="7181850" cy="2513012"/>
        </p:xfrm>
        <a:graphic>
          <a:graphicData uri="http://schemas.openxmlformats.org/presentationml/2006/ole">
            <mc:AlternateContent xmlns:mc="http://schemas.openxmlformats.org/markup-compatibility/2006">
              <mc:Choice xmlns:v="urn:schemas-microsoft-com:vml" Requires="v">
                <p:oleObj spid="_x0000_s8213" name="Bitmap Image" r:id="rId3" imgW="4029637" imgH="1409897" progId="Paint.Picture">
                  <p:embed/>
                </p:oleObj>
              </mc:Choice>
              <mc:Fallback>
                <p:oleObj name="Bitmap Image" r:id="rId3" imgW="4029637" imgH="140989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 y="3532188"/>
                        <a:ext cx="7181850" cy="251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97206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685800" y="2286000"/>
            <a:ext cx="7772400" cy="1143000"/>
          </a:xfrm>
        </p:spPr>
        <p:txBody>
          <a:bodyPr>
            <a:normAutofit fontScale="90000"/>
          </a:bodyPr>
          <a:lstStyle/>
          <a:p>
            <a:r>
              <a:rPr lang="en-GB" b="1" dirty="0"/>
              <a:t>Inference in rule-based systems</a:t>
            </a:r>
            <a:br>
              <a:rPr lang="en-GB" b="1" dirty="0"/>
            </a:br>
            <a:endParaRPr lang="id-ID" b="1" dirty="0"/>
          </a:p>
        </p:txBody>
      </p:sp>
    </p:spTree>
    <p:extLst>
      <p:ext uri="{BB962C8B-B14F-4D97-AF65-F5344CB8AC3E}">
        <p14:creationId xmlns:p14="http://schemas.microsoft.com/office/powerpoint/2010/main" val="2367654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229600" cy="762000"/>
          </a:xfrm>
          <a:noFill/>
          <a:ln/>
        </p:spPr>
        <p:txBody>
          <a:bodyPr/>
          <a:lstStyle/>
          <a:p>
            <a:pPr algn="just" eaLnBrk="0" hangingPunct="0"/>
            <a:r>
              <a:rPr lang="en-GB"/>
              <a:t>Inference in rule-based systems </a:t>
            </a:r>
          </a:p>
        </p:txBody>
      </p:sp>
      <p:sp>
        <p:nvSpPr>
          <p:cNvPr id="30723" name="Rectangle 3"/>
          <p:cNvSpPr>
            <a:spLocks noGrp="1" noChangeArrowheads="1"/>
          </p:cNvSpPr>
          <p:nvPr>
            <p:ph idx="1"/>
          </p:nvPr>
        </p:nvSpPr>
        <p:spPr>
          <a:noFill/>
          <a:ln/>
        </p:spPr>
        <p:txBody>
          <a:bodyPr/>
          <a:lstStyle/>
          <a:p>
            <a:pPr eaLnBrk="0" hangingPunct="0"/>
            <a:r>
              <a:rPr lang="en-GB"/>
              <a:t>Two control strategies: </a:t>
            </a:r>
            <a:r>
              <a:rPr lang="en-GB">
                <a:solidFill>
                  <a:schemeClr val="hlink"/>
                </a:solidFill>
              </a:rPr>
              <a:t>forward chaining</a:t>
            </a:r>
            <a:r>
              <a:rPr lang="en-GB"/>
              <a:t> and </a:t>
            </a:r>
            <a:r>
              <a:rPr lang="en-GB">
                <a:solidFill>
                  <a:schemeClr val="hlink"/>
                </a:solidFill>
              </a:rPr>
              <a:t>backward chaining</a:t>
            </a:r>
          </a:p>
        </p:txBody>
      </p:sp>
    </p:spTree>
    <p:extLst>
      <p:ext uri="{BB962C8B-B14F-4D97-AF65-F5344CB8AC3E}">
        <p14:creationId xmlns:p14="http://schemas.microsoft.com/office/powerpoint/2010/main" val="4173836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228600"/>
            <a:ext cx="8229600" cy="762000"/>
          </a:xfrm>
          <a:noFill/>
          <a:ln/>
        </p:spPr>
        <p:txBody>
          <a:bodyPr/>
          <a:lstStyle/>
          <a:p>
            <a:pPr algn="just" eaLnBrk="0" hangingPunct="0"/>
            <a:r>
              <a:rPr lang="en-GB"/>
              <a:t>Inference in rule-based systems </a:t>
            </a:r>
          </a:p>
        </p:txBody>
      </p:sp>
      <p:sp>
        <p:nvSpPr>
          <p:cNvPr id="32771" name="Rectangle 3"/>
          <p:cNvSpPr>
            <a:spLocks noGrp="1" noChangeArrowheads="1"/>
          </p:cNvSpPr>
          <p:nvPr>
            <p:ph idx="1"/>
          </p:nvPr>
        </p:nvSpPr>
        <p:spPr>
          <a:xfrm>
            <a:off x="304800" y="1676400"/>
            <a:ext cx="8534400" cy="4876800"/>
          </a:xfrm>
          <a:noFill/>
          <a:ln/>
        </p:spPr>
        <p:txBody>
          <a:bodyPr/>
          <a:lstStyle/>
          <a:p>
            <a:pPr eaLnBrk="0" hangingPunct="0">
              <a:lnSpc>
                <a:spcPct val="90000"/>
              </a:lnSpc>
            </a:pPr>
            <a:r>
              <a:rPr lang="en-GB">
                <a:solidFill>
                  <a:schemeClr val="hlink"/>
                </a:solidFill>
              </a:rPr>
              <a:t>Forward chaining</a:t>
            </a:r>
            <a:r>
              <a:rPr lang="en-GB"/>
              <a:t>: working from the facts to a conclusion. Sometimes called the </a:t>
            </a:r>
            <a:r>
              <a:rPr lang="en-GB">
                <a:solidFill>
                  <a:schemeClr val="hlink"/>
                </a:solidFill>
              </a:rPr>
              <a:t>data-driven approach</a:t>
            </a:r>
            <a:r>
              <a:rPr lang="en-GB"/>
              <a:t>. To chain forward, match data in working memory against 'conditions' of rules in the rule-base.</a:t>
            </a:r>
          </a:p>
          <a:p>
            <a:pPr lvl="1" eaLnBrk="0" hangingPunct="0">
              <a:lnSpc>
                <a:spcPct val="90000"/>
              </a:lnSpc>
            </a:pPr>
            <a:r>
              <a:rPr lang="en-GB"/>
              <a:t> As described in some detail last week</a:t>
            </a:r>
          </a:p>
        </p:txBody>
      </p:sp>
    </p:spTree>
    <p:extLst>
      <p:ext uri="{BB962C8B-B14F-4D97-AF65-F5344CB8AC3E}">
        <p14:creationId xmlns:p14="http://schemas.microsoft.com/office/powerpoint/2010/main" val="2896154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228600"/>
            <a:ext cx="8229600" cy="762000"/>
          </a:xfrm>
          <a:noFill/>
          <a:ln/>
        </p:spPr>
        <p:txBody>
          <a:bodyPr/>
          <a:lstStyle/>
          <a:p>
            <a:pPr algn="just" eaLnBrk="0" hangingPunct="0"/>
            <a:r>
              <a:rPr lang="en-GB"/>
              <a:t>Inference in rule-based systems </a:t>
            </a:r>
          </a:p>
        </p:txBody>
      </p:sp>
      <p:sp>
        <p:nvSpPr>
          <p:cNvPr id="34819" name="Rectangle 3"/>
          <p:cNvSpPr>
            <a:spLocks noGrp="1" noChangeArrowheads="1"/>
          </p:cNvSpPr>
          <p:nvPr>
            <p:ph idx="1"/>
          </p:nvPr>
        </p:nvSpPr>
        <p:spPr>
          <a:xfrm>
            <a:off x="304800" y="1676400"/>
            <a:ext cx="8534400" cy="4876800"/>
          </a:xfrm>
          <a:noFill/>
          <a:ln/>
        </p:spPr>
        <p:txBody>
          <a:bodyPr/>
          <a:lstStyle/>
          <a:p>
            <a:pPr lvl="1" eaLnBrk="0" hangingPunct="0">
              <a:lnSpc>
                <a:spcPct val="90000"/>
              </a:lnSpc>
            </a:pPr>
            <a:r>
              <a:rPr lang="en-GB"/>
              <a:t>To chain forward, match data in working memory against 'conditions' of rules in the rule-base.</a:t>
            </a:r>
          </a:p>
          <a:p>
            <a:pPr lvl="1" eaLnBrk="0" hangingPunct="0">
              <a:lnSpc>
                <a:spcPct val="90000"/>
              </a:lnSpc>
            </a:pPr>
            <a:r>
              <a:rPr lang="en-GB"/>
              <a:t>When one of them fires, this is liable to produce more data. </a:t>
            </a:r>
          </a:p>
          <a:p>
            <a:pPr lvl="1" eaLnBrk="0" hangingPunct="0">
              <a:lnSpc>
                <a:spcPct val="90000"/>
              </a:lnSpc>
            </a:pPr>
            <a:r>
              <a:rPr lang="en-GB"/>
              <a:t>So the cycle continues</a:t>
            </a:r>
          </a:p>
        </p:txBody>
      </p:sp>
    </p:spTree>
    <p:extLst>
      <p:ext uri="{BB962C8B-B14F-4D97-AF65-F5344CB8AC3E}">
        <p14:creationId xmlns:p14="http://schemas.microsoft.com/office/powerpoint/2010/main" val="2204196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33400" y="228600"/>
            <a:ext cx="8229600" cy="762000"/>
          </a:xfrm>
          <a:noFill/>
          <a:ln/>
        </p:spPr>
        <p:txBody>
          <a:bodyPr/>
          <a:lstStyle/>
          <a:p>
            <a:pPr algn="just" eaLnBrk="0" hangingPunct="0"/>
            <a:r>
              <a:rPr lang="en-GB"/>
              <a:t>Inference in rule-based systems </a:t>
            </a:r>
          </a:p>
        </p:txBody>
      </p:sp>
      <p:sp>
        <p:nvSpPr>
          <p:cNvPr id="98307" name="Rectangle 3"/>
          <p:cNvSpPr>
            <a:spLocks noGrp="1" noChangeArrowheads="1"/>
          </p:cNvSpPr>
          <p:nvPr>
            <p:ph idx="1"/>
          </p:nvPr>
        </p:nvSpPr>
        <p:spPr>
          <a:xfrm>
            <a:off x="304800" y="1676400"/>
            <a:ext cx="8534400" cy="4876800"/>
          </a:xfrm>
          <a:noFill/>
          <a:ln/>
        </p:spPr>
        <p:txBody>
          <a:bodyPr/>
          <a:lstStyle/>
          <a:p>
            <a:pPr eaLnBrk="0" hangingPunct="0">
              <a:lnSpc>
                <a:spcPct val="90000"/>
              </a:lnSpc>
              <a:spcBef>
                <a:spcPct val="40000"/>
              </a:spcBef>
            </a:pPr>
            <a:r>
              <a:rPr lang="en-GB">
                <a:solidFill>
                  <a:schemeClr val="hlink"/>
                </a:solidFill>
              </a:rPr>
              <a:t>Backward chaining</a:t>
            </a:r>
            <a:r>
              <a:rPr lang="en-GB"/>
              <a:t>: working from the conclusion to the facts. Sometimes called the </a:t>
            </a:r>
            <a:r>
              <a:rPr lang="en-GB">
                <a:solidFill>
                  <a:schemeClr val="hlink"/>
                </a:solidFill>
              </a:rPr>
              <a:t>goal-driven approach</a:t>
            </a:r>
            <a:r>
              <a:rPr lang="en-GB"/>
              <a:t>. </a:t>
            </a:r>
          </a:p>
          <a:p>
            <a:pPr lvl="1" eaLnBrk="0" hangingPunct="0">
              <a:lnSpc>
                <a:spcPct val="90000"/>
              </a:lnSpc>
              <a:spcBef>
                <a:spcPct val="40000"/>
              </a:spcBef>
            </a:pPr>
            <a:r>
              <a:rPr lang="en-GB"/>
              <a:t>To chain backward, match a goal in working memory against 'conclusions' of rules in the rule-base.</a:t>
            </a:r>
          </a:p>
          <a:p>
            <a:pPr lvl="1" eaLnBrk="0" hangingPunct="0">
              <a:lnSpc>
                <a:spcPct val="90000"/>
              </a:lnSpc>
              <a:spcBef>
                <a:spcPct val="40000"/>
              </a:spcBef>
            </a:pPr>
            <a:r>
              <a:rPr lang="en-GB"/>
              <a:t>When one of them fires, this is liable to produce more goals.</a:t>
            </a:r>
          </a:p>
          <a:p>
            <a:pPr lvl="1" eaLnBrk="0" hangingPunct="0">
              <a:lnSpc>
                <a:spcPct val="90000"/>
              </a:lnSpc>
              <a:spcBef>
                <a:spcPct val="40000"/>
              </a:spcBef>
            </a:pPr>
            <a:r>
              <a:rPr lang="en-GB"/>
              <a:t>So the cycle continues.</a:t>
            </a:r>
          </a:p>
        </p:txBody>
      </p:sp>
    </p:spTree>
    <p:extLst>
      <p:ext uri="{BB962C8B-B14F-4D97-AF65-F5344CB8AC3E}">
        <p14:creationId xmlns:p14="http://schemas.microsoft.com/office/powerpoint/2010/main" val="338397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3400" y="228600"/>
            <a:ext cx="8229600" cy="762000"/>
          </a:xfrm>
          <a:noFill/>
          <a:ln/>
        </p:spPr>
        <p:txBody>
          <a:bodyPr/>
          <a:lstStyle/>
          <a:p>
            <a:pPr algn="just" eaLnBrk="0" hangingPunct="0"/>
            <a:r>
              <a:rPr lang="en-GB"/>
              <a:t>Forward &amp; backward chaining</a:t>
            </a:r>
          </a:p>
        </p:txBody>
      </p:sp>
      <p:sp>
        <p:nvSpPr>
          <p:cNvPr id="36867" name="Rectangle 3"/>
          <p:cNvSpPr>
            <a:spLocks noGrp="1" noChangeArrowheads="1"/>
          </p:cNvSpPr>
          <p:nvPr>
            <p:ph idx="1"/>
          </p:nvPr>
        </p:nvSpPr>
        <p:spPr>
          <a:xfrm>
            <a:off x="152400" y="1676400"/>
            <a:ext cx="8990013" cy="4876800"/>
          </a:xfrm>
          <a:noFill/>
          <a:ln/>
        </p:spPr>
        <p:txBody>
          <a:bodyPr/>
          <a:lstStyle/>
          <a:p>
            <a:pPr eaLnBrk="0" hangingPunct="0">
              <a:spcBef>
                <a:spcPct val="15000"/>
              </a:spcBef>
            </a:pPr>
            <a:r>
              <a:rPr lang="en-GB" dirty="0"/>
              <a:t>e.g.  Here are two rules:</a:t>
            </a:r>
          </a:p>
          <a:p>
            <a:pPr eaLnBrk="0" hangingPunct="0">
              <a:spcBef>
                <a:spcPct val="15000"/>
              </a:spcBef>
              <a:buFont typeface="Monotype Sorts" pitchFamily="2" charset="2"/>
              <a:buNone/>
            </a:pPr>
            <a:r>
              <a:rPr lang="en-GB" dirty="0">
                <a:solidFill>
                  <a:schemeClr val="accent2"/>
                </a:solidFill>
              </a:rPr>
              <a:t>If corn is grown on poor soil, then it will get blackfly.</a:t>
            </a:r>
          </a:p>
          <a:p>
            <a:pPr eaLnBrk="0" hangingPunct="0">
              <a:spcBef>
                <a:spcPct val="15000"/>
              </a:spcBef>
              <a:buFont typeface="Monotype Sorts" pitchFamily="2" charset="2"/>
              <a:buNone/>
            </a:pPr>
            <a:r>
              <a:rPr lang="en-GB" dirty="0">
                <a:solidFill>
                  <a:schemeClr val="accent2"/>
                </a:solidFill>
              </a:rPr>
              <a:t>If soil hasn't enough nitrogen, then it is poor soil.</a:t>
            </a:r>
            <a:r>
              <a:rPr lang="en-GB" dirty="0"/>
              <a:t>  </a:t>
            </a:r>
          </a:p>
          <a:p>
            <a:pPr eaLnBrk="0" hangingPunct="0">
              <a:spcBef>
                <a:spcPct val="15000"/>
              </a:spcBef>
            </a:pPr>
            <a:r>
              <a:rPr lang="en-GB" b="1" dirty="0"/>
              <a:t>Forward chaining: </a:t>
            </a:r>
            <a:r>
              <a:rPr lang="en-GB" dirty="0"/>
              <a:t>This soil is low in nitrogen; therefore this is poor soil; therefore corn grown on it will get blackfly</a:t>
            </a:r>
            <a:r>
              <a:rPr lang="en-GB" dirty="0" smtClean="0"/>
              <a:t>.</a:t>
            </a:r>
            <a:endParaRPr lang="id-ID" dirty="0" smtClean="0"/>
          </a:p>
          <a:p>
            <a:pPr eaLnBrk="0" hangingPunct="0">
              <a:spcBef>
                <a:spcPct val="15000"/>
              </a:spcBef>
            </a:pPr>
            <a:endParaRPr lang="en-GB" dirty="0"/>
          </a:p>
          <a:p>
            <a:pPr eaLnBrk="0" hangingPunct="0">
              <a:spcBef>
                <a:spcPct val="15000"/>
              </a:spcBef>
            </a:pPr>
            <a:r>
              <a:rPr lang="en-GB" b="1" dirty="0"/>
              <a:t>Backward chaining:</a:t>
            </a:r>
            <a:r>
              <a:rPr lang="en-GB" dirty="0"/>
              <a:t> This corn has blackfly; therefore it must have been grown on poor soil; therefore the soil must be low in nitrogen. </a:t>
            </a:r>
          </a:p>
        </p:txBody>
      </p:sp>
    </p:spTree>
    <p:extLst>
      <p:ext uri="{BB962C8B-B14F-4D97-AF65-F5344CB8AC3E}">
        <p14:creationId xmlns:p14="http://schemas.microsoft.com/office/powerpoint/2010/main" val="1906927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pPr eaLnBrk="0" hangingPunct="0"/>
            <a:r>
              <a:rPr lang="en-GB"/>
              <a:t>Backward chaining</a:t>
            </a:r>
          </a:p>
        </p:txBody>
      </p:sp>
      <p:sp>
        <p:nvSpPr>
          <p:cNvPr id="38915" name="Rectangle 3"/>
          <p:cNvSpPr>
            <a:spLocks noGrp="1" noChangeArrowheads="1"/>
          </p:cNvSpPr>
          <p:nvPr>
            <p:ph idx="1"/>
          </p:nvPr>
        </p:nvSpPr>
        <p:spPr>
          <a:noFill/>
          <a:ln/>
        </p:spPr>
        <p:txBody>
          <a:bodyPr/>
          <a:lstStyle/>
          <a:p>
            <a:pPr eaLnBrk="0" hangingPunct="0"/>
            <a:r>
              <a:rPr lang="en-GB"/>
              <a:t>More realistically, </a:t>
            </a:r>
          </a:p>
          <a:p>
            <a:pPr lvl="1" eaLnBrk="0" hangingPunct="0"/>
            <a:r>
              <a:rPr lang="en-GB" sz="3200"/>
              <a:t>the </a:t>
            </a:r>
            <a:r>
              <a:rPr lang="en-GB" sz="3200">
                <a:solidFill>
                  <a:schemeClr val="accent2"/>
                </a:solidFill>
              </a:rPr>
              <a:t>forward chaining</a:t>
            </a:r>
            <a:r>
              <a:rPr lang="en-GB" sz="3200"/>
              <a:t> reasoning would be: </a:t>
            </a:r>
            <a:r>
              <a:rPr lang="en-GB" sz="3200">
                <a:solidFill>
                  <a:schemeClr val="accent2"/>
                </a:solidFill>
              </a:rPr>
              <a:t>there's something wrong with this corn. So I test the soil. It turns out to be low in nitrogen. If that’s the case, corn grown on it will get blackfly. Therefore the problem is blackfly caused by low nitrogen.</a:t>
            </a:r>
            <a:endParaRPr lang="en-GB">
              <a:solidFill>
                <a:schemeClr val="accent2"/>
              </a:solidFill>
            </a:endParaRPr>
          </a:p>
        </p:txBody>
      </p:sp>
    </p:spTree>
    <p:extLst>
      <p:ext uri="{BB962C8B-B14F-4D97-AF65-F5344CB8AC3E}">
        <p14:creationId xmlns:p14="http://schemas.microsoft.com/office/powerpoint/2010/main" val="94446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a:ln/>
        </p:spPr>
        <p:txBody>
          <a:bodyPr/>
          <a:lstStyle/>
          <a:p>
            <a:pPr eaLnBrk="0" hangingPunct="0"/>
            <a:r>
              <a:rPr lang="en-GB"/>
              <a:t>Backward chaining</a:t>
            </a:r>
          </a:p>
        </p:txBody>
      </p:sp>
      <p:sp>
        <p:nvSpPr>
          <p:cNvPr id="100355" name="Rectangle 3"/>
          <p:cNvSpPr>
            <a:spLocks noGrp="1" noChangeArrowheads="1"/>
          </p:cNvSpPr>
          <p:nvPr>
            <p:ph idx="1"/>
          </p:nvPr>
        </p:nvSpPr>
        <p:spPr>
          <a:noFill/>
          <a:ln/>
        </p:spPr>
        <p:txBody>
          <a:bodyPr/>
          <a:lstStyle/>
          <a:p>
            <a:pPr eaLnBrk="0" hangingPunct="0"/>
            <a:r>
              <a:rPr lang="en-GB"/>
              <a:t>More realistically, </a:t>
            </a:r>
          </a:p>
          <a:p>
            <a:pPr lvl="1" eaLnBrk="0" hangingPunct="0"/>
            <a:r>
              <a:rPr lang="en-GB" sz="3200"/>
              <a:t>the </a:t>
            </a:r>
            <a:r>
              <a:rPr lang="en-GB" sz="3200">
                <a:solidFill>
                  <a:schemeClr val="accent2"/>
                </a:solidFill>
              </a:rPr>
              <a:t>backward chaining reasoning</a:t>
            </a:r>
            <a:r>
              <a:rPr lang="en-GB" sz="3200"/>
              <a:t> would be: </a:t>
            </a:r>
            <a:r>
              <a:rPr lang="en-GB" sz="3200">
                <a:solidFill>
                  <a:schemeClr val="accent2"/>
                </a:solidFill>
              </a:rPr>
              <a:t>there's something wrong with this corn. Perhaps it has blackfly; if so, it must have been grown on poor soil; if so, the soil must be low in nitrogen. So </a:t>
            </a:r>
            <a:r>
              <a:rPr lang="en-GB" sz="3200">
                <a:solidFill>
                  <a:schemeClr val="hlink"/>
                </a:solidFill>
              </a:rPr>
              <a:t>test</a:t>
            </a:r>
            <a:r>
              <a:rPr lang="en-GB" sz="3200">
                <a:solidFill>
                  <a:schemeClr val="accent2"/>
                </a:solidFill>
              </a:rPr>
              <a:t> for low nitrogen content in soil, and then we'll know whether the problem was blackfly.</a:t>
            </a:r>
            <a:endParaRPr lang="en-GB">
              <a:solidFill>
                <a:schemeClr val="accent2"/>
              </a:solidFill>
            </a:endParaRPr>
          </a:p>
        </p:txBody>
      </p:sp>
    </p:spTree>
    <p:extLst>
      <p:ext uri="{BB962C8B-B14F-4D97-AF65-F5344CB8AC3E}">
        <p14:creationId xmlns:p14="http://schemas.microsoft.com/office/powerpoint/2010/main" val="3135291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pPr eaLnBrk="0" hangingPunct="0"/>
            <a:r>
              <a:rPr lang="en-GB"/>
              <a:t>Forward &amp; backward chaining</a:t>
            </a:r>
          </a:p>
        </p:txBody>
      </p:sp>
      <p:sp>
        <p:nvSpPr>
          <p:cNvPr id="40963" name="Rectangle 3"/>
          <p:cNvSpPr>
            <a:spLocks noGrp="1" noChangeArrowheads="1"/>
          </p:cNvSpPr>
          <p:nvPr>
            <p:ph idx="1"/>
          </p:nvPr>
        </p:nvSpPr>
        <p:spPr>
          <a:noFill/>
          <a:ln/>
        </p:spPr>
        <p:txBody>
          <a:bodyPr/>
          <a:lstStyle/>
          <a:p>
            <a:pPr eaLnBrk="0" hangingPunct="0"/>
            <a:r>
              <a:rPr lang="en-GB"/>
              <a:t>The choice of strategy depends on the nature of the problem. </a:t>
            </a:r>
          </a:p>
          <a:p>
            <a:pPr eaLnBrk="0" hangingPunct="0"/>
            <a:r>
              <a:rPr lang="en-GB"/>
              <a:t>Assume the problem is to get from facts to a goal (e.g. symptoms to a diagnosis). </a:t>
            </a:r>
          </a:p>
        </p:txBody>
      </p:sp>
    </p:spTree>
    <p:extLst>
      <p:ext uri="{BB962C8B-B14F-4D97-AF65-F5344CB8AC3E}">
        <p14:creationId xmlns:p14="http://schemas.microsoft.com/office/powerpoint/2010/main" val="24712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pPr eaLnBrk="0" hangingPunct="0"/>
            <a:r>
              <a:rPr lang="en-GB" b="1" dirty="0" err="1"/>
              <a:t>Inferencing</a:t>
            </a:r>
            <a:endParaRPr lang="en-GB" b="1" dirty="0"/>
          </a:p>
        </p:txBody>
      </p:sp>
      <p:sp>
        <p:nvSpPr>
          <p:cNvPr id="8195" name="Rectangle 3"/>
          <p:cNvSpPr>
            <a:spLocks noGrp="1" noChangeArrowheads="1"/>
          </p:cNvSpPr>
          <p:nvPr>
            <p:ph idx="1"/>
          </p:nvPr>
        </p:nvSpPr>
        <p:spPr>
          <a:noFill/>
          <a:ln/>
        </p:spPr>
        <p:txBody>
          <a:bodyPr/>
          <a:lstStyle/>
          <a:p>
            <a:pPr eaLnBrk="0" hangingPunct="0"/>
            <a:r>
              <a:rPr lang="en-GB" dirty="0"/>
              <a:t>Whereas one could describe a conventional program (or at least, the part of it that produces the results, as opposed to the user interface, </a:t>
            </a:r>
            <a:r>
              <a:rPr lang="en-GB" dirty="0" err="1"/>
              <a:t>etc</a:t>
            </a:r>
            <a:r>
              <a:rPr lang="en-GB" dirty="0"/>
              <a:t>) in these terms:</a:t>
            </a:r>
          </a:p>
          <a:p>
            <a:pPr eaLnBrk="0" hangingPunct="0">
              <a:buFont typeface="Monotype Sorts" pitchFamily="2" charset="2"/>
              <a:buNone/>
            </a:pPr>
            <a:r>
              <a:rPr lang="en-GB" dirty="0"/>
              <a:t>		</a:t>
            </a:r>
            <a:r>
              <a:rPr lang="en-GB" dirty="0">
                <a:solidFill>
                  <a:schemeClr val="hlink"/>
                </a:solidFill>
              </a:rPr>
              <a:t>Program = algorithm + data</a:t>
            </a:r>
            <a:endParaRPr lang="en-GB" dirty="0"/>
          </a:p>
          <a:p>
            <a:pPr eaLnBrk="0" hangingPunct="0">
              <a:buFont typeface="Monotype Sorts" pitchFamily="2" charset="2"/>
              <a:buNone/>
            </a:pPr>
            <a:r>
              <a:rPr lang="en-GB" dirty="0"/>
              <a:t>	one would have to describe an expert system in these terms:</a:t>
            </a:r>
          </a:p>
          <a:p>
            <a:pPr eaLnBrk="0" hangingPunct="0">
              <a:buFont typeface="Monotype Sorts" pitchFamily="2" charset="2"/>
              <a:buNone/>
            </a:pPr>
            <a:r>
              <a:rPr lang="en-GB" dirty="0"/>
              <a:t>		</a:t>
            </a:r>
            <a:r>
              <a:rPr lang="en-GB" dirty="0">
                <a:solidFill>
                  <a:schemeClr val="hlink"/>
                </a:solidFill>
              </a:rPr>
              <a:t>Expert system = inference engine + </a:t>
            </a:r>
          </a:p>
          <a:p>
            <a:pPr eaLnBrk="0" hangingPunct="0">
              <a:lnSpc>
                <a:spcPct val="70000"/>
              </a:lnSpc>
              <a:buFont typeface="Monotype Sorts" pitchFamily="2" charset="2"/>
              <a:buNone/>
            </a:pPr>
            <a:r>
              <a:rPr lang="en-GB" dirty="0">
                <a:solidFill>
                  <a:schemeClr val="hlink"/>
                </a:solidFill>
              </a:rPr>
              <a:t>				knowledge base + data.</a:t>
            </a:r>
          </a:p>
        </p:txBody>
      </p:sp>
    </p:spTree>
    <p:extLst>
      <p:ext uri="{BB962C8B-B14F-4D97-AF65-F5344CB8AC3E}">
        <p14:creationId xmlns:p14="http://schemas.microsoft.com/office/powerpoint/2010/main" val="2634083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pPr eaLnBrk="0" hangingPunct="0"/>
            <a:r>
              <a:rPr lang="en-GB"/>
              <a:t>Forward &amp; backward chaining</a:t>
            </a:r>
          </a:p>
        </p:txBody>
      </p:sp>
      <p:sp>
        <p:nvSpPr>
          <p:cNvPr id="43011" name="Rectangle 3"/>
          <p:cNvSpPr>
            <a:spLocks noGrp="1" noChangeArrowheads="1"/>
          </p:cNvSpPr>
          <p:nvPr>
            <p:ph idx="1"/>
          </p:nvPr>
        </p:nvSpPr>
        <p:spPr>
          <a:xfrm>
            <a:off x="304800" y="1676400"/>
            <a:ext cx="8610600" cy="4876800"/>
          </a:xfrm>
          <a:noFill/>
          <a:ln/>
        </p:spPr>
        <p:txBody>
          <a:bodyPr/>
          <a:lstStyle/>
          <a:p>
            <a:pPr eaLnBrk="0" hangingPunct="0">
              <a:lnSpc>
                <a:spcPct val="90000"/>
              </a:lnSpc>
              <a:buFont typeface="Monotype Sorts" pitchFamily="2" charset="2"/>
              <a:buNone/>
            </a:pPr>
            <a:r>
              <a:rPr lang="en-GB">
                <a:solidFill>
                  <a:schemeClr val="hlink"/>
                </a:solidFill>
              </a:rPr>
              <a:t>Backward chaining</a:t>
            </a:r>
            <a:r>
              <a:rPr lang="en-GB"/>
              <a:t> is the best choice if:</a:t>
            </a:r>
          </a:p>
          <a:p>
            <a:pPr algn="just" eaLnBrk="0" hangingPunct="0">
              <a:lnSpc>
                <a:spcPct val="90000"/>
              </a:lnSpc>
            </a:pPr>
            <a:r>
              <a:rPr lang="en-GB"/>
              <a:t>The goal is given in the problem statement, or can sensibly be guessed at the beginning of the consultation; </a:t>
            </a:r>
          </a:p>
          <a:p>
            <a:pPr algn="just" eaLnBrk="0" hangingPunct="0">
              <a:lnSpc>
                <a:spcPct val="90000"/>
              </a:lnSpc>
              <a:buFont typeface="Monotype Sorts" pitchFamily="2" charset="2"/>
              <a:buNone/>
            </a:pPr>
            <a:r>
              <a:rPr lang="en-GB" b="1"/>
              <a:t>or:</a:t>
            </a:r>
          </a:p>
          <a:p>
            <a:pPr eaLnBrk="0" hangingPunct="0">
              <a:lnSpc>
                <a:spcPct val="90000"/>
              </a:lnSpc>
            </a:pPr>
            <a:r>
              <a:rPr lang="en-GB"/>
              <a:t>The system has been built so that it sometimes asks for pieces of data (e.g. "please now do the gram test on the patient's blood, and tell me the result"), rather than expecting all the facts to be presented to it.</a:t>
            </a:r>
          </a:p>
        </p:txBody>
      </p:sp>
    </p:spTree>
    <p:extLst>
      <p:ext uri="{BB962C8B-B14F-4D97-AF65-F5344CB8AC3E}">
        <p14:creationId xmlns:p14="http://schemas.microsoft.com/office/powerpoint/2010/main" val="2788206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p:spPr>
        <p:txBody>
          <a:bodyPr/>
          <a:lstStyle/>
          <a:p>
            <a:pPr eaLnBrk="0" hangingPunct="0"/>
            <a:r>
              <a:rPr lang="en-GB"/>
              <a:t>Forward &amp; backward chaining</a:t>
            </a:r>
          </a:p>
        </p:txBody>
      </p:sp>
      <p:sp>
        <p:nvSpPr>
          <p:cNvPr id="102403" name="Rectangle 3"/>
          <p:cNvSpPr>
            <a:spLocks noGrp="1" noChangeArrowheads="1"/>
          </p:cNvSpPr>
          <p:nvPr>
            <p:ph idx="1"/>
          </p:nvPr>
        </p:nvSpPr>
        <p:spPr>
          <a:xfrm>
            <a:off x="304800" y="1676400"/>
            <a:ext cx="8610600" cy="4876800"/>
          </a:xfrm>
          <a:noFill/>
          <a:ln/>
        </p:spPr>
        <p:txBody>
          <a:bodyPr/>
          <a:lstStyle/>
          <a:p>
            <a:pPr eaLnBrk="0" hangingPunct="0">
              <a:lnSpc>
                <a:spcPct val="90000"/>
              </a:lnSpc>
              <a:buFont typeface="Monotype Sorts" pitchFamily="2" charset="2"/>
              <a:buNone/>
            </a:pPr>
            <a:r>
              <a:rPr lang="en-GB">
                <a:solidFill>
                  <a:schemeClr val="hlink"/>
                </a:solidFill>
              </a:rPr>
              <a:t>Backward chaining</a:t>
            </a:r>
            <a:r>
              <a:rPr lang="en-GB"/>
              <a:t> </a:t>
            </a:r>
          </a:p>
          <a:p>
            <a:pPr eaLnBrk="0" hangingPunct="0">
              <a:lnSpc>
                <a:spcPct val="90000"/>
              </a:lnSpc>
              <a:buFont typeface="Monotype Sorts" pitchFamily="2" charset="2"/>
              <a:buNone/>
            </a:pPr>
            <a:endParaRPr lang="en-GB"/>
          </a:p>
          <a:p>
            <a:pPr eaLnBrk="0" hangingPunct="0">
              <a:lnSpc>
                <a:spcPct val="90000"/>
              </a:lnSpc>
            </a:pPr>
            <a:r>
              <a:rPr lang="en-GB"/>
              <a:t>This is because (especially in the medical domain) the test may be </a:t>
            </a:r>
          </a:p>
          <a:p>
            <a:pPr lvl="1" eaLnBrk="0" hangingPunct="0">
              <a:lnSpc>
                <a:spcPct val="90000"/>
              </a:lnSpc>
            </a:pPr>
            <a:r>
              <a:rPr lang="en-GB"/>
              <a:t>expensive,</a:t>
            </a:r>
          </a:p>
          <a:p>
            <a:pPr lvl="1" eaLnBrk="0" hangingPunct="0">
              <a:lnSpc>
                <a:spcPct val="90000"/>
              </a:lnSpc>
            </a:pPr>
            <a:r>
              <a:rPr lang="en-GB"/>
              <a:t>or unpleasant,</a:t>
            </a:r>
          </a:p>
          <a:p>
            <a:pPr lvl="1" eaLnBrk="0" hangingPunct="0">
              <a:lnSpc>
                <a:spcPct val="90000"/>
              </a:lnSpc>
            </a:pPr>
            <a:r>
              <a:rPr lang="en-GB"/>
              <a:t>or dangerous for the human participant</a:t>
            </a:r>
          </a:p>
          <a:p>
            <a:pPr eaLnBrk="0" hangingPunct="0">
              <a:lnSpc>
                <a:spcPct val="90000"/>
              </a:lnSpc>
              <a:buFont typeface="Monotype Sorts" pitchFamily="2" charset="2"/>
              <a:buNone/>
            </a:pPr>
            <a:r>
              <a:rPr lang="en-GB"/>
              <a:t>so one would want to avoid doing such a test unless there was a good reason for it.</a:t>
            </a:r>
          </a:p>
          <a:p>
            <a:pPr lvl="1" eaLnBrk="0" hangingPunct="0">
              <a:lnSpc>
                <a:spcPct val="90000"/>
              </a:lnSpc>
            </a:pPr>
            <a:endParaRPr lang="en-GB"/>
          </a:p>
        </p:txBody>
      </p:sp>
    </p:spTree>
    <p:extLst>
      <p:ext uri="{BB962C8B-B14F-4D97-AF65-F5344CB8AC3E}">
        <p14:creationId xmlns:p14="http://schemas.microsoft.com/office/powerpoint/2010/main" val="3141268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pPr eaLnBrk="0" hangingPunct="0"/>
            <a:r>
              <a:rPr lang="en-GB"/>
              <a:t>Forward &amp; backward chaining</a:t>
            </a:r>
          </a:p>
        </p:txBody>
      </p:sp>
      <p:sp>
        <p:nvSpPr>
          <p:cNvPr id="45059" name="Rectangle 3"/>
          <p:cNvSpPr>
            <a:spLocks noGrp="1" noChangeArrowheads="1"/>
          </p:cNvSpPr>
          <p:nvPr>
            <p:ph idx="1"/>
          </p:nvPr>
        </p:nvSpPr>
        <p:spPr>
          <a:noFill/>
          <a:ln/>
        </p:spPr>
        <p:txBody>
          <a:bodyPr/>
          <a:lstStyle/>
          <a:p>
            <a:pPr eaLnBrk="0" hangingPunct="0">
              <a:lnSpc>
                <a:spcPct val="90000"/>
              </a:lnSpc>
              <a:buFont typeface="Monotype Sorts" pitchFamily="2" charset="2"/>
              <a:buNone/>
            </a:pPr>
            <a:r>
              <a:rPr lang="en-GB">
                <a:solidFill>
                  <a:schemeClr val="hlink"/>
                </a:solidFill>
              </a:rPr>
              <a:t>Forward chaining</a:t>
            </a:r>
            <a:r>
              <a:rPr lang="en-GB"/>
              <a:t> is the best choice if:</a:t>
            </a:r>
          </a:p>
          <a:p>
            <a:pPr eaLnBrk="0" hangingPunct="0"/>
            <a:r>
              <a:rPr lang="en-GB"/>
              <a:t>All the facts are provided with the problem statement;	</a:t>
            </a:r>
          </a:p>
          <a:p>
            <a:pPr algn="just" eaLnBrk="0" hangingPunct="0">
              <a:buFont typeface="Monotype Sorts" pitchFamily="2" charset="2"/>
              <a:buNone/>
            </a:pPr>
            <a:r>
              <a:rPr lang="en-GB"/>
              <a:t>or:</a:t>
            </a:r>
          </a:p>
          <a:p>
            <a:pPr algn="just" eaLnBrk="0" hangingPunct="0"/>
            <a:r>
              <a:rPr lang="en-GB"/>
              <a:t>There are many possible goals, and a smaller number of patterns of data;</a:t>
            </a:r>
          </a:p>
          <a:p>
            <a:pPr algn="just" eaLnBrk="0" hangingPunct="0">
              <a:lnSpc>
                <a:spcPct val="70000"/>
              </a:lnSpc>
              <a:buFont typeface="Monotype Sorts" pitchFamily="2" charset="2"/>
              <a:buNone/>
            </a:pPr>
            <a:r>
              <a:rPr lang="en-GB"/>
              <a:t>or:</a:t>
            </a:r>
          </a:p>
          <a:p>
            <a:pPr eaLnBrk="0" hangingPunct="0"/>
            <a:r>
              <a:rPr lang="en-GB"/>
              <a:t>There isn't any sensible way to guess what the goal is at the beginning of the consultation.</a:t>
            </a:r>
          </a:p>
        </p:txBody>
      </p:sp>
    </p:spTree>
    <p:extLst>
      <p:ext uri="{BB962C8B-B14F-4D97-AF65-F5344CB8AC3E}">
        <p14:creationId xmlns:p14="http://schemas.microsoft.com/office/powerpoint/2010/main" val="137532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pPr eaLnBrk="0" hangingPunct="0"/>
            <a:r>
              <a:rPr lang="en-GB"/>
              <a:t>Forward &amp; backward chaining</a:t>
            </a:r>
          </a:p>
        </p:txBody>
      </p:sp>
      <p:sp>
        <p:nvSpPr>
          <p:cNvPr id="47107" name="Rectangle 3"/>
          <p:cNvSpPr>
            <a:spLocks noGrp="1" noChangeArrowheads="1"/>
          </p:cNvSpPr>
          <p:nvPr>
            <p:ph idx="1"/>
          </p:nvPr>
        </p:nvSpPr>
        <p:spPr>
          <a:noFill/>
          <a:ln/>
        </p:spPr>
        <p:txBody>
          <a:bodyPr/>
          <a:lstStyle/>
          <a:p>
            <a:pPr eaLnBrk="0" hangingPunct="0">
              <a:lnSpc>
                <a:spcPct val="90000"/>
              </a:lnSpc>
            </a:pPr>
            <a:r>
              <a:rPr lang="en-GB"/>
              <a:t>Note also that </a:t>
            </a:r>
          </a:p>
          <a:p>
            <a:pPr lvl="1" eaLnBrk="0" hangingPunct="0">
              <a:lnSpc>
                <a:spcPct val="90000"/>
              </a:lnSpc>
              <a:buSzPct val="79000"/>
            </a:pPr>
            <a:r>
              <a:rPr lang="en-GB"/>
              <a:t>a backwards-chaining system tends to produce a sequence of questions which seems focussed and logical to the user,</a:t>
            </a:r>
          </a:p>
          <a:p>
            <a:pPr lvl="1" eaLnBrk="0" hangingPunct="0">
              <a:lnSpc>
                <a:spcPct val="90000"/>
              </a:lnSpc>
              <a:buSzPct val="79000"/>
            </a:pPr>
            <a:r>
              <a:rPr lang="en-GB"/>
              <a:t>a forward-chaining system tends to produce a sequence which seems random &amp; unconnected. </a:t>
            </a:r>
          </a:p>
          <a:p>
            <a:pPr eaLnBrk="0" hangingPunct="0">
              <a:lnSpc>
                <a:spcPct val="90000"/>
              </a:lnSpc>
            </a:pPr>
            <a:r>
              <a:rPr lang="en-GB"/>
              <a:t>If it is important that the system should seem to behave like a human expert, backward chaining is probably the best choice. </a:t>
            </a:r>
          </a:p>
        </p:txBody>
      </p:sp>
    </p:spTree>
    <p:extLst>
      <p:ext uri="{BB962C8B-B14F-4D97-AF65-F5344CB8AC3E}">
        <p14:creationId xmlns:p14="http://schemas.microsoft.com/office/powerpoint/2010/main" val="357787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pPr eaLnBrk="0" hangingPunct="0"/>
            <a:r>
              <a:rPr lang="en-GB"/>
              <a:t>Forward &amp; backward chaining</a:t>
            </a:r>
          </a:p>
        </p:txBody>
      </p:sp>
      <p:sp>
        <p:nvSpPr>
          <p:cNvPr id="49155" name="Rectangle 3"/>
          <p:cNvSpPr>
            <a:spLocks noGrp="1" noChangeArrowheads="1"/>
          </p:cNvSpPr>
          <p:nvPr>
            <p:ph idx="1"/>
          </p:nvPr>
        </p:nvSpPr>
        <p:spPr>
          <a:xfrm>
            <a:off x="381000" y="1676400"/>
            <a:ext cx="8077200" cy="4876800"/>
          </a:xfrm>
          <a:noFill/>
          <a:ln/>
        </p:spPr>
        <p:txBody>
          <a:bodyPr/>
          <a:lstStyle/>
          <a:p>
            <a:pPr eaLnBrk="0" hangingPunct="0"/>
            <a:r>
              <a:rPr lang="en-GB"/>
              <a:t>Some systems use </a:t>
            </a:r>
            <a:r>
              <a:rPr lang="en-GB" i="1">
                <a:solidFill>
                  <a:schemeClr val="hlink"/>
                </a:solidFill>
              </a:rPr>
              <a:t>mixed chaining</a:t>
            </a:r>
            <a:r>
              <a:rPr lang="en-GB"/>
              <a:t>, where some of the rules are specifically used for chaining forwards, and others for chaining backwards. The strategy is for the system to chain in one direction, then switch to the other direction, so that:</a:t>
            </a:r>
          </a:p>
          <a:p>
            <a:pPr lvl="1" eaLnBrk="0" hangingPunct="0">
              <a:lnSpc>
                <a:spcPct val="90000"/>
              </a:lnSpc>
            </a:pPr>
            <a:r>
              <a:rPr lang="en-GB" sz="3200"/>
              <a:t>the diagnosis is found with maximum efficiency;</a:t>
            </a:r>
          </a:p>
          <a:p>
            <a:pPr lvl="1" eaLnBrk="0" hangingPunct="0">
              <a:lnSpc>
                <a:spcPct val="90000"/>
              </a:lnSpc>
              <a:buSzPct val="79000"/>
            </a:pPr>
            <a:r>
              <a:rPr lang="en-GB" sz="3200"/>
              <a:t>the system's behaviour is perceived as "human".</a:t>
            </a:r>
            <a:r>
              <a:rPr lang="en-GB"/>
              <a:t>  </a:t>
            </a:r>
          </a:p>
        </p:txBody>
      </p:sp>
    </p:spTree>
    <p:extLst>
      <p:ext uri="{BB962C8B-B14F-4D97-AF65-F5344CB8AC3E}">
        <p14:creationId xmlns:p14="http://schemas.microsoft.com/office/powerpoint/2010/main" val="3350279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pPr eaLnBrk="0" hangingPunct="0"/>
            <a:r>
              <a:rPr lang="en-GB"/>
              <a:t>Meta-rules</a:t>
            </a:r>
          </a:p>
        </p:txBody>
      </p:sp>
      <p:sp>
        <p:nvSpPr>
          <p:cNvPr id="51203" name="Rectangle 3"/>
          <p:cNvSpPr>
            <a:spLocks noGrp="1" noChangeArrowheads="1"/>
          </p:cNvSpPr>
          <p:nvPr>
            <p:ph idx="1"/>
          </p:nvPr>
        </p:nvSpPr>
        <p:spPr>
          <a:noFill/>
          <a:ln/>
        </p:spPr>
        <p:txBody>
          <a:bodyPr/>
          <a:lstStyle/>
          <a:p>
            <a:pPr eaLnBrk="0" hangingPunct="0"/>
            <a:r>
              <a:rPr lang="en-GB">
                <a:solidFill>
                  <a:schemeClr val="hlink"/>
                </a:solidFill>
              </a:rPr>
              <a:t>Meta-rules</a:t>
            </a:r>
            <a:r>
              <a:rPr lang="en-GB"/>
              <a:t> are rules which alter the reasoning process: these can make a production system more flexible.</a:t>
            </a:r>
          </a:p>
          <a:p>
            <a:pPr lvl="1" eaLnBrk="0" hangingPunct="0">
              <a:buSzPct val="79000"/>
            </a:pPr>
            <a:r>
              <a:rPr lang="en-GB"/>
              <a:t>e.g. a rule which chooses a particular style of conflict-resolution, on the basis of data in the working memory. </a:t>
            </a:r>
          </a:p>
          <a:p>
            <a:pPr lvl="1" eaLnBrk="0" hangingPunct="0">
              <a:buSzPct val="79000"/>
            </a:pPr>
            <a:r>
              <a:rPr lang="en-GB"/>
              <a:t>Or a rule which switches from forward to backward chaining at a suitable moment in the reasoning process. </a:t>
            </a:r>
          </a:p>
          <a:p>
            <a:pPr lvl="1" eaLnBrk="0" hangingPunct="0">
              <a:buSzPct val="79000"/>
            </a:pPr>
            <a:r>
              <a:rPr lang="en-GB"/>
              <a:t>Or a rule which "decides" to consider a certain type of rule before other types.</a:t>
            </a:r>
          </a:p>
        </p:txBody>
      </p:sp>
    </p:spTree>
    <p:extLst>
      <p:ext uri="{BB962C8B-B14F-4D97-AF65-F5344CB8AC3E}">
        <p14:creationId xmlns:p14="http://schemas.microsoft.com/office/powerpoint/2010/main" val="2503103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b="1" dirty="0" err="1" smtClean="0"/>
              <a:t>Pengontrolan</a:t>
            </a:r>
            <a:r>
              <a:rPr lang="en-US" b="1" dirty="0" smtClean="0"/>
              <a:t> </a:t>
            </a:r>
            <a:r>
              <a:rPr lang="en-US" b="1" dirty="0" err="1" smtClean="0"/>
              <a:t>inferensi</a:t>
            </a:r>
            <a:endParaRPr lang="en-US" b="1" dirty="0" smtClean="0"/>
          </a:p>
        </p:txBody>
      </p:sp>
      <p:sp>
        <p:nvSpPr>
          <p:cNvPr id="4" name="Rectangle 3"/>
          <p:cNvSpPr txBox="1">
            <a:spLocks noGrp="1" noChangeArrowheads="1"/>
          </p:cNvSpPr>
          <p:nvPr>
            <p:ph idx="1"/>
          </p:nvPr>
        </p:nvSpPr>
        <p:spPr>
          <a:xfrm>
            <a:off x="914400" y="1447800"/>
            <a:ext cx="3505200" cy="4343400"/>
          </a:xfrm>
        </p:spPr>
        <p:txBody>
          <a:bodyPr rtlCol="0" anchor="b">
            <a:normAutofit/>
          </a:bodyPr>
          <a:lstStyle/>
          <a:p>
            <a:pPr marL="0" indent="0" eaLnBrk="1" fontAlgn="auto" hangingPunct="1">
              <a:spcAft>
                <a:spcPts val="0"/>
              </a:spcAft>
              <a:buClrTx/>
              <a:buSzTx/>
              <a:buFont typeface="Arial" pitchFamily="34" charset="0"/>
              <a:buNone/>
              <a:defRPr/>
            </a:pPr>
            <a:r>
              <a:rPr lang="en-US" sz="2400" dirty="0" err="1" smtClean="0"/>
              <a:t>Contoh</a:t>
            </a:r>
            <a:r>
              <a:rPr lang="en-US" sz="2400" dirty="0" smtClean="0"/>
              <a:t>: </a:t>
            </a:r>
          </a:p>
          <a:p>
            <a:pPr marL="0" indent="0" eaLnBrk="1" fontAlgn="auto" hangingPunct="1">
              <a:spcAft>
                <a:spcPts val="0"/>
              </a:spcAft>
              <a:buClrTx/>
              <a:buSzTx/>
              <a:buFont typeface="Arial" pitchFamily="34" charset="0"/>
              <a:buChar char="•"/>
              <a:defRPr/>
            </a:pPr>
            <a:r>
              <a:rPr lang="en-US" sz="2400" dirty="0" smtClean="0"/>
              <a:t>A</a:t>
            </a:r>
            <a:r>
              <a:rPr lang="id-ID" sz="2400" dirty="0" smtClean="0"/>
              <a:t>da 10 aturan yang tersimpan dalam basis pengetahuan. </a:t>
            </a:r>
            <a:endParaRPr lang="en-US" sz="2400" dirty="0" smtClean="0"/>
          </a:p>
          <a:p>
            <a:pPr marL="0" indent="0" eaLnBrk="1" fontAlgn="auto" hangingPunct="1">
              <a:spcAft>
                <a:spcPts val="0"/>
              </a:spcAft>
              <a:buClrTx/>
              <a:buSzTx/>
              <a:buFont typeface="Arial" pitchFamily="34" charset="0"/>
              <a:buChar char="•"/>
              <a:defRPr/>
            </a:pPr>
            <a:r>
              <a:rPr lang="id-ID" sz="2400" dirty="0" smtClean="0"/>
              <a:t>Fakta awal yang diberikan hanya: </a:t>
            </a:r>
            <a:r>
              <a:rPr lang="id-ID" sz="2400" dirty="0" smtClean="0">
                <a:solidFill>
                  <a:schemeClr val="tx2"/>
                </a:solidFill>
                <a:effectLst>
                  <a:outerShdw blurRad="38100" dist="38100" dir="2700000" algn="tl">
                    <a:srgbClr val="C0C0C0"/>
                  </a:outerShdw>
                </a:effectLst>
              </a:rPr>
              <a:t>A</a:t>
            </a:r>
            <a:r>
              <a:rPr lang="id-ID" sz="2400" dirty="0" smtClean="0"/>
              <a:t> &amp; </a:t>
            </a:r>
            <a:r>
              <a:rPr lang="en-US" sz="2400" dirty="0" smtClean="0">
                <a:solidFill>
                  <a:schemeClr val="tx2"/>
                </a:solidFill>
                <a:effectLst>
                  <a:outerShdw blurRad="38100" dist="38100" dir="2700000" algn="tl">
                    <a:srgbClr val="C0C0C0"/>
                  </a:outerShdw>
                </a:effectLst>
              </a:rPr>
              <a:t>E</a:t>
            </a:r>
            <a:r>
              <a:rPr lang="id-ID" sz="2400" dirty="0" smtClean="0"/>
              <a:t> (artinya: A dan </a:t>
            </a:r>
            <a:r>
              <a:rPr lang="en-US" sz="2400" dirty="0" smtClean="0"/>
              <a:t>E</a:t>
            </a:r>
            <a:r>
              <a:rPr lang="id-ID" sz="2400" dirty="0" smtClean="0"/>
              <a:t> bernilai benar). </a:t>
            </a:r>
            <a:endParaRPr lang="en-US" sz="2400" dirty="0" smtClean="0"/>
          </a:p>
          <a:p>
            <a:pPr marL="0" indent="0" eaLnBrk="1" fontAlgn="auto" hangingPunct="1">
              <a:spcAft>
                <a:spcPts val="0"/>
              </a:spcAft>
              <a:buClrTx/>
              <a:buSzTx/>
              <a:buFont typeface="Arial" pitchFamily="34" charset="0"/>
              <a:buChar char="•"/>
              <a:defRPr/>
            </a:pPr>
            <a:r>
              <a:rPr lang="id-ID" sz="2400" dirty="0" smtClean="0"/>
              <a:t>Ingin dibuktikan apakah K bernilai benar (hipotesis: K)?</a:t>
            </a:r>
            <a:r>
              <a:rPr lang="en-US" sz="2400" dirty="0" smtClean="0"/>
              <a:t> </a:t>
            </a:r>
          </a:p>
        </p:txBody>
      </p:sp>
      <p:graphicFrame>
        <p:nvGraphicFramePr>
          <p:cNvPr id="5" name="Group 4"/>
          <p:cNvGraphicFramePr>
            <a:graphicFrameLocks/>
          </p:cNvGraphicFramePr>
          <p:nvPr>
            <p:extLst>
              <p:ext uri="{D42A27DB-BD31-4B8C-83A1-F6EECF244321}">
                <p14:modId xmlns:p14="http://schemas.microsoft.com/office/powerpoint/2010/main" val="2794111970"/>
              </p:ext>
            </p:extLst>
          </p:nvPr>
        </p:nvGraphicFramePr>
        <p:xfrm>
          <a:off x="4724400" y="1600200"/>
          <a:ext cx="4068763" cy="4267200"/>
        </p:xfrm>
        <a:graphic>
          <a:graphicData uri="http://schemas.openxmlformats.org/drawingml/2006/table">
            <a:tbl>
              <a:tblPr/>
              <a:tblGrid>
                <a:gridCol w="1387475"/>
                <a:gridCol w="2681288"/>
              </a:tblGrid>
              <a:tr h="3835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chemeClr val="tx1"/>
                          </a:solidFill>
                          <a:effectLst/>
                          <a:latin typeface="Verdana" pitchFamily="34" charset="0"/>
                          <a:cs typeface="Times New Roman" pitchFamily="18" charset="0"/>
                        </a:rPr>
                        <a:t>No.</a:t>
                      </a:r>
                      <a:endParaRPr kumimoji="0" lang="en-US" sz="1700" b="1" i="0" u="none" strike="noStrike" cap="none" normalizeH="0" baseline="0" dirty="0" smtClean="0">
                        <a:ln>
                          <a:noFill/>
                        </a:ln>
                        <a:solidFill>
                          <a:schemeClr val="tx1"/>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err="1" smtClean="0">
                          <a:ln>
                            <a:noFill/>
                          </a:ln>
                          <a:solidFill>
                            <a:schemeClr val="tx1"/>
                          </a:solidFill>
                          <a:effectLst/>
                          <a:latin typeface="Verdana" pitchFamily="34" charset="0"/>
                          <a:cs typeface="Times New Roman" pitchFamily="18" charset="0"/>
                        </a:rPr>
                        <a:t>Aturan</a:t>
                      </a:r>
                      <a:endParaRPr kumimoji="0" lang="en-US" sz="1700" b="1" i="0" u="none" strike="noStrike" cap="none" normalizeH="0" baseline="0" dirty="0" smtClean="0">
                        <a:ln>
                          <a:noFill/>
                        </a:ln>
                        <a:solidFill>
                          <a:schemeClr val="tx1"/>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r>
              <a:tr h="3852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FF0000"/>
                          </a:solidFill>
                          <a:effectLst/>
                          <a:latin typeface="Verdana" pitchFamily="34" charset="0"/>
                          <a:cs typeface="Times New Roman" pitchFamily="18" charset="0"/>
                        </a:rPr>
                        <a:t>R-1</a:t>
                      </a:r>
                      <a:endParaRPr kumimoji="0" lang="en-US" sz="1700" b="1" i="0" u="none" strike="noStrike" cap="none" normalizeH="0" baseline="0" dirty="0" smtClean="0">
                        <a:ln>
                          <a:noFill/>
                        </a:ln>
                        <a:solidFill>
                          <a:srgbClr val="FF0000"/>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333399"/>
                          </a:solidFill>
                          <a:effectLst/>
                          <a:latin typeface="Verdana" pitchFamily="34" charset="0"/>
                          <a:cs typeface="Times New Roman" pitchFamily="18" charset="0"/>
                        </a:rPr>
                        <a:t>IF A &amp; B THEN C</a:t>
                      </a:r>
                      <a:endParaRPr kumimoji="0" lang="en-US" sz="1700" b="1" i="0" u="none" strike="noStrike" cap="none" normalizeH="0" baseline="0" dirty="0" smtClean="0">
                        <a:ln>
                          <a:noFill/>
                        </a:ln>
                        <a:solidFill>
                          <a:srgbClr val="333399"/>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3835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R-2</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333399"/>
                          </a:solidFill>
                          <a:effectLst/>
                          <a:latin typeface="Verdana" pitchFamily="34" charset="0"/>
                          <a:cs typeface="Times New Roman" pitchFamily="18" charset="0"/>
                        </a:rPr>
                        <a:t>IF C THEN D</a:t>
                      </a:r>
                      <a:endParaRPr kumimoji="0" lang="en-US" sz="1700" b="1" i="0" u="none" strike="noStrike" cap="none" normalizeH="0" baseline="0" dirty="0" smtClean="0">
                        <a:ln>
                          <a:noFill/>
                        </a:ln>
                        <a:solidFill>
                          <a:srgbClr val="333399"/>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426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FF0000"/>
                          </a:solidFill>
                          <a:effectLst/>
                          <a:latin typeface="Verdana" pitchFamily="34" charset="0"/>
                          <a:cs typeface="Times New Roman" pitchFamily="18" charset="0"/>
                        </a:rPr>
                        <a:t>R-3</a:t>
                      </a:r>
                      <a:endParaRPr kumimoji="0" lang="en-US" sz="1700" b="1" i="0" u="none" strike="noStrike" cap="none" normalizeH="0" baseline="0" dirty="0" smtClean="0">
                        <a:ln>
                          <a:noFill/>
                        </a:ln>
                        <a:solidFill>
                          <a:srgbClr val="FF0000"/>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333399"/>
                          </a:solidFill>
                          <a:effectLst/>
                          <a:latin typeface="Verdana" pitchFamily="34" charset="0"/>
                          <a:cs typeface="Times New Roman" pitchFamily="18" charset="0"/>
                        </a:rPr>
                        <a:t>IF A &amp; E THEN F</a:t>
                      </a:r>
                      <a:endParaRPr kumimoji="0" lang="en-US" sz="1700" b="1" i="0" u="none" strike="noStrike" cap="none" normalizeH="0" baseline="0" dirty="0" smtClean="0">
                        <a:ln>
                          <a:noFill/>
                        </a:ln>
                        <a:solidFill>
                          <a:srgbClr val="333399"/>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3835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R-4</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333399"/>
                          </a:solidFill>
                          <a:effectLst/>
                          <a:latin typeface="Verdana" pitchFamily="34" charset="0"/>
                          <a:cs typeface="Times New Roman" pitchFamily="18" charset="0"/>
                        </a:rPr>
                        <a:t>IF A THEN G</a:t>
                      </a:r>
                      <a:endParaRPr kumimoji="0" lang="en-US" sz="1700" b="1" i="0" u="none" strike="noStrike" cap="none" normalizeH="0" baseline="0" dirty="0" smtClean="0">
                        <a:ln>
                          <a:noFill/>
                        </a:ln>
                        <a:solidFill>
                          <a:srgbClr val="333399"/>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3852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R-5</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333399"/>
                          </a:solidFill>
                          <a:effectLst/>
                          <a:latin typeface="Verdana" pitchFamily="34" charset="0"/>
                          <a:cs typeface="Times New Roman" pitchFamily="18" charset="0"/>
                        </a:rPr>
                        <a:t>IF F &amp; G THEN D</a:t>
                      </a:r>
                      <a:endParaRPr kumimoji="0" lang="en-US" sz="1700" b="1" i="0" u="none" strike="noStrike" cap="none" normalizeH="0" baseline="0" smtClean="0">
                        <a:ln>
                          <a:noFill/>
                        </a:ln>
                        <a:solidFill>
                          <a:srgbClr val="333399"/>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3835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R-6</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333399"/>
                          </a:solidFill>
                          <a:effectLst/>
                          <a:latin typeface="Verdana" pitchFamily="34" charset="0"/>
                          <a:cs typeface="Times New Roman" pitchFamily="18" charset="0"/>
                        </a:rPr>
                        <a:t>IF G &amp; E THEN H</a:t>
                      </a:r>
                      <a:endParaRPr kumimoji="0" lang="en-US" sz="1700" b="1" i="0" u="none" strike="noStrike" cap="none" normalizeH="0" baseline="0" dirty="0" smtClean="0">
                        <a:ln>
                          <a:noFill/>
                        </a:ln>
                        <a:solidFill>
                          <a:srgbClr val="333399"/>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3835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R-7</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333399"/>
                          </a:solidFill>
                          <a:effectLst/>
                          <a:latin typeface="Verdana" pitchFamily="34" charset="0"/>
                          <a:cs typeface="Times New Roman" pitchFamily="18" charset="0"/>
                        </a:rPr>
                        <a:t>IF C &amp; H THEN I</a:t>
                      </a:r>
                      <a:endParaRPr kumimoji="0" lang="en-US" sz="1700" b="1" i="0" u="none" strike="noStrike" cap="none" normalizeH="0" baseline="0" dirty="0" smtClean="0">
                        <a:ln>
                          <a:noFill/>
                        </a:ln>
                        <a:solidFill>
                          <a:srgbClr val="333399"/>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3835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R-8</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333399"/>
                          </a:solidFill>
                          <a:effectLst/>
                          <a:latin typeface="Verdana" pitchFamily="34" charset="0"/>
                          <a:cs typeface="Times New Roman" pitchFamily="18" charset="0"/>
                        </a:rPr>
                        <a:t>IF I &amp; A THEN J</a:t>
                      </a:r>
                      <a:endParaRPr kumimoji="0" lang="en-US" sz="1700" b="1" i="0" u="none" strike="noStrike" cap="none" normalizeH="0" baseline="0" dirty="0" smtClean="0">
                        <a:ln>
                          <a:noFill/>
                        </a:ln>
                        <a:solidFill>
                          <a:srgbClr val="333399"/>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38520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R-9</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333399"/>
                          </a:solidFill>
                          <a:effectLst/>
                          <a:latin typeface="Verdana" pitchFamily="34" charset="0"/>
                          <a:cs typeface="Times New Roman" pitchFamily="18" charset="0"/>
                        </a:rPr>
                        <a:t>IF G THEN J</a:t>
                      </a:r>
                      <a:endParaRPr kumimoji="0" lang="en-US" sz="1700" b="1" i="0" u="none" strike="noStrike" cap="none" normalizeH="0" baseline="0" dirty="0" smtClean="0">
                        <a:ln>
                          <a:noFill/>
                        </a:ln>
                        <a:solidFill>
                          <a:srgbClr val="333399"/>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3835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R-10</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333399"/>
                          </a:solidFill>
                          <a:effectLst/>
                          <a:latin typeface="Verdana" pitchFamily="34" charset="0"/>
                          <a:cs typeface="Times New Roman" pitchFamily="18" charset="0"/>
                        </a:rPr>
                        <a:t>IF J THEN K</a:t>
                      </a:r>
                      <a:endParaRPr kumimoji="0" lang="en-US" sz="1700" b="1" i="0" u="none" strike="noStrike" cap="none" normalizeH="0" baseline="0" dirty="0" smtClean="0">
                        <a:ln>
                          <a:noFill/>
                        </a:ln>
                        <a:solidFill>
                          <a:srgbClr val="333399"/>
                        </a:solidFill>
                        <a:effectLst/>
                        <a:latin typeface="Verdana" pitchFamily="34"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Tree>
    <p:extLst>
      <p:ext uri="{BB962C8B-B14F-4D97-AF65-F5344CB8AC3E}">
        <p14:creationId xmlns:p14="http://schemas.microsoft.com/office/powerpoint/2010/main" val="2177942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i="1" dirty="0" smtClean="0">
                <a:solidFill>
                  <a:srgbClr val="FF0000"/>
                </a:solidFill>
                <a:effectLst>
                  <a:outerShdw blurRad="38100" dist="38100" dir="2700000" algn="tl">
                    <a:srgbClr val="C0C0C0"/>
                  </a:outerShdw>
                </a:effectLst>
              </a:rPr>
              <a:t>Forward Chaining</a:t>
            </a:r>
            <a:endParaRPr lang="en-US" dirty="0"/>
          </a:p>
        </p:txBody>
      </p:sp>
      <p:sp>
        <p:nvSpPr>
          <p:cNvPr id="14339" name="Content Placeholder 2"/>
          <p:cNvSpPr>
            <a:spLocks noGrp="1"/>
          </p:cNvSpPr>
          <p:nvPr>
            <p:ph idx="1"/>
          </p:nvPr>
        </p:nvSpPr>
        <p:spPr>
          <a:xfrm>
            <a:off x="914400" y="1447800"/>
            <a:ext cx="7772400" cy="609600"/>
          </a:xfrm>
        </p:spPr>
        <p:txBody>
          <a:bodyPr/>
          <a:lstStyle/>
          <a:p>
            <a:pPr marL="273050" lvl="1" indent="-273050" eaLnBrk="1" hangingPunct="1">
              <a:spcBef>
                <a:spcPts val="575"/>
              </a:spcBef>
              <a:buClr>
                <a:schemeClr val="accent1"/>
              </a:buClr>
            </a:pPr>
            <a:r>
              <a:rPr lang="en-US" sz="2800" b="1" dirty="0" smtClean="0"/>
              <a:t>M</a:t>
            </a:r>
            <a:r>
              <a:rPr lang="id-ID" sz="2800" b="1" dirty="0" smtClean="0"/>
              <a:t>unculnya fakta baru pada saat inferensi</a:t>
            </a:r>
            <a:r>
              <a:rPr lang="en-US" sz="2800" b="1" dirty="0" smtClean="0"/>
              <a:t>: </a:t>
            </a:r>
          </a:p>
          <a:p>
            <a:pPr eaLnBrk="1" hangingPunct="1"/>
            <a:endParaRPr lang="en-US" dirty="0" smtClean="0"/>
          </a:p>
        </p:txBody>
      </p:sp>
      <p:graphicFrame>
        <p:nvGraphicFramePr>
          <p:cNvPr id="4" name="Group 4"/>
          <p:cNvGraphicFramePr>
            <a:graphicFrameLocks/>
          </p:cNvGraphicFramePr>
          <p:nvPr>
            <p:extLst>
              <p:ext uri="{D42A27DB-BD31-4B8C-83A1-F6EECF244321}">
                <p14:modId xmlns:p14="http://schemas.microsoft.com/office/powerpoint/2010/main" val="3947080094"/>
              </p:ext>
            </p:extLst>
          </p:nvPr>
        </p:nvGraphicFramePr>
        <p:xfrm>
          <a:off x="1295400" y="2362200"/>
          <a:ext cx="4495800" cy="3200400"/>
        </p:xfrm>
        <a:graphic>
          <a:graphicData uri="http://schemas.openxmlformats.org/drawingml/2006/table">
            <a:tbl>
              <a:tblPr/>
              <a:tblGrid>
                <a:gridCol w="1728788"/>
                <a:gridCol w="2767012"/>
              </a:tblGrid>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err="1" smtClean="0">
                          <a:ln>
                            <a:noFill/>
                          </a:ln>
                          <a:solidFill>
                            <a:schemeClr val="tx1"/>
                          </a:solidFill>
                          <a:effectLst/>
                          <a:latin typeface="Verdana" pitchFamily="34" charset="0"/>
                          <a:cs typeface="Times New Roman" pitchFamily="18" charset="0"/>
                        </a:rPr>
                        <a:t>Aturan</a:t>
                      </a:r>
                      <a:endParaRPr kumimoji="0" lang="en-US" sz="1700" b="1"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chemeClr val="tx1"/>
                          </a:solidFill>
                          <a:effectLst/>
                          <a:latin typeface="Verdana" pitchFamily="34" charset="0"/>
                          <a:cs typeface="Times New Roman" pitchFamily="18" charset="0"/>
                        </a:rPr>
                        <a:t>Fakta Baru</a:t>
                      </a:r>
                      <a:endParaRPr kumimoji="0" lang="en-US" sz="1700" b="1"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R-3</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FF0000"/>
                          </a:solidFill>
                          <a:effectLst/>
                          <a:latin typeface="Verdana" pitchFamily="34" charset="0"/>
                          <a:cs typeface="Times New Roman" pitchFamily="18" charset="0"/>
                        </a:rPr>
                        <a:t>F</a:t>
                      </a:r>
                      <a:endParaRPr kumimoji="0" lang="en-US" sz="1700" b="1" i="0" u="none" strike="noStrike" cap="none" normalizeH="0" baseline="0" dirty="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FF0000"/>
                          </a:solidFill>
                          <a:effectLst/>
                          <a:latin typeface="Verdana" pitchFamily="34" charset="0"/>
                          <a:cs typeface="Times New Roman" pitchFamily="18" charset="0"/>
                        </a:rPr>
                        <a:t>R-4</a:t>
                      </a:r>
                      <a:endParaRPr kumimoji="0" lang="en-US" sz="1700" b="1" i="0" u="none" strike="noStrike" cap="none" normalizeH="0" baseline="0" dirty="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FF0000"/>
                          </a:solidFill>
                          <a:effectLst/>
                          <a:latin typeface="Verdana" pitchFamily="34" charset="0"/>
                          <a:cs typeface="Times New Roman" pitchFamily="18" charset="0"/>
                        </a:rPr>
                        <a:t>G</a:t>
                      </a:r>
                      <a:endParaRPr kumimoji="0" lang="en-US" sz="1700" b="1" i="0" u="none" strike="noStrike" cap="none" normalizeH="0" baseline="0" dirty="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R-5</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FF0000"/>
                          </a:solidFill>
                          <a:effectLst/>
                          <a:latin typeface="Verdana" pitchFamily="34" charset="0"/>
                          <a:cs typeface="Times New Roman" pitchFamily="18" charset="0"/>
                        </a:rPr>
                        <a:t>D</a:t>
                      </a:r>
                      <a:endParaRPr kumimoji="0" lang="en-US" sz="1700" b="1" i="0" u="none" strike="noStrike" cap="none" normalizeH="0" baseline="0" dirty="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R-6</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FF0000"/>
                          </a:solidFill>
                          <a:effectLst/>
                          <a:latin typeface="Verdana" pitchFamily="34" charset="0"/>
                          <a:cs typeface="Times New Roman" pitchFamily="18" charset="0"/>
                        </a:rPr>
                        <a:t>H</a:t>
                      </a:r>
                      <a:endParaRPr kumimoji="0" lang="en-US" sz="1700" b="1" i="0" u="none" strike="noStrike" cap="none" normalizeH="0" baseline="0" dirty="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R-9</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FF0000"/>
                          </a:solidFill>
                          <a:effectLst/>
                          <a:latin typeface="Verdana" pitchFamily="34" charset="0"/>
                          <a:cs typeface="Times New Roman" pitchFamily="18" charset="0"/>
                        </a:rPr>
                        <a:t>J</a:t>
                      </a:r>
                      <a:endParaRPr kumimoji="0" lang="en-US" sz="1700" b="1" i="0" u="none" strike="noStrike" cap="none" normalizeH="0" baseline="0" dirty="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smtClean="0">
                          <a:ln>
                            <a:noFill/>
                          </a:ln>
                          <a:solidFill>
                            <a:srgbClr val="FF0000"/>
                          </a:solidFill>
                          <a:effectLst/>
                          <a:latin typeface="Verdana" pitchFamily="34" charset="0"/>
                          <a:cs typeface="Times New Roman" pitchFamily="18" charset="0"/>
                        </a:rPr>
                        <a:t>R-10</a:t>
                      </a:r>
                      <a:endParaRPr kumimoji="0" lang="en-US" sz="1700" b="1" i="0" u="none" strike="noStrike" cap="none" normalizeH="0" baseline="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39750" algn="l"/>
                          <a:tab pos="2879725" algn="l"/>
                          <a:tab pos="3240088" algn="l"/>
                        </a:tabLst>
                      </a:pPr>
                      <a:r>
                        <a:rPr kumimoji="0" lang="en-US" sz="1700" b="1" i="0" u="none" strike="noStrike" cap="none" normalizeH="0" baseline="0" dirty="0" smtClean="0">
                          <a:ln>
                            <a:noFill/>
                          </a:ln>
                          <a:solidFill>
                            <a:srgbClr val="FF0000"/>
                          </a:solidFill>
                          <a:effectLst/>
                          <a:latin typeface="Verdana" pitchFamily="34" charset="0"/>
                          <a:cs typeface="Times New Roman" pitchFamily="18" charset="0"/>
                        </a:rPr>
                        <a:t>K</a:t>
                      </a:r>
                      <a:endParaRPr kumimoji="0" lang="en-US" sz="1700" b="1" i="0" u="none" strike="noStrike" cap="none" normalizeH="0" baseline="0" dirty="0" smtClean="0">
                        <a:ln>
                          <a:noFill/>
                        </a:ln>
                        <a:solidFill>
                          <a:srgbClr val="FF0000"/>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Tree>
    <p:extLst>
      <p:ext uri="{BB962C8B-B14F-4D97-AF65-F5344CB8AC3E}">
        <p14:creationId xmlns:p14="http://schemas.microsoft.com/office/powerpoint/2010/main" val="3949935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solidFill>
                  <a:schemeClr val="tx1"/>
                </a:solidFill>
              </a:rPr>
              <a:t>Alur</a:t>
            </a:r>
            <a:r>
              <a:rPr lang="id-ID" smtClean="0">
                <a:solidFill>
                  <a:schemeClr val="tx1"/>
                </a:solidFill>
              </a:rPr>
              <a:t> inferensi</a:t>
            </a:r>
            <a:r>
              <a:rPr lang="en-US" smtClean="0">
                <a:solidFill>
                  <a:schemeClr val="tx1"/>
                </a:solidFill>
              </a:rPr>
              <a:t>: </a:t>
            </a:r>
            <a:endParaRPr lang="en-US" smtClean="0"/>
          </a:p>
        </p:txBody>
      </p:sp>
      <p:grpSp>
        <p:nvGrpSpPr>
          <p:cNvPr id="15363" name="Content Placeholder 3"/>
          <p:cNvGrpSpPr>
            <a:grpSpLocks noGrp="1"/>
          </p:cNvGrpSpPr>
          <p:nvPr/>
        </p:nvGrpSpPr>
        <p:grpSpPr bwMode="auto">
          <a:xfrm>
            <a:off x="914400" y="1447800"/>
            <a:ext cx="7772400" cy="4572000"/>
            <a:chOff x="288" y="1152"/>
            <a:chExt cx="4848" cy="1968"/>
          </a:xfrm>
        </p:grpSpPr>
        <p:sp>
          <p:nvSpPr>
            <p:cNvPr id="15364" name="Oval 4"/>
            <p:cNvSpPr>
              <a:spLocks noChangeArrowheads="1"/>
            </p:cNvSpPr>
            <p:nvPr/>
          </p:nvSpPr>
          <p:spPr bwMode="auto">
            <a:xfrm>
              <a:off x="506" y="1733"/>
              <a:ext cx="410" cy="401"/>
            </a:xfrm>
            <a:prstGeom prst="ellipse">
              <a:avLst/>
            </a:prstGeom>
            <a:solidFill>
              <a:srgbClr val="FFFFFF"/>
            </a:solidFill>
            <a:ln w="9525">
              <a:solidFill>
                <a:srgbClr val="000000"/>
              </a:solidFill>
              <a:round/>
              <a:headEnd/>
              <a:tailEnd type="none" w="sm" len="sm"/>
            </a:ln>
          </p:spPr>
          <p:txBody>
            <a:bodyPr lIns="54000" rIns="54000"/>
            <a:lstStyle/>
            <a:p>
              <a:pPr algn="ctr"/>
              <a:r>
                <a:rPr lang="en-US" sz="2000" b="1">
                  <a:latin typeface="Verdana" pitchFamily="34" charset="0"/>
                </a:rPr>
                <a:t>A</a:t>
              </a:r>
              <a:endParaRPr lang="en-US" sz="2000">
                <a:latin typeface="Arial" charset="0"/>
              </a:endParaRPr>
            </a:p>
          </p:txBody>
        </p:sp>
        <p:sp>
          <p:nvSpPr>
            <p:cNvPr id="15365" name="Oval 5"/>
            <p:cNvSpPr>
              <a:spLocks noChangeArrowheads="1"/>
            </p:cNvSpPr>
            <p:nvPr/>
          </p:nvSpPr>
          <p:spPr bwMode="auto">
            <a:xfrm>
              <a:off x="493" y="2449"/>
              <a:ext cx="411" cy="401"/>
            </a:xfrm>
            <a:prstGeom prst="ellipse">
              <a:avLst/>
            </a:prstGeom>
            <a:solidFill>
              <a:srgbClr val="FFFFFF"/>
            </a:solidFill>
            <a:ln w="9525">
              <a:solidFill>
                <a:srgbClr val="000000"/>
              </a:solidFill>
              <a:round/>
              <a:headEnd/>
              <a:tailEnd type="none" w="sm" len="sm"/>
            </a:ln>
          </p:spPr>
          <p:txBody>
            <a:bodyPr lIns="54000" rIns="54000"/>
            <a:lstStyle/>
            <a:p>
              <a:pPr algn="ctr"/>
              <a:r>
                <a:rPr lang="id-ID" sz="2000" b="1">
                  <a:latin typeface="Verdana" pitchFamily="34" charset="0"/>
                </a:rPr>
                <a:t>E</a:t>
              </a:r>
              <a:endParaRPr lang="en-US" sz="2000">
                <a:latin typeface="Arial" charset="0"/>
              </a:endParaRPr>
            </a:p>
          </p:txBody>
        </p:sp>
        <p:sp>
          <p:nvSpPr>
            <p:cNvPr id="15366" name="Text Box 6"/>
            <p:cNvSpPr txBox="1">
              <a:spLocks noChangeArrowheads="1"/>
            </p:cNvSpPr>
            <p:nvPr/>
          </p:nvSpPr>
          <p:spPr bwMode="auto">
            <a:xfrm>
              <a:off x="314" y="1468"/>
              <a:ext cx="85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FF0000"/>
                  </a:solidFill>
                  <a:latin typeface="Verdana" pitchFamily="34" charset="0"/>
                </a:rPr>
                <a:t>Fakta</a:t>
              </a:r>
              <a:endParaRPr lang="en-US" sz="2000">
                <a:latin typeface="Arial" charset="0"/>
              </a:endParaRPr>
            </a:p>
          </p:txBody>
        </p:sp>
        <p:sp>
          <p:nvSpPr>
            <p:cNvPr id="15367" name="Text Box 7"/>
            <p:cNvSpPr txBox="1">
              <a:spLocks noChangeArrowheads="1"/>
            </p:cNvSpPr>
            <p:nvPr/>
          </p:nvSpPr>
          <p:spPr bwMode="auto">
            <a:xfrm>
              <a:off x="288" y="2816"/>
              <a:ext cx="85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FF0000"/>
                  </a:solidFill>
                  <a:latin typeface="Verdana" pitchFamily="34" charset="0"/>
                </a:rPr>
                <a:t>Fakta</a:t>
              </a:r>
              <a:endParaRPr lang="en-US" sz="2000">
                <a:latin typeface="Arial" charset="0"/>
              </a:endParaRPr>
            </a:p>
          </p:txBody>
        </p:sp>
        <p:sp>
          <p:nvSpPr>
            <p:cNvPr id="15368" name="Text Box 8"/>
            <p:cNvSpPr txBox="1">
              <a:spLocks noChangeArrowheads="1"/>
            </p:cNvSpPr>
            <p:nvPr/>
          </p:nvSpPr>
          <p:spPr bwMode="auto">
            <a:xfrm>
              <a:off x="711" y="2148"/>
              <a:ext cx="64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00FF"/>
                  </a:solidFill>
                  <a:latin typeface="Verdana" pitchFamily="34" charset="0"/>
                </a:rPr>
                <a:t>R-3</a:t>
              </a:r>
              <a:endParaRPr lang="en-US" sz="2000">
                <a:latin typeface="Arial" charset="0"/>
              </a:endParaRPr>
            </a:p>
          </p:txBody>
        </p:sp>
        <p:sp>
          <p:nvSpPr>
            <p:cNvPr id="15369" name="Oval 9"/>
            <p:cNvSpPr>
              <a:spLocks noChangeArrowheads="1"/>
            </p:cNvSpPr>
            <p:nvPr/>
          </p:nvSpPr>
          <p:spPr bwMode="auto">
            <a:xfrm>
              <a:off x="1468" y="2109"/>
              <a:ext cx="410" cy="401"/>
            </a:xfrm>
            <a:prstGeom prst="ellipse">
              <a:avLst/>
            </a:prstGeom>
            <a:solidFill>
              <a:srgbClr val="FFFFFF"/>
            </a:solidFill>
            <a:ln w="9525">
              <a:solidFill>
                <a:srgbClr val="000000"/>
              </a:solidFill>
              <a:round/>
              <a:headEnd/>
              <a:tailEnd type="none" w="sm" len="sm"/>
            </a:ln>
          </p:spPr>
          <p:txBody>
            <a:bodyPr lIns="54000" rIns="54000"/>
            <a:lstStyle/>
            <a:p>
              <a:pPr algn="ctr"/>
              <a:r>
                <a:rPr lang="en-US" sz="2000" b="1">
                  <a:latin typeface="Verdana" pitchFamily="34" charset="0"/>
                </a:rPr>
                <a:t>F</a:t>
              </a:r>
              <a:endParaRPr lang="en-US" sz="2000">
                <a:latin typeface="Arial" charset="0"/>
              </a:endParaRPr>
            </a:p>
          </p:txBody>
        </p:sp>
        <p:sp>
          <p:nvSpPr>
            <p:cNvPr id="15370" name="Line 10"/>
            <p:cNvSpPr>
              <a:spLocks noChangeShapeType="1"/>
            </p:cNvSpPr>
            <p:nvPr/>
          </p:nvSpPr>
          <p:spPr bwMode="auto">
            <a:xfrm>
              <a:off x="916" y="1978"/>
              <a:ext cx="526" cy="255"/>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5371" name="Line 11"/>
            <p:cNvSpPr>
              <a:spLocks noChangeShapeType="1"/>
            </p:cNvSpPr>
            <p:nvPr/>
          </p:nvSpPr>
          <p:spPr bwMode="auto">
            <a:xfrm flipV="1">
              <a:off x="891" y="2403"/>
              <a:ext cx="564" cy="268"/>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5372" name="Freeform 12"/>
            <p:cNvSpPr>
              <a:spLocks/>
            </p:cNvSpPr>
            <p:nvPr/>
          </p:nvSpPr>
          <p:spPr bwMode="auto">
            <a:xfrm>
              <a:off x="1197" y="2160"/>
              <a:ext cx="66" cy="328"/>
            </a:xfrm>
            <a:custGeom>
              <a:avLst/>
              <a:gdLst>
                <a:gd name="T0" fmla="*/ 21 w 77"/>
                <a:gd name="T1" fmla="*/ 0 h 405"/>
                <a:gd name="T2" fmla="*/ 2 w 77"/>
                <a:gd name="T3" fmla="*/ 45 h 405"/>
                <a:gd name="T4" fmla="*/ 27 w 77"/>
                <a:gd name="T5" fmla="*/ 92 h 405"/>
                <a:gd name="T6" fmla="*/ 0 60000 65536"/>
                <a:gd name="T7" fmla="*/ 0 60000 65536"/>
                <a:gd name="T8" fmla="*/ 0 60000 65536"/>
                <a:gd name="T9" fmla="*/ 0 w 77"/>
                <a:gd name="T10" fmla="*/ 0 h 405"/>
                <a:gd name="T11" fmla="*/ 77 w 77"/>
                <a:gd name="T12" fmla="*/ 405 h 405"/>
              </a:gdLst>
              <a:ahLst/>
              <a:cxnLst>
                <a:cxn ang="T6">
                  <a:pos x="T0" y="T1"/>
                </a:cxn>
                <a:cxn ang="T7">
                  <a:pos x="T2" y="T3"/>
                </a:cxn>
                <a:cxn ang="T8">
                  <a:pos x="T4" y="T5"/>
                </a:cxn>
              </a:cxnLst>
              <a:rect l="T9" t="T10" r="T11" b="T12"/>
              <a:pathLst>
                <a:path w="77" h="405">
                  <a:moveTo>
                    <a:pt x="62" y="0"/>
                  </a:moveTo>
                  <a:cubicBezTo>
                    <a:pt x="31" y="64"/>
                    <a:pt x="0" y="128"/>
                    <a:pt x="2" y="195"/>
                  </a:cubicBezTo>
                  <a:cubicBezTo>
                    <a:pt x="4" y="262"/>
                    <a:pt x="40" y="333"/>
                    <a:pt x="77" y="405"/>
                  </a:cubicBezTo>
                </a:path>
              </a:pathLst>
            </a:custGeom>
            <a:noFill/>
            <a:ln w="9525">
              <a:solidFill>
                <a:srgbClr val="339966"/>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5373" name="Oval 13"/>
            <p:cNvSpPr>
              <a:spLocks noChangeArrowheads="1"/>
            </p:cNvSpPr>
            <p:nvPr/>
          </p:nvSpPr>
          <p:spPr bwMode="auto">
            <a:xfrm>
              <a:off x="2109" y="1478"/>
              <a:ext cx="411" cy="400"/>
            </a:xfrm>
            <a:prstGeom prst="ellipse">
              <a:avLst/>
            </a:prstGeom>
            <a:solidFill>
              <a:srgbClr val="FFFFFF"/>
            </a:solidFill>
            <a:ln w="9525">
              <a:solidFill>
                <a:srgbClr val="000000"/>
              </a:solidFill>
              <a:round/>
              <a:headEnd/>
              <a:tailEnd type="none" w="sm" len="sm"/>
            </a:ln>
          </p:spPr>
          <p:txBody>
            <a:bodyPr lIns="54000" rIns="54000"/>
            <a:lstStyle/>
            <a:p>
              <a:pPr algn="ctr"/>
              <a:r>
                <a:rPr lang="en-US" sz="2000" b="1">
                  <a:latin typeface="Verdana" pitchFamily="34" charset="0"/>
                </a:rPr>
                <a:t>G</a:t>
              </a:r>
              <a:endParaRPr lang="en-US" sz="2000">
                <a:latin typeface="Arial" charset="0"/>
              </a:endParaRPr>
            </a:p>
          </p:txBody>
        </p:sp>
        <p:sp>
          <p:nvSpPr>
            <p:cNvPr id="15374" name="Line 14"/>
            <p:cNvSpPr>
              <a:spLocks noChangeShapeType="1"/>
            </p:cNvSpPr>
            <p:nvPr/>
          </p:nvSpPr>
          <p:spPr bwMode="auto">
            <a:xfrm flipV="1">
              <a:off x="904" y="1601"/>
              <a:ext cx="1192" cy="268"/>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5375" name="Text Box 15"/>
            <p:cNvSpPr txBox="1">
              <a:spLocks noChangeArrowheads="1"/>
            </p:cNvSpPr>
            <p:nvPr/>
          </p:nvSpPr>
          <p:spPr bwMode="auto">
            <a:xfrm>
              <a:off x="1442" y="1431"/>
              <a:ext cx="64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00FF"/>
                  </a:solidFill>
                  <a:latin typeface="Verdana" pitchFamily="34" charset="0"/>
                </a:rPr>
                <a:t>R-4</a:t>
              </a:r>
              <a:endParaRPr lang="en-US" sz="2000">
                <a:latin typeface="Arial" charset="0"/>
              </a:endParaRPr>
            </a:p>
          </p:txBody>
        </p:sp>
        <p:sp>
          <p:nvSpPr>
            <p:cNvPr id="15376" name="Oval 16"/>
            <p:cNvSpPr>
              <a:spLocks noChangeArrowheads="1"/>
            </p:cNvSpPr>
            <p:nvPr/>
          </p:nvSpPr>
          <p:spPr bwMode="auto">
            <a:xfrm>
              <a:off x="2750" y="2085"/>
              <a:ext cx="411" cy="401"/>
            </a:xfrm>
            <a:prstGeom prst="ellipse">
              <a:avLst/>
            </a:prstGeom>
            <a:solidFill>
              <a:srgbClr val="FFFFFF"/>
            </a:solidFill>
            <a:ln w="9525">
              <a:solidFill>
                <a:srgbClr val="000000"/>
              </a:solidFill>
              <a:round/>
              <a:headEnd/>
              <a:tailEnd type="none" w="sm" len="sm"/>
            </a:ln>
          </p:spPr>
          <p:txBody>
            <a:bodyPr lIns="54000" rIns="54000"/>
            <a:lstStyle/>
            <a:p>
              <a:pPr algn="ctr"/>
              <a:r>
                <a:rPr lang="en-US" sz="2000" b="1">
                  <a:latin typeface="Verdana" pitchFamily="34" charset="0"/>
                </a:rPr>
                <a:t>D</a:t>
              </a:r>
              <a:endParaRPr lang="en-US" sz="2000">
                <a:latin typeface="Arial" charset="0"/>
              </a:endParaRPr>
            </a:p>
          </p:txBody>
        </p:sp>
        <p:sp>
          <p:nvSpPr>
            <p:cNvPr id="15377" name="Line 17"/>
            <p:cNvSpPr>
              <a:spLocks noChangeShapeType="1"/>
            </p:cNvSpPr>
            <p:nvPr/>
          </p:nvSpPr>
          <p:spPr bwMode="auto">
            <a:xfrm>
              <a:off x="2481" y="1808"/>
              <a:ext cx="295" cy="34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5378" name="Line 18"/>
            <p:cNvSpPr>
              <a:spLocks noChangeShapeType="1"/>
            </p:cNvSpPr>
            <p:nvPr/>
          </p:nvSpPr>
          <p:spPr bwMode="auto">
            <a:xfrm>
              <a:off x="1878" y="2330"/>
              <a:ext cx="872" cy="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5379" name="Freeform 19"/>
            <p:cNvSpPr>
              <a:spLocks/>
            </p:cNvSpPr>
            <p:nvPr/>
          </p:nvSpPr>
          <p:spPr bwMode="auto">
            <a:xfrm>
              <a:off x="2451" y="2002"/>
              <a:ext cx="194" cy="328"/>
            </a:xfrm>
            <a:custGeom>
              <a:avLst/>
              <a:gdLst>
                <a:gd name="T0" fmla="*/ 75 w 227"/>
                <a:gd name="T1" fmla="*/ 0 h 405"/>
                <a:gd name="T2" fmla="*/ 6 w 227"/>
                <a:gd name="T3" fmla="*/ 41 h 405"/>
                <a:gd name="T4" fmla="*/ 41 w 227"/>
                <a:gd name="T5" fmla="*/ 92 h 405"/>
                <a:gd name="T6" fmla="*/ 0 60000 65536"/>
                <a:gd name="T7" fmla="*/ 0 60000 65536"/>
                <a:gd name="T8" fmla="*/ 0 60000 65536"/>
                <a:gd name="T9" fmla="*/ 0 w 227"/>
                <a:gd name="T10" fmla="*/ 0 h 405"/>
                <a:gd name="T11" fmla="*/ 227 w 227"/>
                <a:gd name="T12" fmla="*/ 405 h 405"/>
              </a:gdLst>
              <a:ahLst/>
              <a:cxnLst>
                <a:cxn ang="T6">
                  <a:pos x="T0" y="T1"/>
                </a:cxn>
                <a:cxn ang="T7">
                  <a:pos x="T2" y="T3"/>
                </a:cxn>
                <a:cxn ang="T8">
                  <a:pos x="T4" y="T5"/>
                </a:cxn>
              </a:cxnLst>
              <a:rect l="T9" t="T10" r="T11" b="T12"/>
              <a:pathLst>
                <a:path w="227" h="405">
                  <a:moveTo>
                    <a:pt x="227" y="0"/>
                  </a:moveTo>
                  <a:cubicBezTo>
                    <a:pt x="130" y="56"/>
                    <a:pt x="34" y="113"/>
                    <a:pt x="17" y="180"/>
                  </a:cubicBezTo>
                  <a:cubicBezTo>
                    <a:pt x="0" y="247"/>
                    <a:pt x="61" y="326"/>
                    <a:pt x="122" y="405"/>
                  </a:cubicBezTo>
                </a:path>
              </a:pathLst>
            </a:custGeom>
            <a:noFill/>
            <a:ln w="9525">
              <a:solidFill>
                <a:srgbClr val="339966"/>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5380" name="Text Box 20"/>
            <p:cNvSpPr txBox="1">
              <a:spLocks noChangeArrowheads="1"/>
            </p:cNvSpPr>
            <p:nvPr/>
          </p:nvSpPr>
          <p:spPr bwMode="auto">
            <a:xfrm>
              <a:off x="1994" y="1966"/>
              <a:ext cx="64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00FF"/>
                  </a:solidFill>
                  <a:latin typeface="Verdana" pitchFamily="34" charset="0"/>
                </a:rPr>
                <a:t>R-5</a:t>
              </a:r>
              <a:endParaRPr lang="en-US" sz="2000">
                <a:latin typeface="Arial" charset="0"/>
              </a:endParaRPr>
            </a:p>
          </p:txBody>
        </p:sp>
        <p:sp>
          <p:nvSpPr>
            <p:cNvPr id="15381" name="Oval 21"/>
            <p:cNvSpPr>
              <a:spLocks noChangeArrowheads="1"/>
            </p:cNvSpPr>
            <p:nvPr/>
          </p:nvSpPr>
          <p:spPr bwMode="auto">
            <a:xfrm>
              <a:off x="3751" y="2182"/>
              <a:ext cx="410" cy="401"/>
            </a:xfrm>
            <a:prstGeom prst="ellipse">
              <a:avLst/>
            </a:prstGeom>
            <a:solidFill>
              <a:srgbClr val="FFFFFF"/>
            </a:solidFill>
            <a:ln w="9525">
              <a:solidFill>
                <a:srgbClr val="000000"/>
              </a:solidFill>
              <a:round/>
              <a:headEnd/>
              <a:tailEnd type="none" w="sm" len="sm"/>
            </a:ln>
          </p:spPr>
          <p:txBody>
            <a:bodyPr lIns="54000" rIns="54000"/>
            <a:lstStyle/>
            <a:p>
              <a:pPr algn="ctr"/>
              <a:r>
                <a:rPr lang="en-US" sz="2000" b="1">
                  <a:latin typeface="Verdana" pitchFamily="34" charset="0"/>
                </a:rPr>
                <a:t>H</a:t>
              </a:r>
              <a:endParaRPr lang="en-US" sz="2000">
                <a:latin typeface="Arial" charset="0"/>
              </a:endParaRPr>
            </a:p>
          </p:txBody>
        </p:sp>
        <p:sp>
          <p:nvSpPr>
            <p:cNvPr id="15382" name="Line 22"/>
            <p:cNvSpPr>
              <a:spLocks noChangeShapeType="1"/>
            </p:cNvSpPr>
            <p:nvPr/>
          </p:nvSpPr>
          <p:spPr bwMode="auto">
            <a:xfrm>
              <a:off x="2507" y="1711"/>
              <a:ext cx="1270" cy="486"/>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5383" name="Line 23"/>
            <p:cNvSpPr>
              <a:spLocks noChangeShapeType="1"/>
            </p:cNvSpPr>
            <p:nvPr/>
          </p:nvSpPr>
          <p:spPr bwMode="auto">
            <a:xfrm flipV="1">
              <a:off x="878" y="2561"/>
              <a:ext cx="2911" cy="207"/>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5384" name="Freeform 24"/>
            <p:cNvSpPr>
              <a:spLocks/>
            </p:cNvSpPr>
            <p:nvPr/>
          </p:nvSpPr>
          <p:spPr bwMode="auto">
            <a:xfrm>
              <a:off x="3520" y="2124"/>
              <a:ext cx="103" cy="449"/>
            </a:xfrm>
            <a:custGeom>
              <a:avLst/>
              <a:gdLst>
                <a:gd name="T0" fmla="*/ 41 w 120"/>
                <a:gd name="T1" fmla="*/ 0 h 555"/>
                <a:gd name="T2" fmla="*/ 0 w 120"/>
                <a:gd name="T3" fmla="*/ 57 h 555"/>
                <a:gd name="T4" fmla="*/ 41 w 120"/>
                <a:gd name="T5" fmla="*/ 126 h 555"/>
                <a:gd name="T6" fmla="*/ 0 60000 65536"/>
                <a:gd name="T7" fmla="*/ 0 60000 65536"/>
                <a:gd name="T8" fmla="*/ 0 60000 65536"/>
                <a:gd name="T9" fmla="*/ 0 w 120"/>
                <a:gd name="T10" fmla="*/ 0 h 555"/>
                <a:gd name="T11" fmla="*/ 120 w 120"/>
                <a:gd name="T12" fmla="*/ 555 h 555"/>
              </a:gdLst>
              <a:ahLst/>
              <a:cxnLst>
                <a:cxn ang="T6">
                  <a:pos x="T0" y="T1"/>
                </a:cxn>
                <a:cxn ang="T7">
                  <a:pos x="T2" y="T3"/>
                </a:cxn>
                <a:cxn ang="T8">
                  <a:pos x="T4" y="T5"/>
                </a:cxn>
              </a:cxnLst>
              <a:rect l="T9" t="T10" r="T11" b="T12"/>
              <a:pathLst>
                <a:path w="120" h="555">
                  <a:moveTo>
                    <a:pt x="120" y="0"/>
                  </a:moveTo>
                  <a:cubicBezTo>
                    <a:pt x="60" y="81"/>
                    <a:pt x="0" y="163"/>
                    <a:pt x="0" y="255"/>
                  </a:cubicBezTo>
                  <a:cubicBezTo>
                    <a:pt x="0" y="347"/>
                    <a:pt x="60" y="451"/>
                    <a:pt x="120" y="555"/>
                  </a:cubicBezTo>
                </a:path>
              </a:pathLst>
            </a:custGeom>
            <a:noFill/>
            <a:ln w="9525">
              <a:solidFill>
                <a:srgbClr val="339966"/>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5385" name="Text Box 25"/>
            <p:cNvSpPr txBox="1">
              <a:spLocks noChangeArrowheads="1"/>
            </p:cNvSpPr>
            <p:nvPr/>
          </p:nvSpPr>
          <p:spPr bwMode="auto">
            <a:xfrm>
              <a:off x="3058" y="2221"/>
              <a:ext cx="64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00FF"/>
                  </a:solidFill>
                  <a:latin typeface="Verdana" pitchFamily="34" charset="0"/>
                </a:rPr>
                <a:t>R-6</a:t>
              </a:r>
              <a:endParaRPr lang="en-US" sz="2000">
                <a:latin typeface="Arial" charset="0"/>
              </a:endParaRPr>
            </a:p>
          </p:txBody>
        </p:sp>
        <p:sp>
          <p:nvSpPr>
            <p:cNvPr id="15386" name="Oval 26"/>
            <p:cNvSpPr>
              <a:spLocks noChangeArrowheads="1"/>
            </p:cNvSpPr>
            <p:nvPr/>
          </p:nvSpPr>
          <p:spPr bwMode="auto">
            <a:xfrm>
              <a:off x="3764" y="1186"/>
              <a:ext cx="410" cy="401"/>
            </a:xfrm>
            <a:prstGeom prst="ellipse">
              <a:avLst/>
            </a:prstGeom>
            <a:solidFill>
              <a:srgbClr val="FFFFFF"/>
            </a:solidFill>
            <a:ln w="9525">
              <a:solidFill>
                <a:srgbClr val="000000"/>
              </a:solidFill>
              <a:round/>
              <a:headEnd/>
              <a:tailEnd type="none" w="sm" len="sm"/>
            </a:ln>
          </p:spPr>
          <p:txBody>
            <a:bodyPr lIns="54000" rIns="54000"/>
            <a:lstStyle/>
            <a:p>
              <a:pPr algn="ctr"/>
              <a:r>
                <a:rPr lang="en-US" sz="2000" b="1">
                  <a:latin typeface="Verdana" pitchFamily="34" charset="0"/>
                </a:rPr>
                <a:t>J</a:t>
              </a:r>
              <a:endParaRPr lang="en-US" sz="2000">
                <a:latin typeface="Arial" charset="0"/>
              </a:endParaRPr>
            </a:p>
          </p:txBody>
        </p:sp>
        <p:sp>
          <p:nvSpPr>
            <p:cNvPr id="15387" name="Line 27"/>
            <p:cNvSpPr>
              <a:spLocks noChangeShapeType="1"/>
            </p:cNvSpPr>
            <p:nvPr/>
          </p:nvSpPr>
          <p:spPr bwMode="auto">
            <a:xfrm flipV="1">
              <a:off x="2507" y="1419"/>
              <a:ext cx="1244" cy="195"/>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5388" name="Oval 28"/>
            <p:cNvSpPr>
              <a:spLocks noChangeArrowheads="1"/>
            </p:cNvSpPr>
            <p:nvPr/>
          </p:nvSpPr>
          <p:spPr bwMode="auto">
            <a:xfrm>
              <a:off x="4726" y="1186"/>
              <a:ext cx="410" cy="401"/>
            </a:xfrm>
            <a:prstGeom prst="ellipse">
              <a:avLst/>
            </a:prstGeom>
            <a:solidFill>
              <a:srgbClr val="FFFFFF"/>
            </a:solidFill>
            <a:ln w="9525">
              <a:solidFill>
                <a:srgbClr val="000000"/>
              </a:solidFill>
              <a:round/>
              <a:headEnd/>
              <a:tailEnd type="none" w="sm" len="sm"/>
            </a:ln>
          </p:spPr>
          <p:txBody>
            <a:bodyPr lIns="54000" rIns="54000"/>
            <a:lstStyle/>
            <a:p>
              <a:pPr algn="ctr"/>
              <a:r>
                <a:rPr lang="en-US" sz="2000" b="1">
                  <a:latin typeface="Verdana" pitchFamily="34" charset="0"/>
                </a:rPr>
                <a:t>K</a:t>
              </a:r>
              <a:endParaRPr lang="en-US" sz="2000">
                <a:latin typeface="Arial" charset="0"/>
              </a:endParaRPr>
            </a:p>
          </p:txBody>
        </p:sp>
        <p:sp>
          <p:nvSpPr>
            <p:cNvPr id="15389" name="Line 29"/>
            <p:cNvSpPr>
              <a:spLocks noChangeShapeType="1"/>
            </p:cNvSpPr>
            <p:nvPr/>
          </p:nvSpPr>
          <p:spPr bwMode="auto">
            <a:xfrm>
              <a:off x="4174" y="1395"/>
              <a:ext cx="539" cy="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5390" name="Text Box 30"/>
            <p:cNvSpPr txBox="1">
              <a:spLocks noChangeArrowheads="1"/>
            </p:cNvSpPr>
            <p:nvPr/>
          </p:nvSpPr>
          <p:spPr bwMode="auto">
            <a:xfrm>
              <a:off x="2853" y="1237"/>
              <a:ext cx="64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00FF"/>
                  </a:solidFill>
                  <a:latin typeface="Verdana" pitchFamily="34" charset="0"/>
                </a:rPr>
                <a:t>R-9</a:t>
              </a:r>
              <a:endParaRPr lang="en-US" sz="2000">
                <a:latin typeface="Arial" charset="0"/>
              </a:endParaRPr>
            </a:p>
          </p:txBody>
        </p:sp>
        <p:sp>
          <p:nvSpPr>
            <p:cNvPr id="15391" name="Text Box 31"/>
            <p:cNvSpPr txBox="1">
              <a:spLocks noChangeArrowheads="1"/>
            </p:cNvSpPr>
            <p:nvPr/>
          </p:nvSpPr>
          <p:spPr bwMode="auto">
            <a:xfrm>
              <a:off x="4097" y="1152"/>
              <a:ext cx="64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00FF"/>
                  </a:solidFill>
                  <a:latin typeface="Verdana" pitchFamily="34" charset="0"/>
                </a:rPr>
                <a:t>R-10</a:t>
              </a:r>
              <a:endParaRPr lang="en-US" sz="2000">
                <a:latin typeface="Arial" charset="0"/>
              </a:endParaRPr>
            </a:p>
          </p:txBody>
        </p:sp>
      </p:grpSp>
    </p:spTree>
    <p:extLst>
      <p:ext uri="{BB962C8B-B14F-4D97-AF65-F5344CB8AC3E}">
        <p14:creationId xmlns:p14="http://schemas.microsoft.com/office/powerpoint/2010/main" val="3699801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lstStyle/>
          <a:p>
            <a:pPr eaLnBrk="1" hangingPunct="1">
              <a:defRPr/>
            </a:pPr>
            <a:r>
              <a:rPr lang="en-US" i="1" dirty="0" smtClean="0">
                <a:solidFill>
                  <a:srgbClr val="FF0000"/>
                </a:solidFill>
                <a:effectLst>
                  <a:outerShdw blurRad="38100" dist="38100" dir="2700000" algn="tl">
                    <a:srgbClr val="C0C0C0"/>
                  </a:outerShdw>
                </a:effectLst>
              </a:rPr>
              <a:t>Backward Chaining</a:t>
            </a:r>
            <a:endParaRPr lang="en-US" dirty="0"/>
          </a:p>
        </p:txBody>
      </p:sp>
      <p:sp>
        <p:nvSpPr>
          <p:cNvPr id="16387" name="Content Placeholder 2"/>
          <p:cNvSpPr>
            <a:spLocks noGrp="1"/>
          </p:cNvSpPr>
          <p:nvPr>
            <p:ph idx="1"/>
          </p:nvPr>
        </p:nvSpPr>
        <p:spPr>
          <a:xfrm>
            <a:off x="838200" y="1676400"/>
            <a:ext cx="7772400" cy="4572000"/>
          </a:xfrm>
        </p:spPr>
        <p:txBody>
          <a:bodyPr/>
          <a:lstStyle/>
          <a:p>
            <a:pPr marL="273050" lvl="1" indent="-273050" eaLnBrk="1" hangingPunct="1">
              <a:spcBef>
                <a:spcPts val="575"/>
              </a:spcBef>
              <a:buClr>
                <a:schemeClr val="accent1"/>
              </a:buClr>
            </a:pPr>
            <a:r>
              <a:rPr lang="en-US" sz="2800" smtClean="0"/>
              <a:t>Alur</a:t>
            </a:r>
            <a:r>
              <a:rPr lang="id-ID" sz="2800" smtClean="0"/>
              <a:t> inferensi</a:t>
            </a:r>
            <a:r>
              <a:rPr lang="en-US" sz="2800" smtClean="0"/>
              <a:t>: </a:t>
            </a:r>
          </a:p>
          <a:p>
            <a:pPr eaLnBrk="1" hangingPunct="1"/>
            <a:endParaRPr lang="en-US" smtClean="0"/>
          </a:p>
        </p:txBody>
      </p:sp>
      <p:grpSp>
        <p:nvGrpSpPr>
          <p:cNvPr id="16388" name="Group 4"/>
          <p:cNvGrpSpPr>
            <a:grpSpLocks/>
          </p:cNvGrpSpPr>
          <p:nvPr/>
        </p:nvGrpSpPr>
        <p:grpSpPr bwMode="auto">
          <a:xfrm>
            <a:off x="1295400" y="2133600"/>
            <a:ext cx="6781800" cy="2819400"/>
            <a:chOff x="912" y="960"/>
            <a:chExt cx="4272" cy="1776"/>
          </a:xfrm>
        </p:grpSpPr>
        <p:sp>
          <p:nvSpPr>
            <p:cNvPr id="16402" name="Oval 4"/>
            <p:cNvSpPr>
              <a:spLocks noChangeArrowheads="1"/>
            </p:cNvSpPr>
            <p:nvPr/>
          </p:nvSpPr>
          <p:spPr bwMode="auto">
            <a:xfrm>
              <a:off x="1751" y="1196"/>
              <a:ext cx="349" cy="349"/>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J</a:t>
              </a:r>
              <a:endParaRPr lang="en-US" sz="1600" b="1">
                <a:latin typeface="Arial" charset="0"/>
              </a:endParaRPr>
            </a:p>
          </p:txBody>
        </p:sp>
        <p:sp>
          <p:nvSpPr>
            <p:cNvPr id="16403" name="Oval 5"/>
            <p:cNvSpPr>
              <a:spLocks noChangeArrowheads="1"/>
            </p:cNvSpPr>
            <p:nvPr/>
          </p:nvSpPr>
          <p:spPr bwMode="auto">
            <a:xfrm>
              <a:off x="2579" y="1196"/>
              <a:ext cx="350" cy="349"/>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I</a:t>
              </a:r>
              <a:endParaRPr lang="en-US" sz="1600" b="1">
                <a:latin typeface="Arial" charset="0"/>
              </a:endParaRPr>
            </a:p>
          </p:txBody>
        </p:sp>
        <p:sp>
          <p:nvSpPr>
            <p:cNvPr id="16404" name="Oval 6"/>
            <p:cNvSpPr>
              <a:spLocks noChangeArrowheads="1"/>
            </p:cNvSpPr>
            <p:nvPr/>
          </p:nvSpPr>
          <p:spPr bwMode="auto">
            <a:xfrm>
              <a:off x="2589" y="1884"/>
              <a:ext cx="350" cy="349"/>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A</a:t>
              </a:r>
              <a:endParaRPr lang="en-US" sz="1600" b="1">
                <a:latin typeface="Arial" charset="0"/>
              </a:endParaRPr>
            </a:p>
          </p:txBody>
        </p:sp>
        <p:sp>
          <p:nvSpPr>
            <p:cNvPr id="16405" name="Oval 7"/>
            <p:cNvSpPr>
              <a:spLocks noChangeArrowheads="1"/>
            </p:cNvSpPr>
            <p:nvPr/>
          </p:nvSpPr>
          <p:spPr bwMode="auto">
            <a:xfrm>
              <a:off x="3438" y="1176"/>
              <a:ext cx="350" cy="349"/>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C</a:t>
              </a:r>
              <a:endParaRPr lang="en-US" sz="1600" b="1">
                <a:latin typeface="Arial" charset="0"/>
              </a:endParaRPr>
            </a:p>
          </p:txBody>
        </p:sp>
        <p:sp>
          <p:nvSpPr>
            <p:cNvPr id="16406" name="Oval 8"/>
            <p:cNvSpPr>
              <a:spLocks noChangeArrowheads="1"/>
            </p:cNvSpPr>
            <p:nvPr/>
          </p:nvSpPr>
          <p:spPr bwMode="auto">
            <a:xfrm>
              <a:off x="3448" y="1863"/>
              <a:ext cx="350" cy="349"/>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H</a:t>
              </a:r>
              <a:endParaRPr lang="en-US" sz="1600" b="1">
                <a:latin typeface="Arial" charset="0"/>
              </a:endParaRPr>
            </a:p>
          </p:txBody>
        </p:sp>
        <p:sp>
          <p:nvSpPr>
            <p:cNvPr id="16407" name="Oval 9"/>
            <p:cNvSpPr>
              <a:spLocks noChangeArrowheads="1"/>
            </p:cNvSpPr>
            <p:nvPr/>
          </p:nvSpPr>
          <p:spPr bwMode="auto">
            <a:xfrm>
              <a:off x="4337" y="1165"/>
              <a:ext cx="349" cy="349"/>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A</a:t>
              </a:r>
              <a:endParaRPr lang="en-US" sz="1600" b="1">
                <a:latin typeface="Arial" charset="0"/>
              </a:endParaRPr>
            </a:p>
          </p:txBody>
        </p:sp>
        <p:sp>
          <p:nvSpPr>
            <p:cNvPr id="16408" name="Oval 10"/>
            <p:cNvSpPr>
              <a:spLocks noChangeArrowheads="1"/>
            </p:cNvSpPr>
            <p:nvPr/>
          </p:nvSpPr>
          <p:spPr bwMode="auto">
            <a:xfrm>
              <a:off x="4347" y="1853"/>
              <a:ext cx="349" cy="349"/>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B</a:t>
              </a:r>
              <a:endParaRPr lang="en-US" sz="1600" b="1">
                <a:latin typeface="Arial" charset="0"/>
              </a:endParaRPr>
            </a:p>
          </p:txBody>
        </p:sp>
        <p:sp>
          <p:nvSpPr>
            <p:cNvPr id="16409" name="Line 12"/>
            <p:cNvSpPr>
              <a:spLocks noChangeShapeType="1"/>
            </p:cNvSpPr>
            <p:nvPr/>
          </p:nvSpPr>
          <p:spPr bwMode="auto">
            <a:xfrm>
              <a:off x="2100" y="1371"/>
              <a:ext cx="450" cy="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6410" name="Oval 12"/>
            <p:cNvSpPr>
              <a:spLocks noChangeArrowheads="1"/>
            </p:cNvSpPr>
            <p:nvPr/>
          </p:nvSpPr>
          <p:spPr bwMode="auto">
            <a:xfrm>
              <a:off x="912" y="1206"/>
              <a:ext cx="349" cy="349"/>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K</a:t>
              </a:r>
              <a:endParaRPr lang="en-US" sz="1600" b="1">
                <a:latin typeface="Arial" charset="0"/>
              </a:endParaRPr>
            </a:p>
          </p:txBody>
        </p:sp>
        <p:sp>
          <p:nvSpPr>
            <p:cNvPr id="16411" name="Line 14"/>
            <p:cNvSpPr>
              <a:spLocks noChangeShapeType="1"/>
            </p:cNvSpPr>
            <p:nvPr/>
          </p:nvSpPr>
          <p:spPr bwMode="auto">
            <a:xfrm>
              <a:off x="1261" y="1381"/>
              <a:ext cx="480" cy="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6412" name="Line 15"/>
            <p:cNvSpPr>
              <a:spLocks noChangeShapeType="1"/>
            </p:cNvSpPr>
            <p:nvPr/>
          </p:nvSpPr>
          <p:spPr bwMode="auto">
            <a:xfrm>
              <a:off x="2070" y="1463"/>
              <a:ext cx="500" cy="513"/>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6413" name="Line 16"/>
            <p:cNvSpPr>
              <a:spLocks noChangeShapeType="1"/>
            </p:cNvSpPr>
            <p:nvPr/>
          </p:nvSpPr>
          <p:spPr bwMode="auto">
            <a:xfrm>
              <a:off x="2929" y="1371"/>
              <a:ext cx="499" cy="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6414" name="Line 17"/>
            <p:cNvSpPr>
              <a:spLocks noChangeShapeType="1"/>
            </p:cNvSpPr>
            <p:nvPr/>
          </p:nvSpPr>
          <p:spPr bwMode="auto">
            <a:xfrm>
              <a:off x="2889" y="1484"/>
              <a:ext cx="519" cy="533"/>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6415" name="Line 18"/>
            <p:cNvSpPr>
              <a:spLocks noChangeShapeType="1"/>
            </p:cNvSpPr>
            <p:nvPr/>
          </p:nvSpPr>
          <p:spPr bwMode="auto">
            <a:xfrm>
              <a:off x="3788" y="1340"/>
              <a:ext cx="529" cy="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6416" name="Line 19"/>
            <p:cNvSpPr>
              <a:spLocks noChangeShapeType="1"/>
            </p:cNvSpPr>
            <p:nvPr/>
          </p:nvSpPr>
          <p:spPr bwMode="auto">
            <a:xfrm>
              <a:off x="3778" y="1422"/>
              <a:ext cx="539" cy="554"/>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6417" name="Freeform 19"/>
            <p:cNvSpPr>
              <a:spLocks/>
            </p:cNvSpPr>
            <p:nvPr/>
          </p:nvSpPr>
          <p:spPr bwMode="auto">
            <a:xfrm>
              <a:off x="2200" y="1371"/>
              <a:ext cx="115" cy="225"/>
            </a:xfrm>
            <a:custGeom>
              <a:avLst/>
              <a:gdLst>
                <a:gd name="T0" fmla="*/ 3 w 172"/>
                <a:gd name="T1" fmla="*/ 0 h 330"/>
                <a:gd name="T2" fmla="*/ 10 w 172"/>
                <a:gd name="T3" fmla="*/ 12 h 330"/>
                <a:gd name="T4" fmla="*/ 0 w 172"/>
                <a:gd name="T5" fmla="*/ 23 h 330"/>
                <a:gd name="T6" fmla="*/ 0 60000 65536"/>
                <a:gd name="T7" fmla="*/ 0 60000 65536"/>
                <a:gd name="T8" fmla="*/ 0 60000 65536"/>
                <a:gd name="T9" fmla="*/ 0 w 172"/>
                <a:gd name="T10" fmla="*/ 0 h 330"/>
                <a:gd name="T11" fmla="*/ 172 w 172"/>
                <a:gd name="T12" fmla="*/ 330 h 330"/>
              </a:gdLst>
              <a:ahLst/>
              <a:cxnLst>
                <a:cxn ang="T6">
                  <a:pos x="T0" y="T1"/>
                </a:cxn>
                <a:cxn ang="T7">
                  <a:pos x="T2" y="T3"/>
                </a:cxn>
                <a:cxn ang="T8">
                  <a:pos x="T4" y="T5"/>
                </a:cxn>
              </a:cxnLst>
              <a:rect l="T9" t="T10" r="T11" b="T12"/>
              <a:pathLst>
                <a:path w="172" h="330">
                  <a:moveTo>
                    <a:pt x="45" y="0"/>
                  </a:moveTo>
                  <a:cubicBezTo>
                    <a:pt x="108" y="62"/>
                    <a:pt x="172" y="125"/>
                    <a:pt x="165" y="180"/>
                  </a:cubicBezTo>
                  <a:cubicBezTo>
                    <a:pt x="158" y="235"/>
                    <a:pt x="79" y="282"/>
                    <a:pt x="0" y="330"/>
                  </a:cubicBezTo>
                </a:path>
              </a:pathLst>
            </a:custGeom>
            <a:noFill/>
            <a:ln w="9525">
              <a:solidFill>
                <a:srgbClr val="339966"/>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6418" name="Freeform 20"/>
            <p:cNvSpPr>
              <a:spLocks/>
            </p:cNvSpPr>
            <p:nvPr/>
          </p:nvSpPr>
          <p:spPr bwMode="auto">
            <a:xfrm>
              <a:off x="2999" y="1371"/>
              <a:ext cx="110" cy="225"/>
            </a:xfrm>
            <a:custGeom>
              <a:avLst/>
              <a:gdLst>
                <a:gd name="T0" fmla="*/ 5 w 165"/>
                <a:gd name="T1" fmla="*/ 0 h 330"/>
                <a:gd name="T2" fmla="*/ 9 w 165"/>
                <a:gd name="T3" fmla="*/ 14 h 330"/>
                <a:gd name="T4" fmla="*/ 0 w 165"/>
                <a:gd name="T5" fmla="*/ 23 h 330"/>
                <a:gd name="T6" fmla="*/ 0 60000 65536"/>
                <a:gd name="T7" fmla="*/ 0 60000 65536"/>
                <a:gd name="T8" fmla="*/ 0 60000 65536"/>
                <a:gd name="T9" fmla="*/ 0 w 165"/>
                <a:gd name="T10" fmla="*/ 0 h 330"/>
                <a:gd name="T11" fmla="*/ 165 w 165"/>
                <a:gd name="T12" fmla="*/ 330 h 330"/>
              </a:gdLst>
              <a:ahLst/>
              <a:cxnLst>
                <a:cxn ang="T6">
                  <a:pos x="T0" y="T1"/>
                </a:cxn>
                <a:cxn ang="T7">
                  <a:pos x="T2" y="T3"/>
                </a:cxn>
                <a:cxn ang="T8">
                  <a:pos x="T4" y="T5"/>
                </a:cxn>
              </a:cxnLst>
              <a:rect l="T9" t="T10" r="T11" b="T12"/>
              <a:pathLst>
                <a:path w="165" h="330">
                  <a:moveTo>
                    <a:pt x="90" y="0"/>
                  </a:moveTo>
                  <a:cubicBezTo>
                    <a:pt x="127" y="70"/>
                    <a:pt x="165" y="140"/>
                    <a:pt x="150" y="195"/>
                  </a:cubicBezTo>
                  <a:cubicBezTo>
                    <a:pt x="135" y="250"/>
                    <a:pt x="67" y="290"/>
                    <a:pt x="0" y="330"/>
                  </a:cubicBezTo>
                </a:path>
              </a:pathLst>
            </a:custGeom>
            <a:noFill/>
            <a:ln w="9525">
              <a:solidFill>
                <a:srgbClr val="339966"/>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6419" name="Freeform 21"/>
            <p:cNvSpPr>
              <a:spLocks/>
            </p:cNvSpPr>
            <p:nvPr/>
          </p:nvSpPr>
          <p:spPr bwMode="auto">
            <a:xfrm>
              <a:off x="3909" y="1340"/>
              <a:ext cx="98" cy="195"/>
            </a:xfrm>
            <a:custGeom>
              <a:avLst/>
              <a:gdLst>
                <a:gd name="T0" fmla="*/ 5 w 147"/>
                <a:gd name="T1" fmla="*/ 0 h 285"/>
                <a:gd name="T2" fmla="*/ 8 w 147"/>
                <a:gd name="T3" fmla="*/ 14 h 285"/>
                <a:gd name="T4" fmla="*/ 0 w 147"/>
                <a:gd name="T5" fmla="*/ 20 h 285"/>
                <a:gd name="T6" fmla="*/ 0 60000 65536"/>
                <a:gd name="T7" fmla="*/ 0 60000 65536"/>
                <a:gd name="T8" fmla="*/ 0 60000 65536"/>
                <a:gd name="T9" fmla="*/ 0 w 147"/>
                <a:gd name="T10" fmla="*/ 0 h 285"/>
                <a:gd name="T11" fmla="*/ 147 w 147"/>
                <a:gd name="T12" fmla="*/ 285 h 285"/>
              </a:gdLst>
              <a:ahLst/>
              <a:cxnLst>
                <a:cxn ang="T6">
                  <a:pos x="T0" y="T1"/>
                </a:cxn>
                <a:cxn ang="T7">
                  <a:pos x="T2" y="T3"/>
                </a:cxn>
                <a:cxn ang="T8">
                  <a:pos x="T4" y="T5"/>
                </a:cxn>
              </a:cxnLst>
              <a:rect l="T9" t="T10" r="T11" b="T12"/>
              <a:pathLst>
                <a:path w="147" h="285">
                  <a:moveTo>
                    <a:pt x="75" y="0"/>
                  </a:moveTo>
                  <a:cubicBezTo>
                    <a:pt x="111" y="74"/>
                    <a:pt x="147" y="148"/>
                    <a:pt x="135" y="195"/>
                  </a:cubicBezTo>
                  <a:cubicBezTo>
                    <a:pt x="123" y="242"/>
                    <a:pt x="61" y="263"/>
                    <a:pt x="0" y="285"/>
                  </a:cubicBezTo>
                </a:path>
              </a:pathLst>
            </a:custGeom>
            <a:noFill/>
            <a:ln w="9525">
              <a:solidFill>
                <a:srgbClr val="339966"/>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6420" name="Text Box 23"/>
            <p:cNvSpPr txBox="1">
              <a:spLocks noChangeArrowheads="1"/>
            </p:cNvSpPr>
            <p:nvPr/>
          </p:nvSpPr>
          <p:spPr bwMode="auto">
            <a:xfrm>
              <a:off x="1271" y="1165"/>
              <a:ext cx="46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solidFill>
                    <a:srgbClr val="0000FF"/>
                  </a:solidFill>
                  <a:latin typeface="Verdana" pitchFamily="34" charset="0"/>
                </a:rPr>
                <a:t>R-10</a:t>
              </a:r>
              <a:endParaRPr lang="en-US" sz="1600" b="1">
                <a:latin typeface="Arial" charset="0"/>
              </a:endParaRPr>
            </a:p>
          </p:txBody>
        </p:sp>
        <p:sp>
          <p:nvSpPr>
            <p:cNvPr id="16421" name="Text Box 24"/>
            <p:cNvSpPr txBox="1">
              <a:spLocks noChangeArrowheads="1"/>
            </p:cNvSpPr>
            <p:nvPr/>
          </p:nvSpPr>
          <p:spPr bwMode="auto">
            <a:xfrm>
              <a:off x="2230" y="1453"/>
              <a:ext cx="4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solidFill>
                    <a:srgbClr val="0000FF"/>
                  </a:solidFill>
                  <a:latin typeface="Verdana" pitchFamily="34" charset="0"/>
                </a:rPr>
                <a:t>R-8</a:t>
              </a:r>
              <a:endParaRPr lang="en-US" sz="1600" b="1">
                <a:latin typeface="Arial" charset="0"/>
              </a:endParaRPr>
            </a:p>
          </p:txBody>
        </p:sp>
        <p:sp>
          <p:nvSpPr>
            <p:cNvPr id="16422" name="Text Box 25"/>
            <p:cNvSpPr txBox="1">
              <a:spLocks noChangeArrowheads="1"/>
            </p:cNvSpPr>
            <p:nvPr/>
          </p:nvSpPr>
          <p:spPr bwMode="auto">
            <a:xfrm>
              <a:off x="3059" y="1432"/>
              <a:ext cx="4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solidFill>
                    <a:srgbClr val="0000FF"/>
                  </a:solidFill>
                  <a:latin typeface="Verdana" pitchFamily="34" charset="0"/>
                </a:rPr>
                <a:t>R-7</a:t>
              </a:r>
              <a:endParaRPr lang="en-US" sz="1600" b="1">
                <a:latin typeface="Arial" charset="0"/>
              </a:endParaRPr>
            </a:p>
          </p:txBody>
        </p:sp>
        <p:sp>
          <p:nvSpPr>
            <p:cNvPr id="16423" name="Text Box 26"/>
            <p:cNvSpPr txBox="1">
              <a:spLocks noChangeArrowheads="1"/>
            </p:cNvSpPr>
            <p:nvPr/>
          </p:nvSpPr>
          <p:spPr bwMode="auto">
            <a:xfrm>
              <a:off x="3937" y="1412"/>
              <a:ext cx="43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solidFill>
                    <a:srgbClr val="0000FF"/>
                  </a:solidFill>
                  <a:latin typeface="Verdana" pitchFamily="34" charset="0"/>
                </a:rPr>
                <a:t>R-1</a:t>
              </a:r>
              <a:endParaRPr lang="en-US" sz="1600" b="1">
                <a:latin typeface="Arial" charset="0"/>
              </a:endParaRPr>
            </a:p>
          </p:txBody>
        </p:sp>
        <p:sp>
          <p:nvSpPr>
            <p:cNvPr id="16424" name="Text Box 27"/>
            <p:cNvSpPr txBox="1">
              <a:spLocks noChangeArrowheads="1"/>
            </p:cNvSpPr>
            <p:nvPr/>
          </p:nvSpPr>
          <p:spPr bwMode="auto">
            <a:xfrm>
              <a:off x="4217" y="960"/>
              <a:ext cx="6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solidFill>
                    <a:srgbClr val="FF0000"/>
                  </a:solidFill>
                  <a:latin typeface="Verdana" pitchFamily="34" charset="0"/>
                </a:rPr>
                <a:t>Fakta</a:t>
              </a:r>
              <a:endParaRPr lang="en-US" sz="1600" b="1">
                <a:latin typeface="Arial" charset="0"/>
              </a:endParaRPr>
            </a:p>
          </p:txBody>
        </p:sp>
        <p:sp>
          <p:nvSpPr>
            <p:cNvPr id="16425" name="Text Box 28"/>
            <p:cNvSpPr txBox="1">
              <a:spLocks noChangeArrowheads="1"/>
            </p:cNvSpPr>
            <p:nvPr/>
          </p:nvSpPr>
          <p:spPr bwMode="auto">
            <a:xfrm>
              <a:off x="4177" y="2161"/>
              <a:ext cx="100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solidFill>
                    <a:srgbClr val="FF0000"/>
                  </a:solidFill>
                  <a:latin typeface="Verdana" pitchFamily="34" charset="0"/>
                </a:rPr>
                <a:t>Tidak diketahui</a:t>
              </a:r>
              <a:endParaRPr lang="en-US" sz="1600" b="1">
                <a:latin typeface="Arial" charset="0"/>
              </a:endParaRPr>
            </a:p>
          </p:txBody>
        </p:sp>
        <p:sp>
          <p:nvSpPr>
            <p:cNvPr id="16426" name="Text Box 29"/>
            <p:cNvSpPr txBox="1">
              <a:spLocks noChangeArrowheads="1"/>
            </p:cNvSpPr>
            <p:nvPr/>
          </p:nvSpPr>
          <p:spPr bwMode="auto">
            <a:xfrm>
              <a:off x="1771" y="2469"/>
              <a:ext cx="173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ts val="600"/>
                </a:spcAft>
              </a:pPr>
              <a:r>
                <a:rPr lang="id-ID" sz="1600" b="1">
                  <a:latin typeface="Verdana" pitchFamily="34" charset="0"/>
                </a:rPr>
                <a:t>(a) Pertama: Gagal</a:t>
              </a:r>
              <a:endParaRPr lang="en-US" sz="1600" b="1">
                <a:latin typeface="Arial" charset="0"/>
              </a:endParaRPr>
            </a:p>
          </p:txBody>
        </p:sp>
      </p:grpSp>
      <p:grpSp>
        <p:nvGrpSpPr>
          <p:cNvPr id="16389" name="Group 30"/>
          <p:cNvGrpSpPr>
            <a:grpSpLocks/>
          </p:cNvGrpSpPr>
          <p:nvPr/>
        </p:nvGrpSpPr>
        <p:grpSpPr bwMode="auto">
          <a:xfrm>
            <a:off x="1905000" y="4987925"/>
            <a:ext cx="5029200" cy="1600200"/>
            <a:chOff x="1200" y="2832"/>
            <a:chExt cx="3168" cy="1008"/>
          </a:xfrm>
        </p:grpSpPr>
        <p:sp>
          <p:nvSpPr>
            <p:cNvPr id="16390" name="Oval 30"/>
            <p:cNvSpPr>
              <a:spLocks noChangeArrowheads="1"/>
            </p:cNvSpPr>
            <p:nvPr/>
          </p:nvSpPr>
          <p:spPr bwMode="auto">
            <a:xfrm>
              <a:off x="2075" y="3036"/>
              <a:ext cx="365" cy="346"/>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J</a:t>
              </a:r>
              <a:endParaRPr lang="en-US" sz="1600" b="1">
                <a:latin typeface="Arial" charset="0"/>
              </a:endParaRPr>
            </a:p>
          </p:txBody>
        </p:sp>
        <p:sp>
          <p:nvSpPr>
            <p:cNvPr id="16391" name="Oval 31"/>
            <p:cNvSpPr>
              <a:spLocks noChangeArrowheads="1"/>
            </p:cNvSpPr>
            <p:nvPr/>
          </p:nvSpPr>
          <p:spPr bwMode="auto">
            <a:xfrm>
              <a:off x="2940" y="3036"/>
              <a:ext cx="365" cy="346"/>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G</a:t>
              </a:r>
              <a:endParaRPr lang="en-US" sz="1600" b="1">
                <a:latin typeface="Arial" charset="0"/>
              </a:endParaRPr>
            </a:p>
          </p:txBody>
        </p:sp>
        <p:sp>
          <p:nvSpPr>
            <p:cNvPr id="16392" name="Oval 32"/>
            <p:cNvSpPr>
              <a:spLocks noChangeArrowheads="1"/>
            </p:cNvSpPr>
            <p:nvPr/>
          </p:nvSpPr>
          <p:spPr bwMode="auto">
            <a:xfrm>
              <a:off x="3837" y="3036"/>
              <a:ext cx="364" cy="346"/>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A</a:t>
              </a:r>
              <a:endParaRPr lang="en-US" sz="1600" b="1">
                <a:latin typeface="Arial" charset="0"/>
              </a:endParaRPr>
            </a:p>
          </p:txBody>
        </p:sp>
        <p:sp>
          <p:nvSpPr>
            <p:cNvPr id="16393" name="Line 34"/>
            <p:cNvSpPr>
              <a:spLocks noChangeShapeType="1"/>
            </p:cNvSpPr>
            <p:nvPr/>
          </p:nvSpPr>
          <p:spPr bwMode="auto">
            <a:xfrm>
              <a:off x="2440" y="3209"/>
              <a:ext cx="469" cy="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6394" name="Oval 34"/>
            <p:cNvSpPr>
              <a:spLocks noChangeArrowheads="1"/>
            </p:cNvSpPr>
            <p:nvPr/>
          </p:nvSpPr>
          <p:spPr bwMode="auto">
            <a:xfrm>
              <a:off x="1200" y="3046"/>
              <a:ext cx="365" cy="346"/>
            </a:xfrm>
            <a:prstGeom prst="ellipse">
              <a:avLst/>
            </a:prstGeom>
            <a:solidFill>
              <a:srgbClr val="FFFFFF"/>
            </a:solidFill>
            <a:ln w="9525">
              <a:solidFill>
                <a:srgbClr val="000000"/>
              </a:solidFill>
              <a:round/>
              <a:headEnd/>
              <a:tailEnd type="none" w="sm" len="sm"/>
            </a:ln>
          </p:spPr>
          <p:txBody>
            <a:bodyPr/>
            <a:lstStyle/>
            <a:p>
              <a:pPr algn="ctr"/>
              <a:r>
                <a:rPr lang="en-US" sz="1600" b="1">
                  <a:latin typeface="Verdana" pitchFamily="34" charset="0"/>
                </a:rPr>
                <a:t>K</a:t>
              </a:r>
              <a:endParaRPr lang="en-US" sz="1600" b="1">
                <a:latin typeface="Arial" charset="0"/>
              </a:endParaRPr>
            </a:p>
          </p:txBody>
        </p:sp>
        <p:sp>
          <p:nvSpPr>
            <p:cNvPr id="16395" name="Line 36"/>
            <p:cNvSpPr>
              <a:spLocks noChangeShapeType="1"/>
            </p:cNvSpPr>
            <p:nvPr/>
          </p:nvSpPr>
          <p:spPr bwMode="auto">
            <a:xfrm>
              <a:off x="1565" y="3219"/>
              <a:ext cx="500" cy="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6396" name="Line 37"/>
            <p:cNvSpPr>
              <a:spLocks noChangeShapeType="1"/>
            </p:cNvSpPr>
            <p:nvPr/>
          </p:nvSpPr>
          <p:spPr bwMode="auto">
            <a:xfrm>
              <a:off x="3305" y="3209"/>
              <a:ext cx="521" cy="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id-ID"/>
            </a:p>
          </p:txBody>
        </p:sp>
        <p:sp>
          <p:nvSpPr>
            <p:cNvPr id="16397" name="Text Box 38"/>
            <p:cNvSpPr txBox="1">
              <a:spLocks noChangeArrowheads="1"/>
            </p:cNvSpPr>
            <p:nvPr/>
          </p:nvSpPr>
          <p:spPr bwMode="auto">
            <a:xfrm>
              <a:off x="1575" y="3005"/>
              <a:ext cx="48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solidFill>
                    <a:srgbClr val="0000FF"/>
                  </a:solidFill>
                  <a:latin typeface="Verdana" pitchFamily="34" charset="0"/>
                </a:rPr>
                <a:t>R-10</a:t>
              </a:r>
              <a:endParaRPr lang="en-US" sz="1600" b="1">
                <a:latin typeface="Arial" charset="0"/>
              </a:endParaRPr>
            </a:p>
          </p:txBody>
        </p:sp>
        <p:sp>
          <p:nvSpPr>
            <p:cNvPr id="16398" name="Text Box 39"/>
            <p:cNvSpPr txBox="1">
              <a:spLocks noChangeArrowheads="1"/>
            </p:cNvSpPr>
            <p:nvPr/>
          </p:nvSpPr>
          <p:spPr bwMode="auto">
            <a:xfrm>
              <a:off x="2461" y="3005"/>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solidFill>
                    <a:srgbClr val="0000FF"/>
                  </a:solidFill>
                  <a:latin typeface="Verdana" pitchFamily="34" charset="0"/>
                </a:rPr>
                <a:t>R-9</a:t>
              </a:r>
              <a:endParaRPr lang="en-US" sz="1600" b="1">
                <a:latin typeface="Arial" charset="0"/>
              </a:endParaRPr>
            </a:p>
          </p:txBody>
        </p:sp>
        <p:sp>
          <p:nvSpPr>
            <p:cNvPr id="16399" name="Text Box 40"/>
            <p:cNvSpPr txBox="1">
              <a:spLocks noChangeArrowheads="1"/>
            </p:cNvSpPr>
            <p:nvPr/>
          </p:nvSpPr>
          <p:spPr bwMode="auto">
            <a:xfrm>
              <a:off x="3326" y="3005"/>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solidFill>
                    <a:srgbClr val="0000FF"/>
                  </a:solidFill>
                  <a:latin typeface="Verdana" pitchFamily="34" charset="0"/>
                </a:rPr>
                <a:t>R-4</a:t>
              </a:r>
              <a:endParaRPr lang="en-US" sz="1600" b="1">
                <a:latin typeface="Arial" charset="0"/>
              </a:endParaRPr>
            </a:p>
          </p:txBody>
        </p:sp>
        <p:sp>
          <p:nvSpPr>
            <p:cNvPr id="16400" name="Text Box 41"/>
            <p:cNvSpPr txBox="1">
              <a:spLocks noChangeArrowheads="1"/>
            </p:cNvSpPr>
            <p:nvPr/>
          </p:nvSpPr>
          <p:spPr bwMode="auto">
            <a:xfrm>
              <a:off x="3711" y="2832"/>
              <a:ext cx="65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solidFill>
                    <a:srgbClr val="FF0000"/>
                  </a:solidFill>
                  <a:latin typeface="Verdana" pitchFamily="34" charset="0"/>
                </a:rPr>
                <a:t>Fakta</a:t>
              </a:r>
              <a:endParaRPr lang="en-US" sz="1600" b="1">
                <a:latin typeface="Arial" charset="0"/>
              </a:endParaRPr>
            </a:p>
          </p:txBody>
        </p:sp>
        <p:sp>
          <p:nvSpPr>
            <p:cNvPr id="16401" name="Text Box 42"/>
            <p:cNvSpPr txBox="1">
              <a:spLocks noChangeArrowheads="1"/>
            </p:cNvSpPr>
            <p:nvPr/>
          </p:nvSpPr>
          <p:spPr bwMode="auto">
            <a:xfrm>
              <a:off x="1731" y="3575"/>
              <a:ext cx="181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ts val="600"/>
                </a:spcAft>
              </a:pPr>
              <a:r>
                <a:rPr lang="id-ID" sz="1600" b="1">
                  <a:latin typeface="Verdana" pitchFamily="34" charset="0"/>
                </a:rPr>
                <a:t>(b) Kedua: Sukses</a:t>
              </a:r>
              <a:endParaRPr lang="en-US" sz="1600" b="1">
                <a:latin typeface="Arial" charset="0"/>
              </a:endParaRPr>
            </a:p>
          </p:txBody>
        </p:sp>
      </p:grpSp>
    </p:spTree>
    <p:extLst>
      <p:ext uri="{BB962C8B-B14F-4D97-AF65-F5344CB8AC3E}">
        <p14:creationId xmlns:p14="http://schemas.microsoft.com/office/powerpoint/2010/main" val="2530852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EXPERT SYSTEM</a:t>
            </a:r>
            <a:endParaRPr lang="id-ID" b="1" dirty="0"/>
          </a:p>
        </p:txBody>
      </p:sp>
      <p:sp>
        <p:nvSpPr>
          <p:cNvPr id="3" name="Content Placeholder 2"/>
          <p:cNvSpPr>
            <a:spLocks noGrp="1"/>
          </p:cNvSpPr>
          <p:nvPr>
            <p:ph idx="1"/>
          </p:nvPr>
        </p:nvSpPr>
        <p:spPr/>
        <p:txBody>
          <a:bodyPr/>
          <a:lstStyle/>
          <a:p>
            <a:r>
              <a:rPr lang="en-GB" dirty="0"/>
              <a:t>Expert systems often </a:t>
            </a:r>
            <a:r>
              <a:rPr lang="en-GB" sz="3200" b="1" dirty="0"/>
              <a:t>present difficult knowledge </a:t>
            </a:r>
            <a:r>
              <a:rPr lang="en-GB" dirty="0"/>
              <a:t>representation and reasoning problems which require artificial intelligence solutions.</a:t>
            </a:r>
          </a:p>
          <a:p>
            <a:pPr eaLnBrk="0" hangingPunct="0"/>
            <a:r>
              <a:rPr lang="en-GB" dirty="0"/>
              <a:t>The need for heuristic reasoning.</a:t>
            </a:r>
          </a:p>
          <a:p>
            <a:pPr lvl="1" eaLnBrk="0" hangingPunct="0">
              <a:buSzPct val="79000"/>
            </a:pPr>
            <a:r>
              <a:rPr lang="en-GB" dirty="0"/>
              <a:t> Conventional computer programs are built around algorithms: reasoning strategies which are guaranteed to find the solution to whatever the problem is, if there is such a solution. </a:t>
            </a:r>
          </a:p>
          <a:p>
            <a:pPr lvl="1" eaLnBrk="0" hangingPunct="0">
              <a:buSzPct val="79000"/>
            </a:pPr>
            <a:r>
              <a:rPr lang="en-GB" dirty="0"/>
              <a:t>For the large, difficult problems with which expert systems are frequently concerned, it may be necessary to employ heuristics: strategies that often lead to the correct solution, but which also sometimes fail. </a:t>
            </a:r>
          </a:p>
          <a:p>
            <a:endParaRPr lang="id-ID" dirty="0"/>
          </a:p>
        </p:txBody>
      </p:sp>
    </p:spTree>
    <p:extLst>
      <p:ext uri="{BB962C8B-B14F-4D97-AF65-F5344CB8AC3E}">
        <p14:creationId xmlns:p14="http://schemas.microsoft.com/office/powerpoint/2010/main" val="85600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ALGORITHM</a:t>
            </a:r>
            <a:endParaRPr lang="id-ID" b="1" dirty="0"/>
          </a:p>
        </p:txBody>
      </p:sp>
      <p:sp>
        <p:nvSpPr>
          <p:cNvPr id="3" name="Content Placeholder 2"/>
          <p:cNvSpPr>
            <a:spLocks noGrp="1"/>
          </p:cNvSpPr>
          <p:nvPr>
            <p:ph idx="1"/>
          </p:nvPr>
        </p:nvSpPr>
        <p:spPr/>
        <p:txBody>
          <a:bodyPr/>
          <a:lstStyle/>
          <a:p>
            <a:r>
              <a:rPr lang="en-GB" dirty="0">
                <a:solidFill>
                  <a:schemeClr val="hlink"/>
                </a:solidFill>
              </a:rPr>
              <a:t>Algorithm</a:t>
            </a:r>
            <a:r>
              <a:rPr lang="en-GB" dirty="0"/>
              <a:t> - a strategy, consisting of a series of steps, guaranteed to find the solution to a problem, if there is a solution.</a:t>
            </a:r>
          </a:p>
          <a:p>
            <a:r>
              <a:rPr lang="en-GB" dirty="0"/>
              <a:t>Example: </a:t>
            </a:r>
          </a:p>
          <a:p>
            <a:pPr lvl="1"/>
            <a:r>
              <a:rPr lang="en-GB" dirty="0"/>
              <a:t>How do you find the area of a triangular board, standing up vertically with one edge on the ground?</a:t>
            </a:r>
          </a:p>
          <a:p>
            <a:pPr lvl="1"/>
            <a:r>
              <a:rPr lang="en-GB" dirty="0"/>
              <a:t>Measure the length of the edge on the ground, multiply it by the vertical height, and divide by two. </a:t>
            </a:r>
          </a:p>
          <a:p>
            <a:pPr lvl="1"/>
            <a:r>
              <a:rPr lang="en-GB" dirty="0"/>
              <a:t>The answer will be exactly right, every time.</a:t>
            </a:r>
          </a:p>
          <a:p>
            <a:pPr lvl="1"/>
            <a:r>
              <a:rPr lang="en-GB" dirty="0"/>
              <a:t>Which makes it an algorithm.</a:t>
            </a:r>
          </a:p>
          <a:p>
            <a:endParaRPr lang="id-ID" dirty="0"/>
          </a:p>
        </p:txBody>
      </p:sp>
    </p:spTree>
    <p:extLst>
      <p:ext uri="{BB962C8B-B14F-4D97-AF65-F5344CB8AC3E}">
        <p14:creationId xmlns:p14="http://schemas.microsoft.com/office/powerpoint/2010/main" val="61228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HEURISTIC</a:t>
            </a:r>
            <a:endParaRPr lang="id-ID" b="1" dirty="0"/>
          </a:p>
        </p:txBody>
      </p:sp>
      <p:sp>
        <p:nvSpPr>
          <p:cNvPr id="3" name="Content Placeholder 2"/>
          <p:cNvSpPr>
            <a:spLocks noGrp="1"/>
          </p:cNvSpPr>
          <p:nvPr>
            <p:ph idx="1"/>
          </p:nvPr>
        </p:nvSpPr>
        <p:spPr/>
        <p:txBody>
          <a:bodyPr/>
          <a:lstStyle/>
          <a:p>
            <a:r>
              <a:rPr lang="en-GB" dirty="0">
                <a:solidFill>
                  <a:schemeClr val="hlink"/>
                </a:solidFill>
              </a:rPr>
              <a:t>Heuristic</a:t>
            </a:r>
            <a:r>
              <a:rPr lang="en-GB" dirty="0"/>
              <a:t> - a strategy to find the solution to a problem which is not guaranteed to work.</a:t>
            </a:r>
          </a:p>
          <a:p>
            <a:pPr lvl="1"/>
            <a:r>
              <a:rPr lang="en-GB" dirty="0"/>
              <a:t>One sort of heuristic usually gives you the right answer but sometimes gives you the wrong answer</a:t>
            </a:r>
          </a:p>
          <a:p>
            <a:pPr lvl="1"/>
            <a:r>
              <a:rPr lang="en-GB" dirty="0"/>
              <a:t>Another sort gives you an answer which isn’t 100% accurate.</a:t>
            </a:r>
          </a:p>
          <a:p>
            <a:r>
              <a:rPr lang="en-GB" dirty="0"/>
              <a:t>Example:</a:t>
            </a:r>
          </a:p>
          <a:p>
            <a:pPr lvl="1"/>
            <a:r>
              <a:rPr lang="en-GB" dirty="0"/>
              <a:t>How old are you? </a:t>
            </a:r>
          </a:p>
          <a:p>
            <a:pPr lvl="1"/>
            <a:r>
              <a:rPr lang="en-GB" dirty="0"/>
              <a:t>Subtract the year you were born in from 2001. </a:t>
            </a:r>
          </a:p>
          <a:p>
            <a:pPr lvl="1"/>
            <a:r>
              <a:rPr lang="en-GB" dirty="0"/>
              <a:t>The answer will either be exactly right, or one year short.</a:t>
            </a:r>
          </a:p>
          <a:p>
            <a:pPr lvl="1"/>
            <a:r>
              <a:rPr lang="en-GB" dirty="0"/>
              <a:t>Which makes it a heuristic.</a:t>
            </a:r>
          </a:p>
          <a:p>
            <a:endParaRPr lang="id-ID" dirty="0"/>
          </a:p>
        </p:txBody>
      </p:sp>
    </p:spTree>
    <p:extLst>
      <p:ext uri="{BB962C8B-B14F-4D97-AF65-F5344CB8AC3E}">
        <p14:creationId xmlns:p14="http://schemas.microsoft.com/office/powerpoint/2010/main" val="147473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7620000" cy="1143000"/>
          </a:xfrm>
        </p:spPr>
        <p:txBody>
          <a:bodyPr>
            <a:normAutofit fontScale="90000"/>
          </a:bodyPr>
          <a:lstStyle/>
          <a:p>
            <a:r>
              <a:rPr lang="id-ID" sz="5400" b="1" dirty="0" smtClean="0"/>
              <a:t>Inferencing?</a:t>
            </a:r>
            <a:br>
              <a:rPr lang="id-ID" sz="5400" b="1" dirty="0" smtClean="0"/>
            </a:br>
            <a:r>
              <a:rPr lang="id-ID" sz="5400" b="1" dirty="0" smtClean="0"/>
              <a:t>Inferensi?</a:t>
            </a:r>
            <a:br>
              <a:rPr lang="id-ID" sz="5400" b="1" dirty="0" smtClean="0"/>
            </a:br>
            <a:endParaRPr lang="id-ID" sz="5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060847"/>
            <a:ext cx="7056784" cy="46959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192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normAutofit/>
          </a:bodyPr>
          <a:lstStyle/>
          <a:p>
            <a:r>
              <a:rPr lang="id-ID" dirty="0" smtClean="0"/>
              <a:t>Proses </a:t>
            </a:r>
            <a:r>
              <a:rPr lang="id-ID" sz="3600" b="1" dirty="0" smtClean="0"/>
              <a:t>penarikan kesimpulan</a:t>
            </a:r>
            <a:r>
              <a:rPr lang="id-ID" sz="2400" b="1" dirty="0" smtClean="0"/>
              <a:t> </a:t>
            </a:r>
            <a:r>
              <a:rPr lang="id-ID" dirty="0" smtClean="0"/>
              <a:t>dari beberapa proposisi ini disebut </a:t>
            </a:r>
            <a:r>
              <a:rPr lang="id-ID" b="1" dirty="0" smtClean="0"/>
              <a:t>inferensi </a:t>
            </a:r>
            <a:r>
              <a:rPr lang="id-ID" i="1" dirty="0" smtClean="0"/>
              <a:t>(inference).</a:t>
            </a:r>
            <a:endParaRPr lang="id-ID" dirty="0" smtClean="0"/>
          </a:p>
          <a:p>
            <a:r>
              <a:rPr lang="id-ID" dirty="0" smtClean="0"/>
              <a:t>Terdapat sejumlah kaidah inferensi di dalam kalkulus proposisi, beberapa diantaranya adalah sebagai berikut :</a:t>
            </a:r>
          </a:p>
          <a:p>
            <a:endParaRPr lang="id-ID" dirty="0"/>
          </a:p>
        </p:txBody>
      </p:sp>
    </p:spTree>
    <p:extLst>
      <p:ext uri="{BB962C8B-B14F-4D97-AF65-F5344CB8AC3E}">
        <p14:creationId xmlns:p14="http://schemas.microsoft.com/office/powerpoint/2010/main" val="269220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 Modus </a:t>
            </a:r>
            <a:r>
              <a:rPr lang="id-ID" b="1" dirty="0"/>
              <a:t>Ponen</a:t>
            </a:r>
            <a:br>
              <a:rPr lang="id-ID" b="1" dirty="0"/>
            </a:br>
            <a:endParaRPr lang="id-ID" dirty="0"/>
          </a:p>
        </p:txBody>
      </p:sp>
      <p:sp>
        <p:nvSpPr>
          <p:cNvPr id="3" name="Content Placeholder 2"/>
          <p:cNvSpPr>
            <a:spLocks noGrp="1"/>
          </p:cNvSpPr>
          <p:nvPr>
            <p:ph idx="1"/>
          </p:nvPr>
        </p:nvSpPr>
        <p:spPr>
          <a:xfrm>
            <a:off x="457200" y="836712"/>
            <a:ext cx="8075240" cy="5564088"/>
          </a:xfrm>
        </p:spPr>
        <p:txBody>
          <a:bodyPr/>
          <a:lstStyle/>
          <a:p>
            <a:pPr marL="114300" indent="0">
              <a:buNone/>
            </a:pPr>
            <a:r>
              <a:rPr lang="id-ID" dirty="0"/>
              <a:t>Kaidah ini didasarkan pada tautologi (</a:t>
            </a:r>
            <a:r>
              <a:rPr lang="id-ID" i="1" dirty="0"/>
              <a:t>p </a:t>
            </a:r>
            <a:r>
              <a:rPr lang="id-ID" dirty="0"/>
              <a:t>∧ (</a:t>
            </a:r>
            <a:r>
              <a:rPr lang="id-ID" i="1" dirty="0"/>
              <a:t>p → q</a:t>
            </a:r>
            <a:r>
              <a:rPr lang="id-ID" dirty="0"/>
              <a:t>))</a:t>
            </a:r>
            <a:r>
              <a:rPr lang="id-ID" i="1" dirty="0"/>
              <a:t> → q, </a:t>
            </a:r>
            <a:r>
              <a:rPr lang="id-ID" dirty="0"/>
              <a:t>yang dalam hal ini, </a:t>
            </a:r>
            <a:r>
              <a:rPr lang="id-ID" i="1" dirty="0"/>
              <a:t>p </a:t>
            </a:r>
            <a:r>
              <a:rPr lang="id-ID" dirty="0"/>
              <a:t>dan </a:t>
            </a:r>
            <a:r>
              <a:rPr lang="id-ID" i="1" dirty="0"/>
              <a:t>p → q </a:t>
            </a:r>
            <a:r>
              <a:rPr lang="id-ID" dirty="0"/>
              <a:t>adalah hipotesis, sedangkan </a:t>
            </a:r>
            <a:r>
              <a:rPr lang="id-ID" i="1" dirty="0"/>
              <a:t>q </a:t>
            </a:r>
            <a:r>
              <a:rPr lang="id-ID" dirty="0"/>
              <a:t>adalah konklusi. </a:t>
            </a:r>
            <a:endParaRPr lang="id-ID" dirty="0" smtClean="0"/>
          </a:p>
          <a:p>
            <a:pPr marL="114300" indent="0">
              <a:buNone/>
            </a:pPr>
            <a:r>
              <a:rPr lang="id-ID" dirty="0" smtClean="0"/>
              <a:t>Kaidah </a:t>
            </a:r>
            <a:r>
              <a:rPr lang="id-ID" dirty="0"/>
              <a:t>modus ponen dapat ditulis dengan cara </a:t>
            </a:r>
            <a:r>
              <a:rPr lang="id-ID" dirty="0" smtClean="0"/>
              <a:t>:</a:t>
            </a:r>
          </a:p>
          <a:p>
            <a:pPr marL="114300" indent="0">
              <a:buNone/>
            </a:pPr>
            <a:r>
              <a:rPr lang="id-ID" dirty="0" smtClean="0"/>
              <a:t>Modus ponen menyatakan bahwa jika hipotesis </a:t>
            </a:r>
            <a:r>
              <a:rPr lang="id-ID" i="1" dirty="0" smtClean="0"/>
              <a:t>p </a:t>
            </a:r>
            <a:r>
              <a:rPr lang="id-ID" dirty="0" smtClean="0"/>
              <a:t>dan implikasi </a:t>
            </a:r>
            <a:r>
              <a:rPr lang="id-ID" i="1" dirty="0" smtClean="0"/>
              <a:t>p→q </a:t>
            </a:r>
            <a:r>
              <a:rPr lang="id-ID" dirty="0" smtClean="0"/>
              <a:t>benar, maka konklusi </a:t>
            </a:r>
            <a:r>
              <a:rPr lang="id-ID" i="1" dirty="0" smtClean="0"/>
              <a:t>q </a:t>
            </a:r>
            <a:r>
              <a:rPr lang="id-ID" dirty="0" smtClean="0"/>
              <a:t>benar.</a:t>
            </a:r>
          </a:p>
          <a:p>
            <a:endParaRPr lang="id-ID"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32" t="27817" r="45064" b="16021"/>
          <a:stretch/>
        </p:blipFill>
        <p:spPr bwMode="auto">
          <a:xfrm>
            <a:off x="611560" y="2756256"/>
            <a:ext cx="5022761" cy="4108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72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1520</Words>
  <Application>Microsoft Office PowerPoint</Application>
  <PresentationFormat>On-screen Show (4:3)</PresentationFormat>
  <Paragraphs>235</Paragraphs>
  <Slides>39</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Calibri</vt:lpstr>
      <vt:lpstr>Calibri Light</vt:lpstr>
      <vt:lpstr>Monotype Sorts</vt:lpstr>
      <vt:lpstr>Times New Roman</vt:lpstr>
      <vt:lpstr>Verdana</vt:lpstr>
      <vt:lpstr>Office Theme</vt:lpstr>
      <vt:lpstr>Bitmap Image</vt:lpstr>
      <vt:lpstr>SPK dan SC Inferensi dan Mesin Inferensi</vt:lpstr>
      <vt:lpstr>Inferencing</vt:lpstr>
      <vt:lpstr>Inferencing</vt:lpstr>
      <vt:lpstr>EXPERT SYSTEM</vt:lpstr>
      <vt:lpstr>ALGORITHM</vt:lpstr>
      <vt:lpstr>HEURISTIC</vt:lpstr>
      <vt:lpstr>Inferencing? Inferensi? </vt:lpstr>
      <vt:lpstr>PowerPoint Presentation</vt:lpstr>
      <vt:lpstr>1. Modus Ponen </vt:lpstr>
      <vt:lpstr>2. Modus Tollen </vt:lpstr>
      <vt:lpstr>3. Silogisme Hipotesis </vt:lpstr>
      <vt:lpstr>4. Silogisme Disjungtif </vt:lpstr>
      <vt:lpstr>5. Simplifikasi </vt:lpstr>
      <vt:lpstr>6. Penjumlahan </vt:lpstr>
      <vt:lpstr>7. Konjungsi </vt:lpstr>
      <vt:lpstr>Inferensi &amp; Mesin Inferensi</vt:lpstr>
      <vt:lpstr>Strategi Penalaran</vt:lpstr>
      <vt:lpstr>Runut Maju </vt:lpstr>
      <vt:lpstr>PowerPoint Presentation</vt:lpstr>
      <vt:lpstr>Runut Balik</vt:lpstr>
      <vt:lpstr>Inference in rule-based systems </vt:lpstr>
      <vt:lpstr>Inference in rule-based systems </vt:lpstr>
      <vt:lpstr>Inference in rule-based systems </vt:lpstr>
      <vt:lpstr>Inference in rule-based systems </vt:lpstr>
      <vt:lpstr>Inference in rule-based systems </vt:lpstr>
      <vt:lpstr>Forward &amp; backward chaining</vt:lpstr>
      <vt:lpstr>Backward chaining</vt:lpstr>
      <vt:lpstr>Backward chaining</vt:lpstr>
      <vt:lpstr>Forward &amp; backward chaining</vt:lpstr>
      <vt:lpstr>Forward &amp; backward chaining</vt:lpstr>
      <vt:lpstr>Forward &amp; backward chaining</vt:lpstr>
      <vt:lpstr>Forward &amp; backward chaining</vt:lpstr>
      <vt:lpstr>Forward &amp; backward chaining</vt:lpstr>
      <vt:lpstr>Forward &amp; backward chaining</vt:lpstr>
      <vt:lpstr>Meta-rules</vt:lpstr>
      <vt:lpstr>Pengontrolan inferensi</vt:lpstr>
      <vt:lpstr>Forward Chaining</vt:lpstr>
      <vt:lpstr>Alur inferensi: </vt:lpstr>
      <vt:lpstr>Backward Chaining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Mesin Inferensi</dc:title>
  <dc:creator>herlina</dc:creator>
  <cp:lastModifiedBy>Andiko Putro Suryotomo</cp:lastModifiedBy>
  <cp:revision>25</cp:revision>
  <dcterms:created xsi:type="dcterms:W3CDTF">2019-09-03T23:31:38Z</dcterms:created>
  <dcterms:modified xsi:type="dcterms:W3CDTF">2020-02-02T01:16:33Z</dcterms:modified>
</cp:coreProperties>
</file>