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300" r:id="rId3"/>
    <p:sldId id="288" r:id="rId4"/>
    <p:sldId id="269" r:id="rId5"/>
    <p:sldId id="270" r:id="rId6"/>
    <p:sldId id="271" r:id="rId7"/>
    <p:sldId id="273" r:id="rId8"/>
    <p:sldId id="258" r:id="rId9"/>
    <p:sldId id="287" r:id="rId10"/>
    <p:sldId id="259" r:id="rId11"/>
    <p:sldId id="276" r:id="rId12"/>
    <p:sldId id="277" r:id="rId13"/>
    <p:sldId id="285" r:id="rId14"/>
    <p:sldId id="286" r:id="rId15"/>
    <p:sldId id="278" r:id="rId16"/>
    <p:sldId id="279" r:id="rId17"/>
    <p:sldId id="280" r:id="rId18"/>
    <p:sldId id="281" r:id="rId19"/>
    <p:sldId id="282" r:id="rId20"/>
    <p:sldId id="283" r:id="rId21"/>
    <p:sldId id="284" r:id="rId22"/>
    <p:sldId id="260" r:id="rId23"/>
    <p:sldId id="261" r:id="rId24"/>
    <p:sldId id="262" r:id="rId25"/>
    <p:sldId id="263" r:id="rId26"/>
    <p:sldId id="301" r:id="rId27"/>
    <p:sldId id="302" r:id="rId28"/>
    <p:sldId id="303" r:id="rId29"/>
    <p:sldId id="304" r:id="rId30"/>
    <p:sldId id="305" r:id="rId31"/>
    <p:sldId id="306" r:id="rId32"/>
    <p:sldId id="307" r:id="rId33"/>
    <p:sldId id="308" r:id="rId34"/>
    <p:sldId id="310" r:id="rId35"/>
    <p:sldId id="309" r:id="rId36"/>
    <p:sldId id="311" r:id="rId37"/>
    <p:sldId id="312" r:id="rId38"/>
    <p:sldId id="313" r:id="rId39"/>
    <p:sldId id="314"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69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82871-EF03-4CCF-A823-207F57B2BE1D}" type="datetimeFigureOut">
              <a:rPr lang="id-ID" smtClean="0"/>
              <a:t>01/10/2019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795DFB-EA0C-45E4-B83E-7C47CAFE2D0D}" type="slidenum">
              <a:rPr lang="id-ID" smtClean="0"/>
              <a:t>‹#›</a:t>
            </a:fld>
            <a:endParaRPr lang="id-ID"/>
          </a:p>
        </p:txBody>
      </p:sp>
    </p:spTree>
    <p:extLst>
      <p:ext uri="{BB962C8B-B14F-4D97-AF65-F5344CB8AC3E}">
        <p14:creationId xmlns:p14="http://schemas.microsoft.com/office/powerpoint/2010/main" val="340873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l-GR"/>
          </a:p>
        </p:txBody>
      </p:sp>
      <p:sp>
        <p:nvSpPr>
          <p:cNvPr id="13315" name="Rectangle 3"/>
          <p:cNvSpPr>
            <a:spLocks noGrp="1" noRot="1" noChangeAspect="1" noChangeArrowheads="1" noTextEdit="1"/>
          </p:cNvSpPr>
          <p:nvPr>
            <p:ph type="sldImg"/>
          </p:nvPr>
        </p:nvSpPr>
        <p:spPr>
          <a:xfrm>
            <a:off x="1298575" y="801688"/>
            <a:ext cx="4260850" cy="31956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9447C31-077F-4051-8DB8-3E949A2BEF42}" type="slidenum">
              <a:rPr lang="en-US" smtClean="0"/>
              <a:pPr/>
              <a:t>20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639349A-0F51-4677-ACBD-2175C3D00A5A}" type="slidenum">
              <a:rPr lang="en-US" smtClean="0"/>
              <a:pPr/>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ln/>
        </p:spPr>
        <p:txBody>
          <a:bodyPr/>
          <a:lstStyle/>
          <a:p>
            <a:endParaRPr lang="id-ID"/>
          </a:p>
        </p:txBody>
      </p:sp>
      <p:sp>
        <p:nvSpPr>
          <p:cNvPr id="130051" name="Rectangle 3"/>
          <p:cNvSpPr>
            <a:spLocks noGrp="1" noRot="1" noChangeAspect="1" noChangeArrowheads="1" noTextEdit="1"/>
          </p:cNvSpPr>
          <p:nvPr>
            <p:ph type="sldImg"/>
          </p:nvPr>
        </p:nvSpPr>
        <p:spPr>
          <a:xfrm>
            <a:off x="1298575" y="801688"/>
            <a:ext cx="4260850" cy="31956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B64FCBA-7C4E-423A-97B8-AE05A770BC69}" type="slidenum">
              <a:rPr lang="en-US" smtClean="0"/>
              <a:pPr/>
              <a:t>11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F8CE300-A146-46B8-BDD7-577AA86B5843}" type="slidenum">
              <a:rPr lang="en-US" smtClean="0"/>
              <a:pPr/>
              <a:t>12</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C2C5354-B3D4-4262-A4C1-7F3161382D11}" type="slidenum">
              <a:rPr lang="en-US" smtClean="0"/>
              <a:pPr/>
              <a:t>15</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C4E1C56-C31E-4C6B-93AF-639F37581E13}" type="slidenum">
              <a:rPr lang="en-US" smtClean="0"/>
              <a:pPr/>
              <a:t>16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A2B80B0-B6A3-4899-8A9F-D7B7123D7132}" type="slidenum">
              <a:rPr lang="en-US" smtClean="0"/>
              <a:pPr/>
              <a:t>17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C41F471-EBF9-4E3E-988F-659519BCA114}" type="slidenum">
              <a:rPr lang="en-US" smtClean="0"/>
              <a:pPr/>
              <a:t>18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B8C053E-478F-42B4-B2AD-AEC283191833}" type="slidenum">
              <a:rPr lang="en-US" smtClean="0"/>
              <a:pPr/>
              <a:t>19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D4DC0E-2167-47FB-9D5C-46A3405FACC1}" type="datetime1">
              <a:rPr lang="id-ID" smtClean="0"/>
              <a:t>01/10/2019</a:t>
            </a:fld>
            <a:endParaRPr lang="id-ID"/>
          </a:p>
        </p:txBody>
      </p:sp>
      <p:sp>
        <p:nvSpPr>
          <p:cNvPr id="5" name="Footer Placeholder 4"/>
          <p:cNvSpPr>
            <a:spLocks noGrp="1"/>
          </p:cNvSpPr>
          <p:nvPr>
            <p:ph type="ftr" sz="quarter" idx="11"/>
          </p:nvPr>
        </p:nvSpPr>
        <p:spPr/>
        <p:txBody>
          <a:bodyPr/>
          <a:lstStyle/>
          <a:p>
            <a:r>
              <a:rPr lang="en-US" smtClean="0"/>
              <a:t>Intelligent Systems and Soft Computing</a:t>
            </a:r>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0F71A-C2CA-4930-8C46-CB5D41E93942}" type="datetime1">
              <a:rPr lang="id-ID" smtClean="0"/>
              <a:t>01/10/2019</a:t>
            </a:fld>
            <a:endParaRPr lang="id-ID"/>
          </a:p>
        </p:txBody>
      </p:sp>
      <p:sp>
        <p:nvSpPr>
          <p:cNvPr id="5" name="Footer Placeholder 4"/>
          <p:cNvSpPr>
            <a:spLocks noGrp="1"/>
          </p:cNvSpPr>
          <p:nvPr>
            <p:ph type="ftr" sz="quarter" idx="11"/>
          </p:nvPr>
        </p:nvSpPr>
        <p:spPr/>
        <p:txBody>
          <a:bodyPr/>
          <a:lstStyle/>
          <a:p>
            <a:r>
              <a:rPr lang="en-US" smtClean="0"/>
              <a:t>Intelligent Systems and Soft Computing</a:t>
            </a:r>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32F7F-2135-45AE-BAED-2CC348E3AAC2}" type="datetime1">
              <a:rPr lang="id-ID" smtClean="0"/>
              <a:t>01/10/2019</a:t>
            </a:fld>
            <a:endParaRPr lang="id-ID"/>
          </a:p>
        </p:txBody>
      </p:sp>
      <p:sp>
        <p:nvSpPr>
          <p:cNvPr id="5" name="Footer Placeholder 4"/>
          <p:cNvSpPr>
            <a:spLocks noGrp="1"/>
          </p:cNvSpPr>
          <p:nvPr>
            <p:ph type="ftr" sz="quarter" idx="11"/>
          </p:nvPr>
        </p:nvSpPr>
        <p:spPr/>
        <p:txBody>
          <a:bodyPr/>
          <a:lstStyle/>
          <a:p>
            <a:r>
              <a:rPr lang="en-US" smtClean="0"/>
              <a:t>Intelligent Systems and Soft Computing</a:t>
            </a:r>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Footer Placeholder 4"/>
          <p:cNvSpPr>
            <a:spLocks noGrp="1"/>
          </p:cNvSpPr>
          <p:nvPr>
            <p:ph type="ftr" sz="quarter" idx="11"/>
          </p:nvPr>
        </p:nvSpPr>
        <p:spPr/>
        <p:txBody>
          <a:bodyPr/>
          <a:lstStyle/>
          <a:p>
            <a:r>
              <a:rPr lang="en-US" smtClean="0"/>
              <a:t>Intelligent Systems and Soft Computing</a:t>
            </a:r>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C134F-5359-4376-837F-A8ACD3BC306B}" type="datetime1">
              <a:rPr lang="id-ID" smtClean="0"/>
              <a:t>01/10/2019</a:t>
            </a:fld>
            <a:endParaRPr lang="id-ID"/>
          </a:p>
        </p:txBody>
      </p:sp>
      <p:sp>
        <p:nvSpPr>
          <p:cNvPr id="5" name="Footer Placeholder 4"/>
          <p:cNvSpPr>
            <a:spLocks noGrp="1"/>
          </p:cNvSpPr>
          <p:nvPr>
            <p:ph type="ftr" sz="quarter" idx="11"/>
          </p:nvPr>
        </p:nvSpPr>
        <p:spPr/>
        <p:txBody>
          <a:bodyPr/>
          <a:lstStyle/>
          <a:p>
            <a:r>
              <a:rPr lang="en-US" smtClean="0"/>
              <a:t>Intelligent Systems and Soft Computing</a:t>
            </a:r>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8E9B9D-2381-4B36-826F-B6EEAEEDAF60}" type="datetime1">
              <a:rPr lang="id-ID" smtClean="0"/>
              <a:t>01/10/2019</a:t>
            </a:fld>
            <a:endParaRPr lang="id-ID"/>
          </a:p>
        </p:txBody>
      </p:sp>
      <p:sp>
        <p:nvSpPr>
          <p:cNvPr id="6" name="Footer Placeholder 5"/>
          <p:cNvSpPr>
            <a:spLocks noGrp="1"/>
          </p:cNvSpPr>
          <p:nvPr>
            <p:ph type="ftr" sz="quarter" idx="11"/>
          </p:nvPr>
        </p:nvSpPr>
        <p:spPr/>
        <p:txBody>
          <a:bodyPr/>
          <a:lstStyle/>
          <a:p>
            <a:r>
              <a:rPr lang="en-US" smtClean="0"/>
              <a:t>Intelligent Systems and Soft Computing</a:t>
            </a:r>
            <a:endParaRPr lang="id-ID"/>
          </a:p>
        </p:txBody>
      </p:sp>
      <p:sp>
        <p:nvSpPr>
          <p:cNvPr id="7" name="Slide Number Placeholder 6"/>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FB48F-764E-42E4-82E6-67C086E8ACBA}" type="datetime1">
              <a:rPr lang="id-ID" smtClean="0"/>
              <a:t>01/10/2019</a:t>
            </a:fld>
            <a:endParaRPr lang="id-ID"/>
          </a:p>
        </p:txBody>
      </p:sp>
      <p:sp>
        <p:nvSpPr>
          <p:cNvPr id="8" name="Footer Placeholder 7"/>
          <p:cNvSpPr>
            <a:spLocks noGrp="1"/>
          </p:cNvSpPr>
          <p:nvPr>
            <p:ph type="ftr" sz="quarter" idx="11"/>
          </p:nvPr>
        </p:nvSpPr>
        <p:spPr/>
        <p:txBody>
          <a:bodyPr/>
          <a:lstStyle/>
          <a:p>
            <a:r>
              <a:rPr lang="en-US" smtClean="0"/>
              <a:t>Intelligent Systems and Soft Computing</a:t>
            </a:r>
            <a:endParaRPr lang="id-ID"/>
          </a:p>
        </p:txBody>
      </p:sp>
      <p:sp>
        <p:nvSpPr>
          <p:cNvPr id="9" name="Slide Number Placeholder 8"/>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0C3D38-EB2B-4F06-B7D5-BC4B2088350B}" type="datetime1">
              <a:rPr lang="id-ID" smtClean="0"/>
              <a:t>01/10/2019</a:t>
            </a:fld>
            <a:endParaRPr lang="id-ID"/>
          </a:p>
        </p:txBody>
      </p:sp>
      <p:sp>
        <p:nvSpPr>
          <p:cNvPr id="4" name="Footer Placeholder 3"/>
          <p:cNvSpPr>
            <a:spLocks noGrp="1"/>
          </p:cNvSpPr>
          <p:nvPr>
            <p:ph type="ftr" sz="quarter" idx="11"/>
          </p:nvPr>
        </p:nvSpPr>
        <p:spPr/>
        <p:txBody>
          <a:bodyPr/>
          <a:lstStyle/>
          <a:p>
            <a:r>
              <a:rPr lang="en-US" smtClean="0"/>
              <a:t>Intelligent Systems and Soft Computing</a:t>
            </a:r>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A30EB-0FA1-4123-A750-74EC15D677C5}" type="datetime1">
              <a:rPr lang="id-ID" smtClean="0"/>
              <a:t>01/10/2019</a:t>
            </a:fld>
            <a:endParaRPr lang="id-ID"/>
          </a:p>
        </p:txBody>
      </p:sp>
      <p:sp>
        <p:nvSpPr>
          <p:cNvPr id="3" name="Footer Placeholder 2"/>
          <p:cNvSpPr>
            <a:spLocks noGrp="1"/>
          </p:cNvSpPr>
          <p:nvPr>
            <p:ph type="ftr" sz="quarter" idx="11"/>
          </p:nvPr>
        </p:nvSpPr>
        <p:spPr/>
        <p:txBody>
          <a:bodyPr/>
          <a:lstStyle/>
          <a:p>
            <a:r>
              <a:rPr lang="en-US" smtClean="0"/>
              <a:t>Intelligent Systems and Soft Computing</a:t>
            </a:r>
            <a:endParaRPr lang="id-ID"/>
          </a:p>
        </p:txBody>
      </p:sp>
      <p:sp>
        <p:nvSpPr>
          <p:cNvPr id="4" name="Slide Number Placeholder 3"/>
          <p:cNvSpPr>
            <a:spLocks noGrp="1"/>
          </p:cNvSpPr>
          <p:nvPr>
            <p:ph type="sldNum" sz="quarter" idx="12"/>
          </p:nvPr>
        </p:nvSpPr>
        <p:spPr/>
        <p:txBody>
          <a:bodyPr/>
          <a:lstStyle/>
          <a:p>
            <a:fld id="{9199852B-92A4-4982-A5FF-5CE667F3018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66D77-EB90-46AF-A361-75C2FCCDF66E}" type="datetime1">
              <a:rPr lang="id-ID" smtClean="0"/>
              <a:t>01/10/2019</a:t>
            </a:fld>
            <a:endParaRPr lang="id-ID"/>
          </a:p>
        </p:txBody>
      </p:sp>
      <p:sp>
        <p:nvSpPr>
          <p:cNvPr id="6" name="Footer Placeholder 5"/>
          <p:cNvSpPr>
            <a:spLocks noGrp="1"/>
          </p:cNvSpPr>
          <p:nvPr>
            <p:ph type="ftr" sz="quarter" idx="11"/>
          </p:nvPr>
        </p:nvSpPr>
        <p:spPr/>
        <p:txBody>
          <a:bodyPr/>
          <a:lstStyle/>
          <a:p>
            <a:r>
              <a:rPr lang="en-US" smtClean="0"/>
              <a:t>Intelligent Systems and Soft Computing</a:t>
            </a:r>
            <a:endParaRPr lang="id-ID"/>
          </a:p>
        </p:txBody>
      </p:sp>
      <p:sp>
        <p:nvSpPr>
          <p:cNvPr id="7" name="Slide Number Placeholder 6"/>
          <p:cNvSpPr>
            <a:spLocks noGrp="1"/>
          </p:cNvSpPr>
          <p:nvPr>
            <p:ph type="sldNum" sz="quarter" idx="12"/>
          </p:nvPr>
        </p:nvSpPr>
        <p:spPr/>
        <p:txBody>
          <a:bodyPr/>
          <a:lstStyle/>
          <a:p>
            <a:fld id="{9199852B-92A4-4982-A5FF-5CE667F3018E}"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24139A0-132B-4D86-95F0-405FB83463B7}" type="datetime1">
              <a:rPr lang="id-ID" smtClean="0"/>
              <a:t>01/10/2019</a:t>
            </a:fld>
            <a:endParaRPr lang="id-ID"/>
          </a:p>
        </p:txBody>
      </p:sp>
      <p:sp>
        <p:nvSpPr>
          <p:cNvPr id="9" name="Slide Number Placeholder 8"/>
          <p:cNvSpPr>
            <a:spLocks noGrp="1"/>
          </p:cNvSpPr>
          <p:nvPr>
            <p:ph type="sldNum" sz="quarter" idx="11"/>
          </p:nvPr>
        </p:nvSpPr>
        <p:spPr/>
        <p:txBody>
          <a:bodyPr/>
          <a:lstStyle/>
          <a:p>
            <a:fld id="{9199852B-92A4-4982-A5FF-5CE667F3018E}" type="slidenum">
              <a:rPr lang="id-ID" smtClean="0"/>
              <a:t>‹#›</a:t>
            </a:fld>
            <a:endParaRPr lang="id-ID"/>
          </a:p>
        </p:txBody>
      </p:sp>
      <p:sp>
        <p:nvSpPr>
          <p:cNvPr id="10" name="Footer Placeholder 9"/>
          <p:cNvSpPr>
            <a:spLocks noGrp="1"/>
          </p:cNvSpPr>
          <p:nvPr>
            <p:ph type="ftr" sz="quarter" idx="12"/>
          </p:nvPr>
        </p:nvSpPr>
        <p:spPr/>
        <p:txBody>
          <a:bodyPr/>
          <a:lstStyle/>
          <a:p>
            <a:r>
              <a:rPr lang="en-US" smtClean="0"/>
              <a:t>Intelligent Systems and Soft Computing</a:t>
            </a:r>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199852B-92A4-4982-A5FF-5CE667F3018E}"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Intelligent Systems and Soft Computing</a:t>
            </a:r>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3D372D8-B553-4AD4-BBC5-C4E0C41FE9CF}" type="datetime1">
              <a:rPr lang="id-ID" smtClean="0"/>
              <a:t>01/10/2019</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3568" y="3356992"/>
            <a:ext cx="7772400" cy="1143000"/>
          </a:xfrm>
        </p:spPr>
        <p:txBody>
          <a:bodyPr>
            <a:normAutofit fontScale="90000"/>
          </a:bodyPr>
          <a:lstStyle/>
          <a:p>
            <a:r>
              <a:rPr lang="id-ID" sz="5400" b="1" dirty="0" smtClean="0"/>
              <a:t>5</a:t>
            </a:r>
            <a:r>
              <a:rPr lang="id-ID" sz="5400" b="1" dirty="0" smtClean="0"/>
              <a:t/>
            </a:r>
            <a:br>
              <a:rPr lang="id-ID" sz="5400" b="1" dirty="0" smtClean="0"/>
            </a:br>
            <a:r>
              <a:rPr lang="id-ID" sz="5400" b="1" dirty="0" smtClean="0"/>
              <a:t>Knowledge Base System &amp;</a:t>
            </a:r>
            <a:r>
              <a:rPr lang="id-ID" b="1" dirty="0" smtClean="0"/>
              <a:t/>
            </a:r>
            <a:br>
              <a:rPr lang="id-ID" b="1" dirty="0" smtClean="0"/>
            </a:br>
            <a:r>
              <a:rPr lang="id-ID" b="1" dirty="0" smtClean="0"/>
              <a:t>rule </a:t>
            </a:r>
            <a:r>
              <a:rPr lang="id-ID" b="1" dirty="0"/>
              <a:t>based </a:t>
            </a:r>
            <a:r>
              <a:rPr lang="id-ID" b="1" dirty="0" smtClean="0"/>
              <a:t>system</a:t>
            </a:r>
            <a:r>
              <a:rPr lang="en-GB" b="1" dirty="0"/>
              <a:t/>
            </a:r>
            <a:br>
              <a:rPr lang="en-GB" b="1" dirty="0"/>
            </a:br>
            <a:r>
              <a:rPr lang="id-ID" b="1" dirty="0"/>
              <a:t>Sistem Berbasis Aturan</a:t>
            </a:r>
          </a:p>
        </p:txBody>
      </p:sp>
      <p:sp>
        <p:nvSpPr>
          <p:cNvPr id="3" name="Rectangle 3"/>
          <p:cNvSpPr txBox="1">
            <a:spLocks noChangeArrowheads="1"/>
          </p:cNvSpPr>
          <p:nvPr/>
        </p:nvSpPr>
        <p:spPr>
          <a:xfrm>
            <a:off x="0" y="5561856"/>
            <a:ext cx="8532440" cy="1296144"/>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id-ID" sz="4000" b="1" smtClean="0"/>
              <a:t>Sistem cerdas dan Sistem Pendukung Keputusan</a:t>
            </a:r>
          </a:p>
          <a:p>
            <a:r>
              <a:rPr lang="id-ID" sz="4000" smtClean="0"/>
              <a:t>Dr. Herlina Jayadianti. ST.MT</a:t>
            </a:r>
            <a:endParaRPr lang="en-US" sz="2400" dirty="0"/>
          </a:p>
        </p:txBody>
      </p:sp>
      <p:sp>
        <p:nvSpPr>
          <p:cNvPr id="2" name="Date Placeholder 1"/>
          <p:cNvSpPr>
            <a:spLocks noGrp="1"/>
          </p:cNvSpPr>
          <p:nvPr>
            <p:ph type="dt" sz="half" idx="10"/>
          </p:nvPr>
        </p:nvSpPr>
        <p:spPr/>
        <p:txBody>
          <a:bodyPr/>
          <a:lstStyle/>
          <a:p>
            <a:fld id="{0E188180-530D-41A5-B280-6F4EC0BB7E2D}" type="datetime1">
              <a:rPr lang="id-ID" smtClean="0"/>
              <a:t>01/10/2019</a:t>
            </a:fld>
            <a:endParaRPr lang="id-ID"/>
          </a:p>
        </p:txBody>
      </p:sp>
      <p:sp>
        <p:nvSpPr>
          <p:cNvPr id="4" name="Slide Number Placeholder 3"/>
          <p:cNvSpPr>
            <a:spLocks noGrp="1"/>
          </p:cNvSpPr>
          <p:nvPr>
            <p:ph type="sldNum" sz="quarter" idx="12"/>
          </p:nvPr>
        </p:nvSpPr>
        <p:spPr/>
        <p:txBody>
          <a:bodyPr/>
          <a:lstStyle/>
          <a:p>
            <a:fld id="{9199852B-92A4-4982-A5FF-5CE667F3018E}" type="slidenum">
              <a:rPr lang="id-ID" smtClean="0"/>
              <a:t>1</a:t>
            </a:fld>
            <a:endParaRPr lang="id-ID"/>
          </a:p>
        </p:txBody>
      </p:sp>
    </p:spTree>
    <p:extLst>
      <p:ext uri="{BB962C8B-B14F-4D97-AF65-F5344CB8AC3E}">
        <p14:creationId xmlns:p14="http://schemas.microsoft.com/office/powerpoint/2010/main" val="32403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r>
              <a:rPr lang="id-ID" dirty="0"/>
              <a:t>Dalam ilmu komputer, </a:t>
            </a:r>
            <a:r>
              <a:rPr lang="id-ID" b="1" dirty="0"/>
              <a:t>sistem berbasis aturan (rule based system)</a:t>
            </a:r>
            <a:r>
              <a:rPr lang="id-ID" dirty="0"/>
              <a:t> digunakan sebagai cara untuk menyimpan dan memanipulasi pengetahuan untuk menafsirkan informasi dengan cara yang bermanfaat. Mereka sering digunakan dalam aplikasi kecerdasan buatan dan penelitian.</a:t>
            </a:r>
            <a:br>
              <a:rPr lang="id-ID" dirty="0"/>
            </a:br>
            <a:r>
              <a:rPr lang="id-ID" dirty="0"/>
              <a:t/>
            </a:r>
            <a:br>
              <a:rPr lang="id-ID" dirty="0"/>
            </a:br>
            <a:r>
              <a:rPr lang="id-ID" dirty="0"/>
              <a:t>Biasanya, istilah Rule Based System ('sistem berbasis aturan') diterapkan pada sistem yang melibatkan seperangkat peraturan </a:t>
            </a:r>
            <a:r>
              <a:rPr lang="id-ID" b="1" dirty="0"/>
              <a:t>buatan manusia atau peraturan yang dikuratori</a:t>
            </a:r>
            <a:r>
              <a:rPr lang="id-ID" dirty="0"/>
              <a:t>. Sistem berbasis aturan yang dibangun menggunakan inferensi aturan otomatis, seperti pembelajaran mesin berbasis aturan, biasanya dikecualikan dari jenis sistem ini.</a:t>
            </a:r>
          </a:p>
        </p:txBody>
      </p:sp>
      <p:sp>
        <p:nvSpPr>
          <p:cNvPr id="12" name="Date Placeholder 11"/>
          <p:cNvSpPr>
            <a:spLocks noGrp="1"/>
          </p:cNvSpPr>
          <p:nvPr>
            <p:ph type="dt" sz="half" idx="10"/>
          </p:nvPr>
        </p:nvSpPr>
        <p:spPr/>
        <p:txBody>
          <a:bodyPr/>
          <a:lstStyle/>
          <a:p>
            <a:fld id="{C2086D9F-12D5-4A6A-8AA9-68558420A4F5}" type="datetime1">
              <a:rPr lang="id-ID" smtClean="0"/>
              <a:t>01/10/2019</a:t>
            </a:fld>
            <a:endParaRPr lang="id-ID"/>
          </a:p>
        </p:txBody>
      </p:sp>
      <p:sp>
        <p:nvSpPr>
          <p:cNvPr id="13" name="Slide Number Placeholder 12"/>
          <p:cNvSpPr>
            <a:spLocks noGrp="1"/>
          </p:cNvSpPr>
          <p:nvPr>
            <p:ph type="sldNum" sz="quarter" idx="12"/>
          </p:nvPr>
        </p:nvSpPr>
        <p:spPr/>
        <p:txBody>
          <a:bodyPr/>
          <a:lstStyle/>
          <a:p>
            <a:fld id="{9199852B-92A4-4982-A5FF-5CE667F3018E}" type="slidenum">
              <a:rPr lang="id-ID" smtClean="0"/>
              <a:t>10</a:t>
            </a:fld>
            <a:endParaRPr lang="id-ID"/>
          </a:p>
        </p:txBody>
      </p:sp>
    </p:spTree>
    <p:extLst>
      <p:ext uri="{BB962C8B-B14F-4D97-AF65-F5344CB8AC3E}">
        <p14:creationId xmlns:p14="http://schemas.microsoft.com/office/powerpoint/2010/main" val="1198184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p>
            <a:fld id="{35944D56-4BC3-4A51-98A0-B40ECFF84FC2}" type="datetime1">
              <a:rPr lang="id-ID" smtClean="0"/>
              <a:t>01/10/2019</a:t>
            </a:fld>
            <a:endParaRPr lang="en-US" smtClean="0"/>
          </a:p>
        </p:txBody>
      </p:sp>
      <p:sp>
        <p:nvSpPr>
          <p:cNvPr id="5123" name="Slide Number Placeholder 2"/>
          <p:cNvSpPr>
            <a:spLocks noGrp="1"/>
          </p:cNvSpPr>
          <p:nvPr>
            <p:ph type="sldNum" sz="quarter" idx="11"/>
          </p:nvPr>
        </p:nvSpPr>
        <p:spPr>
          <a:noFill/>
        </p:spPr>
        <p:txBody>
          <a:bodyPr/>
          <a:lstStyle/>
          <a:p>
            <a:fld id="{2ABD29ED-60D0-4C37-AFC2-0ACE34144DEB}" type="slidenum">
              <a:rPr lang="en-US" smtClean="0"/>
              <a:pPr/>
              <a:t>11</a:t>
            </a:fld>
            <a:endParaRPr lang="en-US" smtClean="0"/>
          </a:p>
        </p:txBody>
      </p:sp>
      <p:pic>
        <p:nvPicPr>
          <p:cNvPr id="5125" name="Picture 4"/>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107504" y="692697"/>
            <a:ext cx="8412609" cy="3744415"/>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286752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p>
            <a:fld id="{BCC32D9A-A314-4643-BF53-C43AADF7158E}" type="datetime1">
              <a:rPr lang="id-ID" smtClean="0"/>
              <a:t>01/10/2019</a:t>
            </a:fld>
            <a:endParaRPr lang="en-US" smtClean="0"/>
          </a:p>
        </p:txBody>
      </p:sp>
      <p:sp>
        <p:nvSpPr>
          <p:cNvPr id="6147" name="Slide Number Placeholder 2"/>
          <p:cNvSpPr>
            <a:spLocks noGrp="1"/>
          </p:cNvSpPr>
          <p:nvPr>
            <p:ph type="sldNum" sz="quarter" idx="11"/>
          </p:nvPr>
        </p:nvSpPr>
        <p:spPr>
          <a:noFill/>
        </p:spPr>
        <p:txBody>
          <a:bodyPr/>
          <a:lstStyle/>
          <a:p>
            <a:fld id="{8D042323-6C9D-4081-8A03-BC9BEABD5A4D}" type="slidenum">
              <a:rPr lang="en-US" smtClean="0"/>
              <a:pPr/>
              <a:t>12</a:t>
            </a:fld>
            <a:endParaRPr lang="en-US" smtClean="0"/>
          </a:p>
        </p:txBody>
      </p:sp>
      <p:sp>
        <p:nvSpPr>
          <p:cNvPr id="14338" name="Rectangle 2"/>
          <p:cNvSpPr>
            <a:spLocks noChangeArrowheads="1"/>
          </p:cNvSpPr>
          <p:nvPr/>
        </p:nvSpPr>
        <p:spPr bwMode="auto">
          <a:xfrm>
            <a:off x="271463" y="241300"/>
            <a:ext cx="8339137" cy="3063875"/>
          </a:xfrm>
          <a:prstGeom prst="rect">
            <a:avLst/>
          </a:prstGeom>
          <a:noFill/>
          <a:ln w="12700" cap="sq">
            <a:noFill/>
            <a:miter lim="800000"/>
            <a:headEnd type="none" w="sm" len="sm"/>
            <a:tailEnd type="none" w="sm" len="sm"/>
          </a:ln>
          <a:effectLst/>
        </p:spPr>
        <p:txBody>
          <a:bodyPr>
            <a:spAutoFit/>
          </a:bodyPr>
          <a:lstStyle/>
          <a:p>
            <a:pPr marL="381000" indent="-381000">
              <a:spcBef>
                <a:spcPct val="50000"/>
              </a:spcBef>
              <a:buClr>
                <a:schemeClr val="tx2"/>
              </a:buClr>
              <a:buFont typeface="Wingdings" pitchFamily="2" charset="2"/>
              <a:buChar char="n"/>
              <a:tabLst>
                <a:tab pos="381000" algn="l"/>
              </a:tabLst>
              <a:defRPr/>
            </a:pPr>
            <a:r>
              <a:rPr lang="en-US" sz="3000" dirty="0">
                <a:latin typeface="+mj-lt"/>
              </a:rPr>
              <a:t>The </a:t>
            </a:r>
            <a:r>
              <a:rPr lang="en-US" sz="3000" b="1" dirty="0">
                <a:latin typeface="+mj-lt"/>
              </a:rPr>
              <a:t>human mental process </a:t>
            </a:r>
            <a:r>
              <a:rPr lang="en-US" sz="3000" dirty="0">
                <a:latin typeface="+mj-lt"/>
              </a:rPr>
              <a:t>is internal, and it is too complex to be represented as an algorithm. However, most experts are capable of expressing their knowledge in the form of </a:t>
            </a:r>
            <a:r>
              <a:rPr lang="en-US" sz="3000" b="1" dirty="0">
                <a:latin typeface="+mj-lt"/>
              </a:rPr>
              <a:t>Production rules (rules) </a:t>
            </a:r>
            <a:r>
              <a:rPr lang="en-US" sz="3000" dirty="0">
                <a:latin typeface="+mj-lt"/>
              </a:rPr>
              <a:t>for problem solving.</a:t>
            </a:r>
          </a:p>
          <a:p>
            <a:pPr marL="381000" indent="-381000">
              <a:spcBef>
                <a:spcPct val="50000"/>
              </a:spcBef>
              <a:buClr>
                <a:schemeClr val="tx2"/>
              </a:buClr>
              <a:buFont typeface="Wingdings" pitchFamily="2" charset="2"/>
              <a:buNone/>
              <a:tabLst>
                <a:tab pos="381000" algn="l"/>
              </a:tabLst>
              <a:defRPr/>
            </a:pPr>
            <a:r>
              <a:rPr lang="en-US" sz="3000" dirty="0">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3017657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6632"/>
            <a:ext cx="8115300" cy="4572000"/>
          </a:xfrm>
          <a:prstGeom prst="rect">
            <a:avLst/>
          </a:prstGeom>
        </p:spPr>
      </p:pic>
      <p:sp>
        <p:nvSpPr>
          <p:cNvPr id="3" name="Rectangle 3"/>
          <p:cNvSpPr>
            <a:spLocks noChangeArrowheads="1"/>
          </p:cNvSpPr>
          <p:nvPr/>
        </p:nvSpPr>
        <p:spPr bwMode="auto">
          <a:xfrm>
            <a:off x="597805" y="4725702"/>
            <a:ext cx="7162800" cy="869950"/>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buClr>
                <a:schemeClr val="tx2"/>
              </a:buClr>
              <a:buFont typeface="Wingdings" pitchFamily="2" charset="2"/>
              <a:buNone/>
              <a:defRPr/>
            </a:pPr>
            <a:r>
              <a:rPr lang="en-US" sz="3000" dirty="0">
                <a:latin typeface="+mj-lt"/>
              </a:rPr>
              <a:t>IF 		the ‘traffic light’ is green</a:t>
            </a:r>
          </a:p>
          <a:p>
            <a:pPr>
              <a:lnSpc>
                <a:spcPct val="60000"/>
              </a:lnSpc>
              <a:spcBef>
                <a:spcPct val="50000"/>
              </a:spcBef>
              <a:buClr>
                <a:schemeClr val="tx2"/>
              </a:buClr>
              <a:buFont typeface="Wingdings" pitchFamily="2" charset="2"/>
              <a:buNone/>
              <a:defRPr/>
            </a:pPr>
            <a:r>
              <a:rPr lang="en-US" sz="3000" dirty="0">
                <a:latin typeface="+mj-lt"/>
              </a:rPr>
              <a:t>THEN 	the action is go</a:t>
            </a:r>
          </a:p>
        </p:txBody>
      </p:sp>
      <p:sp>
        <p:nvSpPr>
          <p:cNvPr id="4" name="Rectangle 4"/>
          <p:cNvSpPr>
            <a:spLocks noChangeArrowheads="1"/>
          </p:cNvSpPr>
          <p:nvPr/>
        </p:nvSpPr>
        <p:spPr bwMode="auto">
          <a:xfrm>
            <a:off x="583754" y="5805264"/>
            <a:ext cx="6629400" cy="869950"/>
          </a:xfrm>
          <a:prstGeom prst="rect">
            <a:avLst/>
          </a:prstGeom>
          <a:noFill/>
          <a:ln w="12700" cap="sq">
            <a:noFill/>
            <a:miter lim="800000"/>
            <a:headEnd type="none" w="sm" len="sm"/>
            <a:tailEnd type="none" w="sm" len="sm"/>
          </a:ln>
          <a:effectLst/>
        </p:spPr>
        <p:txBody>
          <a:bodyPr>
            <a:spAutoFit/>
          </a:bodyPr>
          <a:lstStyle/>
          <a:p>
            <a:pPr>
              <a:lnSpc>
                <a:spcPct val="60000"/>
              </a:lnSpc>
              <a:spcBef>
                <a:spcPct val="50000"/>
              </a:spcBef>
              <a:buClr>
                <a:schemeClr val="tx2"/>
              </a:buClr>
              <a:buFont typeface="Wingdings" pitchFamily="2" charset="2"/>
              <a:buNone/>
              <a:defRPr/>
            </a:pPr>
            <a:r>
              <a:rPr lang="en-US" sz="3000" dirty="0">
                <a:latin typeface="+mj-lt"/>
              </a:rPr>
              <a:t>IF 		the ‘traffic light’ is red</a:t>
            </a:r>
          </a:p>
          <a:p>
            <a:pPr>
              <a:lnSpc>
                <a:spcPct val="60000"/>
              </a:lnSpc>
              <a:spcBef>
                <a:spcPct val="50000"/>
              </a:spcBef>
              <a:defRPr/>
            </a:pPr>
            <a:r>
              <a:rPr lang="en-US" sz="3000" dirty="0">
                <a:latin typeface="+mj-lt"/>
              </a:rPr>
              <a:t>THEN 	the action is stop</a:t>
            </a:r>
          </a:p>
        </p:txBody>
      </p:sp>
      <p:sp>
        <p:nvSpPr>
          <p:cNvPr id="5" name="Date Placeholder 4"/>
          <p:cNvSpPr>
            <a:spLocks noGrp="1"/>
          </p:cNvSpPr>
          <p:nvPr>
            <p:ph type="dt" sz="half" idx="10"/>
          </p:nvPr>
        </p:nvSpPr>
        <p:spPr/>
        <p:txBody>
          <a:bodyPr/>
          <a:lstStyle/>
          <a:p>
            <a:fld id="{A3C21E32-736B-4AAB-8D6B-D5648FEF8812}" type="datetime1">
              <a:rPr lang="id-ID" smtClean="0"/>
              <a:t>01/10/2019</a:t>
            </a:fld>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13</a:t>
            </a:fld>
            <a:endParaRPr lang="id-ID"/>
          </a:p>
        </p:txBody>
      </p:sp>
    </p:spTree>
    <p:extLst>
      <p:ext uri="{BB962C8B-B14F-4D97-AF65-F5344CB8AC3E}">
        <p14:creationId xmlns:p14="http://schemas.microsoft.com/office/powerpoint/2010/main" val="2142940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0"/>
            <a:ext cx="5896598" cy="6858000"/>
          </a:xfrm>
          <a:prstGeom prst="rect">
            <a:avLst/>
          </a:prstGeom>
        </p:spPr>
      </p:pic>
      <p:sp>
        <p:nvSpPr>
          <p:cNvPr id="3" name="Date Placeholder 2"/>
          <p:cNvSpPr>
            <a:spLocks noGrp="1"/>
          </p:cNvSpPr>
          <p:nvPr>
            <p:ph type="dt" sz="half" idx="10"/>
          </p:nvPr>
        </p:nvSpPr>
        <p:spPr/>
        <p:txBody>
          <a:bodyPr/>
          <a:lstStyle/>
          <a:p>
            <a:fld id="{2457C67D-939B-4D34-B2B3-B635DBDBF911}" type="datetime1">
              <a:rPr lang="id-ID" smtClean="0"/>
              <a:t>01/10/2019</a:t>
            </a:fld>
            <a:endParaRPr lang="id-ID"/>
          </a:p>
        </p:txBody>
      </p:sp>
      <p:sp>
        <p:nvSpPr>
          <p:cNvPr id="4" name="Slide Number Placeholder 3"/>
          <p:cNvSpPr>
            <a:spLocks noGrp="1"/>
          </p:cNvSpPr>
          <p:nvPr>
            <p:ph type="sldNum" sz="quarter" idx="12"/>
          </p:nvPr>
        </p:nvSpPr>
        <p:spPr/>
        <p:txBody>
          <a:bodyPr/>
          <a:lstStyle/>
          <a:p>
            <a:fld id="{9199852B-92A4-4982-A5FF-5CE667F3018E}" type="slidenum">
              <a:rPr lang="id-ID" smtClean="0"/>
              <a:t>14</a:t>
            </a:fld>
            <a:endParaRPr lang="id-ID"/>
          </a:p>
        </p:txBody>
      </p:sp>
    </p:spTree>
    <p:extLst>
      <p:ext uri="{BB962C8B-B14F-4D97-AF65-F5344CB8AC3E}">
        <p14:creationId xmlns:p14="http://schemas.microsoft.com/office/powerpoint/2010/main" val="4055507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p:spPr>
        <p:txBody>
          <a:bodyPr/>
          <a:lstStyle/>
          <a:p>
            <a:fld id="{C859872E-AAD5-49BB-A355-B07B7B491225}" type="datetime1">
              <a:rPr lang="id-ID" smtClean="0"/>
              <a:t>01/10/2019</a:t>
            </a:fld>
            <a:endParaRPr lang="en-US" smtClean="0"/>
          </a:p>
        </p:txBody>
      </p:sp>
      <p:sp>
        <p:nvSpPr>
          <p:cNvPr id="7171" name="Slide Number Placeholder 2"/>
          <p:cNvSpPr>
            <a:spLocks noGrp="1"/>
          </p:cNvSpPr>
          <p:nvPr>
            <p:ph type="sldNum" sz="quarter" idx="11"/>
          </p:nvPr>
        </p:nvSpPr>
        <p:spPr>
          <a:noFill/>
        </p:spPr>
        <p:txBody>
          <a:bodyPr/>
          <a:lstStyle/>
          <a:p>
            <a:fld id="{321253F3-E385-45E2-BE2C-955F4A9000BA}" type="slidenum">
              <a:rPr lang="en-US" smtClean="0"/>
              <a:pPr/>
              <a:t>15</a:t>
            </a:fld>
            <a:endParaRPr lang="en-US" smtClean="0"/>
          </a:p>
        </p:txBody>
      </p:sp>
      <p:sp>
        <p:nvSpPr>
          <p:cNvPr id="15364" name="Rectangle 2052"/>
          <p:cNvSpPr>
            <a:spLocks noChangeArrowheads="1"/>
          </p:cNvSpPr>
          <p:nvPr/>
        </p:nvSpPr>
        <p:spPr bwMode="auto">
          <a:xfrm>
            <a:off x="56394" y="162720"/>
            <a:ext cx="8332031" cy="1107996"/>
          </a:xfrm>
          <a:prstGeom prst="rect">
            <a:avLst/>
          </a:prstGeom>
          <a:noFill/>
          <a:ln w="12700" cap="sq">
            <a:noFill/>
            <a:miter lim="800000"/>
            <a:headEnd type="none" w="sm" len="sm"/>
            <a:tailEnd type="none" w="sm" len="sm"/>
          </a:ln>
          <a:effectLst/>
        </p:spPr>
        <p:txBody>
          <a:bodyPr wrap="square">
            <a:spAutoFit/>
          </a:bodyPr>
          <a:lstStyle/>
          <a:p>
            <a:pPr>
              <a:defRPr/>
            </a:pPr>
            <a:r>
              <a:rPr lang="en-US" sz="3300" b="1" dirty="0">
                <a:latin typeface="+mj-lt"/>
              </a:rPr>
              <a:t>Rules as a knowledge representation technique</a:t>
            </a:r>
          </a:p>
        </p:txBody>
      </p:sp>
      <p:sp>
        <p:nvSpPr>
          <p:cNvPr id="15365" name="Rectangle 2053"/>
          <p:cNvSpPr>
            <a:spLocks noChangeArrowheads="1"/>
          </p:cNvSpPr>
          <p:nvPr/>
        </p:nvSpPr>
        <p:spPr bwMode="auto">
          <a:xfrm>
            <a:off x="279401" y="1484784"/>
            <a:ext cx="8109024" cy="5014441"/>
          </a:xfrm>
          <a:prstGeom prst="rect">
            <a:avLst/>
          </a:prstGeom>
          <a:noFill/>
          <a:ln w="9525">
            <a:noFill/>
            <a:miter lim="800000"/>
            <a:headEnd/>
            <a:tailEnd/>
          </a:ln>
          <a:effectLst/>
        </p:spPr>
        <p:txBody>
          <a:bodyPr lIns="92075" tIns="46038" rIns="92075" bIns="46038" anchor="ctr"/>
          <a:lstStyle/>
          <a:p>
            <a:pPr marL="381000" indent="-381000">
              <a:spcBef>
                <a:spcPct val="20000"/>
              </a:spcBef>
              <a:buClr>
                <a:schemeClr val="tx2"/>
              </a:buClr>
              <a:buFont typeface="Wingdings" pitchFamily="2" charset="2"/>
              <a:buChar char="n"/>
              <a:defRPr/>
            </a:pPr>
            <a:r>
              <a:rPr lang="en-US" sz="3000" dirty="0">
                <a:latin typeface="+mj-lt"/>
              </a:rPr>
              <a:t>The term</a:t>
            </a:r>
            <a:r>
              <a:rPr lang="en-US" sz="3000" b="1" i="1" dirty="0">
                <a:latin typeface="+mj-lt"/>
              </a:rPr>
              <a:t> rule </a:t>
            </a:r>
            <a:r>
              <a:rPr lang="en-US" sz="3000" dirty="0">
                <a:latin typeface="+mj-lt"/>
              </a:rPr>
              <a:t>in AI, which is the most commonly used type of knowledge representation, can be defined as an IF-THEN structure that relates given information or facts in the IF part to some action in the THEN part. A rule provides some description  of how to solve a problem. Rules are relatively  easy to create and understand.</a:t>
            </a:r>
          </a:p>
          <a:p>
            <a:pPr marL="381000" indent="-381000">
              <a:spcBef>
                <a:spcPct val="20000"/>
              </a:spcBef>
              <a:buClr>
                <a:schemeClr val="tx2"/>
              </a:buClr>
              <a:buFont typeface="Wingdings" pitchFamily="2" charset="2"/>
              <a:buChar char="n"/>
              <a:defRPr/>
            </a:pPr>
            <a:r>
              <a:rPr lang="en-US" sz="3000" dirty="0">
                <a:effectLst>
                  <a:outerShdw blurRad="38100" dist="38100" dir="2700000" algn="tl">
                    <a:srgbClr val="000000">
                      <a:alpha val="43137"/>
                    </a:srgbClr>
                  </a:outerShdw>
                </a:effectLst>
                <a:latin typeface="+mj-lt"/>
              </a:rPr>
              <a:t>Any rule consists of two parts: the IF part, called        the </a:t>
            </a:r>
            <a:r>
              <a:rPr lang="en-US" sz="3000" b="1" i="1" dirty="0">
                <a:effectLst>
                  <a:outerShdw blurRad="38100" dist="38100" dir="2700000" algn="tl">
                    <a:srgbClr val="000000">
                      <a:alpha val="43137"/>
                    </a:srgbClr>
                  </a:outerShdw>
                </a:effectLst>
                <a:latin typeface="+mj-lt"/>
              </a:rPr>
              <a:t>antecedent </a:t>
            </a:r>
            <a:r>
              <a:rPr lang="en-US" sz="3000" dirty="0">
                <a:effectLst>
                  <a:outerShdw blurRad="38100" dist="38100" dir="2700000" algn="tl">
                    <a:srgbClr val="000000">
                      <a:alpha val="43137"/>
                    </a:srgbClr>
                  </a:outerShdw>
                </a:effectLst>
                <a:latin typeface="+mj-lt"/>
              </a:rPr>
              <a:t>(</a:t>
            </a:r>
            <a:r>
              <a:rPr lang="en-US" sz="3000" b="1" i="1" dirty="0">
                <a:effectLst>
                  <a:outerShdw blurRad="38100" dist="38100" dir="2700000" algn="tl">
                    <a:srgbClr val="000000">
                      <a:alpha val="43137"/>
                    </a:srgbClr>
                  </a:outerShdw>
                </a:effectLst>
                <a:latin typeface="+mj-lt"/>
              </a:rPr>
              <a:t>premise </a:t>
            </a:r>
            <a:r>
              <a:rPr lang="en-US" sz="3000" dirty="0">
                <a:effectLst>
                  <a:outerShdw blurRad="38100" dist="38100" dir="2700000" algn="tl">
                    <a:srgbClr val="000000">
                      <a:alpha val="43137"/>
                    </a:srgbClr>
                  </a:outerShdw>
                </a:effectLst>
                <a:latin typeface="+mj-lt"/>
              </a:rPr>
              <a:t>or </a:t>
            </a:r>
            <a:r>
              <a:rPr lang="en-US" sz="3000" b="1" i="1" dirty="0">
                <a:effectLst>
                  <a:outerShdw blurRad="38100" dist="38100" dir="2700000" algn="tl">
                    <a:srgbClr val="000000">
                      <a:alpha val="43137"/>
                    </a:srgbClr>
                  </a:outerShdw>
                </a:effectLst>
                <a:latin typeface="+mj-lt"/>
              </a:rPr>
              <a:t>condition</a:t>
            </a:r>
            <a:r>
              <a:rPr lang="en-US" sz="3000" dirty="0">
                <a:effectLst>
                  <a:outerShdw blurRad="38100" dist="38100" dir="2700000" algn="tl">
                    <a:srgbClr val="000000">
                      <a:alpha val="43137"/>
                    </a:srgbClr>
                  </a:outerShdw>
                </a:effectLst>
                <a:latin typeface="+mj-lt"/>
              </a:rPr>
              <a:t>) and the  THEN part called the </a:t>
            </a:r>
            <a:r>
              <a:rPr lang="en-US" sz="3000" b="1" i="1" dirty="0">
                <a:effectLst>
                  <a:outerShdw blurRad="38100" dist="38100" dir="2700000" algn="tl">
                    <a:srgbClr val="000000">
                      <a:alpha val="43137"/>
                    </a:srgbClr>
                  </a:outerShdw>
                </a:effectLst>
                <a:latin typeface="+mj-lt"/>
              </a:rPr>
              <a:t>consequent </a:t>
            </a:r>
            <a:r>
              <a:rPr lang="en-US" sz="3000" dirty="0">
                <a:effectLst>
                  <a:outerShdw blurRad="38100" dist="38100" dir="2700000" algn="tl">
                    <a:srgbClr val="000000">
                      <a:alpha val="43137"/>
                    </a:srgbClr>
                  </a:outerShdw>
                </a:effectLst>
                <a:latin typeface="+mj-lt"/>
              </a:rPr>
              <a:t>(</a:t>
            </a:r>
            <a:r>
              <a:rPr lang="en-US" sz="3000" b="1" i="1" dirty="0">
                <a:effectLst>
                  <a:outerShdw blurRad="38100" dist="38100" dir="2700000" algn="tl">
                    <a:srgbClr val="000000">
                      <a:alpha val="43137"/>
                    </a:srgbClr>
                  </a:outerShdw>
                </a:effectLst>
                <a:latin typeface="+mj-lt"/>
              </a:rPr>
              <a:t>conclusion </a:t>
            </a:r>
            <a:r>
              <a:rPr lang="en-US" sz="3000" dirty="0">
                <a:effectLst>
                  <a:outerShdw blurRad="38100" dist="38100" dir="2700000" algn="tl">
                    <a:srgbClr val="000000">
                      <a:alpha val="43137"/>
                    </a:srgbClr>
                  </a:outerShdw>
                </a:effectLst>
                <a:latin typeface="+mj-lt"/>
              </a:rPr>
              <a:t>or </a:t>
            </a:r>
            <a:r>
              <a:rPr lang="en-US" sz="3000" b="1" i="1" dirty="0">
                <a:effectLst>
                  <a:outerShdw blurRad="38100" dist="38100" dir="2700000" algn="tl">
                    <a:srgbClr val="000000">
                      <a:alpha val="43137"/>
                    </a:srgbClr>
                  </a:outerShdw>
                </a:effectLst>
                <a:latin typeface="+mj-lt"/>
              </a:rPr>
              <a:t>action</a:t>
            </a:r>
            <a:r>
              <a:rPr lang="en-US" sz="3000" dirty="0">
                <a:effectLst>
                  <a:outerShdw blurRad="38100" dist="38100" dir="2700000" algn="tl">
                    <a:srgbClr val="000000">
                      <a:alpha val="43137"/>
                    </a:srgbClr>
                  </a:outerShdw>
                </a:effectLst>
                <a:latin typeface="+mj-lt"/>
              </a:rPr>
              <a:t>).</a:t>
            </a:r>
          </a:p>
        </p:txBody>
      </p:sp>
    </p:spTree>
    <p:extLst>
      <p:ext uri="{BB962C8B-B14F-4D97-AF65-F5344CB8AC3E}">
        <p14:creationId xmlns:p14="http://schemas.microsoft.com/office/powerpoint/2010/main" val="2573492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p>
            <a:fld id="{74B15720-8C94-4804-AAE7-1AA983718350}" type="datetime1">
              <a:rPr lang="id-ID" smtClean="0"/>
              <a:t>01/10/2019</a:t>
            </a:fld>
            <a:endParaRPr lang="en-US" smtClean="0"/>
          </a:p>
        </p:txBody>
      </p:sp>
      <p:sp>
        <p:nvSpPr>
          <p:cNvPr id="8195" name="Slide Number Placeholder 2"/>
          <p:cNvSpPr>
            <a:spLocks noGrp="1"/>
          </p:cNvSpPr>
          <p:nvPr>
            <p:ph type="sldNum" sz="quarter" idx="11"/>
          </p:nvPr>
        </p:nvSpPr>
        <p:spPr>
          <a:noFill/>
        </p:spPr>
        <p:txBody>
          <a:bodyPr/>
          <a:lstStyle/>
          <a:p>
            <a:fld id="{3BDA9A86-EB94-40CD-B801-7D62C1406FF8}" type="slidenum">
              <a:rPr lang="en-US" smtClean="0"/>
              <a:pPr/>
              <a:t>16</a:t>
            </a:fld>
            <a:endParaRPr lang="en-US" smtClean="0"/>
          </a:p>
        </p:txBody>
      </p:sp>
      <p:sp>
        <p:nvSpPr>
          <p:cNvPr id="16386" name="Rectangle 1026"/>
          <p:cNvSpPr>
            <a:spLocks noGrp="1" noRot="1" noChangeArrowheads="1"/>
          </p:cNvSpPr>
          <p:nvPr>
            <p:ph type="title" idx="4294967295"/>
          </p:nvPr>
        </p:nvSpPr>
        <p:spPr>
          <a:xfrm>
            <a:off x="276225" y="1358900"/>
            <a:ext cx="8702675" cy="3200400"/>
          </a:xfrm>
        </p:spPr>
        <p:txBody>
          <a:bodyPr/>
          <a:lstStyle/>
          <a:p>
            <a:pPr marL="381000" indent="-381000" algn="l" eaLnBrk="1" hangingPunct="1">
              <a:buClr>
                <a:schemeClr val="tx2"/>
              </a:buClr>
              <a:buFont typeface="Wingdings" pitchFamily="2" charset="2"/>
              <a:buChar char="n"/>
              <a:defRPr/>
            </a:pPr>
            <a:r>
              <a:rPr lang="en-US" sz="3000" dirty="0">
                <a:solidFill>
                  <a:schemeClr val="tx1"/>
                </a:solidFill>
              </a:rPr>
              <a:t>A rule can have multiple antecedents joined by the keywords </a:t>
            </a:r>
            <a:r>
              <a:rPr lang="en-US" sz="3000" b="0" dirty="0">
                <a:solidFill>
                  <a:schemeClr val="tx1"/>
                </a:solidFill>
              </a:rPr>
              <a:t>AND </a:t>
            </a:r>
            <a:r>
              <a:rPr lang="en-US" sz="3000" dirty="0">
                <a:solidFill>
                  <a:schemeClr val="tx1"/>
                </a:solidFill>
              </a:rPr>
              <a:t>(</a:t>
            </a:r>
            <a:r>
              <a:rPr lang="en-US" sz="3000" b="0" dirty="0">
                <a:solidFill>
                  <a:schemeClr val="tx1"/>
                </a:solidFill>
              </a:rPr>
              <a:t>conjunction</a:t>
            </a:r>
            <a:r>
              <a:rPr lang="en-US" sz="3000" dirty="0">
                <a:solidFill>
                  <a:schemeClr val="tx1"/>
                </a:solidFill>
              </a:rPr>
              <a:t>), </a:t>
            </a:r>
            <a:r>
              <a:rPr lang="en-US" sz="3000" b="0" dirty="0">
                <a:solidFill>
                  <a:schemeClr val="tx1"/>
                </a:solidFill>
              </a:rPr>
              <a:t>OR </a:t>
            </a:r>
            <a:r>
              <a:rPr lang="en-US" sz="3000" dirty="0">
                <a:solidFill>
                  <a:schemeClr val="tx1"/>
                </a:solidFill>
              </a:rPr>
              <a:t>(</a:t>
            </a:r>
            <a:r>
              <a:rPr lang="en-US" sz="3000" b="0" dirty="0">
                <a:solidFill>
                  <a:schemeClr val="tx1"/>
                </a:solidFill>
              </a:rPr>
              <a:t>disjunction</a:t>
            </a:r>
            <a:r>
              <a:rPr lang="en-US" sz="3000" dirty="0">
                <a:solidFill>
                  <a:schemeClr val="tx1"/>
                </a:solidFill>
              </a:rPr>
              <a:t>) or a combination of both.</a:t>
            </a:r>
            <a:br>
              <a:rPr lang="en-US" sz="3000" dirty="0">
                <a:solidFill>
                  <a:schemeClr val="tx1"/>
                </a:solidFill>
              </a:rPr>
            </a:br>
            <a:r>
              <a:rPr lang="en-US" sz="3000" dirty="0">
                <a:solidFill>
                  <a:schemeClr val="tx1"/>
                </a:solidFill>
              </a:rPr>
              <a:t/>
            </a:r>
            <a:br>
              <a:rPr lang="en-US" sz="3000" dirty="0">
                <a:solidFill>
                  <a:schemeClr val="tx1"/>
                </a:solidFill>
              </a:rPr>
            </a:br>
            <a:r>
              <a:rPr lang="en-US" sz="3000" dirty="0">
                <a:solidFill>
                  <a:schemeClr val="tx1"/>
                </a:solidFill>
              </a:rPr>
              <a:t>IF 		</a:t>
            </a:r>
            <a:r>
              <a:rPr lang="en-US" sz="3000" dirty="0">
                <a:solidFill>
                  <a:schemeClr val="tx1"/>
                </a:solidFill>
                <a:latin typeface="Symbol" pitchFamily="18" charset="2"/>
              </a:rPr>
              <a:t>&lt;</a:t>
            </a:r>
            <a:r>
              <a:rPr lang="en-US" sz="3000" dirty="0">
                <a:solidFill>
                  <a:schemeClr val="tx1"/>
                </a:solidFill>
              </a:rPr>
              <a:t>antecedent 1</a:t>
            </a:r>
            <a:r>
              <a:rPr lang="en-US" sz="3000" dirty="0">
                <a:solidFill>
                  <a:schemeClr val="tx1"/>
                </a:solidFill>
                <a:latin typeface="Symbol" pitchFamily="18" charset="2"/>
              </a:rPr>
              <a:t>&gt;</a:t>
            </a:r>
            <a:br>
              <a:rPr lang="en-US" sz="3000" dirty="0">
                <a:solidFill>
                  <a:schemeClr val="tx1"/>
                </a:solidFill>
                <a:latin typeface="Symbol" pitchFamily="18" charset="2"/>
              </a:rPr>
            </a:br>
            <a:r>
              <a:rPr lang="en-US" sz="3000" dirty="0">
                <a:solidFill>
                  <a:schemeClr val="tx1"/>
                </a:solidFill>
              </a:rPr>
              <a:t>AND 	</a:t>
            </a:r>
            <a:r>
              <a:rPr lang="en-US" sz="3000" dirty="0">
                <a:solidFill>
                  <a:schemeClr val="tx1"/>
                </a:solidFill>
                <a:latin typeface="Symbol" pitchFamily="18" charset="2"/>
              </a:rPr>
              <a:t>&lt;</a:t>
            </a:r>
            <a:r>
              <a:rPr lang="en-US" sz="3000" dirty="0">
                <a:solidFill>
                  <a:schemeClr val="tx1"/>
                </a:solidFill>
              </a:rPr>
              <a:t>antecedent 2</a:t>
            </a:r>
            <a:r>
              <a:rPr lang="en-US" sz="3000" dirty="0">
                <a:solidFill>
                  <a:schemeClr val="tx1"/>
                </a:solidFill>
                <a:latin typeface="Symbol" pitchFamily="18" charset="2"/>
              </a:rPr>
              <a:t>&gt; 	</a:t>
            </a:r>
            <a:endParaRPr lang="en-US" sz="3000" dirty="0">
              <a:solidFill>
                <a:schemeClr val="tx1"/>
              </a:solidFill>
              <a:effectLst>
                <a:outerShdw blurRad="38100" dist="38100" dir="2700000" algn="tl">
                  <a:srgbClr val="FFFFFF"/>
                </a:outerShdw>
              </a:effectLst>
            </a:endParaRPr>
          </a:p>
        </p:txBody>
      </p:sp>
      <p:sp>
        <p:nvSpPr>
          <p:cNvPr id="16387" name="Rectangle 1027"/>
          <p:cNvSpPr>
            <a:spLocks noChangeArrowheads="1"/>
          </p:cNvSpPr>
          <p:nvPr/>
        </p:nvSpPr>
        <p:spPr bwMode="auto">
          <a:xfrm>
            <a:off x="800100" y="304800"/>
            <a:ext cx="4135438" cy="1006475"/>
          </a:xfrm>
          <a:prstGeom prst="rect">
            <a:avLst/>
          </a:prstGeom>
          <a:noFill/>
          <a:ln w="12700" cap="sq">
            <a:noFill/>
            <a:miter lim="800000"/>
            <a:headEnd type="none" w="sm" len="sm"/>
            <a:tailEnd type="none" w="sm" len="sm"/>
          </a:ln>
          <a:effectLst/>
        </p:spPr>
        <p:txBody>
          <a:bodyPr wrap="none">
            <a:spAutoFit/>
          </a:bodyPr>
          <a:lstStyle/>
          <a:p>
            <a:pPr>
              <a:defRPr/>
            </a:pPr>
            <a:r>
              <a:rPr lang="en-US" sz="3000" dirty="0">
                <a:solidFill>
                  <a:srgbClr val="FFFFFF"/>
                </a:solidFill>
                <a:effectLst>
                  <a:outerShdw blurRad="38100" dist="38100" dir="2700000" algn="tl">
                    <a:srgbClr val="000000"/>
                  </a:outerShdw>
                </a:effectLst>
                <a:latin typeface="Times New Roman" pitchFamily="18" charset="0"/>
              </a:rPr>
              <a:t>IF 		</a:t>
            </a:r>
            <a:r>
              <a:rPr lang="en-US" sz="3000" dirty="0">
                <a:solidFill>
                  <a:srgbClr val="FFFFFF"/>
                </a:solidFill>
                <a:effectLst>
                  <a:outerShdw blurRad="38100" dist="38100" dir="2700000" algn="tl">
                    <a:srgbClr val="000000"/>
                  </a:outerShdw>
                </a:effectLst>
                <a:latin typeface="Symbol" pitchFamily="18" charset="2"/>
              </a:rPr>
              <a:t>&lt;</a:t>
            </a:r>
            <a:r>
              <a:rPr lang="en-US" sz="3000" dirty="0">
                <a:solidFill>
                  <a:srgbClr val="FFFFFF"/>
                </a:solidFill>
                <a:effectLst>
                  <a:outerShdw blurRad="38100" dist="38100" dir="2700000" algn="tl">
                    <a:srgbClr val="000000"/>
                  </a:outerShdw>
                </a:effectLst>
                <a:latin typeface="Times New Roman" pitchFamily="18" charset="0"/>
              </a:rPr>
              <a:t>antecedent</a:t>
            </a:r>
            <a:r>
              <a:rPr lang="en-US" sz="3000" dirty="0">
                <a:solidFill>
                  <a:srgbClr val="FFFFFF"/>
                </a:solidFill>
                <a:effectLst>
                  <a:outerShdw blurRad="38100" dist="38100" dir="2700000" algn="tl">
                    <a:srgbClr val="000000"/>
                  </a:outerShdw>
                </a:effectLst>
                <a:latin typeface="Symbol" pitchFamily="18" charset="2"/>
              </a:rPr>
              <a:t>&gt;</a:t>
            </a:r>
            <a:br>
              <a:rPr lang="en-US" sz="3000" dirty="0">
                <a:solidFill>
                  <a:srgbClr val="FFFFFF"/>
                </a:solidFill>
                <a:effectLst>
                  <a:outerShdw blurRad="38100" dist="38100" dir="2700000" algn="tl">
                    <a:srgbClr val="000000"/>
                  </a:outerShdw>
                </a:effectLst>
                <a:latin typeface="Symbol" pitchFamily="18" charset="2"/>
              </a:rPr>
            </a:br>
            <a:r>
              <a:rPr lang="en-US" sz="3000" dirty="0">
                <a:solidFill>
                  <a:srgbClr val="FFFFFF"/>
                </a:solidFill>
                <a:effectLst>
                  <a:outerShdw blurRad="38100" dist="38100" dir="2700000" algn="tl">
                    <a:srgbClr val="000000"/>
                  </a:outerShdw>
                </a:effectLst>
                <a:latin typeface="Times New Roman" pitchFamily="18" charset="0"/>
              </a:rPr>
              <a:t>THEN 	</a:t>
            </a:r>
            <a:r>
              <a:rPr lang="en-US" sz="3000" dirty="0">
                <a:solidFill>
                  <a:srgbClr val="FFFFFF"/>
                </a:solidFill>
                <a:effectLst>
                  <a:outerShdw blurRad="38100" dist="38100" dir="2700000" algn="tl">
                    <a:srgbClr val="000000"/>
                  </a:outerShdw>
                </a:effectLst>
                <a:latin typeface="Symbol" pitchFamily="18" charset="2"/>
              </a:rPr>
              <a:t>&lt;</a:t>
            </a:r>
            <a:r>
              <a:rPr lang="en-US" sz="3000" dirty="0">
                <a:solidFill>
                  <a:srgbClr val="FFFFFF"/>
                </a:solidFill>
                <a:effectLst>
                  <a:outerShdw blurRad="38100" dist="38100" dir="2700000" algn="tl">
                    <a:srgbClr val="000000"/>
                  </a:outerShdw>
                </a:effectLst>
                <a:latin typeface="Times New Roman" pitchFamily="18" charset="0"/>
              </a:rPr>
              <a:t>consequent</a:t>
            </a:r>
            <a:r>
              <a:rPr lang="en-US" sz="3000" dirty="0">
                <a:solidFill>
                  <a:srgbClr val="FFFFFF"/>
                </a:solidFill>
                <a:effectLst>
                  <a:outerShdw blurRad="38100" dist="38100" dir="2700000" algn="tl">
                    <a:srgbClr val="000000"/>
                  </a:outerShdw>
                </a:effectLst>
                <a:latin typeface="Symbol" pitchFamily="18" charset="2"/>
              </a:rPr>
              <a:t>&gt;</a:t>
            </a:r>
          </a:p>
        </p:txBody>
      </p:sp>
      <p:sp>
        <p:nvSpPr>
          <p:cNvPr id="16388" name="Rectangle 1028"/>
          <p:cNvSpPr>
            <a:spLocks noChangeArrowheads="1"/>
          </p:cNvSpPr>
          <p:nvPr/>
        </p:nvSpPr>
        <p:spPr bwMode="auto">
          <a:xfrm>
            <a:off x="685800" y="4724400"/>
            <a:ext cx="4294188" cy="1006475"/>
          </a:xfrm>
          <a:prstGeom prst="rect">
            <a:avLst/>
          </a:prstGeom>
          <a:noFill/>
          <a:ln w="12700" cap="sq">
            <a:noFill/>
            <a:miter lim="800000"/>
            <a:headEnd type="none" w="sm" len="sm"/>
            <a:tailEnd type="none" w="sm" len="sm"/>
          </a:ln>
          <a:effectLst/>
        </p:spPr>
        <p:txBody>
          <a:bodyPr wrap="none">
            <a:spAutoFit/>
          </a:bodyPr>
          <a:lstStyle/>
          <a:p>
            <a:pPr>
              <a:defRPr/>
            </a:pPr>
            <a:r>
              <a:rPr lang="en-US" sz="3000">
                <a:solidFill>
                  <a:srgbClr val="FFFFFF"/>
                </a:solidFill>
                <a:effectLst>
                  <a:outerShdw blurRad="38100" dist="38100" dir="2700000" algn="tl">
                    <a:srgbClr val="000000"/>
                  </a:outerShdw>
                </a:effectLst>
                <a:latin typeface="Times New Roman" pitchFamily="18" charset="0"/>
              </a:rPr>
              <a:t>AND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latin typeface="Times New Roman" pitchFamily="18" charset="0"/>
              </a:rPr>
              <a:t>antecedent </a:t>
            </a:r>
            <a:r>
              <a:rPr lang="en-US" sz="3000" i="1">
                <a:solidFill>
                  <a:srgbClr val="FFFFFF"/>
                </a:solidFill>
                <a:effectLst>
                  <a:outerShdw blurRad="38100" dist="38100" dir="2700000" algn="tl">
                    <a:srgbClr val="000000"/>
                  </a:outerShdw>
                </a:effectLst>
                <a:latin typeface="Times New Roman" pitchFamily="18" charset="0"/>
              </a:rPr>
              <a:t>n</a:t>
            </a:r>
            <a:r>
              <a:rPr lang="en-US" sz="3000">
                <a:solidFill>
                  <a:srgbClr val="FFFFFF"/>
                </a:solidFill>
                <a:effectLst>
                  <a:outerShdw blurRad="38100" dist="38100" dir="2700000" algn="tl">
                    <a:srgbClr val="000000"/>
                  </a:outerShdw>
                </a:effectLst>
                <a:latin typeface="Symbol" pitchFamily="18" charset="2"/>
              </a:rPr>
              <a:t>&gt;    </a:t>
            </a:r>
            <a:br>
              <a:rPr lang="en-US" sz="3000">
                <a:solidFill>
                  <a:srgbClr val="FFFFFF"/>
                </a:solidFill>
                <a:effectLst>
                  <a:outerShdw blurRad="38100" dist="38100" dir="2700000" algn="tl">
                    <a:srgbClr val="000000"/>
                  </a:outerShdw>
                </a:effectLst>
                <a:latin typeface="Symbol" pitchFamily="18" charset="2"/>
              </a:rPr>
            </a:br>
            <a:r>
              <a:rPr lang="en-US" sz="3000">
                <a:solidFill>
                  <a:srgbClr val="FFFFFF"/>
                </a:solidFill>
                <a:effectLst>
                  <a:outerShdw blurRad="38100" dist="38100" dir="2700000" algn="tl">
                    <a:srgbClr val="000000"/>
                  </a:outerShdw>
                </a:effectLst>
                <a:latin typeface="Times New Roman" pitchFamily="18" charset="0"/>
              </a:rPr>
              <a:t>THEN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latin typeface="Times New Roman" pitchFamily="18" charset="0"/>
              </a:rPr>
              <a:t>consequent</a:t>
            </a:r>
            <a:r>
              <a:rPr lang="en-US" sz="3000">
                <a:solidFill>
                  <a:srgbClr val="FFFFFF"/>
                </a:solidFill>
                <a:effectLst>
                  <a:outerShdw blurRad="38100" dist="38100" dir="2700000" algn="tl">
                    <a:srgbClr val="000000"/>
                  </a:outerShdw>
                </a:effectLst>
                <a:latin typeface="Symbol" pitchFamily="18" charset="2"/>
              </a:rPr>
              <a:t>&gt;</a:t>
            </a:r>
          </a:p>
        </p:txBody>
      </p:sp>
      <p:sp>
        <p:nvSpPr>
          <p:cNvPr id="16389" name="Rectangle 1029"/>
          <p:cNvSpPr>
            <a:spLocks noChangeArrowheads="1"/>
          </p:cNvSpPr>
          <p:nvPr/>
        </p:nvSpPr>
        <p:spPr bwMode="auto">
          <a:xfrm>
            <a:off x="2774950" y="4243388"/>
            <a:ext cx="6102350" cy="822325"/>
          </a:xfrm>
          <a:prstGeom prst="rect">
            <a:avLst/>
          </a:prstGeom>
          <a:noFill/>
          <a:ln w="12700" cap="sq">
            <a:noFill/>
            <a:miter lim="800000"/>
            <a:headEnd type="none" w="sm" len="sm"/>
            <a:tailEnd type="none" w="sm" len="sm"/>
          </a:ln>
          <a:effectLst/>
        </p:spPr>
        <p:txBody>
          <a:bodyPr>
            <a:spAutoFit/>
          </a:bodyPr>
          <a:lstStyle/>
          <a:p>
            <a:pPr>
              <a:lnSpc>
                <a:spcPct val="40000"/>
              </a:lnSpc>
              <a:defRPr/>
            </a:pPr>
            <a:r>
              <a:rPr lang="en-US" sz="3000" b="1">
                <a:solidFill>
                  <a:srgbClr val="FFFFFF"/>
                </a:solidFill>
                <a:effectLst>
                  <a:outerShdw blurRad="38100" dist="38100" dir="2700000" algn="tl">
                    <a:srgbClr val="000000"/>
                  </a:outerShdw>
                </a:effectLst>
                <a:latin typeface="Times New Roman" pitchFamily="18" charset="0"/>
              </a:rPr>
              <a:t> .				       .</a:t>
            </a:r>
            <a:br>
              <a:rPr lang="en-US" sz="3000" b="1">
                <a:solidFill>
                  <a:srgbClr val="FFFFFF"/>
                </a:solidFill>
                <a:effectLst>
                  <a:outerShdw blurRad="38100" dist="38100" dir="2700000" algn="tl">
                    <a:srgbClr val="000000"/>
                  </a:outerShdw>
                </a:effectLst>
                <a:latin typeface="Times New Roman" pitchFamily="18" charset="0"/>
              </a:rPr>
            </a:br>
            <a:r>
              <a:rPr lang="en-US" sz="3000" b="1">
                <a:solidFill>
                  <a:srgbClr val="FFFFFF"/>
                </a:solidFill>
                <a:effectLst>
                  <a:outerShdw blurRad="38100" dist="38100" dir="2700000" algn="tl">
                    <a:srgbClr val="000000"/>
                  </a:outerShdw>
                </a:effectLst>
                <a:latin typeface="Times New Roman" pitchFamily="18" charset="0"/>
              </a:rPr>
              <a:t> .				       .</a:t>
            </a:r>
            <a:br>
              <a:rPr lang="en-US" sz="3000" b="1">
                <a:solidFill>
                  <a:srgbClr val="FFFFFF"/>
                </a:solidFill>
                <a:effectLst>
                  <a:outerShdw blurRad="38100" dist="38100" dir="2700000" algn="tl">
                    <a:srgbClr val="000000"/>
                  </a:outerShdw>
                </a:effectLst>
                <a:latin typeface="Times New Roman" pitchFamily="18" charset="0"/>
              </a:rPr>
            </a:br>
            <a:r>
              <a:rPr lang="en-US" sz="3000" b="1">
                <a:solidFill>
                  <a:srgbClr val="FFFFFF"/>
                </a:solidFill>
                <a:effectLst>
                  <a:outerShdw blurRad="38100" dist="38100" dir="2700000" algn="tl">
                    <a:srgbClr val="000000"/>
                  </a:outerShdw>
                </a:effectLst>
                <a:latin typeface="Times New Roman" pitchFamily="18" charset="0"/>
              </a:rPr>
              <a:t> .				       .</a:t>
            </a:r>
            <a:br>
              <a:rPr lang="en-US" sz="3000" b="1">
                <a:solidFill>
                  <a:srgbClr val="FFFFFF"/>
                </a:solidFill>
                <a:effectLst>
                  <a:outerShdw blurRad="38100" dist="38100" dir="2700000" algn="tl">
                    <a:srgbClr val="000000"/>
                  </a:outerShdw>
                </a:effectLst>
                <a:latin typeface="Times New Roman" pitchFamily="18" charset="0"/>
              </a:rPr>
            </a:br>
            <a:endParaRPr lang="en-US" sz="3000" b="1">
              <a:solidFill>
                <a:srgbClr val="FFFFFF"/>
              </a:solidFill>
              <a:effectLst>
                <a:outerShdw blurRad="38100" dist="38100" dir="2700000" algn="tl">
                  <a:srgbClr val="000000"/>
                </a:outerShdw>
              </a:effectLst>
              <a:latin typeface="Times New Roman" pitchFamily="18" charset="0"/>
            </a:endParaRPr>
          </a:p>
        </p:txBody>
      </p:sp>
      <p:sp>
        <p:nvSpPr>
          <p:cNvPr id="16390" name="Rectangle 1030"/>
          <p:cNvSpPr>
            <a:spLocks noChangeArrowheads="1"/>
          </p:cNvSpPr>
          <p:nvPr/>
        </p:nvSpPr>
        <p:spPr bwMode="auto">
          <a:xfrm>
            <a:off x="5383213" y="3336925"/>
            <a:ext cx="3532187" cy="549275"/>
          </a:xfrm>
          <a:prstGeom prst="rect">
            <a:avLst/>
          </a:prstGeom>
          <a:noFill/>
          <a:ln w="12700" cap="sq">
            <a:noFill/>
            <a:miter lim="800000"/>
            <a:headEnd type="none" w="sm" len="sm"/>
            <a:tailEnd type="none" w="sm" len="sm"/>
          </a:ln>
          <a:effectLst/>
        </p:spPr>
        <p:txBody>
          <a:bodyPr wrap="none">
            <a:spAutoFit/>
          </a:bodyPr>
          <a:lstStyle/>
          <a:p>
            <a:pPr>
              <a:defRPr/>
            </a:pPr>
            <a:r>
              <a:rPr lang="en-US" sz="3000">
                <a:solidFill>
                  <a:srgbClr val="FFFFFF"/>
                </a:solidFill>
                <a:effectLst>
                  <a:outerShdw blurRad="38100" dist="38100" dir="2700000" algn="tl">
                    <a:srgbClr val="000000"/>
                  </a:outerShdw>
                </a:effectLst>
                <a:latin typeface="Times New Roman" pitchFamily="18" charset="0"/>
              </a:rPr>
              <a:t>IF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latin typeface="Times New Roman" pitchFamily="18" charset="0"/>
              </a:rPr>
              <a:t>antecedent 1</a:t>
            </a:r>
            <a:r>
              <a:rPr lang="en-US" sz="3000">
                <a:solidFill>
                  <a:srgbClr val="FFFFFF"/>
                </a:solidFill>
                <a:effectLst>
                  <a:outerShdw blurRad="38100" dist="38100" dir="2700000" algn="tl">
                    <a:srgbClr val="000000"/>
                  </a:outerShdw>
                </a:effectLst>
                <a:latin typeface="Symbol" pitchFamily="18" charset="2"/>
              </a:rPr>
              <a:t>&gt;</a:t>
            </a:r>
          </a:p>
        </p:txBody>
      </p:sp>
      <p:sp>
        <p:nvSpPr>
          <p:cNvPr id="16391" name="Rectangle 1031"/>
          <p:cNvSpPr>
            <a:spLocks noChangeArrowheads="1"/>
          </p:cNvSpPr>
          <p:nvPr/>
        </p:nvSpPr>
        <p:spPr bwMode="auto">
          <a:xfrm>
            <a:off x="5383213" y="3870325"/>
            <a:ext cx="3532187" cy="549275"/>
          </a:xfrm>
          <a:prstGeom prst="rect">
            <a:avLst/>
          </a:prstGeom>
          <a:noFill/>
          <a:ln w="12700" cap="sq">
            <a:noFill/>
            <a:miter lim="800000"/>
            <a:headEnd type="none" w="sm" len="sm"/>
            <a:tailEnd type="none" w="sm" len="sm"/>
          </a:ln>
          <a:effectLst/>
        </p:spPr>
        <p:txBody>
          <a:bodyPr wrap="none">
            <a:spAutoFit/>
          </a:bodyPr>
          <a:lstStyle/>
          <a:p>
            <a:pPr>
              <a:defRPr/>
            </a:pPr>
            <a:r>
              <a:rPr lang="en-US" sz="3000">
                <a:solidFill>
                  <a:srgbClr val="FFFFFF"/>
                </a:solidFill>
                <a:effectLst>
                  <a:outerShdw blurRad="38100" dist="38100" dir="2700000" algn="tl">
                    <a:srgbClr val="000000"/>
                  </a:outerShdw>
                </a:effectLst>
                <a:latin typeface="Times New Roman" pitchFamily="18" charset="0"/>
              </a:rPr>
              <a:t>OR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FFFFFF"/>
                </a:solidFill>
                <a:effectLst>
                  <a:outerShdw blurRad="38100" dist="38100" dir="2700000" algn="tl">
                    <a:srgbClr val="000000"/>
                  </a:outerShdw>
                </a:effectLst>
                <a:latin typeface="Times New Roman" pitchFamily="18" charset="0"/>
              </a:rPr>
              <a:t>antecedent 2</a:t>
            </a:r>
            <a:r>
              <a:rPr lang="en-US" sz="3000">
                <a:solidFill>
                  <a:srgbClr val="FFFFFF"/>
                </a:solidFill>
                <a:effectLst>
                  <a:outerShdw blurRad="38100" dist="38100" dir="2700000" algn="tl">
                    <a:srgbClr val="000000"/>
                  </a:outerShdw>
                </a:effectLst>
                <a:latin typeface="Symbol" pitchFamily="18" charset="2"/>
              </a:rPr>
              <a:t>&gt;</a:t>
            </a:r>
          </a:p>
        </p:txBody>
      </p:sp>
      <p:sp>
        <p:nvSpPr>
          <p:cNvPr id="16392" name="Rectangle 1032"/>
          <p:cNvSpPr>
            <a:spLocks noChangeArrowheads="1"/>
          </p:cNvSpPr>
          <p:nvPr/>
        </p:nvSpPr>
        <p:spPr bwMode="auto">
          <a:xfrm>
            <a:off x="5349875" y="4724400"/>
            <a:ext cx="3717925" cy="549275"/>
          </a:xfrm>
          <a:prstGeom prst="rect">
            <a:avLst/>
          </a:prstGeom>
          <a:noFill/>
          <a:ln w="12700" cap="sq">
            <a:noFill/>
            <a:miter lim="800000"/>
            <a:headEnd type="none" w="sm" len="sm"/>
            <a:tailEnd type="none" w="sm" len="sm"/>
          </a:ln>
          <a:effectLst/>
        </p:spPr>
        <p:txBody>
          <a:bodyPr wrap="none">
            <a:spAutoFit/>
          </a:bodyPr>
          <a:lstStyle/>
          <a:p>
            <a:pPr>
              <a:defRPr/>
            </a:pPr>
            <a:r>
              <a:rPr lang="en-US" sz="3000">
                <a:solidFill>
                  <a:srgbClr val="FFFFFF"/>
                </a:solidFill>
                <a:effectLst>
                  <a:outerShdw blurRad="38100" dist="38100" dir="2700000" algn="tl">
                    <a:srgbClr val="000000"/>
                  </a:outerShdw>
                </a:effectLst>
                <a:latin typeface="Times New Roman" pitchFamily="18" charset="0"/>
              </a:rPr>
              <a:t>OR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000000"/>
                </a:solidFill>
                <a:effectLst>
                  <a:outerShdw blurRad="38100" dist="38100" dir="2700000" algn="tl">
                    <a:srgbClr val="FFFFFF"/>
                  </a:outerShdw>
                </a:effectLst>
                <a:latin typeface="Times New Roman" pitchFamily="18" charset="0"/>
              </a:rPr>
              <a:t> </a:t>
            </a:r>
            <a:r>
              <a:rPr lang="en-US" sz="3000">
                <a:solidFill>
                  <a:srgbClr val="FFFFFF"/>
                </a:solidFill>
                <a:effectLst>
                  <a:outerShdw blurRad="38100" dist="38100" dir="2700000" algn="tl">
                    <a:srgbClr val="000000"/>
                  </a:outerShdw>
                </a:effectLst>
                <a:latin typeface="Times New Roman" pitchFamily="18" charset="0"/>
              </a:rPr>
              <a:t>antecedent </a:t>
            </a:r>
            <a:r>
              <a:rPr lang="en-US" sz="3000" i="1">
                <a:solidFill>
                  <a:srgbClr val="FFFFFF"/>
                </a:solidFill>
                <a:effectLst>
                  <a:outerShdw blurRad="38100" dist="38100" dir="2700000" algn="tl">
                    <a:srgbClr val="000000"/>
                  </a:outerShdw>
                </a:effectLst>
                <a:latin typeface="Times New Roman" pitchFamily="18" charset="0"/>
              </a:rPr>
              <a:t>n</a:t>
            </a:r>
            <a:r>
              <a:rPr lang="en-US" sz="3000">
                <a:solidFill>
                  <a:srgbClr val="FFFFFF"/>
                </a:solidFill>
                <a:effectLst>
                  <a:outerShdw blurRad="38100" dist="38100" dir="2700000" algn="tl">
                    <a:srgbClr val="000000"/>
                  </a:outerShdw>
                </a:effectLst>
                <a:latin typeface="Symbol" pitchFamily="18" charset="2"/>
              </a:rPr>
              <a:t>&gt;</a:t>
            </a:r>
          </a:p>
        </p:txBody>
      </p:sp>
      <p:sp>
        <p:nvSpPr>
          <p:cNvPr id="16393" name="Rectangle 1033"/>
          <p:cNvSpPr>
            <a:spLocks noChangeArrowheads="1"/>
          </p:cNvSpPr>
          <p:nvPr/>
        </p:nvSpPr>
        <p:spPr bwMode="auto">
          <a:xfrm>
            <a:off x="5313363" y="5257800"/>
            <a:ext cx="3525837" cy="549275"/>
          </a:xfrm>
          <a:prstGeom prst="rect">
            <a:avLst/>
          </a:prstGeom>
          <a:noFill/>
          <a:ln w="12700" cap="sq">
            <a:noFill/>
            <a:miter lim="800000"/>
            <a:headEnd type="none" w="sm" len="sm"/>
            <a:tailEnd type="none" w="sm" len="sm"/>
          </a:ln>
          <a:effectLst/>
        </p:spPr>
        <p:txBody>
          <a:bodyPr wrap="none">
            <a:spAutoFit/>
          </a:bodyPr>
          <a:lstStyle/>
          <a:p>
            <a:pPr>
              <a:defRPr/>
            </a:pPr>
            <a:r>
              <a:rPr lang="en-US" sz="3000">
                <a:solidFill>
                  <a:srgbClr val="FFFFFF"/>
                </a:solidFill>
                <a:effectLst>
                  <a:outerShdw blurRad="38100" dist="38100" dir="2700000" algn="tl">
                    <a:srgbClr val="000000"/>
                  </a:outerShdw>
                </a:effectLst>
                <a:latin typeface="Times New Roman" pitchFamily="18" charset="0"/>
              </a:rPr>
              <a:t>THEN </a:t>
            </a:r>
            <a:r>
              <a:rPr lang="en-US" sz="3000">
                <a:solidFill>
                  <a:srgbClr val="FFFFFF"/>
                </a:solidFill>
                <a:effectLst>
                  <a:outerShdw blurRad="38100" dist="38100" dir="2700000" algn="tl">
                    <a:srgbClr val="000000"/>
                  </a:outerShdw>
                </a:effectLst>
                <a:latin typeface="Symbol" pitchFamily="18" charset="2"/>
              </a:rPr>
              <a:t>&lt;</a:t>
            </a:r>
            <a:r>
              <a:rPr lang="en-US" sz="3000">
                <a:solidFill>
                  <a:srgbClr val="000000"/>
                </a:solidFill>
                <a:effectLst>
                  <a:outerShdw blurRad="38100" dist="38100" dir="2700000" algn="tl">
                    <a:srgbClr val="FFFFFF"/>
                  </a:outerShdw>
                </a:effectLst>
                <a:latin typeface="Times New Roman" pitchFamily="18" charset="0"/>
              </a:rPr>
              <a:t> </a:t>
            </a:r>
            <a:r>
              <a:rPr lang="en-US" sz="3000">
                <a:solidFill>
                  <a:srgbClr val="FFFFFF"/>
                </a:solidFill>
                <a:effectLst>
                  <a:outerShdw blurRad="38100" dist="38100" dir="2700000" algn="tl">
                    <a:srgbClr val="000000"/>
                  </a:outerShdw>
                </a:effectLst>
                <a:latin typeface="Times New Roman" pitchFamily="18" charset="0"/>
              </a:rPr>
              <a:t>consequent</a:t>
            </a:r>
            <a:r>
              <a:rPr lang="en-US" sz="3000">
                <a:solidFill>
                  <a:srgbClr val="FFFFFF"/>
                </a:solidFill>
                <a:effectLst>
                  <a:outerShdw blurRad="38100" dist="38100" dir="2700000" algn="tl">
                    <a:srgbClr val="000000"/>
                  </a:outerShdw>
                </a:effectLst>
                <a:latin typeface="Symbol" pitchFamily="18" charset="2"/>
              </a:rPr>
              <a:t>&gt;</a:t>
            </a:r>
          </a:p>
        </p:txBody>
      </p:sp>
    </p:spTree>
    <p:extLst>
      <p:ext uri="{BB962C8B-B14F-4D97-AF65-F5344CB8AC3E}">
        <p14:creationId xmlns:p14="http://schemas.microsoft.com/office/powerpoint/2010/main" val="1553435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p>
            <a:fld id="{0722992D-A2EC-49FE-A0C5-978ECB01C3DC}" type="datetime1">
              <a:rPr lang="id-ID" smtClean="0"/>
              <a:t>01/10/2019</a:t>
            </a:fld>
            <a:endParaRPr lang="en-US" smtClean="0"/>
          </a:p>
        </p:txBody>
      </p:sp>
      <p:sp>
        <p:nvSpPr>
          <p:cNvPr id="9219" name="Slide Number Placeholder 2"/>
          <p:cNvSpPr>
            <a:spLocks noGrp="1"/>
          </p:cNvSpPr>
          <p:nvPr>
            <p:ph type="sldNum" sz="quarter" idx="11"/>
          </p:nvPr>
        </p:nvSpPr>
        <p:spPr>
          <a:noFill/>
        </p:spPr>
        <p:txBody>
          <a:bodyPr/>
          <a:lstStyle/>
          <a:p>
            <a:fld id="{5BEB2EDC-CFCB-4D49-B710-EFF27C956631}" type="slidenum">
              <a:rPr lang="en-US" smtClean="0"/>
              <a:pPr/>
              <a:t>17</a:t>
            </a:fld>
            <a:endParaRPr lang="en-US" smtClean="0"/>
          </a:p>
        </p:txBody>
      </p:sp>
      <p:sp>
        <p:nvSpPr>
          <p:cNvPr id="17411" name="Rectangle 3"/>
          <p:cNvSpPr>
            <a:spLocks noChangeArrowheads="1"/>
          </p:cNvSpPr>
          <p:nvPr/>
        </p:nvSpPr>
        <p:spPr bwMode="auto">
          <a:xfrm>
            <a:off x="271463" y="279400"/>
            <a:ext cx="8832850" cy="6008311"/>
          </a:xfrm>
          <a:prstGeom prst="rect">
            <a:avLst/>
          </a:prstGeom>
          <a:noFill/>
          <a:ln w="12700" cap="sq">
            <a:noFill/>
            <a:miter lim="800000"/>
            <a:headEnd type="none" w="sm" len="sm"/>
            <a:tailEnd type="none" w="sm" len="sm"/>
          </a:ln>
          <a:effectLst/>
        </p:spPr>
        <p:txBody>
          <a:bodyPr>
            <a:spAutoFit/>
          </a:bodyPr>
          <a:lstStyle/>
          <a:p>
            <a:pPr marL="381000" indent="-381000">
              <a:lnSpc>
                <a:spcPct val="90000"/>
              </a:lnSpc>
              <a:spcBef>
                <a:spcPct val="30000"/>
              </a:spcBef>
              <a:buClr>
                <a:schemeClr val="tx2"/>
              </a:buClr>
              <a:buFont typeface="Wingdings" pitchFamily="2" charset="2"/>
              <a:buChar char="n"/>
              <a:defRPr/>
            </a:pPr>
            <a:r>
              <a:rPr lang="en-US" sz="3000" dirty="0">
                <a:latin typeface="+mj-lt"/>
              </a:rPr>
              <a:t>The antecedent of a rule incorporates two parts: an </a:t>
            </a:r>
            <a:r>
              <a:rPr lang="en-US" sz="3000" b="1" i="1" dirty="0">
                <a:latin typeface="+mj-lt"/>
              </a:rPr>
              <a:t>object </a:t>
            </a:r>
            <a:r>
              <a:rPr lang="en-US" sz="3000" dirty="0">
                <a:latin typeface="+mj-lt"/>
              </a:rPr>
              <a:t>(</a:t>
            </a:r>
            <a:r>
              <a:rPr lang="en-US" sz="3000" i="1" dirty="0">
                <a:latin typeface="+mj-lt"/>
              </a:rPr>
              <a:t>linguistic object</a:t>
            </a:r>
            <a:r>
              <a:rPr lang="en-US" sz="3000" dirty="0">
                <a:latin typeface="+mj-lt"/>
              </a:rPr>
              <a:t>) and its</a:t>
            </a:r>
            <a:r>
              <a:rPr lang="en-US" sz="3000" b="1" i="1" dirty="0">
                <a:latin typeface="+mj-lt"/>
              </a:rPr>
              <a:t> value</a:t>
            </a:r>
            <a:r>
              <a:rPr lang="en-US" sz="3000" dirty="0">
                <a:latin typeface="+mj-lt"/>
              </a:rPr>
              <a:t>. The object and its value are linked by an </a:t>
            </a:r>
            <a:r>
              <a:rPr lang="en-US" sz="3000" b="1" i="1" dirty="0">
                <a:latin typeface="+mj-lt"/>
              </a:rPr>
              <a:t>operator</a:t>
            </a:r>
            <a:r>
              <a:rPr lang="en-US" sz="3000" dirty="0">
                <a:latin typeface="+mj-lt"/>
              </a:rPr>
              <a:t>.</a:t>
            </a:r>
          </a:p>
          <a:p>
            <a:pPr marL="381000" indent="-381000">
              <a:lnSpc>
                <a:spcPct val="90000"/>
              </a:lnSpc>
              <a:spcBef>
                <a:spcPct val="30000"/>
              </a:spcBef>
              <a:buClr>
                <a:schemeClr val="tx2"/>
              </a:buClr>
              <a:buFont typeface="Wingdings" pitchFamily="2" charset="2"/>
              <a:buChar char="n"/>
              <a:defRPr/>
            </a:pPr>
            <a:r>
              <a:rPr lang="en-US" sz="3000" dirty="0">
                <a:latin typeface="+mj-lt"/>
              </a:rPr>
              <a:t>The operator identifies the object and assigns the value. Operators such as </a:t>
            </a:r>
            <a:r>
              <a:rPr lang="en-US" sz="3000" i="1" dirty="0">
                <a:latin typeface="+mj-lt"/>
              </a:rPr>
              <a:t>is</a:t>
            </a:r>
            <a:r>
              <a:rPr lang="en-US" sz="3000" dirty="0">
                <a:latin typeface="+mj-lt"/>
              </a:rPr>
              <a:t>, </a:t>
            </a:r>
            <a:r>
              <a:rPr lang="en-US" sz="3000" i="1" dirty="0">
                <a:latin typeface="+mj-lt"/>
              </a:rPr>
              <a:t>are</a:t>
            </a:r>
            <a:r>
              <a:rPr lang="en-US" sz="3000" dirty="0">
                <a:latin typeface="+mj-lt"/>
              </a:rPr>
              <a:t>, </a:t>
            </a:r>
            <a:r>
              <a:rPr lang="en-US" sz="3000" i="1" dirty="0">
                <a:latin typeface="+mj-lt"/>
              </a:rPr>
              <a:t>is not</a:t>
            </a:r>
            <a:r>
              <a:rPr lang="en-US" sz="3000" dirty="0">
                <a:latin typeface="+mj-lt"/>
              </a:rPr>
              <a:t>, </a:t>
            </a:r>
            <a:r>
              <a:rPr lang="en-US" sz="3000" i="1" dirty="0">
                <a:latin typeface="+mj-lt"/>
              </a:rPr>
              <a:t>are not </a:t>
            </a:r>
            <a:r>
              <a:rPr lang="en-US" sz="3000" dirty="0">
                <a:latin typeface="+mj-lt"/>
              </a:rPr>
              <a:t>are used to assign a </a:t>
            </a:r>
            <a:r>
              <a:rPr lang="en-US" sz="3000" b="1" dirty="0">
                <a:latin typeface="+mj-lt"/>
              </a:rPr>
              <a:t>symbolic value</a:t>
            </a:r>
            <a:r>
              <a:rPr lang="en-US" sz="3000" dirty="0">
                <a:latin typeface="+mj-lt"/>
              </a:rPr>
              <a:t> to a linguistic object.</a:t>
            </a:r>
          </a:p>
          <a:p>
            <a:pPr marL="381000" indent="-381000">
              <a:lnSpc>
                <a:spcPct val="90000"/>
              </a:lnSpc>
              <a:spcBef>
                <a:spcPct val="30000"/>
              </a:spcBef>
              <a:buClr>
                <a:schemeClr val="tx2"/>
              </a:buClr>
              <a:buFont typeface="Wingdings" pitchFamily="2" charset="2"/>
              <a:buChar char="n"/>
              <a:defRPr/>
            </a:pPr>
            <a:r>
              <a:rPr lang="en-US" sz="3000" dirty="0">
                <a:latin typeface="+mj-lt"/>
              </a:rPr>
              <a:t>Expert systems can also use mathematical operators to define an object as numerical and assign it to the </a:t>
            </a:r>
            <a:r>
              <a:rPr lang="en-US" sz="3000" b="1" dirty="0">
                <a:latin typeface="+mj-lt"/>
              </a:rPr>
              <a:t>numerical value</a:t>
            </a:r>
            <a:r>
              <a:rPr lang="en-US" sz="3000" dirty="0">
                <a:latin typeface="+mj-lt"/>
              </a:rPr>
              <a:t>.</a:t>
            </a:r>
          </a:p>
          <a:p>
            <a:pPr marL="381000" indent="-381000">
              <a:lnSpc>
                <a:spcPct val="70000"/>
              </a:lnSpc>
              <a:spcBef>
                <a:spcPct val="50000"/>
              </a:spcBef>
              <a:buClr>
                <a:schemeClr val="tx2"/>
              </a:buClr>
              <a:buFont typeface="Wingdings" pitchFamily="2" charset="2"/>
              <a:buNone/>
              <a:defRPr/>
            </a:pPr>
            <a:r>
              <a:rPr lang="en-US" sz="3000" dirty="0">
                <a:latin typeface="+mj-lt"/>
              </a:rPr>
              <a:t>	IF 		‘age of the customer’ &lt; 18</a:t>
            </a:r>
          </a:p>
          <a:p>
            <a:pPr marL="381000" indent="-381000">
              <a:lnSpc>
                <a:spcPct val="70000"/>
              </a:lnSpc>
              <a:spcBef>
                <a:spcPct val="30000"/>
              </a:spcBef>
              <a:defRPr/>
            </a:pPr>
            <a:r>
              <a:rPr lang="en-US" sz="3000" dirty="0">
                <a:latin typeface="+mj-lt"/>
              </a:rPr>
              <a:t>	AND 	‘cash withdrawal’ &gt; 1000</a:t>
            </a:r>
          </a:p>
          <a:p>
            <a:pPr marL="381000" indent="-381000">
              <a:lnSpc>
                <a:spcPct val="70000"/>
              </a:lnSpc>
              <a:spcBef>
                <a:spcPct val="30000"/>
              </a:spcBef>
              <a:defRPr/>
            </a:pPr>
            <a:r>
              <a:rPr lang="en-US" sz="3000" dirty="0">
                <a:latin typeface="+mj-lt"/>
              </a:rPr>
              <a:t>	THEN 	‘signature of the parent’ is required</a:t>
            </a:r>
          </a:p>
        </p:txBody>
      </p:sp>
    </p:spTree>
    <p:extLst>
      <p:ext uri="{BB962C8B-B14F-4D97-AF65-F5344CB8AC3E}">
        <p14:creationId xmlns:p14="http://schemas.microsoft.com/office/powerpoint/2010/main" val="2483387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p>
            <a:fld id="{AFED5708-3698-40B1-8199-05577144529E}" type="datetime1">
              <a:rPr lang="id-ID" smtClean="0"/>
              <a:t>01/10/2019</a:t>
            </a:fld>
            <a:endParaRPr lang="en-US" smtClean="0"/>
          </a:p>
        </p:txBody>
      </p:sp>
      <p:sp>
        <p:nvSpPr>
          <p:cNvPr id="10243" name="Slide Number Placeholder 2"/>
          <p:cNvSpPr>
            <a:spLocks noGrp="1"/>
          </p:cNvSpPr>
          <p:nvPr>
            <p:ph type="sldNum" sz="quarter" idx="11"/>
          </p:nvPr>
        </p:nvSpPr>
        <p:spPr>
          <a:noFill/>
        </p:spPr>
        <p:txBody>
          <a:bodyPr/>
          <a:lstStyle/>
          <a:p>
            <a:fld id="{E25E77A0-FD2C-43C0-B653-BBC637134F1A}" type="slidenum">
              <a:rPr lang="en-US" smtClean="0"/>
              <a:pPr/>
              <a:t>18</a:t>
            </a:fld>
            <a:endParaRPr lang="en-US" smtClean="0"/>
          </a:p>
        </p:txBody>
      </p:sp>
      <p:sp>
        <p:nvSpPr>
          <p:cNvPr id="18434" name="Rectangle 1026"/>
          <p:cNvSpPr>
            <a:spLocks noChangeArrowheads="1"/>
          </p:cNvSpPr>
          <p:nvPr/>
        </p:nvSpPr>
        <p:spPr bwMode="auto">
          <a:xfrm>
            <a:off x="296863" y="1266825"/>
            <a:ext cx="8347075" cy="5078313"/>
          </a:xfrm>
          <a:prstGeom prst="rect">
            <a:avLst/>
          </a:prstGeom>
          <a:noFill/>
          <a:ln w="12700" cap="sq">
            <a:noFill/>
            <a:miter lim="800000"/>
            <a:headEnd type="none" w="sm" len="sm"/>
            <a:tailEnd type="none" w="sm" len="sm"/>
          </a:ln>
          <a:effectLst/>
        </p:spPr>
        <p:txBody>
          <a:bodyPr>
            <a:spAutoFit/>
          </a:bodyPr>
          <a:lstStyle/>
          <a:p>
            <a:pPr marL="381000" indent="-381000">
              <a:lnSpc>
                <a:spcPct val="95000"/>
              </a:lnSpc>
              <a:spcBef>
                <a:spcPct val="30000"/>
              </a:spcBef>
              <a:buFont typeface="Wingdings" pitchFamily="2" charset="2"/>
              <a:buChar char="n"/>
              <a:defRPr/>
            </a:pPr>
            <a:r>
              <a:rPr lang="en-US" sz="2700" b="1" dirty="0">
                <a:latin typeface="Times New Roman" pitchFamily="18" charset="0"/>
              </a:rPr>
              <a:t>Relation                                                                            </a:t>
            </a:r>
            <a:r>
              <a:rPr lang="en-US" sz="2700" dirty="0">
                <a:latin typeface="Times New Roman" pitchFamily="18" charset="0"/>
              </a:rPr>
              <a:t>IF 		the ‘fuel tank’ is empty                                 THEN	the car is dead</a:t>
            </a:r>
          </a:p>
          <a:p>
            <a:pPr marL="381000" indent="-381000">
              <a:lnSpc>
                <a:spcPct val="95000"/>
              </a:lnSpc>
              <a:spcBef>
                <a:spcPct val="30000"/>
              </a:spcBef>
              <a:buClr>
                <a:schemeClr val="tx2"/>
              </a:buClr>
              <a:buFont typeface="Wingdings" pitchFamily="2" charset="2"/>
              <a:buChar char="n"/>
              <a:defRPr/>
            </a:pPr>
            <a:r>
              <a:rPr lang="en-US" sz="2700" b="1" dirty="0">
                <a:latin typeface="Times New Roman" pitchFamily="18" charset="0"/>
              </a:rPr>
              <a:t>Recommendation                                                            </a:t>
            </a:r>
            <a:r>
              <a:rPr lang="en-US" sz="2700" dirty="0">
                <a:latin typeface="Times New Roman" pitchFamily="18" charset="0"/>
              </a:rPr>
              <a:t>IF 		the season is autumn                                          AND 	the sky is cloudy                                       AND 	the forecast is drizzle                              THEN 	the advice is ‘take an umbrella’</a:t>
            </a:r>
          </a:p>
          <a:p>
            <a:pPr marL="381000" indent="-381000">
              <a:lnSpc>
                <a:spcPct val="95000"/>
              </a:lnSpc>
              <a:spcBef>
                <a:spcPct val="30000"/>
              </a:spcBef>
              <a:buClr>
                <a:schemeClr val="tx2"/>
              </a:buClr>
              <a:buFont typeface="Wingdings" pitchFamily="2" charset="2"/>
              <a:buChar char="n"/>
              <a:defRPr/>
            </a:pPr>
            <a:r>
              <a:rPr lang="en-US" sz="2700" b="1" dirty="0">
                <a:latin typeface="Times New Roman" pitchFamily="18" charset="0"/>
              </a:rPr>
              <a:t>Directive</a:t>
            </a:r>
            <a:r>
              <a:rPr lang="en-US" sz="2700" dirty="0">
                <a:latin typeface="Times New Roman" pitchFamily="18" charset="0"/>
              </a:rPr>
              <a:t>	                                                                              IF 		the car is dead                                              AND 	the ‘fuel tank’ is empty  </a:t>
            </a:r>
            <a:r>
              <a:rPr lang="en-US" sz="2700" dirty="0" smtClean="0">
                <a:latin typeface="Times New Roman" pitchFamily="18" charset="0"/>
              </a:rPr>
              <a:t>THEN </a:t>
            </a:r>
            <a:r>
              <a:rPr lang="en-US" sz="2700" dirty="0">
                <a:latin typeface="Times New Roman" pitchFamily="18" charset="0"/>
              </a:rPr>
              <a:t>	the action is ‘refuel the car’</a:t>
            </a:r>
          </a:p>
        </p:txBody>
      </p:sp>
      <p:sp>
        <p:nvSpPr>
          <p:cNvPr id="18435" name="Rectangle 1027"/>
          <p:cNvSpPr>
            <a:spLocks noChangeArrowheads="1"/>
          </p:cNvSpPr>
          <p:nvPr/>
        </p:nvSpPr>
        <p:spPr bwMode="auto">
          <a:xfrm>
            <a:off x="639763" y="244475"/>
            <a:ext cx="8347075" cy="10064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3000" b="1" dirty="0"/>
              <a:t>Rules can represent relations, recommendations, directives, strategies and heuristics:</a:t>
            </a:r>
          </a:p>
        </p:txBody>
      </p:sp>
    </p:spTree>
    <p:extLst>
      <p:ext uri="{BB962C8B-B14F-4D97-AF65-F5344CB8AC3E}">
        <p14:creationId xmlns:p14="http://schemas.microsoft.com/office/powerpoint/2010/main" val="671437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p>
            <a:fld id="{264DF1CE-1203-4E10-8518-541B37ACBA6A}" type="datetime1">
              <a:rPr lang="id-ID" smtClean="0"/>
              <a:t>01/10/2019</a:t>
            </a:fld>
            <a:endParaRPr lang="en-US" smtClean="0"/>
          </a:p>
        </p:txBody>
      </p:sp>
      <p:sp>
        <p:nvSpPr>
          <p:cNvPr id="11267" name="Slide Number Placeholder 2"/>
          <p:cNvSpPr>
            <a:spLocks noGrp="1"/>
          </p:cNvSpPr>
          <p:nvPr>
            <p:ph type="sldNum" sz="quarter" idx="11"/>
          </p:nvPr>
        </p:nvSpPr>
        <p:spPr>
          <a:noFill/>
        </p:spPr>
        <p:txBody>
          <a:bodyPr/>
          <a:lstStyle/>
          <a:p>
            <a:fld id="{213E843E-B67A-408B-B93B-67D7407E3713}" type="slidenum">
              <a:rPr lang="en-US" smtClean="0"/>
              <a:pPr/>
              <a:t>19</a:t>
            </a:fld>
            <a:endParaRPr lang="en-US" smtClean="0"/>
          </a:p>
        </p:txBody>
      </p:sp>
      <p:sp>
        <p:nvSpPr>
          <p:cNvPr id="19458" name="Rectangle 2"/>
          <p:cNvSpPr>
            <a:spLocks noChangeArrowheads="1"/>
          </p:cNvSpPr>
          <p:nvPr/>
        </p:nvSpPr>
        <p:spPr bwMode="auto">
          <a:xfrm>
            <a:off x="284163" y="342900"/>
            <a:ext cx="8347075" cy="5826210"/>
          </a:xfrm>
          <a:prstGeom prst="rect">
            <a:avLst/>
          </a:prstGeom>
          <a:noFill/>
          <a:ln w="12700" cap="sq">
            <a:noFill/>
            <a:miter lim="800000"/>
            <a:headEnd type="none" w="sm" len="sm"/>
            <a:tailEnd type="none" w="sm" len="sm"/>
          </a:ln>
          <a:effectLst/>
        </p:spPr>
        <p:txBody>
          <a:bodyPr>
            <a:spAutoFit/>
          </a:bodyPr>
          <a:lstStyle/>
          <a:p>
            <a:pPr marL="381000" indent="-381000">
              <a:spcBef>
                <a:spcPct val="30000"/>
              </a:spcBef>
              <a:buFont typeface="Wingdings" pitchFamily="2" charset="2"/>
              <a:buChar char="n"/>
              <a:defRPr/>
            </a:pPr>
            <a:r>
              <a:rPr lang="en-US" sz="2700" b="1" dirty="0">
                <a:latin typeface="Times New Roman" pitchFamily="18" charset="0"/>
              </a:rPr>
              <a:t>Strategy                                                                                     </a:t>
            </a:r>
            <a:r>
              <a:rPr lang="en-US" sz="2700" dirty="0">
                <a:latin typeface="Times New Roman" pitchFamily="18" charset="0"/>
              </a:rPr>
              <a:t>IF 		the car is dead                                                 THEN 	the action is ‘check the fuel tank’;                            		step1 is complete                                           </a:t>
            </a:r>
          </a:p>
          <a:p>
            <a:pPr marL="381000" indent="-381000">
              <a:spcBef>
                <a:spcPct val="50000"/>
              </a:spcBef>
              <a:buFont typeface="Wingdings" pitchFamily="2" charset="2"/>
              <a:buNone/>
              <a:defRPr/>
            </a:pPr>
            <a:r>
              <a:rPr lang="en-US" sz="2700" dirty="0">
                <a:latin typeface="Times New Roman" pitchFamily="18" charset="0"/>
              </a:rPr>
              <a:t>	IF 		step1 is complete                                      AND 	the ‘fuel tank’ is full                               THEN 	the action is ‘check the battery’;                       		step2 is complete</a:t>
            </a:r>
          </a:p>
          <a:p>
            <a:pPr marL="381000" indent="-381000">
              <a:spcBef>
                <a:spcPct val="30000"/>
              </a:spcBef>
              <a:buFont typeface="Wingdings" pitchFamily="2" charset="2"/>
              <a:buChar char="n"/>
              <a:defRPr/>
            </a:pPr>
            <a:r>
              <a:rPr lang="en-US" sz="2700" b="1" dirty="0">
                <a:latin typeface="Times New Roman" pitchFamily="18" charset="0"/>
              </a:rPr>
              <a:t>Heuristic</a:t>
            </a:r>
            <a:r>
              <a:rPr lang="en-US" sz="2700" dirty="0">
                <a:latin typeface="Times New Roman" pitchFamily="18" charset="0"/>
              </a:rPr>
              <a:t>	                                                                              IF 		the spill is liquid                                               AND 	the ‘spill pH’ &lt; 6                                           AND 	the ‘spill smell’ is vinegar                              THEN 	the ‘spill material’ is ‘acetic acid’</a:t>
            </a:r>
          </a:p>
        </p:txBody>
      </p:sp>
    </p:spTree>
    <p:extLst>
      <p:ext uri="{BB962C8B-B14F-4D97-AF65-F5344CB8AC3E}">
        <p14:creationId xmlns:p14="http://schemas.microsoft.com/office/powerpoint/2010/main" val="148102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1"/>
            <a:ext cx="7696200" cy="613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1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p>
            <a:fld id="{65B5DD26-8C7A-4DDB-BFCA-4789BB71FAA4}" type="datetime1">
              <a:rPr lang="id-ID" smtClean="0"/>
              <a:t>01/10/2019</a:t>
            </a:fld>
            <a:endParaRPr lang="en-US" smtClean="0"/>
          </a:p>
        </p:txBody>
      </p:sp>
      <p:sp>
        <p:nvSpPr>
          <p:cNvPr id="12291" name="Slide Number Placeholder 2"/>
          <p:cNvSpPr>
            <a:spLocks noGrp="1"/>
          </p:cNvSpPr>
          <p:nvPr>
            <p:ph type="sldNum" sz="quarter" idx="11"/>
          </p:nvPr>
        </p:nvSpPr>
        <p:spPr>
          <a:noFill/>
        </p:spPr>
        <p:txBody>
          <a:bodyPr/>
          <a:lstStyle/>
          <a:p>
            <a:fld id="{1E6F6A71-D665-49FC-A237-ECEEF628BAF0}" type="slidenum">
              <a:rPr lang="en-US" smtClean="0"/>
              <a:pPr/>
              <a:t>20</a:t>
            </a:fld>
            <a:endParaRPr lang="en-US" smtClean="0"/>
          </a:p>
        </p:txBody>
      </p:sp>
      <p:sp>
        <p:nvSpPr>
          <p:cNvPr id="20482" name="Rectangle 2"/>
          <p:cNvSpPr>
            <a:spLocks noChangeArrowheads="1"/>
          </p:cNvSpPr>
          <p:nvPr/>
        </p:nvSpPr>
        <p:spPr bwMode="auto">
          <a:xfrm>
            <a:off x="296863" y="215900"/>
            <a:ext cx="8682037" cy="1200329"/>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sz="3600" b="1" dirty="0">
                <a:solidFill>
                  <a:srgbClr val="FBFE00"/>
                </a:solidFill>
                <a:effectLst>
                  <a:outerShdw blurRad="38100" dist="38100" dir="2700000" algn="tl">
                    <a:srgbClr val="000000"/>
                  </a:outerShdw>
                </a:effectLst>
                <a:latin typeface="+mj-lt"/>
              </a:rPr>
              <a:t>The main players in the development team</a:t>
            </a:r>
          </a:p>
        </p:txBody>
      </p:sp>
      <p:sp>
        <p:nvSpPr>
          <p:cNvPr id="20483" name="Rectangle 3"/>
          <p:cNvSpPr>
            <a:spLocks noChangeArrowheads="1"/>
          </p:cNvSpPr>
          <p:nvPr/>
        </p:nvSpPr>
        <p:spPr bwMode="auto">
          <a:xfrm>
            <a:off x="271463" y="1241425"/>
            <a:ext cx="8478837" cy="3554819"/>
          </a:xfrm>
          <a:prstGeom prst="rect">
            <a:avLst/>
          </a:prstGeom>
          <a:noFill/>
          <a:ln w="12700" cap="sq">
            <a:noFill/>
            <a:miter lim="800000"/>
            <a:headEnd type="none" w="sm" len="sm"/>
            <a:tailEnd type="none" w="sm" len="sm"/>
          </a:ln>
          <a:effectLst/>
        </p:spPr>
        <p:txBody>
          <a:bodyPr>
            <a:spAutoFit/>
          </a:bodyPr>
          <a:lstStyle/>
          <a:p>
            <a:pPr marL="381000" indent="-381000">
              <a:spcBef>
                <a:spcPct val="50000"/>
              </a:spcBef>
              <a:buClr>
                <a:schemeClr val="tx2"/>
              </a:buClr>
              <a:buFont typeface="Wingdings" pitchFamily="2" charset="2"/>
              <a:buChar char="n"/>
              <a:defRPr/>
            </a:pPr>
            <a:r>
              <a:rPr lang="en-US" sz="3000" dirty="0">
                <a:latin typeface="+mj-lt"/>
              </a:rPr>
              <a:t>There are five members of the expert system development team: the </a:t>
            </a:r>
            <a:r>
              <a:rPr lang="en-US" sz="3000" b="1" dirty="0">
                <a:latin typeface="+mj-lt"/>
              </a:rPr>
              <a:t>domain expert</a:t>
            </a:r>
            <a:r>
              <a:rPr lang="en-US" sz="3000" dirty="0">
                <a:latin typeface="+mj-lt"/>
              </a:rPr>
              <a:t>, the </a:t>
            </a:r>
            <a:r>
              <a:rPr lang="en-US" sz="3000" b="1" dirty="0">
                <a:latin typeface="+mj-lt"/>
              </a:rPr>
              <a:t>knowledge engineer</a:t>
            </a:r>
            <a:r>
              <a:rPr lang="en-US" sz="3000" dirty="0">
                <a:latin typeface="+mj-lt"/>
              </a:rPr>
              <a:t>, the </a:t>
            </a:r>
            <a:r>
              <a:rPr lang="en-US" sz="3000" b="1" dirty="0">
                <a:latin typeface="+mj-lt"/>
              </a:rPr>
              <a:t>programmer</a:t>
            </a:r>
            <a:r>
              <a:rPr lang="en-US" sz="3000" dirty="0">
                <a:latin typeface="+mj-lt"/>
              </a:rPr>
              <a:t>, the </a:t>
            </a:r>
            <a:r>
              <a:rPr lang="en-US" sz="3000" b="1" dirty="0">
                <a:latin typeface="+mj-lt"/>
              </a:rPr>
              <a:t>project manager </a:t>
            </a:r>
            <a:r>
              <a:rPr lang="en-US" sz="3000" dirty="0">
                <a:latin typeface="+mj-lt"/>
              </a:rPr>
              <a:t>and the </a:t>
            </a:r>
            <a:r>
              <a:rPr lang="en-US" sz="3000" b="1" dirty="0">
                <a:latin typeface="+mj-lt"/>
              </a:rPr>
              <a:t>end-user</a:t>
            </a:r>
            <a:r>
              <a:rPr lang="en-US" sz="3000" dirty="0">
                <a:latin typeface="+mj-lt"/>
              </a:rPr>
              <a:t>.</a:t>
            </a:r>
          </a:p>
          <a:p>
            <a:pPr marL="381000" indent="-381000">
              <a:spcBef>
                <a:spcPct val="50000"/>
              </a:spcBef>
              <a:buClr>
                <a:schemeClr val="tx2"/>
              </a:buClr>
              <a:buFont typeface="Wingdings" pitchFamily="2" charset="2"/>
              <a:buChar char="n"/>
              <a:defRPr/>
            </a:pPr>
            <a:r>
              <a:rPr lang="en-US" sz="3000" dirty="0">
                <a:latin typeface="+mj-lt"/>
              </a:rPr>
              <a:t>The success of their expert system entirely depends on how well the members work together.</a:t>
            </a:r>
          </a:p>
        </p:txBody>
      </p:sp>
    </p:spTree>
    <p:extLst>
      <p:ext uri="{BB962C8B-B14F-4D97-AF65-F5344CB8AC3E}">
        <p14:creationId xmlns:p14="http://schemas.microsoft.com/office/powerpoint/2010/main" val="1325397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p>
            <a:fld id="{0F2ABA1E-C9B3-4174-A0A9-9BC4BF261BBC}" type="datetime1">
              <a:rPr lang="id-ID" smtClean="0"/>
              <a:t>01/10/2019</a:t>
            </a:fld>
            <a:endParaRPr lang="en-US" smtClean="0"/>
          </a:p>
        </p:txBody>
      </p:sp>
      <p:sp>
        <p:nvSpPr>
          <p:cNvPr id="13315" name="Slide Number Placeholder 2"/>
          <p:cNvSpPr>
            <a:spLocks noGrp="1"/>
          </p:cNvSpPr>
          <p:nvPr>
            <p:ph type="sldNum" sz="quarter" idx="11"/>
          </p:nvPr>
        </p:nvSpPr>
        <p:spPr>
          <a:noFill/>
        </p:spPr>
        <p:txBody>
          <a:bodyPr/>
          <a:lstStyle/>
          <a:p>
            <a:fld id="{9E50B0A8-7036-4AF9-9FB2-440FA90F9915}" type="slidenum">
              <a:rPr lang="en-US" smtClean="0"/>
              <a:pPr/>
              <a:t>21</a:t>
            </a:fld>
            <a:endParaRPr lang="en-US" smtClean="0"/>
          </a:p>
        </p:txBody>
      </p:sp>
      <p:sp>
        <p:nvSpPr>
          <p:cNvPr id="13319" name="Rectangle 7"/>
          <p:cNvSpPr>
            <a:spLocks noChangeArrowheads="1"/>
          </p:cNvSpPr>
          <p:nvPr/>
        </p:nvSpPr>
        <p:spPr bwMode="auto">
          <a:xfrm>
            <a:off x="669925" y="142875"/>
            <a:ext cx="8439426" cy="600164"/>
          </a:xfrm>
          <a:prstGeom prst="rect">
            <a:avLst/>
          </a:prstGeom>
          <a:noFill/>
          <a:ln w="12700" cap="sq">
            <a:noFill/>
            <a:miter lim="800000"/>
            <a:headEnd type="none" w="sm" len="sm"/>
            <a:tailEnd type="none" w="sm" len="sm"/>
          </a:ln>
          <a:effectLst/>
        </p:spPr>
        <p:txBody>
          <a:bodyPr wrap="none">
            <a:spAutoFit/>
          </a:bodyPr>
          <a:lstStyle/>
          <a:p>
            <a:pPr>
              <a:defRPr/>
            </a:pPr>
            <a:r>
              <a:rPr lang="en-US" sz="3300" b="1" dirty="0">
                <a:solidFill>
                  <a:srgbClr val="FBFE00"/>
                </a:solidFill>
                <a:latin typeface="+mj-lt"/>
              </a:rPr>
              <a:t>The main players in the development team</a:t>
            </a:r>
          </a:p>
        </p:txBody>
      </p:sp>
      <p:pic>
        <p:nvPicPr>
          <p:cNvPr id="13318" name="Picture 9" descr="Slide02-10"/>
          <p:cNvPicPr>
            <a:picLocks noChangeAspect="1" noChangeArrowheads="1"/>
          </p:cNvPicPr>
          <p:nvPr/>
        </p:nvPicPr>
        <p:blipFill>
          <a:blip r:embed="rId3" cstate="print"/>
          <a:srcRect/>
          <a:stretch>
            <a:fillRect/>
          </a:stretch>
        </p:blipFill>
        <p:spPr bwMode="auto">
          <a:xfrm>
            <a:off x="847725" y="900113"/>
            <a:ext cx="7448550" cy="5305425"/>
          </a:xfrm>
          <a:prstGeom prst="rect">
            <a:avLst/>
          </a:prstGeom>
          <a:noFill/>
          <a:ln w="9525">
            <a:noFill/>
            <a:miter lim="800000"/>
            <a:headEnd/>
            <a:tailEnd/>
          </a:ln>
        </p:spPr>
      </p:pic>
    </p:spTree>
    <p:extLst>
      <p:ext uri="{BB962C8B-B14F-4D97-AF65-F5344CB8AC3E}">
        <p14:creationId xmlns:p14="http://schemas.microsoft.com/office/powerpoint/2010/main" val="1853196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Pemain utama sistem pakar</a:t>
            </a:r>
            <a:endParaRPr lang="id-ID" dirty="0"/>
          </a:p>
        </p:txBody>
      </p:sp>
      <p:sp>
        <p:nvSpPr>
          <p:cNvPr id="3" name="Content Placeholder 2"/>
          <p:cNvSpPr>
            <a:spLocks noGrp="1"/>
          </p:cNvSpPr>
          <p:nvPr>
            <p:ph idx="1"/>
          </p:nvPr>
        </p:nvSpPr>
        <p:spPr/>
        <p:txBody>
          <a:bodyPr/>
          <a:lstStyle/>
          <a:p>
            <a:r>
              <a:rPr lang="id-ID" dirty="0"/>
              <a:t/>
            </a:r>
            <a:br>
              <a:rPr lang="id-ID" dirty="0"/>
            </a:br>
            <a:r>
              <a:rPr lang="id-ID" dirty="0"/>
              <a:t>Sistem Pakar, adalah sebuah program komputer yang dapat bekerja pada level pakar manusia dalam daerah masalah yang sempit. Tipe: rule-based, case-based, dsb. Expert System Shell adalah sistem pakar yang tidak mengandung pengetahuan (komponen yang lain tetap ada). Ada 5 anggota tim pengembangan sistem pakar: the domain expert, the knowledge engineer, the programmer, the project manager and the end-user.</a:t>
            </a:r>
          </a:p>
        </p:txBody>
      </p:sp>
      <p:sp>
        <p:nvSpPr>
          <p:cNvPr id="4" name="Date Placeholder 3"/>
          <p:cNvSpPr>
            <a:spLocks noGrp="1"/>
          </p:cNvSpPr>
          <p:nvPr>
            <p:ph type="dt" sz="half" idx="10"/>
          </p:nvPr>
        </p:nvSpPr>
        <p:spPr/>
        <p:txBody>
          <a:bodyPr/>
          <a:lstStyle/>
          <a:p>
            <a:fld id="{69025539-D15B-4D38-AAB8-0C4B79506E8B}"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22</a:t>
            </a:fld>
            <a:endParaRPr lang="id-ID"/>
          </a:p>
        </p:txBody>
      </p:sp>
    </p:spTree>
    <p:extLst>
      <p:ext uri="{BB962C8B-B14F-4D97-AF65-F5344CB8AC3E}">
        <p14:creationId xmlns:p14="http://schemas.microsoft.com/office/powerpoint/2010/main" val="3081874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Domain Expert </a:t>
            </a:r>
          </a:p>
        </p:txBody>
      </p:sp>
      <p:sp>
        <p:nvSpPr>
          <p:cNvPr id="3" name="Content Placeholder 2"/>
          <p:cNvSpPr>
            <a:spLocks noGrp="1"/>
          </p:cNvSpPr>
          <p:nvPr>
            <p:ph idx="1"/>
          </p:nvPr>
        </p:nvSpPr>
        <p:spPr/>
        <p:txBody>
          <a:bodyPr/>
          <a:lstStyle/>
          <a:p>
            <a:r>
              <a:rPr lang="id-ID" dirty="0" smtClean="0"/>
              <a:t>Domain </a:t>
            </a:r>
            <a:r>
              <a:rPr lang="id-ID" dirty="0"/>
              <a:t>expert adalah orang yang bisa mengetahui dan terampil dalam menyelesaikan masalah pada daerah atau domain spesifik. Sangat pakar dalam domain tersebut, mis: dokter, teknisi komputer, petani, dsb. Kepakarannya akan di-capture dalam sistem pakar. Pakar harus bisa mengkomunikasikan pengetahuannya, berpartisipasi dalam pembangunan sistem pakar. Pemain yang paling penting dalam pembangunan sistem pakar. Domain expert</a:t>
            </a:r>
          </a:p>
        </p:txBody>
      </p:sp>
      <p:sp>
        <p:nvSpPr>
          <p:cNvPr id="4" name="Date Placeholder 3"/>
          <p:cNvSpPr>
            <a:spLocks noGrp="1"/>
          </p:cNvSpPr>
          <p:nvPr>
            <p:ph type="dt" sz="half" idx="10"/>
          </p:nvPr>
        </p:nvSpPr>
        <p:spPr/>
        <p:txBody>
          <a:bodyPr/>
          <a:lstStyle/>
          <a:p>
            <a:fld id="{1B9154BF-1252-4D9B-AFD8-7A3547F01B46}"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23</a:t>
            </a:fld>
            <a:endParaRPr lang="id-ID"/>
          </a:p>
        </p:txBody>
      </p:sp>
    </p:spTree>
    <p:extLst>
      <p:ext uri="{BB962C8B-B14F-4D97-AF65-F5344CB8AC3E}">
        <p14:creationId xmlns:p14="http://schemas.microsoft.com/office/powerpoint/2010/main" val="2299908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Knowledge engineer </a:t>
            </a:r>
          </a:p>
        </p:txBody>
      </p:sp>
      <p:sp>
        <p:nvSpPr>
          <p:cNvPr id="3" name="Content Placeholder 2"/>
          <p:cNvSpPr>
            <a:spLocks noGrp="1"/>
          </p:cNvSpPr>
          <p:nvPr>
            <p:ph idx="1"/>
          </p:nvPr>
        </p:nvSpPr>
        <p:spPr/>
        <p:txBody>
          <a:bodyPr/>
          <a:lstStyle/>
          <a:p>
            <a:r>
              <a:rPr lang="id-ID" dirty="0" smtClean="0"/>
              <a:t>adalah </a:t>
            </a:r>
            <a:r>
              <a:rPr lang="id-ID" dirty="0"/>
              <a:t>orang yang mempunyai kemampuan perancangan, pembangunan dan pengujian sistem pakar. Bertanggung jawab untuk pemilihan pekerjaan yang tepat bagi sistem pakar. Mewawancarai domain expert untuk mencari bagaimana masalah tertentu diselesaikan. Selama interaksi wawancara, memunculkan metode penalaran pakar dalam menanani fakta dan aturan dan memutuskan bagaimana merepresentasikannya dalam sistem pakar. Bertangung jawab dalam pengujian, revisi, dan integrasi sistem pakar dalam workplace. Menyelesaikan proyek dari awal hingga akhir.</a:t>
            </a:r>
          </a:p>
        </p:txBody>
      </p:sp>
      <p:sp>
        <p:nvSpPr>
          <p:cNvPr id="4" name="Date Placeholder 3"/>
          <p:cNvSpPr>
            <a:spLocks noGrp="1"/>
          </p:cNvSpPr>
          <p:nvPr>
            <p:ph type="dt" sz="half" idx="10"/>
          </p:nvPr>
        </p:nvSpPr>
        <p:spPr/>
        <p:txBody>
          <a:bodyPr/>
          <a:lstStyle/>
          <a:p>
            <a:fld id="{5B4F21F6-A8E8-4A7E-ABBE-333B059061AB}"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24</a:t>
            </a:fld>
            <a:endParaRPr lang="id-ID"/>
          </a:p>
        </p:txBody>
      </p:sp>
    </p:spTree>
    <p:extLst>
      <p:ext uri="{BB962C8B-B14F-4D97-AF65-F5344CB8AC3E}">
        <p14:creationId xmlns:p14="http://schemas.microsoft.com/office/powerpoint/2010/main" val="3300074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Programmer</a:t>
            </a:r>
          </a:p>
        </p:txBody>
      </p:sp>
      <p:sp>
        <p:nvSpPr>
          <p:cNvPr id="3" name="Content Placeholder 2"/>
          <p:cNvSpPr>
            <a:spLocks noGrp="1"/>
          </p:cNvSpPr>
          <p:nvPr>
            <p:ph idx="1"/>
          </p:nvPr>
        </p:nvSpPr>
        <p:spPr/>
        <p:txBody>
          <a:bodyPr>
            <a:normAutofit fontScale="92500" lnSpcReduction="10000"/>
          </a:bodyPr>
          <a:lstStyle/>
          <a:p>
            <a:r>
              <a:rPr lang="id-ID" dirty="0"/>
              <a:t>Programmer, orang yang bertanggung jawab dalam mengimplementasikan sistem pakar dalam koding program. Harus memahami bahasa pemrograman AI, seperti: LISP, Prolog, OPS5. J uga bahasa pemrograman konvensional, spt: vb, delphi, java, dsb. Saat ini, sistem pakar (dalam skala penelitian) juga dikembangkan dengan bahasa-bahasa konvensional yang ada. Project Manager, pimpinan tim pengembangan sistem, bertanggung jawan untuk menjaga proyek tetap dalam track-nya. Berinteraksi dengan pakar, knowledge engineer, programmer dan end-user. End-user, orang yang menggunakan sistem pakar ketika sistem sudah selesai dikembangkan. </a:t>
            </a:r>
            <a:endParaRPr lang="id-ID" dirty="0" smtClean="0"/>
          </a:p>
          <a:p>
            <a:r>
              <a:rPr lang="id-ID" dirty="0" smtClean="0"/>
              <a:t>User </a:t>
            </a:r>
            <a:r>
              <a:rPr lang="id-ID" dirty="0"/>
              <a:t>bisa jadi adalah pasien atau perawat dalam sebuah klinik kesehatan milik dokter. User bisa jadi adalah analis kimia dalam menentukan struktur cairan molekul (Feigenbaum et al., 1971), Dokter yunior dalam diagnosis penyakit infeksi darah(Shortliffe, 1976)</a:t>
            </a:r>
          </a:p>
        </p:txBody>
      </p:sp>
      <p:sp>
        <p:nvSpPr>
          <p:cNvPr id="4" name="Date Placeholder 3"/>
          <p:cNvSpPr>
            <a:spLocks noGrp="1"/>
          </p:cNvSpPr>
          <p:nvPr>
            <p:ph type="dt" sz="half" idx="10"/>
          </p:nvPr>
        </p:nvSpPr>
        <p:spPr/>
        <p:txBody>
          <a:bodyPr/>
          <a:lstStyle/>
          <a:p>
            <a:fld id="{C646E809-B90E-4F05-AAFE-4CBC6430A841}"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25</a:t>
            </a:fld>
            <a:endParaRPr lang="id-ID"/>
          </a:p>
        </p:txBody>
      </p:sp>
    </p:spTree>
    <p:extLst>
      <p:ext uri="{BB962C8B-B14F-4D97-AF65-F5344CB8AC3E}">
        <p14:creationId xmlns:p14="http://schemas.microsoft.com/office/powerpoint/2010/main" val="3653954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752600" y="228601"/>
            <a:ext cx="6096000"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z="3600" b="1" smtClean="0">
                <a:effectLst/>
              </a:rPr>
              <a:t>Contoh Kasus</a:t>
            </a:r>
          </a:p>
        </p:txBody>
      </p:sp>
      <p:sp>
        <p:nvSpPr>
          <p:cNvPr id="120835" name="Rectangle 3"/>
          <p:cNvSpPr>
            <a:spLocks noGrp="1" noChangeArrowheads="1"/>
          </p:cNvSpPr>
          <p:nvPr>
            <p:ph type="body" idx="1"/>
          </p:nvPr>
        </p:nvSpPr>
        <p:spPr>
          <a:xfrm>
            <a:off x="381000" y="990600"/>
            <a:ext cx="8229600" cy="5562600"/>
          </a:xfrm>
        </p:spPr>
        <p:txBody>
          <a:bodyPr/>
          <a:lstStyle/>
          <a:p>
            <a:r>
              <a:rPr lang="en-US" altLang="id-ID" sz="2800" b="1" smtClean="0"/>
              <a:t>Sistem Pakar</a:t>
            </a:r>
            <a:r>
              <a:rPr lang="en-US" altLang="id-ID" sz="2800" smtClean="0"/>
              <a:t>: Penasihat Keuangan</a:t>
            </a:r>
          </a:p>
          <a:p>
            <a:r>
              <a:rPr lang="en-US" altLang="id-ID" sz="2800" b="1" smtClean="0"/>
              <a:t>Kasus </a:t>
            </a:r>
            <a:r>
              <a:rPr lang="en-US" altLang="id-ID" sz="2800" smtClean="0"/>
              <a:t>: Seorang </a:t>
            </a:r>
            <a:r>
              <a:rPr lang="en-US" altLang="id-ID" sz="2800" i="1" smtClean="0"/>
              <a:t>user </a:t>
            </a:r>
            <a:r>
              <a:rPr lang="en-US" altLang="id-ID" sz="2800" smtClean="0"/>
              <a:t>ingin berkonsultasi apakah tepat jika dia berinvestasi pada </a:t>
            </a:r>
            <a:r>
              <a:rPr lang="en-US" altLang="id-ID" sz="2800" i="1" smtClean="0"/>
              <a:t>stock </a:t>
            </a:r>
            <a:r>
              <a:rPr lang="en-US" altLang="id-ID" sz="2800" smtClean="0"/>
              <a:t>IBM?</a:t>
            </a:r>
          </a:p>
          <a:p>
            <a:r>
              <a:rPr lang="en-US" altLang="id-ID" sz="2800" b="1" smtClean="0"/>
              <a:t>Variabel-variabel yang digunakan:</a:t>
            </a:r>
          </a:p>
          <a:p>
            <a:pPr lvl="1"/>
            <a:r>
              <a:rPr lang="en-US" altLang="id-ID" sz="2400" smtClean="0"/>
              <a:t>A = memiliki uang $10.000 untuk investasi</a:t>
            </a:r>
          </a:p>
          <a:p>
            <a:pPr lvl="1"/>
            <a:r>
              <a:rPr lang="en-US" altLang="id-ID" sz="2400" smtClean="0"/>
              <a:t>B = berusia &lt; 30 tahun</a:t>
            </a:r>
          </a:p>
          <a:p>
            <a:pPr lvl="1"/>
            <a:r>
              <a:rPr lang="en-US" altLang="id-ID" sz="2400" smtClean="0"/>
              <a:t>C = tingkat pendidikan pada level college</a:t>
            </a:r>
          </a:p>
          <a:p>
            <a:pPr lvl="1"/>
            <a:r>
              <a:rPr lang="en-US" altLang="id-ID" sz="2400" smtClean="0"/>
              <a:t>D = pendapatan minimum pertahun $40.000</a:t>
            </a:r>
          </a:p>
          <a:p>
            <a:pPr lvl="1"/>
            <a:r>
              <a:rPr lang="en-US" altLang="id-ID" sz="2400" smtClean="0"/>
              <a:t>E = investasi pada bidang Sekuritas (Asuransi)</a:t>
            </a:r>
          </a:p>
          <a:p>
            <a:pPr lvl="1"/>
            <a:r>
              <a:rPr lang="en-US" altLang="id-ID" sz="2400" smtClean="0"/>
              <a:t>F = investasi pada saham pertumbuhan (</a:t>
            </a:r>
            <a:r>
              <a:rPr lang="en-US" altLang="id-ID" sz="2400" i="1" smtClean="0"/>
              <a:t>growth stock)</a:t>
            </a:r>
          </a:p>
          <a:p>
            <a:pPr lvl="1"/>
            <a:r>
              <a:rPr lang="en-US" altLang="id-ID" sz="2400" smtClean="0"/>
              <a:t>G = investasi pada saham IBM</a:t>
            </a:r>
          </a:p>
          <a:p>
            <a:r>
              <a:rPr lang="en-US" altLang="id-ID" sz="2800" smtClean="0"/>
              <a:t>Setiap variabel dapat bernilai TRUE atau FALSE</a:t>
            </a:r>
          </a:p>
          <a:p>
            <a:endParaRPr lang="en-US" altLang="id-ID" sz="2800" smtClean="0"/>
          </a:p>
        </p:txBody>
      </p:sp>
    </p:spTree>
    <p:extLst>
      <p:ext uri="{BB962C8B-B14F-4D97-AF65-F5344CB8AC3E}">
        <p14:creationId xmlns:p14="http://schemas.microsoft.com/office/powerpoint/2010/main" val="1640330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514600" y="228601"/>
            <a:ext cx="6096000"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z="3600" b="1" smtClean="0">
                <a:effectLst/>
              </a:rPr>
              <a:t>FAKTA YANG ADA:</a:t>
            </a:r>
          </a:p>
        </p:txBody>
      </p:sp>
      <p:sp>
        <p:nvSpPr>
          <p:cNvPr id="121859" name="Rectangle 3"/>
          <p:cNvSpPr>
            <a:spLocks noGrp="1" noChangeArrowheads="1"/>
          </p:cNvSpPr>
          <p:nvPr>
            <p:ph type="body" idx="1"/>
          </p:nvPr>
        </p:nvSpPr>
        <p:spPr>
          <a:xfrm>
            <a:off x="457200" y="1066800"/>
            <a:ext cx="8229600" cy="5486400"/>
          </a:xfrm>
        </p:spPr>
        <p:txBody>
          <a:bodyPr>
            <a:normAutofit lnSpcReduction="10000"/>
          </a:bodyPr>
          <a:lstStyle/>
          <a:p>
            <a:r>
              <a:rPr lang="en-US" altLang="id-ID" sz="2800" smtClean="0"/>
              <a:t>Diasumsikan si </a:t>
            </a:r>
            <a:r>
              <a:rPr lang="en-US" altLang="id-ID" sz="2800" i="1" smtClean="0"/>
              <a:t>user </a:t>
            </a:r>
            <a:r>
              <a:rPr lang="en-US" altLang="id-ID" sz="2800" smtClean="0"/>
              <a:t>(investor) memiliki data:</a:t>
            </a:r>
          </a:p>
          <a:p>
            <a:pPr lvl="1"/>
            <a:r>
              <a:rPr lang="en-US" altLang="id-ID" sz="2400" smtClean="0"/>
              <a:t>Memiliki uang $10.000 (A TRUE)</a:t>
            </a:r>
          </a:p>
          <a:p>
            <a:pPr lvl="1"/>
            <a:r>
              <a:rPr lang="en-US" altLang="id-ID" sz="2400" smtClean="0"/>
              <a:t>Berusia 25 tahun (B TRUE)</a:t>
            </a:r>
          </a:p>
          <a:p>
            <a:r>
              <a:rPr lang="en-US" altLang="id-ID" sz="2800" smtClean="0"/>
              <a:t>Dia ingin meminta nasihat apakah tepat jika berinvestasi pada IBM stock?</a:t>
            </a:r>
          </a:p>
          <a:p>
            <a:r>
              <a:rPr lang="en-US" altLang="id-ID" sz="2800" b="1" smtClean="0"/>
              <a:t>RULES</a:t>
            </a:r>
          </a:p>
          <a:p>
            <a:pPr lvl="1"/>
            <a:r>
              <a:rPr lang="en-US" altLang="id-ID" sz="2400" smtClean="0"/>
              <a:t>R1 : IF seseorang memiliki uang $10.000 untuk 	berinvestasi AND dia berpendidikan pada level  college THEN dia harus berinvestasi pada bidang sekuritas</a:t>
            </a:r>
          </a:p>
          <a:p>
            <a:pPr lvl="1"/>
            <a:r>
              <a:rPr lang="en-US" altLang="id-ID" sz="2400" smtClean="0"/>
              <a:t>R2 : IF seseorang memiliki pendapatan pertahun min  $40.000 AND dia berpendidikan pada level college THEN dia harus berinvestasi pada saham pertumbuhan (</a:t>
            </a:r>
            <a:r>
              <a:rPr lang="en-US" altLang="id-ID" sz="2400" i="1" smtClean="0"/>
              <a:t>growth stocks)</a:t>
            </a:r>
            <a:endParaRPr lang="en-US" altLang="id-ID" sz="2400" smtClean="0"/>
          </a:p>
          <a:p>
            <a:pPr lvl="1"/>
            <a:endParaRPr lang="en-US" altLang="id-ID" sz="2400" smtClean="0"/>
          </a:p>
        </p:txBody>
      </p:sp>
    </p:spTree>
    <p:extLst>
      <p:ext uri="{BB962C8B-B14F-4D97-AF65-F5344CB8AC3E}">
        <p14:creationId xmlns:p14="http://schemas.microsoft.com/office/powerpoint/2010/main" val="206813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z="3600" b="1" smtClean="0">
                <a:effectLst/>
              </a:rPr>
              <a:t>FAKTA YANG ADA:</a:t>
            </a:r>
          </a:p>
        </p:txBody>
      </p:sp>
      <p:sp>
        <p:nvSpPr>
          <p:cNvPr id="122883" name="Rectangle 3"/>
          <p:cNvSpPr>
            <a:spLocks noGrp="1" noChangeArrowheads="1"/>
          </p:cNvSpPr>
          <p:nvPr>
            <p:ph type="body" idx="1"/>
          </p:nvPr>
        </p:nvSpPr>
        <p:spPr/>
        <p:txBody>
          <a:bodyPr/>
          <a:lstStyle/>
          <a:p>
            <a:r>
              <a:rPr lang="en-US" altLang="id-ID" sz="2800" smtClean="0"/>
              <a:t>R3 : IF seseorang berusia &lt; 30 tahun AND dia berinvestasi pada bidang sekuritas THEN dia sebaiknya berinvestasi pada saham  pertumbuhan</a:t>
            </a:r>
          </a:p>
          <a:p>
            <a:r>
              <a:rPr lang="en-US" altLang="id-ID" sz="2800" smtClean="0"/>
              <a:t>R4 : IF seseorang berusia &lt; 30 tahun dan &gt; 22 tahun THEN dia berpendidikan college</a:t>
            </a:r>
          </a:p>
          <a:p>
            <a:r>
              <a:rPr lang="en-US" altLang="id-ID" sz="2800" smtClean="0"/>
              <a:t>R5 : IF seseorang ingin berinvestasi pada saham pertumbuhan THEN saham yang dipilih adalah saham IBM.</a:t>
            </a:r>
          </a:p>
          <a:p>
            <a:endParaRPr lang="en-US" altLang="id-ID" sz="2800" smtClean="0"/>
          </a:p>
        </p:txBody>
      </p:sp>
    </p:spTree>
    <p:extLst>
      <p:ext uri="{BB962C8B-B14F-4D97-AF65-F5344CB8AC3E}">
        <p14:creationId xmlns:p14="http://schemas.microsoft.com/office/powerpoint/2010/main" val="3345420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b="1" smtClean="0">
                <a:effectLst/>
              </a:rPr>
              <a:t>Rule simplification:</a:t>
            </a:r>
          </a:p>
        </p:txBody>
      </p:sp>
      <p:sp>
        <p:nvSpPr>
          <p:cNvPr id="123907" name="Rectangle 3"/>
          <p:cNvSpPr>
            <a:spLocks noGrp="1" noChangeArrowheads="1"/>
          </p:cNvSpPr>
          <p:nvPr>
            <p:ph type="body" idx="1"/>
          </p:nvPr>
        </p:nvSpPr>
        <p:spPr/>
        <p:txBody>
          <a:bodyPr/>
          <a:lstStyle/>
          <a:p>
            <a:r>
              <a:rPr lang="en-US" altLang="id-ID" smtClean="0"/>
              <a:t>– R1: IF A and C, THEN E</a:t>
            </a:r>
          </a:p>
          <a:p>
            <a:r>
              <a:rPr lang="en-US" altLang="id-ID" smtClean="0"/>
              <a:t>– R2: IF D and C, THEN F</a:t>
            </a:r>
          </a:p>
          <a:p>
            <a:r>
              <a:rPr lang="en-US" altLang="id-ID" smtClean="0"/>
              <a:t>– R3: IF B and E, THEN F</a:t>
            </a:r>
          </a:p>
          <a:p>
            <a:r>
              <a:rPr lang="en-US" altLang="id-ID" smtClean="0"/>
              <a:t>– R4: IF B, THEN C</a:t>
            </a:r>
          </a:p>
          <a:p>
            <a:r>
              <a:rPr lang="en-US" altLang="id-ID" smtClean="0"/>
              <a:t>– R5: IF F, THEN G</a:t>
            </a:r>
          </a:p>
          <a:p>
            <a:endParaRPr lang="en-US" altLang="id-ID" smtClean="0"/>
          </a:p>
        </p:txBody>
      </p:sp>
    </p:spTree>
    <p:extLst>
      <p:ext uri="{BB962C8B-B14F-4D97-AF65-F5344CB8AC3E}">
        <p14:creationId xmlns:p14="http://schemas.microsoft.com/office/powerpoint/2010/main" val="2602560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r>
              <a:rPr lang="id-ID" dirty="0"/>
              <a:t>Awal 1970, Newell dan Simon mengusulkan model sistem pakar, </a:t>
            </a:r>
            <a:r>
              <a:rPr lang="id-ID" sz="2400" b="1" dirty="0"/>
              <a:t>dasar dari rule-based expert systems</a:t>
            </a:r>
            <a:r>
              <a:rPr lang="id-ID" dirty="0"/>
              <a:t>. Didasarkan pada ide manusia dalam menyelesaikan masalah dengan menerapkan pengetahuannya (dinyatakan sebagai aturan produksi) pada masalah yang diberikan dengan informasi masalah spesifik. </a:t>
            </a:r>
            <a:endParaRPr lang="id-ID" dirty="0" smtClean="0"/>
          </a:p>
          <a:p>
            <a:r>
              <a:rPr lang="id-ID" dirty="0" smtClean="0"/>
              <a:t>Aturan </a:t>
            </a:r>
            <a:r>
              <a:rPr lang="id-ID" dirty="0"/>
              <a:t>produksi disimpan dalam memori jangka panjang, sedangkan informasi masalah spesifik disimpan dalam memori jangka pendek. </a:t>
            </a:r>
          </a:p>
          <a:p>
            <a:endParaRPr lang="id-ID"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a:t>
            </a:fld>
            <a:endParaRPr lang="id-ID"/>
          </a:p>
        </p:txBody>
      </p:sp>
    </p:spTree>
    <p:extLst>
      <p:ext uri="{BB962C8B-B14F-4D97-AF65-F5344CB8AC3E}">
        <p14:creationId xmlns:p14="http://schemas.microsoft.com/office/powerpoint/2010/main" val="2582007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514600" y="228601"/>
            <a:ext cx="6096000" cy="71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z="3200" b="1" smtClean="0">
                <a:effectLst/>
              </a:rPr>
              <a:t>Solusi dengan Backward Chaining</a:t>
            </a:r>
            <a:endParaRPr lang="en-US" altLang="id-ID" sz="3200" smtClean="0">
              <a:effectLst/>
            </a:endParaRPr>
          </a:p>
        </p:txBody>
      </p:sp>
      <p:pic>
        <p:nvPicPr>
          <p:cNvPr id="1249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066800"/>
            <a:ext cx="7696200" cy="5562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784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362200" y="1"/>
            <a:ext cx="60960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d-ID" sz="3200" b="1" smtClean="0">
                <a:effectLst/>
              </a:rPr>
              <a:t>Solusi dengan Forward Chaining</a:t>
            </a:r>
            <a:endParaRPr lang="en-US" altLang="id-ID" sz="3200" smtClean="0">
              <a:effectLst/>
            </a:endParaRPr>
          </a:p>
        </p:txBody>
      </p:sp>
      <p:pic>
        <p:nvPicPr>
          <p:cNvPr id="12595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3400" y="914400"/>
            <a:ext cx="8001000" cy="5791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534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DIAGNOSA PENYAKIT MATA</a:t>
            </a:r>
            <a:endParaRPr lang="id-ID" b="1" dirty="0"/>
          </a:p>
        </p:txBody>
      </p:sp>
      <p:sp>
        <p:nvSpPr>
          <p:cNvPr id="3" name="Content Placeholder 2"/>
          <p:cNvSpPr>
            <a:spLocks noGrp="1"/>
          </p:cNvSpPr>
          <p:nvPr>
            <p:ph idx="1"/>
          </p:nvPr>
        </p:nvSpPr>
        <p:spPr/>
        <p:txBody>
          <a:bodyPr/>
          <a:lstStyle/>
          <a:p>
            <a:endParaRPr lang="id-ID"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32</a:t>
            </a:fld>
            <a:endParaRPr lang="id-ID"/>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664" t="32439" r="48430" b="17737"/>
          <a:stretch/>
        </p:blipFill>
        <p:spPr bwMode="auto">
          <a:xfrm>
            <a:off x="2842" y="1470454"/>
            <a:ext cx="3110503" cy="364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280" t="28294" r="23978" b="14612"/>
          <a:stretch/>
        </p:blipFill>
        <p:spPr bwMode="auto">
          <a:xfrm>
            <a:off x="3113345" y="1431708"/>
            <a:ext cx="3089189" cy="417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1899" t="22910" r="24073" b="16470"/>
          <a:stretch/>
        </p:blipFill>
        <p:spPr bwMode="auto">
          <a:xfrm>
            <a:off x="6202534" y="1470454"/>
            <a:ext cx="3126260" cy="443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763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DIAGNOSA PENYAKIT MATA</a:t>
            </a:r>
            <a:endParaRPr lang="id-ID"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33</a:t>
            </a:fld>
            <a:endParaRPr lang="id-ID"/>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15" t="25176" r="48429" b="26409"/>
          <a:stretch/>
        </p:blipFill>
        <p:spPr bwMode="auto">
          <a:xfrm>
            <a:off x="502275" y="1421026"/>
            <a:ext cx="3103809" cy="354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1994" t="22550" r="24003" b="13598"/>
          <a:stretch/>
        </p:blipFill>
        <p:spPr bwMode="auto">
          <a:xfrm>
            <a:off x="3707904" y="1421026"/>
            <a:ext cx="3123041" cy="467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279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DIAGNOSA KERUSAKAN JARINGAN (LAN)</a:t>
            </a: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34</a:t>
            </a:fld>
            <a:endParaRPr lang="id-ID"/>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66" t="16550" r="58427" b="20608"/>
          <a:stretch/>
        </p:blipFill>
        <p:spPr bwMode="auto">
          <a:xfrm>
            <a:off x="539552" y="1628800"/>
            <a:ext cx="3605041" cy="45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196" t="49916" r="55983" b="21537"/>
          <a:stretch/>
        </p:blipFill>
        <p:spPr bwMode="auto">
          <a:xfrm>
            <a:off x="4283968" y="1628800"/>
            <a:ext cx="3880021" cy="208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742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DIAGNOSA KERUSAKAN JARINGAN (LAN)</a:t>
            </a:r>
            <a:endParaRPr lang="id-ID" b="1"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35</a:t>
            </a:fld>
            <a:endParaRPr lang="id-ID"/>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603" t="19089" r="24376" b="32217"/>
          <a:stretch/>
        </p:blipFill>
        <p:spPr bwMode="auto">
          <a:xfrm>
            <a:off x="466077" y="1628800"/>
            <a:ext cx="4686691" cy="356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246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36</a:t>
            </a:fld>
            <a:endParaRPr lang="id-ID"/>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748" t="23415" r="26851" b="15540"/>
          <a:stretch/>
        </p:blipFill>
        <p:spPr bwMode="auto">
          <a:xfrm>
            <a:off x="565627" y="1712890"/>
            <a:ext cx="4475930" cy="44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700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620000" cy="1143000"/>
          </a:xfrm>
        </p:spPr>
        <p:txBody>
          <a:bodyPr/>
          <a:lstStyle/>
          <a:p>
            <a:r>
              <a:rPr lang="id-ID" b="1" i="1" dirty="0"/>
              <a:t>Production Rules</a:t>
            </a:r>
            <a:r>
              <a:rPr lang="id-ID" b="1" dirty="0"/>
              <a:t> (Aturan Produksi)</a:t>
            </a:r>
            <a:br>
              <a:rPr lang="id-ID" b="1" dirty="0"/>
            </a:br>
            <a:endParaRPr lang="id-I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41300122"/>
              </p:ext>
            </p:extLst>
          </p:nvPr>
        </p:nvGraphicFramePr>
        <p:xfrm>
          <a:off x="395536" y="1484784"/>
          <a:ext cx="7632849" cy="1892788"/>
        </p:xfrm>
        <a:graphic>
          <a:graphicData uri="http://schemas.openxmlformats.org/drawingml/2006/table">
            <a:tbl>
              <a:tblPr/>
              <a:tblGrid>
                <a:gridCol w="2544283"/>
                <a:gridCol w="2544283"/>
                <a:gridCol w="2544283"/>
              </a:tblGrid>
              <a:tr h="192021">
                <a:tc>
                  <a:txBody>
                    <a:bodyPr/>
                    <a:lstStyle/>
                    <a:p>
                      <a:r>
                        <a:rPr lang="id-ID" sz="1200" b="1" dirty="0"/>
                        <a:t>Aturan 1.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336037">
                <a:tc>
                  <a:txBody>
                    <a:bodyPr/>
                    <a:lstStyle/>
                    <a:p>
                      <a:r>
                        <a:rPr lang="id-ID" sz="1200" i="1" dirty="0"/>
                        <a:t>IF</a:t>
                      </a:r>
                      <a:r>
                        <a:rPr lang="id-ID" sz="1200" dirty="0"/>
                        <a:t> </a:t>
                      </a:r>
                    </a:p>
                  </a:txBody>
                  <a:tcPr anchor="ctr">
                    <a:lnL>
                      <a:noFill/>
                    </a:lnL>
                    <a:lnR>
                      <a:noFill/>
                    </a:lnR>
                    <a:lnT>
                      <a:noFill/>
                    </a:lnT>
                    <a:lnB>
                      <a:noFill/>
                    </a:lnB>
                  </a:tcPr>
                </a:tc>
                <a:tc>
                  <a:txBody>
                    <a:bodyPr/>
                    <a:lstStyle/>
                    <a:p>
                      <a:r>
                        <a:rPr lang="sv-SE" sz="1200" dirty="0"/>
                        <a:t>Indikator LAN </a:t>
                      </a:r>
                      <a:r>
                        <a:rPr lang="sv-SE" sz="1200" i="1" dirty="0"/>
                        <a:t>card</a:t>
                      </a:r>
                      <a:r>
                        <a:rPr lang="sv-SE" sz="1200" dirty="0"/>
                        <a:t> tidak menyala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336037">
                <a:tc>
                  <a:txBody>
                    <a:bodyPr/>
                    <a:lstStyle/>
                    <a:p>
                      <a:endParaRPr lang="id-ID" sz="1200"/>
                    </a:p>
                  </a:txBody>
                  <a:tcPr anchor="ctr">
                    <a:lnL>
                      <a:noFill/>
                    </a:lnL>
                    <a:lnR>
                      <a:noFill/>
                    </a:lnR>
                    <a:lnT>
                      <a:noFill/>
                    </a:lnT>
                    <a:lnB>
                      <a:noFill/>
                    </a:lnB>
                  </a:tcPr>
                </a:tc>
                <a:tc>
                  <a:txBody>
                    <a:bodyPr/>
                    <a:lstStyle/>
                    <a:p>
                      <a:r>
                        <a:rPr lang="id-ID" sz="1200" dirty="0"/>
                        <a:t>Indikator HUB/</a:t>
                      </a:r>
                      <a:r>
                        <a:rPr lang="id-ID" sz="1200" i="1" dirty="0"/>
                        <a:t>Switch tidak menyala </a:t>
                      </a:r>
                      <a:endParaRPr lang="id-ID" sz="1200" dirty="0"/>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336037">
                <a:tc>
                  <a:txBody>
                    <a:bodyPr/>
                    <a:lstStyle/>
                    <a:p>
                      <a:endParaRPr lang="id-ID" sz="1200"/>
                    </a:p>
                  </a:txBody>
                  <a:tcPr anchor="ctr">
                    <a:lnL>
                      <a:noFill/>
                    </a:lnL>
                    <a:lnR>
                      <a:noFill/>
                    </a:lnR>
                    <a:lnT>
                      <a:noFill/>
                    </a:lnT>
                    <a:lnB>
                      <a:noFill/>
                    </a:lnB>
                  </a:tcPr>
                </a:tc>
                <a:tc>
                  <a:txBody>
                    <a:bodyPr/>
                    <a:lstStyle/>
                    <a:p>
                      <a:r>
                        <a:rPr lang="id-ID" sz="1200" dirty="0"/>
                        <a:t>Kabel tidak terpasang dengan baik </a:t>
                      </a:r>
                    </a:p>
                  </a:txBody>
                  <a:tcPr anchor="ctr">
                    <a:lnL>
                      <a:noFill/>
                    </a:lnL>
                    <a:lnR>
                      <a:noFill/>
                    </a:lnR>
                    <a:lnT>
                      <a:noFill/>
                    </a:lnT>
                    <a:lnB>
                      <a:noFill/>
                    </a:lnB>
                  </a:tcPr>
                </a:tc>
                <a:tc>
                  <a:txBody>
                    <a:bodyPr/>
                    <a:lstStyle/>
                    <a:p>
                      <a:r>
                        <a:rPr lang="id-ID" sz="1200" i="1" dirty="0"/>
                        <a:t>AND</a:t>
                      </a:r>
                      <a:r>
                        <a:rPr lang="id-ID" sz="1200" dirty="0"/>
                        <a:t> </a:t>
                      </a:r>
                    </a:p>
                  </a:txBody>
                  <a:tcPr anchor="ctr">
                    <a:lnL>
                      <a:noFill/>
                    </a:lnL>
                    <a:lnR>
                      <a:noFill/>
                    </a:lnR>
                    <a:lnT>
                      <a:noFill/>
                    </a:lnT>
                    <a:lnB>
                      <a:noFill/>
                    </a:lnB>
                  </a:tcPr>
                </a:tc>
              </a:tr>
              <a:tr h="192021">
                <a:tc>
                  <a:txBody>
                    <a:bodyPr/>
                    <a:lstStyle/>
                    <a:p>
                      <a:endParaRPr lang="id-ID" sz="1200"/>
                    </a:p>
                  </a:txBody>
                  <a:tcPr anchor="ctr">
                    <a:lnL>
                      <a:noFill/>
                    </a:lnL>
                    <a:lnR>
                      <a:noFill/>
                    </a:lnR>
                    <a:lnT>
                      <a:noFill/>
                    </a:lnT>
                    <a:lnB>
                      <a:noFill/>
                    </a:lnB>
                  </a:tcPr>
                </a:tc>
                <a:tc>
                  <a:txBody>
                    <a:bodyPr/>
                    <a:lstStyle/>
                    <a:p>
                      <a:r>
                        <a:rPr lang="id-ID" sz="1200"/>
                        <a:t>Kabel rusak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336037">
                <a:tc>
                  <a:txBody>
                    <a:bodyPr/>
                    <a:lstStyle/>
                    <a:p>
                      <a:r>
                        <a:rPr lang="id-ID" sz="1200" i="1"/>
                        <a:t>THEN</a:t>
                      </a:r>
                      <a:r>
                        <a:rPr lang="id-ID" sz="1200"/>
                        <a:t> </a:t>
                      </a:r>
                    </a:p>
                  </a:txBody>
                  <a:tcPr anchor="ctr">
                    <a:lnL>
                      <a:noFill/>
                    </a:lnL>
                    <a:lnR>
                      <a:noFill/>
                    </a:lnR>
                    <a:lnT>
                      <a:noFill/>
                    </a:lnT>
                    <a:lnB>
                      <a:noFill/>
                    </a:lnB>
                  </a:tcPr>
                </a:tc>
                <a:tc>
                  <a:txBody>
                    <a:bodyPr/>
                    <a:lstStyle/>
                    <a:p>
                      <a:r>
                        <a:rPr lang="id-ID" sz="1200" i="1" dirty="0"/>
                        <a:t>Network cable is unplugged</a:t>
                      </a:r>
                      <a:endParaRPr lang="id-ID" sz="1200" dirty="0"/>
                    </a:p>
                  </a:txBody>
                  <a:tcPr anchor="ctr">
                    <a:lnL>
                      <a:noFill/>
                    </a:lnL>
                    <a:lnR>
                      <a:noFill/>
                    </a:lnR>
                    <a:lnT>
                      <a:noFill/>
                    </a:lnT>
                    <a:lnB>
                      <a:noFill/>
                    </a:lnB>
                  </a:tcPr>
                </a:tc>
                <a:tc>
                  <a:txBody>
                    <a:bodyPr/>
                    <a:lstStyle/>
                    <a:p>
                      <a:endParaRPr lang="id-ID" sz="1200" dirty="0"/>
                    </a:p>
                  </a:txBody>
                  <a:tcPr>
                    <a:lnL>
                      <a:noFill/>
                    </a:lnL>
                    <a:lnT>
                      <a:noFill/>
                    </a:lnT>
                  </a:tcPr>
                </a:tc>
              </a:tr>
            </a:tbl>
          </a:graphicData>
        </a:graphic>
      </p:graphicFrame>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37</a:t>
            </a:fld>
            <a:endParaRPr lang="id-ID"/>
          </a:p>
        </p:txBody>
      </p:sp>
      <p:graphicFrame>
        <p:nvGraphicFramePr>
          <p:cNvPr id="7" name="Content Placeholder 5"/>
          <p:cNvGraphicFramePr>
            <a:graphicFrameLocks/>
          </p:cNvGraphicFramePr>
          <p:nvPr>
            <p:extLst>
              <p:ext uri="{D42A27DB-BD31-4B8C-83A1-F6EECF244321}">
                <p14:modId xmlns:p14="http://schemas.microsoft.com/office/powerpoint/2010/main" val="1427307331"/>
              </p:ext>
            </p:extLst>
          </p:nvPr>
        </p:nvGraphicFramePr>
        <p:xfrm>
          <a:off x="395536" y="3356992"/>
          <a:ext cx="7620000" cy="1645920"/>
        </p:xfrm>
        <a:graphic>
          <a:graphicData uri="http://schemas.openxmlformats.org/drawingml/2006/table">
            <a:tbl>
              <a:tblPr/>
              <a:tblGrid>
                <a:gridCol w="2540000"/>
                <a:gridCol w="2540000"/>
                <a:gridCol w="2540000"/>
              </a:tblGrid>
              <a:tr h="0">
                <a:tc>
                  <a:txBody>
                    <a:bodyPr/>
                    <a:lstStyle/>
                    <a:p>
                      <a:r>
                        <a:rPr lang="id-ID" sz="1200" b="0" u="none" dirty="0"/>
                        <a:t>Aturan 2. </a:t>
                      </a:r>
                    </a:p>
                  </a:txBody>
                  <a:tcPr anchor="ctr">
                    <a:lnL>
                      <a:noFill/>
                    </a:lnL>
                    <a:lnR>
                      <a:noFill/>
                    </a:lnR>
                    <a:lnT>
                      <a:noFill/>
                    </a:lnT>
                    <a:lnB>
                      <a:noFill/>
                    </a:lnB>
                  </a:tcPr>
                </a:tc>
                <a:tc>
                  <a:txBody>
                    <a:bodyPr/>
                    <a:lstStyle/>
                    <a:p>
                      <a:endParaRPr lang="id-ID" sz="1200" b="0" u="none"/>
                    </a:p>
                  </a:txBody>
                  <a:tcPr anchor="ctr">
                    <a:lnL>
                      <a:noFill/>
                    </a:lnL>
                    <a:lnR>
                      <a:noFill/>
                    </a:lnR>
                    <a:lnT>
                      <a:noFill/>
                    </a:lnT>
                    <a:lnB>
                      <a:noFill/>
                    </a:lnB>
                  </a:tcPr>
                </a:tc>
                <a:tc>
                  <a:txBody>
                    <a:bodyPr/>
                    <a:lstStyle/>
                    <a:p>
                      <a:endParaRPr lang="id-ID" sz="1200" b="0" u="none"/>
                    </a:p>
                  </a:txBody>
                  <a:tcPr anchor="ctr">
                    <a:lnL>
                      <a:noFill/>
                    </a:lnL>
                    <a:lnR>
                      <a:noFill/>
                    </a:lnR>
                    <a:lnT>
                      <a:noFill/>
                    </a:lnT>
                    <a:lnB>
                      <a:noFill/>
                    </a:lnB>
                  </a:tcPr>
                </a:tc>
              </a:tr>
              <a:tr h="0">
                <a:tc>
                  <a:txBody>
                    <a:bodyPr/>
                    <a:lstStyle/>
                    <a:p>
                      <a:r>
                        <a:rPr lang="id-ID" sz="1200" b="0" i="1" u="none" dirty="0"/>
                        <a:t>IF</a:t>
                      </a:r>
                      <a:r>
                        <a:rPr lang="id-ID" sz="1200" b="0" u="none" dirty="0"/>
                        <a:t> </a:t>
                      </a:r>
                    </a:p>
                  </a:txBody>
                  <a:tcPr anchor="ctr">
                    <a:lnL>
                      <a:noFill/>
                    </a:lnL>
                    <a:lnR>
                      <a:noFill/>
                    </a:lnR>
                    <a:lnT>
                      <a:noFill/>
                    </a:lnT>
                    <a:lnB>
                      <a:noFill/>
                    </a:lnB>
                  </a:tcPr>
                </a:tc>
                <a:tc>
                  <a:txBody>
                    <a:bodyPr/>
                    <a:lstStyle/>
                    <a:p>
                      <a:r>
                        <a:rPr lang="id-ID" sz="1200" b="0" u="none" dirty="0"/>
                        <a:t>Indikator LAN </a:t>
                      </a:r>
                      <a:r>
                        <a:rPr lang="id-ID" sz="1200" b="0" i="1" u="none" dirty="0"/>
                        <a:t>card</a:t>
                      </a:r>
                      <a:r>
                        <a:rPr lang="id-ID" sz="1200" b="0" u="none" dirty="0"/>
                        <a:t> menyala </a:t>
                      </a:r>
                    </a:p>
                  </a:txBody>
                  <a:tcPr anchor="ctr">
                    <a:lnL>
                      <a:noFill/>
                    </a:lnL>
                    <a:lnR>
                      <a:noFill/>
                    </a:lnR>
                    <a:lnT>
                      <a:noFill/>
                    </a:lnT>
                    <a:lnB>
                      <a:noFill/>
                    </a:lnB>
                  </a:tcPr>
                </a:tc>
                <a:tc>
                  <a:txBody>
                    <a:bodyPr/>
                    <a:lstStyle/>
                    <a:p>
                      <a:r>
                        <a:rPr lang="id-ID" sz="1200" b="0" i="1" u="none"/>
                        <a:t>AND</a:t>
                      </a:r>
                      <a:r>
                        <a:rPr lang="id-ID" sz="1200" b="0" u="none"/>
                        <a:t> </a:t>
                      </a:r>
                    </a:p>
                  </a:txBody>
                  <a:tcPr anchor="ctr">
                    <a:lnL>
                      <a:noFill/>
                    </a:lnL>
                    <a:lnR>
                      <a:noFill/>
                    </a:lnR>
                    <a:lnT>
                      <a:noFill/>
                    </a:lnT>
                    <a:lnB>
                      <a:noFill/>
                    </a:lnB>
                  </a:tcPr>
                </a:tc>
              </a:tr>
              <a:tr h="0">
                <a:tc>
                  <a:txBody>
                    <a:bodyPr/>
                    <a:lstStyle/>
                    <a:p>
                      <a:endParaRPr lang="id-ID" sz="1200" b="0" u="none"/>
                    </a:p>
                  </a:txBody>
                  <a:tcPr anchor="ctr">
                    <a:lnL>
                      <a:noFill/>
                    </a:lnL>
                    <a:lnR>
                      <a:noFill/>
                    </a:lnR>
                    <a:lnT>
                      <a:noFill/>
                    </a:lnT>
                    <a:lnB>
                      <a:noFill/>
                    </a:lnB>
                  </a:tcPr>
                </a:tc>
                <a:tc>
                  <a:txBody>
                    <a:bodyPr/>
                    <a:lstStyle/>
                    <a:p>
                      <a:r>
                        <a:rPr lang="id-ID" sz="1200" b="0" u="none" dirty="0"/>
                        <a:t>Indikator HUB/</a:t>
                      </a:r>
                      <a:r>
                        <a:rPr lang="id-ID" sz="1200" b="0" i="1" u="none" dirty="0"/>
                        <a:t>Switch menyala </a:t>
                      </a:r>
                      <a:endParaRPr lang="id-ID" sz="1200" b="0" u="none" dirty="0"/>
                    </a:p>
                  </a:txBody>
                  <a:tcPr anchor="ctr">
                    <a:lnL>
                      <a:noFill/>
                    </a:lnL>
                    <a:lnR>
                      <a:noFill/>
                    </a:lnR>
                    <a:lnT>
                      <a:noFill/>
                    </a:lnT>
                    <a:lnB>
                      <a:noFill/>
                    </a:lnB>
                  </a:tcPr>
                </a:tc>
                <a:tc>
                  <a:txBody>
                    <a:bodyPr/>
                    <a:lstStyle/>
                    <a:p>
                      <a:r>
                        <a:rPr lang="id-ID" sz="1200" b="0" i="1" u="none" dirty="0"/>
                        <a:t>AND</a:t>
                      </a:r>
                      <a:r>
                        <a:rPr lang="id-ID" sz="1200" b="0" u="none" dirty="0"/>
                        <a:t> </a:t>
                      </a:r>
                    </a:p>
                  </a:txBody>
                  <a:tcPr anchor="ctr">
                    <a:lnL>
                      <a:noFill/>
                    </a:lnL>
                    <a:lnR>
                      <a:noFill/>
                    </a:lnR>
                    <a:lnT>
                      <a:noFill/>
                    </a:lnT>
                    <a:lnB>
                      <a:noFill/>
                    </a:lnB>
                  </a:tcPr>
                </a:tc>
              </a:tr>
              <a:tr h="0">
                <a:tc>
                  <a:txBody>
                    <a:bodyPr/>
                    <a:lstStyle/>
                    <a:p>
                      <a:endParaRPr lang="id-ID" sz="1200" b="0" u="none"/>
                    </a:p>
                  </a:txBody>
                  <a:tcPr anchor="ctr">
                    <a:lnL>
                      <a:noFill/>
                    </a:lnL>
                    <a:lnR>
                      <a:noFill/>
                    </a:lnR>
                    <a:lnT>
                      <a:noFill/>
                    </a:lnT>
                    <a:lnB>
                      <a:noFill/>
                    </a:lnB>
                  </a:tcPr>
                </a:tc>
                <a:tc>
                  <a:txBody>
                    <a:bodyPr/>
                    <a:lstStyle/>
                    <a:p>
                      <a:r>
                        <a:rPr lang="id-ID" sz="1200" b="0" u="none" dirty="0"/>
                        <a:t>Kabel terpasang dengan baik </a:t>
                      </a:r>
                    </a:p>
                  </a:txBody>
                  <a:tcPr anchor="ctr">
                    <a:lnL>
                      <a:noFill/>
                    </a:lnL>
                    <a:lnR>
                      <a:noFill/>
                    </a:lnR>
                    <a:lnT>
                      <a:noFill/>
                    </a:lnT>
                    <a:lnB>
                      <a:noFill/>
                    </a:lnB>
                  </a:tcPr>
                </a:tc>
                <a:tc>
                  <a:txBody>
                    <a:bodyPr/>
                    <a:lstStyle/>
                    <a:p>
                      <a:r>
                        <a:rPr lang="id-ID" sz="1200" b="0" i="1" u="none" dirty="0"/>
                        <a:t>AND</a:t>
                      </a:r>
                      <a:r>
                        <a:rPr lang="id-ID" sz="1200" b="0" u="none" dirty="0"/>
                        <a:t> </a:t>
                      </a:r>
                    </a:p>
                  </a:txBody>
                  <a:tcPr anchor="ctr">
                    <a:lnL>
                      <a:noFill/>
                    </a:lnL>
                    <a:lnR>
                      <a:noFill/>
                    </a:lnR>
                    <a:lnT>
                      <a:noFill/>
                    </a:lnT>
                    <a:lnB>
                      <a:noFill/>
                    </a:lnB>
                  </a:tcPr>
                </a:tc>
              </a:tr>
              <a:tr h="0">
                <a:tc>
                  <a:txBody>
                    <a:bodyPr/>
                    <a:lstStyle/>
                    <a:p>
                      <a:endParaRPr lang="id-ID" sz="1200" b="0" u="none" dirty="0"/>
                    </a:p>
                  </a:txBody>
                  <a:tcPr anchor="ctr">
                    <a:lnL>
                      <a:noFill/>
                    </a:lnL>
                    <a:lnR>
                      <a:noFill/>
                    </a:lnR>
                    <a:lnT>
                      <a:noFill/>
                    </a:lnT>
                    <a:lnB>
                      <a:noFill/>
                    </a:lnB>
                  </a:tcPr>
                </a:tc>
                <a:tc>
                  <a:txBody>
                    <a:bodyPr/>
                    <a:lstStyle/>
                    <a:p>
                      <a:r>
                        <a:rPr lang="en-US" sz="1200" b="0" u="none" dirty="0" err="1"/>
                        <a:t>Terdapat</a:t>
                      </a:r>
                      <a:r>
                        <a:rPr lang="en-US" sz="1200" b="0" u="none" dirty="0"/>
                        <a:t> IP </a:t>
                      </a:r>
                      <a:r>
                        <a:rPr lang="en-US" sz="1200" b="0" i="1" u="none" dirty="0"/>
                        <a:t>address</a:t>
                      </a:r>
                      <a:r>
                        <a:rPr lang="en-US" sz="1200" b="0" u="none" dirty="0"/>
                        <a:t> yang </a:t>
                      </a:r>
                      <a:r>
                        <a:rPr lang="en-US" sz="1200" b="0" u="none" dirty="0" err="1"/>
                        <a:t>sama</a:t>
                      </a:r>
                      <a:r>
                        <a:rPr lang="en-US" sz="1200" b="0" u="none" dirty="0"/>
                        <a:t> </a:t>
                      </a:r>
                    </a:p>
                  </a:txBody>
                  <a:tcPr anchor="ctr">
                    <a:lnL>
                      <a:noFill/>
                    </a:lnL>
                    <a:lnR>
                      <a:noFill/>
                    </a:lnR>
                    <a:lnT>
                      <a:noFill/>
                    </a:lnT>
                    <a:lnB>
                      <a:noFill/>
                    </a:lnB>
                  </a:tcPr>
                </a:tc>
                <a:tc>
                  <a:txBody>
                    <a:bodyPr/>
                    <a:lstStyle/>
                    <a:p>
                      <a:endParaRPr lang="id-ID" sz="1200" b="0" u="none" dirty="0"/>
                    </a:p>
                  </a:txBody>
                  <a:tcPr anchor="ctr">
                    <a:lnL>
                      <a:noFill/>
                    </a:lnL>
                    <a:lnR>
                      <a:noFill/>
                    </a:lnR>
                    <a:lnT>
                      <a:noFill/>
                    </a:lnT>
                    <a:lnB>
                      <a:noFill/>
                    </a:lnB>
                  </a:tcPr>
                </a:tc>
              </a:tr>
              <a:tr h="0">
                <a:tc>
                  <a:txBody>
                    <a:bodyPr/>
                    <a:lstStyle/>
                    <a:p>
                      <a:r>
                        <a:rPr lang="id-ID" sz="1200" b="0" i="1" u="none"/>
                        <a:t>THEN</a:t>
                      </a:r>
                      <a:r>
                        <a:rPr lang="id-ID" sz="1200" b="0" u="none"/>
                        <a:t> </a:t>
                      </a:r>
                    </a:p>
                  </a:txBody>
                  <a:tcPr anchor="ctr">
                    <a:lnL>
                      <a:noFill/>
                    </a:lnL>
                    <a:lnR>
                      <a:noFill/>
                    </a:lnR>
                    <a:lnT>
                      <a:noFill/>
                    </a:lnT>
                    <a:lnB>
                      <a:noFill/>
                    </a:lnB>
                  </a:tcPr>
                </a:tc>
                <a:tc>
                  <a:txBody>
                    <a:bodyPr/>
                    <a:lstStyle/>
                    <a:p>
                      <a:r>
                        <a:rPr lang="id-ID" sz="1200" b="0" i="1" u="none"/>
                        <a:t>IP Address Conflict</a:t>
                      </a:r>
                      <a:endParaRPr lang="id-ID" sz="1200" b="0" u="none"/>
                    </a:p>
                  </a:txBody>
                  <a:tcPr anchor="ctr">
                    <a:lnL>
                      <a:noFill/>
                    </a:lnL>
                    <a:lnR>
                      <a:noFill/>
                    </a:lnR>
                    <a:lnT>
                      <a:noFill/>
                    </a:lnT>
                    <a:lnB>
                      <a:noFill/>
                    </a:lnB>
                  </a:tcPr>
                </a:tc>
                <a:tc>
                  <a:txBody>
                    <a:bodyPr/>
                    <a:lstStyle/>
                    <a:p>
                      <a:endParaRPr lang="id-ID" sz="1200" b="0" u="none" dirty="0"/>
                    </a:p>
                  </a:txBody>
                  <a:tcPr>
                    <a:lnL>
                      <a:noFill/>
                    </a:lnL>
                    <a:lnT>
                      <a:noFill/>
                    </a:lnT>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57679332"/>
              </p:ext>
            </p:extLst>
          </p:nvPr>
        </p:nvGraphicFramePr>
        <p:xfrm>
          <a:off x="395536" y="5013176"/>
          <a:ext cx="7620000" cy="1645920"/>
        </p:xfrm>
        <a:graphic>
          <a:graphicData uri="http://schemas.openxmlformats.org/drawingml/2006/table">
            <a:tbl>
              <a:tblPr/>
              <a:tblGrid>
                <a:gridCol w="2540000"/>
                <a:gridCol w="2540000"/>
                <a:gridCol w="2540000"/>
              </a:tblGrid>
              <a:tr h="0">
                <a:tc>
                  <a:txBody>
                    <a:bodyPr/>
                    <a:lstStyle/>
                    <a:p>
                      <a:r>
                        <a:rPr lang="id-ID" sz="1200" b="1" dirty="0"/>
                        <a:t>Aturan 3.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dirty="0"/>
                        <a:t>IF</a:t>
                      </a:r>
                      <a:r>
                        <a:rPr lang="id-ID" sz="1200" dirty="0"/>
                        <a:t> </a:t>
                      </a:r>
                    </a:p>
                  </a:txBody>
                  <a:tcPr anchor="ctr">
                    <a:lnL>
                      <a:noFill/>
                    </a:lnL>
                    <a:lnR>
                      <a:noFill/>
                    </a:lnR>
                    <a:lnT>
                      <a:noFill/>
                    </a:lnT>
                    <a:lnB>
                      <a:noFill/>
                    </a:lnB>
                  </a:tcPr>
                </a:tc>
                <a:tc>
                  <a:txBody>
                    <a:bodyPr/>
                    <a:lstStyle/>
                    <a:p>
                      <a:r>
                        <a:rPr lang="id-ID" sz="1200"/>
                        <a:t>Indikator LAN </a:t>
                      </a:r>
                      <a:r>
                        <a:rPr lang="id-ID" sz="1200" i="1"/>
                        <a:t>card</a:t>
                      </a:r>
                      <a:r>
                        <a:rPr lang="id-ID" sz="1200"/>
                        <a:t> menyala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Indikator HUB/</a:t>
                      </a:r>
                      <a:r>
                        <a:rPr lang="id-ID" sz="1200" i="1"/>
                        <a:t>Switch menyala </a:t>
                      </a:r>
                      <a:endParaRPr lang="id-ID" sz="1200"/>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Kabel terpasang dengan baik </a:t>
                      </a:r>
                    </a:p>
                  </a:txBody>
                  <a:tcPr anchor="ctr">
                    <a:lnL>
                      <a:noFill/>
                    </a:lnL>
                    <a:lnR>
                      <a:noFill/>
                    </a:lnR>
                    <a:lnT>
                      <a:noFill/>
                    </a:lnT>
                    <a:lnB>
                      <a:noFill/>
                    </a:lnB>
                  </a:tcPr>
                </a:tc>
                <a:tc>
                  <a:txBody>
                    <a:bodyPr/>
                    <a:lstStyle/>
                    <a:p>
                      <a:r>
                        <a:rPr lang="id-ID" sz="1200" i="1" dirty="0"/>
                        <a:t>AND</a:t>
                      </a:r>
                      <a:r>
                        <a:rPr lang="id-ID" sz="1200" dirty="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Terdapat nama yang sama </a:t>
                      </a:r>
                    </a:p>
                  </a:txBody>
                  <a:tcPr anchor="ctr">
                    <a:lnL>
                      <a:noFill/>
                    </a:lnL>
                    <a:lnR>
                      <a:noFill/>
                    </a:lnR>
                    <a:lnT>
                      <a:noFill/>
                    </a:lnT>
                    <a:lnB>
                      <a:noFill/>
                    </a:lnB>
                  </a:tcPr>
                </a:tc>
                <a:tc>
                  <a:txBody>
                    <a:bodyPr/>
                    <a:lstStyle/>
                    <a:p>
                      <a:endParaRPr lang="id-ID" sz="1200" dirty="0"/>
                    </a:p>
                  </a:txBody>
                  <a:tcPr anchor="ctr">
                    <a:lnL>
                      <a:noFill/>
                    </a:lnL>
                    <a:lnR>
                      <a:noFill/>
                    </a:lnR>
                    <a:lnT>
                      <a:noFill/>
                    </a:lnT>
                    <a:lnB>
                      <a:noFill/>
                    </a:lnB>
                  </a:tcPr>
                </a:tc>
              </a:tr>
              <a:tr h="0">
                <a:tc>
                  <a:txBody>
                    <a:bodyPr/>
                    <a:lstStyle/>
                    <a:p>
                      <a:r>
                        <a:rPr lang="id-ID" sz="1200" i="1" dirty="0"/>
                        <a:t>THEN</a:t>
                      </a:r>
                      <a:r>
                        <a:rPr lang="id-ID" sz="1200" dirty="0"/>
                        <a:t> </a:t>
                      </a:r>
                    </a:p>
                  </a:txBody>
                  <a:tcPr anchor="ctr">
                    <a:lnL>
                      <a:noFill/>
                    </a:lnL>
                    <a:lnR>
                      <a:noFill/>
                    </a:lnR>
                    <a:lnT>
                      <a:noFill/>
                    </a:lnT>
                    <a:lnB>
                      <a:noFill/>
                    </a:lnB>
                  </a:tcPr>
                </a:tc>
                <a:tc>
                  <a:txBody>
                    <a:bodyPr/>
                    <a:lstStyle/>
                    <a:p>
                      <a:r>
                        <a:rPr lang="en-US" sz="1200" i="1"/>
                        <a:t>Duplicate Name Exists on the network</a:t>
                      </a:r>
                      <a:r>
                        <a:rPr lang="en-US" sz="1200"/>
                        <a:t> </a:t>
                      </a:r>
                    </a:p>
                  </a:txBody>
                  <a:tcPr anchor="ctr">
                    <a:lnL>
                      <a:noFill/>
                    </a:lnL>
                    <a:lnR>
                      <a:noFill/>
                    </a:lnR>
                    <a:lnT>
                      <a:noFill/>
                    </a:lnT>
                    <a:lnB>
                      <a:noFill/>
                    </a:lnB>
                  </a:tcPr>
                </a:tc>
                <a:tc>
                  <a:txBody>
                    <a:bodyPr/>
                    <a:lstStyle/>
                    <a:p>
                      <a:endParaRPr lang="id-ID" sz="1200" dirty="0"/>
                    </a:p>
                  </a:txBody>
                  <a:tcPr anchor="ctr">
                    <a:lnL>
                      <a:noFill/>
                    </a:lnL>
                    <a:lnR>
                      <a:noFill/>
                    </a:lnR>
                    <a:lnT>
                      <a:noFill/>
                    </a:lnT>
                    <a:lnB>
                      <a:noFill/>
                    </a:lnB>
                  </a:tcPr>
                </a:tc>
              </a:tr>
            </a:tbl>
          </a:graphicData>
        </a:graphic>
      </p:graphicFrame>
      <p:sp>
        <p:nvSpPr>
          <p:cNvPr id="9" name="Rectangle 8"/>
          <p:cNvSpPr/>
          <p:nvPr/>
        </p:nvSpPr>
        <p:spPr>
          <a:xfrm>
            <a:off x="5301806" y="2996952"/>
            <a:ext cx="27363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5441351" y="4581128"/>
            <a:ext cx="27363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15309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38</a:t>
            </a:fld>
            <a:endParaRPr lang="id-ID"/>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88061287"/>
              </p:ext>
            </p:extLst>
          </p:nvPr>
        </p:nvGraphicFramePr>
        <p:xfrm>
          <a:off x="251520" y="260648"/>
          <a:ext cx="7620000" cy="1920240"/>
        </p:xfrm>
        <a:graphic>
          <a:graphicData uri="http://schemas.openxmlformats.org/drawingml/2006/table">
            <a:tbl>
              <a:tblPr/>
              <a:tblGrid>
                <a:gridCol w="2540000"/>
                <a:gridCol w="2540000"/>
                <a:gridCol w="2540000"/>
              </a:tblGrid>
              <a:tr h="0">
                <a:tc>
                  <a:txBody>
                    <a:bodyPr/>
                    <a:lstStyle/>
                    <a:p>
                      <a:r>
                        <a:rPr lang="id-ID" sz="1200" b="1" dirty="0"/>
                        <a:t>Aturan 4.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dirty="0"/>
                        <a:t>IF</a:t>
                      </a:r>
                      <a:r>
                        <a:rPr lang="id-ID" sz="1200" dirty="0"/>
                        <a:t> </a:t>
                      </a:r>
                    </a:p>
                  </a:txBody>
                  <a:tcPr anchor="ctr">
                    <a:lnL>
                      <a:noFill/>
                    </a:lnL>
                    <a:lnR>
                      <a:noFill/>
                    </a:lnR>
                    <a:lnT>
                      <a:noFill/>
                    </a:lnT>
                    <a:lnB>
                      <a:noFill/>
                    </a:lnB>
                  </a:tcPr>
                </a:tc>
                <a:tc>
                  <a:txBody>
                    <a:bodyPr/>
                    <a:lstStyle/>
                    <a:p>
                      <a:r>
                        <a:rPr lang="id-ID" sz="1200"/>
                        <a:t>Indikator LAN </a:t>
                      </a:r>
                      <a:r>
                        <a:rPr lang="id-ID" sz="1200" i="1"/>
                        <a:t>card</a:t>
                      </a:r>
                      <a:r>
                        <a:rPr lang="id-ID" sz="1200"/>
                        <a:t> menyala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Indikator HUB/</a:t>
                      </a:r>
                      <a:r>
                        <a:rPr lang="id-ID" sz="1200" i="1"/>
                        <a:t>Switch menyala </a:t>
                      </a:r>
                      <a:endParaRPr lang="id-ID" sz="1200"/>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dirty="0"/>
                        <a:t>Kabel terpasang dengan baik </a:t>
                      </a:r>
                    </a:p>
                  </a:txBody>
                  <a:tcPr anchor="ctr">
                    <a:lnL>
                      <a:noFill/>
                    </a:lnL>
                    <a:lnR>
                      <a:noFill/>
                    </a:lnR>
                    <a:lnT>
                      <a:noFill/>
                    </a:lnT>
                    <a:lnB>
                      <a:noFill/>
                    </a:lnB>
                  </a:tcPr>
                </a:tc>
                <a:tc>
                  <a:txBody>
                    <a:bodyPr/>
                    <a:lstStyle/>
                    <a:p>
                      <a:r>
                        <a:rPr lang="id-ID" sz="1200" i="1" dirty="0"/>
                        <a:t>AND</a:t>
                      </a:r>
                      <a:r>
                        <a:rPr lang="id-ID" sz="1200" dirty="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Kesalahan </a:t>
                      </a:r>
                      <a:r>
                        <a:rPr lang="id-ID" sz="1200" i="1"/>
                        <a:t>setting</a:t>
                      </a:r>
                      <a:r>
                        <a:rPr lang="id-ID" sz="1200"/>
                        <a:t> Mikrotik </a:t>
                      </a:r>
                    </a:p>
                  </a:txBody>
                  <a:tcPr anchor="ctr">
                    <a:lnL>
                      <a:noFill/>
                    </a:lnL>
                    <a:lnR>
                      <a:noFill/>
                    </a:lnR>
                    <a:lnT>
                      <a:noFill/>
                    </a:lnT>
                    <a:lnB>
                      <a:noFill/>
                    </a:lnB>
                  </a:tcPr>
                </a:tc>
                <a:tc>
                  <a:txBody>
                    <a:bodyPr/>
                    <a:lstStyle/>
                    <a:p>
                      <a:r>
                        <a:rPr lang="id-ID" sz="1200" i="1" dirty="0"/>
                        <a:t>AND</a:t>
                      </a:r>
                      <a:r>
                        <a:rPr lang="id-ID" sz="1200" dirty="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dirty="0"/>
                        <a:t>Kesalahan </a:t>
                      </a:r>
                      <a:r>
                        <a:rPr lang="id-ID" sz="1200" i="1" dirty="0"/>
                        <a:t>setting</a:t>
                      </a:r>
                      <a:r>
                        <a:rPr lang="id-ID" sz="1200" dirty="0"/>
                        <a:t> DHCP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a:t>THEN</a:t>
                      </a:r>
                      <a:r>
                        <a:rPr lang="id-ID" sz="1200"/>
                        <a:t> </a:t>
                      </a:r>
                    </a:p>
                  </a:txBody>
                  <a:tcPr anchor="ctr">
                    <a:lnL>
                      <a:noFill/>
                    </a:lnL>
                    <a:lnR>
                      <a:noFill/>
                    </a:lnR>
                    <a:lnT>
                      <a:noFill/>
                    </a:lnT>
                    <a:lnB>
                      <a:noFill/>
                    </a:lnB>
                  </a:tcPr>
                </a:tc>
                <a:tc>
                  <a:txBody>
                    <a:bodyPr/>
                    <a:lstStyle/>
                    <a:p>
                      <a:r>
                        <a:rPr lang="id-ID" sz="1200" i="1" dirty="0"/>
                        <a:t>Limited or no connectivity</a:t>
                      </a:r>
                      <a:r>
                        <a:rPr lang="id-ID" sz="1200" dirty="0"/>
                        <a:t> </a:t>
                      </a:r>
                    </a:p>
                  </a:txBody>
                  <a:tcPr anchor="ctr">
                    <a:lnL>
                      <a:noFill/>
                    </a:lnL>
                    <a:lnR>
                      <a:noFill/>
                    </a:lnR>
                    <a:lnT>
                      <a:noFill/>
                    </a:lnT>
                    <a:lnB>
                      <a:noFill/>
                    </a:lnB>
                  </a:tcPr>
                </a:tc>
                <a:tc>
                  <a:txBody>
                    <a:bodyPr/>
                    <a:lstStyle/>
                    <a:p>
                      <a:endParaRPr lang="id-ID" sz="1200" dirty="0"/>
                    </a:p>
                  </a:txBody>
                  <a:tcPr anchor="ctr">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91492821"/>
              </p:ext>
            </p:extLst>
          </p:nvPr>
        </p:nvGraphicFramePr>
        <p:xfrm>
          <a:off x="323528" y="2276872"/>
          <a:ext cx="7620000" cy="2194560"/>
        </p:xfrm>
        <a:graphic>
          <a:graphicData uri="http://schemas.openxmlformats.org/drawingml/2006/table">
            <a:tbl>
              <a:tblPr/>
              <a:tblGrid>
                <a:gridCol w="2540000"/>
                <a:gridCol w="2540000"/>
                <a:gridCol w="2540000"/>
              </a:tblGrid>
              <a:tr h="0">
                <a:tc>
                  <a:txBody>
                    <a:bodyPr/>
                    <a:lstStyle/>
                    <a:p>
                      <a:r>
                        <a:rPr lang="id-ID" sz="1200" b="1" dirty="0"/>
                        <a:t>Aturan 5.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a:t>IF</a:t>
                      </a:r>
                      <a:r>
                        <a:rPr lang="id-ID" sz="1200"/>
                        <a:t> </a:t>
                      </a:r>
                    </a:p>
                  </a:txBody>
                  <a:tcPr anchor="ctr">
                    <a:lnL>
                      <a:noFill/>
                    </a:lnL>
                    <a:lnR>
                      <a:noFill/>
                    </a:lnR>
                    <a:lnT>
                      <a:noFill/>
                    </a:lnT>
                    <a:lnB>
                      <a:noFill/>
                    </a:lnB>
                  </a:tcPr>
                </a:tc>
                <a:tc>
                  <a:txBody>
                    <a:bodyPr/>
                    <a:lstStyle/>
                    <a:p>
                      <a:r>
                        <a:rPr lang="id-ID" sz="1200"/>
                        <a:t>Indikator HUB/</a:t>
                      </a:r>
                      <a:r>
                        <a:rPr lang="id-ID" sz="1200" i="1"/>
                        <a:t>Switch menyala </a:t>
                      </a:r>
                      <a:endParaRPr lang="id-ID" sz="1200"/>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Kabel tidak terpasang dengan baik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Kabel rusak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Kesalahan </a:t>
                      </a:r>
                      <a:r>
                        <a:rPr lang="id-ID" sz="1200" i="1"/>
                        <a:t>seting</a:t>
                      </a:r>
                      <a:r>
                        <a:rPr lang="id-ID" sz="1200"/>
                        <a:t> Mikrotik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dirty="0"/>
                        <a:t>Status LAN masih </a:t>
                      </a:r>
                      <a:r>
                        <a:rPr lang="id-ID" sz="1200" i="1" dirty="0"/>
                        <a:t>Disable</a:t>
                      </a:r>
                      <a:r>
                        <a:rPr lang="id-ID" sz="1200" dirty="0"/>
                        <a:t>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fi-FI" sz="1200"/>
                        <a:t>Koneksi ke IP tersebut putus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a:t>THEN</a:t>
                      </a:r>
                      <a:r>
                        <a:rPr lang="id-ID" sz="1200"/>
                        <a:t> </a:t>
                      </a:r>
                    </a:p>
                  </a:txBody>
                  <a:tcPr anchor="ctr">
                    <a:lnL>
                      <a:noFill/>
                    </a:lnL>
                    <a:lnR>
                      <a:noFill/>
                    </a:lnR>
                    <a:lnT>
                      <a:noFill/>
                    </a:lnT>
                    <a:lnB>
                      <a:noFill/>
                    </a:lnB>
                  </a:tcPr>
                </a:tc>
                <a:tc>
                  <a:txBody>
                    <a:bodyPr/>
                    <a:lstStyle/>
                    <a:p>
                      <a:r>
                        <a:rPr lang="id-ID" sz="1200" i="1" dirty="0"/>
                        <a:t>Destination Host Unreachable</a:t>
                      </a:r>
                      <a:endParaRPr lang="id-ID" sz="1200" dirty="0"/>
                    </a:p>
                  </a:txBody>
                  <a:tcPr anchor="ctr">
                    <a:lnL>
                      <a:noFill/>
                    </a:lnL>
                    <a:lnR>
                      <a:noFill/>
                    </a:lnR>
                    <a:lnT>
                      <a:noFill/>
                    </a:lnT>
                    <a:lnB>
                      <a:noFill/>
                    </a:lnB>
                  </a:tcPr>
                </a:tc>
                <a:tc>
                  <a:txBody>
                    <a:bodyPr/>
                    <a:lstStyle/>
                    <a:p>
                      <a:endParaRPr lang="id-ID" sz="1200" dirty="0"/>
                    </a:p>
                  </a:txBody>
                  <a:tcPr>
                    <a:lnL>
                      <a:noFill/>
                    </a:lnL>
                    <a:lnT>
                      <a:noFill/>
                    </a:lnT>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1488887"/>
              </p:ext>
            </p:extLst>
          </p:nvPr>
        </p:nvGraphicFramePr>
        <p:xfrm>
          <a:off x="457200" y="4581128"/>
          <a:ext cx="7620000" cy="1645920"/>
        </p:xfrm>
        <a:graphic>
          <a:graphicData uri="http://schemas.openxmlformats.org/drawingml/2006/table">
            <a:tbl>
              <a:tblPr/>
              <a:tblGrid>
                <a:gridCol w="2540000"/>
                <a:gridCol w="2540000"/>
                <a:gridCol w="2540000"/>
              </a:tblGrid>
              <a:tr h="0">
                <a:tc>
                  <a:txBody>
                    <a:bodyPr/>
                    <a:lstStyle/>
                    <a:p>
                      <a:r>
                        <a:rPr lang="id-ID" sz="1200"/>
                        <a:t>Aturan 6.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a:t>IF</a:t>
                      </a:r>
                      <a:r>
                        <a:rPr lang="id-ID" sz="1200"/>
                        <a:t> </a:t>
                      </a:r>
                    </a:p>
                  </a:txBody>
                  <a:tcPr anchor="ctr">
                    <a:lnL>
                      <a:noFill/>
                    </a:lnL>
                    <a:lnR>
                      <a:noFill/>
                    </a:lnR>
                    <a:lnT>
                      <a:noFill/>
                    </a:lnT>
                    <a:lnB>
                      <a:noFill/>
                    </a:lnB>
                  </a:tcPr>
                </a:tc>
                <a:tc>
                  <a:txBody>
                    <a:bodyPr/>
                    <a:lstStyle/>
                    <a:p>
                      <a:r>
                        <a:rPr lang="id-ID" sz="1200"/>
                        <a:t>Kabel tidak terpasang dengan baik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Adanya </a:t>
                      </a:r>
                      <a:r>
                        <a:rPr lang="id-ID" sz="1200" i="1"/>
                        <a:t>Firewall</a:t>
                      </a:r>
                      <a:r>
                        <a:rPr lang="id-ID" sz="1200"/>
                        <a:t>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id-ID" sz="1200"/>
                        <a:t>Akses jaringan kurang bagus </a:t>
                      </a:r>
                    </a:p>
                  </a:txBody>
                  <a:tcPr anchor="ctr">
                    <a:lnL>
                      <a:noFill/>
                    </a:lnL>
                    <a:lnR>
                      <a:noFill/>
                    </a:lnR>
                    <a:lnT>
                      <a:noFill/>
                    </a:lnT>
                    <a:lnB>
                      <a:noFill/>
                    </a:lnB>
                  </a:tcPr>
                </a:tc>
                <a:tc>
                  <a:txBody>
                    <a:bodyPr/>
                    <a:lstStyle/>
                    <a:p>
                      <a:r>
                        <a:rPr lang="id-ID" sz="1200" i="1"/>
                        <a:t>AND</a:t>
                      </a:r>
                      <a:r>
                        <a:rPr lang="id-ID" sz="1200"/>
                        <a:t> </a:t>
                      </a:r>
                    </a:p>
                  </a:txBody>
                  <a:tcPr anchor="ctr">
                    <a:lnL>
                      <a:noFill/>
                    </a:lnL>
                    <a:lnR>
                      <a:noFill/>
                    </a:lnR>
                    <a:lnT>
                      <a:noFill/>
                    </a:lnT>
                    <a:lnB>
                      <a:noFill/>
                    </a:lnB>
                  </a:tcPr>
                </a:tc>
              </a:tr>
              <a:tr h="0">
                <a:tc>
                  <a:txBody>
                    <a:bodyPr/>
                    <a:lstStyle/>
                    <a:p>
                      <a:endParaRPr lang="id-ID" sz="1200"/>
                    </a:p>
                  </a:txBody>
                  <a:tcPr anchor="ctr">
                    <a:lnL>
                      <a:noFill/>
                    </a:lnL>
                    <a:lnR>
                      <a:noFill/>
                    </a:lnR>
                    <a:lnT>
                      <a:noFill/>
                    </a:lnT>
                    <a:lnB>
                      <a:noFill/>
                    </a:lnB>
                  </a:tcPr>
                </a:tc>
                <a:tc>
                  <a:txBody>
                    <a:bodyPr/>
                    <a:lstStyle/>
                    <a:p>
                      <a:r>
                        <a:rPr lang="fi-FI" sz="1200"/>
                        <a:t>Koneksi ke IP tersebut putus </a:t>
                      </a:r>
                    </a:p>
                  </a:txBody>
                  <a:tcPr anchor="ctr">
                    <a:lnL>
                      <a:noFill/>
                    </a:lnL>
                    <a:lnR>
                      <a:noFill/>
                    </a:lnR>
                    <a:lnT>
                      <a:noFill/>
                    </a:lnT>
                    <a:lnB>
                      <a:noFill/>
                    </a:lnB>
                  </a:tcPr>
                </a:tc>
                <a:tc>
                  <a:txBody>
                    <a:bodyPr/>
                    <a:lstStyle/>
                    <a:p>
                      <a:endParaRPr lang="id-ID" sz="1200"/>
                    </a:p>
                  </a:txBody>
                  <a:tcPr anchor="ctr">
                    <a:lnL>
                      <a:noFill/>
                    </a:lnL>
                    <a:lnR>
                      <a:noFill/>
                    </a:lnR>
                    <a:lnT>
                      <a:noFill/>
                    </a:lnT>
                    <a:lnB>
                      <a:noFill/>
                    </a:lnB>
                  </a:tcPr>
                </a:tc>
              </a:tr>
              <a:tr h="0">
                <a:tc>
                  <a:txBody>
                    <a:bodyPr/>
                    <a:lstStyle/>
                    <a:p>
                      <a:r>
                        <a:rPr lang="id-ID" sz="1200" i="1"/>
                        <a:t>THEN</a:t>
                      </a:r>
                      <a:r>
                        <a:rPr lang="id-ID" sz="1200"/>
                        <a:t> </a:t>
                      </a:r>
                    </a:p>
                  </a:txBody>
                  <a:tcPr anchor="ctr">
                    <a:lnL>
                      <a:noFill/>
                    </a:lnL>
                    <a:lnR>
                      <a:noFill/>
                    </a:lnR>
                    <a:lnT>
                      <a:noFill/>
                    </a:lnT>
                    <a:lnB>
                      <a:noFill/>
                    </a:lnB>
                  </a:tcPr>
                </a:tc>
                <a:tc>
                  <a:txBody>
                    <a:bodyPr/>
                    <a:lstStyle/>
                    <a:p>
                      <a:r>
                        <a:rPr lang="id-ID" sz="1200" i="1" dirty="0"/>
                        <a:t>Request Time Out</a:t>
                      </a:r>
                      <a:r>
                        <a:rPr lang="id-ID" sz="1200" dirty="0"/>
                        <a:t> </a:t>
                      </a:r>
                    </a:p>
                  </a:txBody>
                  <a:tcPr anchor="ctr">
                    <a:lnL>
                      <a:noFill/>
                    </a:lnL>
                    <a:lnR>
                      <a:noFill/>
                    </a:lnR>
                    <a:lnT>
                      <a:noFill/>
                    </a:lnT>
                    <a:lnB>
                      <a:noFill/>
                    </a:lnB>
                  </a:tcPr>
                </a:tc>
                <a:tc>
                  <a:txBody>
                    <a:bodyPr/>
                    <a:lstStyle/>
                    <a:p>
                      <a:endParaRPr lang="id-ID" sz="1200" dirty="0"/>
                    </a:p>
                  </a:txBody>
                  <a:tcPr anchor="ctr">
                    <a:lnL>
                      <a:noFill/>
                    </a:lnL>
                    <a:lnR>
                      <a:noFill/>
                    </a:lnR>
                    <a:lnT>
                      <a:noFill/>
                    </a:lnT>
                    <a:lnB>
                      <a:noFill/>
                    </a:lnB>
                  </a:tcPr>
                </a:tc>
              </a:tr>
            </a:tbl>
          </a:graphicData>
        </a:graphic>
      </p:graphicFrame>
      <p:sp>
        <p:nvSpPr>
          <p:cNvPr id="11" name="Rectangle 1"/>
          <p:cNvSpPr>
            <a:spLocks noChangeArrowheads="1"/>
          </p:cNvSpPr>
          <p:nvPr/>
        </p:nvSpPr>
        <p:spPr bwMode="auto">
          <a:xfrm>
            <a:off x="457200" y="2492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smtClean="0">
                <a:ln>
                  <a:noFill/>
                </a:ln>
                <a:solidFill>
                  <a:schemeClr val="tx1"/>
                </a:solidFill>
                <a:effectLst/>
                <a:latin typeface="Arial" charset="0"/>
                <a:cs typeface="Arial" charset="0"/>
              </a:rPr>
              <a:t/>
            </a:r>
            <a:br>
              <a:rPr kumimoji="0" lang="id-ID" sz="1800" b="0" i="0" u="none" strike="noStrike" cap="none" normalizeH="0" baseline="0" smtClean="0">
                <a:ln>
                  <a:noFill/>
                </a:ln>
                <a:solidFill>
                  <a:schemeClr val="tx1"/>
                </a:solidFill>
                <a:effectLst/>
                <a:latin typeface="Arial" charset="0"/>
                <a:cs typeface="Arial" charset="0"/>
              </a:rPr>
            </a:br>
            <a:endParaRPr kumimoji="0" lang="id-ID"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a:xfrm>
            <a:off x="5292080" y="4005064"/>
            <a:ext cx="273630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98214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39</a:t>
            </a:fld>
            <a:endParaRPr lang="id-ID"/>
          </a:p>
        </p:txBody>
      </p:sp>
    </p:spTree>
    <p:extLst>
      <p:ext uri="{BB962C8B-B14F-4D97-AF65-F5344CB8AC3E}">
        <p14:creationId xmlns:p14="http://schemas.microsoft.com/office/powerpoint/2010/main" val="23489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279633"/>
            <a:ext cx="8205423" cy="5461735"/>
          </a:xfrm>
        </p:spPr>
      </p:pic>
      <p:sp>
        <p:nvSpPr>
          <p:cNvPr id="5" name="Date Placeholder 4"/>
          <p:cNvSpPr>
            <a:spLocks noGrp="1"/>
          </p:cNvSpPr>
          <p:nvPr>
            <p:ph type="dt" sz="half" idx="10"/>
          </p:nvPr>
        </p:nvSpPr>
        <p:spPr/>
        <p:txBody>
          <a:bodyPr/>
          <a:lstStyle/>
          <a:p>
            <a:fld id="{143A1132-58EC-4096-B0F7-9759DE9570ED}" type="datetime1">
              <a:rPr lang="id-ID" smtClean="0"/>
              <a:t>01/10/2019</a:t>
            </a:fld>
            <a:endParaRPr lang="id-ID"/>
          </a:p>
        </p:txBody>
      </p:sp>
      <p:sp>
        <p:nvSpPr>
          <p:cNvPr id="6" name="Slide Number Placeholder 5"/>
          <p:cNvSpPr>
            <a:spLocks noGrp="1"/>
          </p:cNvSpPr>
          <p:nvPr>
            <p:ph type="sldNum" sz="quarter" idx="12"/>
          </p:nvPr>
        </p:nvSpPr>
        <p:spPr/>
        <p:txBody>
          <a:bodyPr/>
          <a:lstStyle/>
          <a:p>
            <a:fld id="{9199852B-92A4-4982-A5FF-5CE667F3018E}" type="slidenum">
              <a:rPr lang="id-ID" smtClean="0"/>
              <a:t>4</a:t>
            </a:fld>
            <a:endParaRPr lang="id-ID"/>
          </a:p>
        </p:txBody>
      </p:sp>
    </p:spTree>
    <p:extLst>
      <p:ext uri="{BB962C8B-B14F-4D97-AF65-F5344CB8AC3E}">
        <p14:creationId xmlns:p14="http://schemas.microsoft.com/office/powerpoint/2010/main" val="3012002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Knowledge Base</a:t>
            </a:r>
            <a:endParaRPr lang="id-ID" b="1" dirty="0"/>
          </a:p>
        </p:txBody>
      </p:sp>
      <p:sp>
        <p:nvSpPr>
          <p:cNvPr id="5" name="Rectangle 4"/>
          <p:cNvSpPr>
            <a:spLocks noChangeArrowheads="1"/>
          </p:cNvSpPr>
          <p:nvPr/>
        </p:nvSpPr>
        <p:spPr bwMode="auto">
          <a:xfrm>
            <a:off x="680244" y="468312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id-ID"/>
          </a:p>
        </p:txBody>
      </p:sp>
      <p:sp>
        <p:nvSpPr>
          <p:cNvPr id="6" name="Rectangle 5"/>
          <p:cNvSpPr>
            <a:spLocks noChangeArrowheads="1"/>
          </p:cNvSpPr>
          <p:nvPr/>
        </p:nvSpPr>
        <p:spPr bwMode="auto">
          <a:xfrm>
            <a:off x="3118644" y="46831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id-ID"/>
          </a:p>
        </p:txBody>
      </p:sp>
      <p:sp>
        <p:nvSpPr>
          <p:cNvPr id="7" name="Rectangle 6"/>
          <p:cNvSpPr>
            <a:spLocks noChangeArrowheads="1"/>
          </p:cNvSpPr>
          <p:nvPr/>
        </p:nvSpPr>
        <p:spPr bwMode="auto">
          <a:xfrm>
            <a:off x="680244" y="1717675"/>
            <a:ext cx="7708180" cy="3194050"/>
          </a:xfrm>
          <a:prstGeom prst="rect">
            <a:avLst/>
          </a:prstGeom>
          <a:ln>
            <a:headEnd/>
            <a:tailEnd/>
          </a:ln>
          <a:extLst/>
        </p:spPr>
        <p:style>
          <a:lnRef idx="1">
            <a:schemeClr val="accent3"/>
          </a:lnRef>
          <a:fillRef idx="3">
            <a:schemeClr val="accent3"/>
          </a:fillRef>
          <a:effectRef idx="2">
            <a:schemeClr val="accent3"/>
          </a:effectRef>
          <a:fontRef idx="minor">
            <a:schemeClr val="lt1"/>
          </a:fontRef>
        </p:style>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id-ID"/>
          </a:p>
        </p:txBody>
      </p:sp>
      <p:sp>
        <p:nvSpPr>
          <p:cNvPr id="10" name="Rectangle 9"/>
          <p:cNvSpPr>
            <a:spLocks noChangeArrowheads="1"/>
          </p:cNvSpPr>
          <p:nvPr/>
        </p:nvSpPr>
        <p:spPr bwMode="auto">
          <a:xfrm>
            <a:off x="858983" y="2590800"/>
            <a:ext cx="1776128"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id-ID" sz="3200" dirty="0" smtClean="0">
                <a:solidFill>
                  <a:srgbClr val="000000"/>
                </a:solidFill>
                <a:latin typeface="Arial" charset="0"/>
              </a:rPr>
              <a:t>User </a:t>
            </a:r>
          </a:p>
          <a:p>
            <a:pPr algn="ctr"/>
            <a:r>
              <a:rPr lang="id-ID" sz="3200" dirty="0" smtClean="0">
                <a:solidFill>
                  <a:srgbClr val="000000"/>
                </a:solidFill>
                <a:latin typeface="Arial" charset="0"/>
              </a:rPr>
              <a:t>Interface</a:t>
            </a:r>
            <a:endParaRPr lang="en-GB" sz="3200" dirty="0">
              <a:solidFill>
                <a:srgbClr val="000000"/>
              </a:solidFill>
              <a:latin typeface="Arial" charset="0"/>
            </a:endParaRPr>
          </a:p>
        </p:txBody>
      </p:sp>
      <p:sp>
        <p:nvSpPr>
          <p:cNvPr id="11" name="Rectangle 10"/>
          <p:cNvSpPr>
            <a:spLocks noChangeArrowheads="1"/>
          </p:cNvSpPr>
          <p:nvPr/>
        </p:nvSpPr>
        <p:spPr bwMode="auto">
          <a:xfrm>
            <a:off x="3723482" y="2773363"/>
            <a:ext cx="19145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50000"/>
              </a:spcBef>
            </a:pPr>
            <a:r>
              <a:rPr lang="en-GB" sz="3000">
                <a:solidFill>
                  <a:srgbClr val="000000"/>
                </a:solidFill>
                <a:latin typeface="Arial" charset="0"/>
              </a:rPr>
              <a:t>inference</a:t>
            </a:r>
          </a:p>
          <a:p>
            <a:pPr algn="ctr">
              <a:spcBef>
                <a:spcPct val="50000"/>
              </a:spcBef>
            </a:pPr>
            <a:r>
              <a:rPr lang="en-GB" sz="3000">
                <a:solidFill>
                  <a:srgbClr val="000000"/>
                </a:solidFill>
                <a:latin typeface="Arial" charset="0"/>
              </a:rPr>
              <a:t>engine</a:t>
            </a:r>
          </a:p>
        </p:txBody>
      </p:sp>
      <p:sp>
        <p:nvSpPr>
          <p:cNvPr id="12" name="Rectangle 11"/>
          <p:cNvSpPr>
            <a:spLocks noChangeArrowheads="1"/>
          </p:cNvSpPr>
          <p:nvPr/>
        </p:nvSpPr>
        <p:spPr bwMode="auto">
          <a:xfrm>
            <a:off x="6390482" y="2773363"/>
            <a:ext cx="214312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50000"/>
              </a:spcBef>
            </a:pPr>
            <a:r>
              <a:rPr lang="en-GB" sz="2800">
                <a:solidFill>
                  <a:srgbClr val="000000"/>
                </a:solidFill>
                <a:latin typeface="Arial" charset="0"/>
              </a:rPr>
              <a:t>knowledge</a:t>
            </a:r>
            <a:endParaRPr lang="en-GB" sz="2800">
              <a:latin typeface="Arial" charset="0"/>
            </a:endParaRPr>
          </a:p>
          <a:p>
            <a:pPr algn="ctr">
              <a:spcBef>
                <a:spcPct val="50000"/>
              </a:spcBef>
            </a:pPr>
            <a:r>
              <a:rPr lang="en-GB" sz="2800">
                <a:solidFill>
                  <a:srgbClr val="000000"/>
                </a:solidFill>
                <a:latin typeface="Arial" charset="0"/>
              </a:rPr>
              <a:t>base</a:t>
            </a:r>
          </a:p>
        </p:txBody>
      </p:sp>
      <p:grpSp>
        <p:nvGrpSpPr>
          <p:cNvPr id="13" name="Group 4"/>
          <p:cNvGrpSpPr>
            <a:grpSpLocks noChangeAspect="1"/>
          </p:cNvGrpSpPr>
          <p:nvPr/>
        </p:nvGrpSpPr>
        <p:grpSpPr bwMode="auto">
          <a:xfrm>
            <a:off x="833438" y="2016125"/>
            <a:ext cx="7467600" cy="2743200"/>
            <a:chOff x="525" y="1270"/>
            <a:chExt cx="4704" cy="1728"/>
          </a:xfrm>
        </p:grpSpPr>
        <p:sp>
          <p:nvSpPr>
            <p:cNvPr id="14" name="AutoShape 3"/>
            <p:cNvSpPr>
              <a:spLocks noChangeAspect="1" noChangeArrowheads="1" noTextEdit="1"/>
            </p:cNvSpPr>
            <p:nvPr/>
          </p:nvSpPr>
          <p:spPr bwMode="auto">
            <a:xfrm>
              <a:off x="525" y="1270"/>
              <a:ext cx="4704"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Rectangle 5"/>
            <p:cNvSpPr>
              <a:spLocks noChangeArrowheads="1"/>
            </p:cNvSpPr>
            <p:nvPr/>
          </p:nvSpPr>
          <p:spPr bwMode="auto">
            <a:xfrm>
              <a:off x="528" y="1278"/>
              <a:ext cx="1198" cy="1712"/>
            </a:xfrm>
            <a:prstGeom prst="rect">
              <a:avLst/>
            </a:prstGeom>
            <a:noFill/>
            <a:ln w="9">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nvGrpSpPr>
            <p:cNvPr id="16" name="Group 9"/>
            <p:cNvGrpSpPr>
              <a:grpSpLocks/>
            </p:cNvGrpSpPr>
            <p:nvPr/>
          </p:nvGrpSpPr>
          <p:grpSpPr bwMode="auto">
            <a:xfrm>
              <a:off x="1741" y="2037"/>
              <a:ext cx="643" cy="178"/>
              <a:chOff x="1741" y="2037"/>
              <a:chExt cx="643" cy="178"/>
            </a:xfrm>
          </p:grpSpPr>
          <p:sp>
            <p:nvSpPr>
              <p:cNvPr id="23" name="Line 6"/>
              <p:cNvSpPr>
                <a:spLocks noChangeShapeType="1"/>
              </p:cNvSpPr>
              <p:nvPr/>
            </p:nvSpPr>
            <p:spPr bwMode="auto">
              <a:xfrm>
                <a:off x="1799" y="2126"/>
                <a:ext cx="527" cy="0"/>
              </a:xfrm>
              <a:prstGeom prst="line">
                <a:avLst/>
              </a:prstGeom>
              <a:noFill/>
              <a:ln w="9">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Freeform 7"/>
              <p:cNvSpPr>
                <a:spLocks/>
              </p:cNvSpPr>
              <p:nvPr/>
            </p:nvSpPr>
            <p:spPr bwMode="auto">
              <a:xfrm>
                <a:off x="1741" y="2037"/>
                <a:ext cx="64" cy="170"/>
              </a:xfrm>
              <a:custGeom>
                <a:avLst/>
                <a:gdLst>
                  <a:gd name="T0" fmla="*/ 64 w 64"/>
                  <a:gd name="T1" fmla="*/ 0 h 170"/>
                  <a:gd name="T2" fmla="*/ 0 w 64"/>
                  <a:gd name="T3" fmla="*/ 89 h 170"/>
                  <a:gd name="T4" fmla="*/ 64 w 64"/>
                  <a:gd name="T5" fmla="*/ 170 h 170"/>
                  <a:gd name="T6" fmla="*/ 64 w 64"/>
                  <a:gd name="T7" fmla="*/ 0 h 170"/>
                </a:gdLst>
                <a:ahLst/>
                <a:cxnLst>
                  <a:cxn ang="0">
                    <a:pos x="T0" y="T1"/>
                  </a:cxn>
                  <a:cxn ang="0">
                    <a:pos x="T2" y="T3"/>
                  </a:cxn>
                  <a:cxn ang="0">
                    <a:pos x="T4" y="T5"/>
                  </a:cxn>
                  <a:cxn ang="0">
                    <a:pos x="T6" y="T7"/>
                  </a:cxn>
                </a:cxnLst>
                <a:rect l="0" t="0" r="r" b="b"/>
                <a:pathLst>
                  <a:path w="64" h="170">
                    <a:moveTo>
                      <a:pt x="64" y="0"/>
                    </a:moveTo>
                    <a:lnTo>
                      <a:pt x="0" y="89"/>
                    </a:lnTo>
                    <a:lnTo>
                      <a:pt x="64" y="17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8"/>
              <p:cNvSpPr>
                <a:spLocks/>
              </p:cNvSpPr>
              <p:nvPr/>
            </p:nvSpPr>
            <p:spPr bwMode="auto">
              <a:xfrm>
                <a:off x="2320" y="2045"/>
                <a:ext cx="64" cy="170"/>
              </a:xfrm>
              <a:custGeom>
                <a:avLst/>
                <a:gdLst>
                  <a:gd name="T0" fmla="*/ 0 w 64"/>
                  <a:gd name="T1" fmla="*/ 170 h 170"/>
                  <a:gd name="T2" fmla="*/ 64 w 64"/>
                  <a:gd name="T3" fmla="*/ 81 h 170"/>
                  <a:gd name="T4" fmla="*/ 0 w 64"/>
                  <a:gd name="T5" fmla="*/ 0 h 170"/>
                  <a:gd name="T6" fmla="*/ 0 w 64"/>
                  <a:gd name="T7" fmla="*/ 170 h 170"/>
                </a:gdLst>
                <a:ahLst/>
                <a:cxnLst>
                  <a:cxn ang="0">
                    <a:pos x="T0" y="T1"/>
                  </a:cxn>
                  <a:cxn ang="0">
                    <a:pos x="T2" y="T3"/>
                  </a:cxn>
                  <a:cxn ang="0">
                    <a:pos x="T4" y="T5"/>
                  </a:cxn>
                  <a:cxn ang="0">
                    <a:pos x="T6" y="T7"/>
                  </a:cxn>
                </a:cxnLst>
                <a:rect l="0" t="0" r="r" b="b"/>
                <a:pathLst>
                  <a:path w="64" h="170">
                    <a:moveTo>
                      <a:pt x="0" y="170"/>
                    </a:moveTo>
                    <a:lnTo>
                      <a:pt x="64" y="81"/>
                    </a:lnTo>
                    <a:lnTo>
                      <a:pt x="0"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7" name="Rectangle 10"/>
            <p:cNvSpPr>
              <a:spLocks noChangeArrowheads="1"/>
            </p:cNvSpPr>
            <p:nvPr/>
          </p:nvSpPr>
          <p:spPr bwMode="auto">
            <a:xfrm>
              <a:off x="2375" y="1278"/>
              <a:ext cx="1105" cy="1712"/>
            </a:xfrm>
            <a:prstGeom prst="rect">
              <a:avLst/>
            </a:prstGeom>
            <a:noFill/>
            <a:ln w="9">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nvGrpSpPr>
            <p:cNvPr id="18" name="Group 14"/>
            <p:cNvGrpSpPr>
              <a:grpSpLocks/>
            </p:cNvGrpSpPr>
            <p:nvPr/>
          </p:nvGrpSpPr>
          <p:grpSpPr bwMode="auto">
            <a:xfrm>
              <a:off x="3477" y="2013"/>
              <a:ext cx="643" cy="178"/>
              <a:chOff x="3477" y="2013"/>
              <a:chExt cx="643" cy="178"/>
            </a:xfrm>
          </p:grpSpPr>
          <p:sp>
            <p:nvSpPr>
              <p:cNvPr id="20" name="Line 11"/>
              <p:cNvSpPr>
                <a:spLocks noChangeShapeType="1"/>
              </p:cNvSpPr>
              <p:nvPr/>
            </p:nvSpPr>
            <p:spPr bwMode="auto">
              <a:xfrm>
                <a:off x="3535" y="2102"/>
                <a:ext cx="527" cy="0"/>
              </a:xfrm>
              <a:prstGeom prst="line">
                <a:avLst/>
              </a:prstGeom>
              <a:noFill/>
              <a:ln w="9">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 name="Freeform 12"/>
              <p:cNvSpPr>
                <a:spLocks/>
              </p:cNvSpPr>
              <p:nvPr/>
            </p:nvSpPr>
            <p:spPr bwMode="auto">
              <a:xfrm>
                <a:off x="3477" y="2013"/>
                <a:ext cx="65" cy="169"/>
              </a:xfrm>
              <a:custGeom>
                <a:avLst/>
                <a:gdLst>
                  <a:gd name="T0" fmla="*/ 65 w 65"/>
                  <a:gd name="T1" fmla="*/ 0 h 169"/>
                  <a:gd name="T2" fmla="*/ 0 w 65"/>
                  <a:gd name="T3" fmla="*/ 89 h 169"/>
                  <a:gd name="T4" fmla="*/ 65 w 65"/>
                  <a:gd name="T5" fmla="*/ 169 h 169"/>
                  <a:gd name="T6" fmla="*/ 65 w 65"/>
                  <a:gd name="T7" fmla="*/ 0 h 169"/>
                </a:gdLst>
                <a:ahLst/>
                <a:cxnLst>
                  <a:cxn ang="0">
                    <a:pos x="T0" y="T1"/>
                  </a:cxn>
                  <a:cxn ang="0">
                    <a:pos x="T2" y="T3"/>
                  </a:cxn>
                  <a:cxn ang="0">
                    <a:pos x="T4" y="T5"/>
                  </a:cxn>
                  <a:cxn ang="0">
                    <a:pos x="T6" y="T7"/>
                  </a:cxn>
                </a:cxnLst>
                <a:rect l="0" t="0" r="r" b="b"/>
                <a:pathLst>
                  <a:path w="65" h="169">
                    <a:moveTo>
                      <a:pt x="65" y="0"/>
                    </a:moveTo>
                    <a:lnTo>
                      <a:pt x="0" y="89"/>
                    </a:lnTo>
                    <a:lnTo>
                      <a:pt x="65" y="169"/>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3"/>
              <p:cNvSpPr>
                <a:spLocks/>
              </p:cNvSpPr>
              <p:nvPr/>
            </p:nvSpPr>
            <p:spPr bwMode="auto">
              <a:xfrm>
                <a:off x="4056" y="2021"/>
                <a:ext cx="64" cy="170"/>
              </a:xfrm>
              <a:custGeom>
                <a:avLst/>
                <a:gdLst>
                  <a:gd name="T0" fmla="*/ 0 w 64"/>
                  <a:gd name="T1" fmla="*/ 170 h 170"/>
                  <a:gd name="T2" fmla="*/ 64 w 64"/>
                  <a:gd name="T3" fmla="*/ 81 h 170"/>
                  <a:gd name="T4" fmla="*/ 0 w 64"/>
                  <a:gd name="T5" fmla="*/ 0 h 170"/>
                  <a:gd name="T6" fmla="*/ 0 w 64"/>
                  <a:gd name="T7" fmla="*/ 170 h 170"/>
                </a:gdLst>
                <a:ahLst/>
                <a:cxnLst>
                  <a:cxn ang="0">
                    <a:pos x="T0" y="T1"/>
                  </a:cxn>
                  <a:cxn ang="0">
                    <a:pos x="T2" y="T3"/>
                  </a:cxn>
                  <a:cxn ang="0">
                    <a:pos x="T4" y="T5"/>
                  </a:cxn>
                  <a:cxn ang="0">
                    <a:pos x="T6" y="T7"/>
                  </a:cxn>
                </a:cxnLst>
                <a:rect l="0" t="0" r="r" b="b"/>
                <a:pathLst>
                  <a:path w="64" h="170">
                    <a:moveTo>
                      <a:pt x="0" y="170"/>
                    </a:moveTo>
                    <a:lnTo>
                      <a:pt x="64" y="81"/>
                    </a:lnTo>
                    <a:lnTo>
                      <a:pt x="0"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 name="Rectangle 15"/>
            <p:cNvSpPr>
              <a:spLocks noChangeArrowheads="1"/>
            </p:cNvSpPr>
            <p:nvPr/>
          </p:nvSpPr>
          <p:spPr bwMode="auto">
            <a:xfrm>
              <a:off x="4120" y="1278"/>
              <a:ext cx="1106" cy="1712"/>
            </a:xfrm>
            <a:prstGeom prst="rect">
              <a:avLst/>
            </a:prstGeom>
            <a:noFill/>
            <a:ln w="9">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26" name="Date Placeholder 25"/>
          <p:cNvSpPr>
            <a:spLocks noGrp="1"/>
          </p:cNvSpPr>
          <p:nvPr>
            <p:ph type="dt" sz="half" idx="10"/>
          </p:nvPr>
        </p:nvSpPr>
        <p:spPr/>
        <p:txBody>
          <a:bodyPr/>
          <a:lstStyle/>
          <a:p>
            <a:fld id="{E7F5452E-4C0C-4BEF-A847-32956ECE3E96}" type="datetime1">
              <a:rPr lang="id-ID" smtClean="0"/>
              <a:t>01/10/2019</a:t>
            </a:fld>
            <a:endParaRPr lang="id-ID"/>
          </a:p>
        </p:txBody>
      </p:sp>
      <p:sp>
        <p:nvSpPr>
          <p:cNvPr id="27" name="Slide Number Placeholder 26"/>
          <p:cNvSpPr>
            <a:spLocks noGrp="1"/>
          </p:cNvSpPr>
          <p:nvPr>
            <p:ph type="sldNum" sz="quarter" idx="12"/>
          </p:nvPr>
        </p:nvSpPr>
        <p:spPr/>
        <p:txBody>
          <a:bodyPr/>
          <a:lstStyle/>
          <a:p>
            <a:fld id="{9199852B-92A4-4982-A5FF-5CE667F3018E}" type="slidenum">
              <a:rPr lang="id-ID" smtClean="0"/>
              <a:t>5</a:t>
            </a:fld>
            <a:endParaRPr lang="id-ID"/>
          </a:p>
        </p:txBody>
      </p:sp>
    </p:spTree>
    <p:extLst>
      <p:ext uri="{BB962C8B-B14F-4D97-AF65-F5344CB8AC3E}">
        <p14:creationId xmlns:p14="http://schemas.microsoft.com/office/powerpoint/2010/main" val="98309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2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292" name="Rectangle 4"/>
          <p:cNvSpPr>
            <a:spLocks noGrp="1" noChangeArrowheads="1"/>
          </p:cNvSpPr>
          <p:nvPr>
            <p:ph type="title"/>
          </p:nvPr>
        </p:nvSpPr>
        <p:spPr>
          <a:noFill/>
          <a:ln/>
        </p:spPr>
        <p:txBody>
          <a:bodyPr/>
          <a:lstStyle/>
          <a:p>
            <a:r>
              <a:rPr lang="en-GB" b="1" dirty="0"/>
              <a:t>KBS </a:t>
            </a:r>
            <a:r>
              <a:rPr lang="en-GB" b="1" dirty="0" smtClean="0"/>
              <a:t>architecture</a:t>
            </a:r>
            <a:endParaRPr lang="en-GB" b="1" dirty="0"/>
          </a:p>
        </p:txBody>
      </p:sp>
      <p:graphicFrame>
        <p:nvGraphicFramePr>
          <p:cNvPr id="12293" name="Object 5">
            <a:hlinkClick r:id="" action="ppaction://ole?verb=0"/>
          </p:cNvPr>
          <p:cNvGraphicFramePr>
            <a:graphicFrameLocks/>
          </p:cNvGraphicFramePr>
          <p:nvPr>
            <p:extLst>
              <p:ext uri="{D42A27DB-BD31-4B8C-83A1-F6EECF244321}">
                <p14:modId xmlns:p14="http://schemas.microsoft.com/office/powerpoint/2010/main" val="363328586"/>
              </p:ext>
            </p:extLst>
          </p:nvPr>
        </p:nvGraphicFramePr>
        <p:xfrm>
          <a:off x="179512" y="1556792"/>
          <a:ext cx="7740352" cy="4057025"/>
        </p:xfrm>
        <a:graphic>
          <a:graphicData uri="http://schemas.openxmlformats.org/presentationml/2006/ole">
            <mc:AlternateContent xmlns:mc="http://schemas.openxmlformats.org/markup-compatibility/2006">
              <mc:Choice xmlns:v="urn:schemas-microsoft-com:vml" Requires="v">
                <p:oleObj spid="_x0000_s2075" name="Bitmap Image" r:id="rId4" imgW="5398572" imgH="2693813" progId="Paint.Picture">
                  <p:embed/>
                </p:oleObj>
              </mc:Choice>
              <mc:Fallback>
                <p:oleObj name="Bitmap Image" r:id="rId4" imgW="5398572" imgH="2693813"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556792"/>
                        <a:ext cx="7740352" cy="4057025"/>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fld id="{E8559AEC-1D47-4D6D-BDE1-D8D2447464CC}" type="datetime1">
              <a:rPr lang="id-ID" smtClean="0"/>
              <a:t>01/10/2019</a:t>
            </a:fld>
            <a:endParaRPr lang="id-ID"/>
          </a:p>
        </p:txBody>
      </p:sp>
      <p:sp>
        <p:nvSpPr>
          <p:cNvPr id="3" name="Slide Number Placeholder 2"/>
          <p:cNvSpPr>
            <a:spLocks noGrp="1"/>
          </p:cNvSpPr>
          <p:nvPr>
            <p:ph type="sldNum" sz="quarter" idx="12"/>
          </p:nvPr>
        </p:nvSpPr>
        <p:spPr/>
        <p:txBody>
          <a:bodyPr/>
          <a:lstStyle/>
          <a:p>
            <a:fld id="{9199852B-92A4-4982-A5FF-5CE667F3018E}" type="slidenum">
              <a:rPr lang="id-ID" smtClean="0"/>
              <a:t>6</a:t>
            </a:fld>
            <a:endParaRPr lang="id-ID"/>
          </a:p>
        </p:txBody>
      </p:sp>
    </p:spTree>
    <p:extLst>
      <p:ext uri="{BB962C8B-B14F-4D97-AF65-F5344CB8AC3E}">
        <p14:creationId xmlns:p14="http://schemas.microsoft.com/office/powerpoint/2010/main" val="4171338996"/>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902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129028" name="Rectangle 4"/>
          <p:cNvSpPr>
            <a:spLocks noGrp="1" noChangeArrowheads="1"/>
          </p:cNvSpPr>
          <p:nvPr>
            <p:ph type="title"/>
          </p:nvPr>
        </p:nvSpPr>
        <p:spPr>
          <a:noFill/>
          <a:ln/>
        </p:spPr>
        <p:txBody>
          <a:bodyPr/>
          <a:lstStyle/>
          <a:p>
            <a:r>
              <a:rPr lang="en-GB" b="1" dirty="0"/>
              <a:t>KBS </a:t>
            </a:r>
            <a:r>
              <a:rPr lang="en-GB" b="1" dirty="0" smtClean="0"/>
              <a:t>architecture</a:t>
            </a:r>
            <a:endParaRPr lang="en-GB" b="1" dirty="0"/>
          </a:p>
        </p:txBody>
      </p:sp>
      <p:sp>
        <p:nvSpPr>
          <p:cNvPr id="129029" name="Rectangle 5"/>
          <p:cNvSpPr>
            <a:spLocks noGrp="1" noChangeArrowheads="1"/>
          </p:cNvSpPr>
          <p:nvPr>
            <p:ph type="body" idx="1"/>
          </p:nvPr>
        </p:nvSpPr>
        <p:spPr>
          <a:xfrm>
            <a:off x="228600" y="1524000"/>
            <a:ext cx="8610600" cy="5029200"/>
          </a:xfrm>
          <a:noFill/>
          <a:ln/>
        </p:spPr>
        <p:txBody>
          <a:bodyPr/>
          <a:lstStyle/>
          <a:p>
            <a:pPr lvl="1"/>
            <a:r>
              <a:rPr lang="en-GB" sz="3000" dirty="0"/>
              <a:t>The system holds a collection of </a:t>
            </a:r>
            <a:r>
              <a:rPr lang="en-GB" sz="3000" i="1" dirty="0">
                <a:solidFill>
                  <a:schemeClr val="tx2"/>
                </a:solidFill>
              </a:rPr>
              <a:t>general principles</a:t>
            </a:r>
            <a:r>
              <a:rPr lang="en-GB" sz="3000" dirty="0"/>
              <a:t> which can potentially be applied to any problem - these are stored in the </a:t>
            </a:r>
            <a:r>
              <a:rPr lang="en-GB" sz="3000" i="1" dirty="0">
                <a:solidFill>
                  <a:schemeClr val="tx2"/>
                </a:solidFill>
              </a:rPr>
              <a:t>knowledge base</a:t>
            </a:r>
            <a:r>
              <a:rPr lang="en-GB" sz="3000" dirty="0"/>
              <a:t>.</a:t>
            </a:r>
          </a:p>
          <a:p>
            <a:pPr lvl="1"/>
            <a:r>
              <a:rPr lang="en-GB" sz="3000" dirty="0"/>
              <a:t>The system also holds a collection of </a:t>
            </a:r>
            <a:r>
              <a:rPr lang="en-GB" sz="3000" i="1" dirty="0">
                <a:solidFill>
                  <a:schemeClr val="tx2"/>
                </a:solidFill>
              </a:rPr>
              <a:t>specific details</a:t>
            </a:r>
            <a:r>
              <a:rPr lang="en-GB" sz="3000" dirty="0"/>
              <a:t> that apply to the current problem (including details of how the current reasoning process is progressing) - these are held in </a:t>
            </a:r>
            <a:r>
              <a:rPr lang="en-GB" sz="3000" i="1" dirty="0">
                <a:solidFill>
                  <a:schemeClr val="tx2"/>
                </a:solidFill>
              </a:rPr>
              <a:t>working memory</a:t>
            </a:r>
            <a:r>
              <a:rPr lang="en-GB" sz="3000" dirty="0"/>
              <a:t>.</a:t>
            </a:r>
          </a:p>
          <a:p>
            <a:pPr lvl="1"/>
            <a:r>
              <a:rPr lang="en-GB" sz="3000" dirty="0"/>
              <a:t>Both these sorts of information are processed by the</a:t>
            </a:r>
            <a:r>
              <a:rPr lang="en-GB" sz="3000" b="1" dirty="0">
                <a:effectLst>
                  <a:outerShdw blurRad="38100" dist="38100" dir="2700000" algn="tl">
                    <a:srgbClr val="000000">
                      <a:alpha val="43137"/>
                    </a:srgbClr>
                  </a:outerShdw>
                </a:effectLst>
              </a:rPr>
              <a:t> </a:t>
            </a:r>
            <a:r>
              <a:rPr lang="en-GB" sz="3000" b="1" i="1" dirty="0">
                <a:solidFill>
                  <a:schemeClr val="tx2"/>
                </a:solidFill>
                <a:effectLst>
                  <a:outerShdw blurRad="38100" dist="38100" dir="2700000" algn="tl">
                    <a:srgbClr val="000000">
                      <a:alpha val="43137"/>
                    </a:srgbClr>
                  </a:outerShdw>
                </a:effectLst>
              </a:rPr>
              <a:t>inference engine</a:t>
            </a:r>
            <a:r>
              <a:rPr lang="en-GB" sz="3000" dirty="0"/>
              <a:t>.</a:t>
            </a:r>
          </a:p>
        </p:txBody>
      </p:sp>
      <p:sp>
        <p:nvSpPr>
          <p:cNvPr id="2" name="Date Placeholder 1"/>
          <p:cNvSpPr>
            <a:spLocks noGrp="1"/>
          </p:cNvSpPr>
          <p:nvPr>
            <p:ph type="dt" sz="half" idx="10"/>
          </p:nvPr>
        </p:nvSpPr>
        <p:spPr/>
        <p:txBody>
          <a:bodyPr/>
          <a:lstStyle/>
          <a:p>
            <a:fld id="{DF4BDC18-0428-452D-8EC2-24A559AE4433}" type="datetime1">
              <a:rPr lang="id-ID" smtClean="0"/>
              <a:t>01/10/2019</a:t>
            </a:fld>
            <a:endParaRPr lang="id-ID"/>
          </a:p>
        </p:txBody>
      </p:sp>
      <p:sp>
        <p:nvSpPr>
          <p:cNvPr id="3" name="Slide Number Placeholder 2"/>
          <p:cNvSpPr>
            <a:spLocks noGrp="1"/>
          </p:cNvSpPr>
          <p:nvPr>
            <p:ph type="sldNum" sz="quarter" idx="12"/>
          </p:nvPr>
        </p:nvSpPr>
        <p:spPr/>
        <p:txBody>
          <a:bodyPr/>
          <a:lstStyle/>
          <a:p>
            <a:fld id="{9199852B-92A4-4982-A5FF-5CE667F3018E}" type="slidenum">
              <a:rPr lang="id-ID" smtClean="0"/>
              <a:t>7</a:t>
            </a:fld>
            <a:endParaRPr lang="id-ID"/>
          </a:p>
        </p:txBody>
      </p:sp>
    </p:spTree>
    <p:extLst>
      <p:ext uri="{BB962C8B-B14F-4D97-AF65-F5344CB8AC3E}">
        <p14:creationId xmlns:p14="http://schemas.microsoft.com/office/powerpoint/2010/main" val="424635873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RULE BASED</a:t>
            </a:r>
            <a:endParaRPr lang="id-ID" b="1" dirty="0"/>
          </a:p>
        </p:txBody>
      </p:sp>
      <p:sp>
        <p:nvSpPr>
          <p:cNvPr id="3" name="Content Placeholder 2"/>
          <p:cNvSpPr>
            <a:spLocks noGrp="1"/>
          </p:cNvSpPr>
          <p:nvPr>
            <p:ph idx="1"/>
          </p:nvPr>
        </p:nvSpPr>
        <p:spPr/>
        <p:txBody>
          <a:bodyPr>
            <a:normAutofit/>
          </a:bodyPr>
          <a:lstStyle/>
          <a:p>
            <a:r>
              <a:rPr lang="id-ID" b="1" dirty="0"/>
              <a:t>Rule based</a:t>
            </a:r>
            <a:r>
              <a:rPr lang="id-ID" dirty="0"/>
              <a:t> system dikatakan sebagai sistem yang digunakan sebagai cara untuk menyimpan dan memanipulasi pengetahuan untuk diwujudkan dalam suatu informasi yang dapat membantu dalam menyelesaikan berbagai permasalahan. Berbagai aplikasi dapat dihasilkan dari konsep ini misalnya aplikasi dalam bidang medis</a:t>
            </a:r>
            <a:r>
              <a:rPr lang="id-ID" dirty="0" smtClean="0"/>
              <a:t>.</a:t>
            </a:r>
          </a:p>
          <a:p>
            <a:endParaRPr lang="id-ID" dirty="0"/>
          </a:p>
          <a:p>
            <a:r>
              <a:rPr lang="en-US" i="1" dirty="0"/>
              <a:t>The knowledge </a:t>
            </a:r>
            <a:r>
              <a:rPr lang="en-US" b="1" i="1" dirty="0"/>
              <a:t>base</a:t>
            </a:r>
            <a:r>
              <a:rPr lang="en-US" i="1" dirty="0"/>
              <a:t> contains the domain knowledge useful for problem solving. In a </a:t>
            </a:r>
            <a:r>
              <a:rPr lang="en-US" b="1" i="1" dirty="0"/>
              <a:t>rule</a:t>
            </a:r>
            <a:r>
              <a:rPr lang="en-US" i="1" dirty="0"/>
              <a:t>- </a:t>
            </a:r>
            <a:r>
              <a:rPr lang="en-US" b="1" i="1" dirty="0"/>
              <a:t>based</a:t>
            </a:r>
            <a:r>
              <a:rPr lang="en-US" i="1" dirty="0"/>
              <a:t> expert </a:t>
            </a:r>
            <a:r>
              <a:rPr lang="en-US" b="1" i="1" dirty="0"/>
              <a:t>system</a:t>
            </a:r>
            <a:r>
              <a:rPr lang="en-US" i="1" dirty="0"/>
              <a:t>, the knowledge is represented as a set of </a:t>
            </a:r>
            <a:r>
              <a:rPr lang="en-US" b="1" i="1" dirty="0"/>
              <a:t>rules</a:t>
            </a:r>
            <a:r>
              <a:rPr lang="en-US" i="1" dirty="0"/>
              <a:t>. Each </a:t>
            </a:r>
            <a:r>
              <a:rPr lang="en-US" b="1" i="1" dirty="0"/>
              <a:t>rule</a:t>
            </a:r>
            <a:r>
              <a:rPr lang="en-US" i="1" dirty="0"/>
              <a:t> specifies a relation, recommendation, directive, strategy or heuristic and </a:t>
            </a:r>
            <a:r>
              <a:rPr lang="en-US" sz="2400" b="1" i="1" dirty="0">
                <a:solidFill>
                  <a:schemeClr val="accent5">
                    <a:lumMod val="75000"/>
                  </a:schemeClr>
                </a:solidFill>
                <a:effectLst>
                  <a:outerShdw blurRad="38100" dist="38100" dir="2700000" algn="tl">
                    <a:srgbClr val="000000">
                      <a:alpha val="43137"/>
                    </a:srgbClr>
                  </a:outerShdw>
                </a:effectLst>
              </a:rPr>
              <a:t>has the IF (condition) THEN (action) structure</a:t>
            </a:r>
            <a:r>
              <a:rPr lang="en-US" i="1" dirty="0"/>
              <a:t>.</a:t>
            </a:r>
            <a:endParaRPr lang="id-ID" i="1" dirty="0"/>
          </a:p>
        </p:txBody>
      </p:sp>
      <p:sp>
        <p:nvSpPr>
          <p:cNvPr id="4" name="Date Placeholder 3"/>
          <p:cNvSpPr>
            <a:spLocks noGrp="1"/>
          </p:cNvSpPr>
          <p:nvPr>
            <p:ph type="dt" sz="half" idx="10"/>
          </p:nvPr>
        </p:nvSpPr>
        <p:spPr/>
        <p:txBody>
          <a:bodyPr/>
          <a:lstStyle/>
          <a:p>
            <a:fld id="{2AB10316-F4EC-49D9-94CD-E6A13A932832}"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8</a:t>
            </a:fld>
            <a:endParaRPr lang="id-ID"/>
          </a:p>
        </p:txBody>
      </p:sp>
    </p:spTree>
    <p:extLst>
      <p:ext uri="{BB962C8B-B14F-4D97-AF65-F5344CB8AC3E}">
        <p14:creationId xmlns:p14="http://schemas.microsoft.com/office/powerpoint/2010/main" val="359103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620000" cy="1143000"/>
          </a:xfrm>
        </p:spPr>
        <p:txBody>
          <a:bodyPr/>
          <a:lstStyle/>
          <a:p>
            <a:r>
              <a:rPr lang="id-ID" b="1" dirty="0"/>
              <a:t>Ada 5 komponen inti dalam rule-based expert systems:</a:t>
            </a:r>
            <a:br>
              <a:rPr lang="id-ID" b="1" dirty="0"/>
            </a:br>
            <a:endParaRPr lang="id-ID" b="1" dirty="0"/>
          </a:p>
        </p:txBody>
      </p:sp>
      <p:sp>
        <p:nvSpPr>
          <p:cNvPr id="3" name="Content Placeholder 2"/>
          <p:cNvSpPr>
            <a:spLocks noGrp="1"/>
          </p:cNvSpPr>
          <p:nvPr>
            <p:ph idx="1"/>
          </p:nvPr>
        </p:nvSpPr>
        <p:spPr/>
        <p:txBody>
          <a:bodyPr/>
          <a:lstStyle/>
          <a:p>
            <a:r>
              <a:rPr lang="id-ID" dirty="0" smtClean="0"/>
              <a:t>the </a:t>
            </a:r>
            <a:r>
              <a:rPr lang="id-ID" dirty="0"/>
              <a:t>knowledge base, the database, the inference engine, the explanation facilities, and the user </a:t>
            </a:r>
            <a:r>
              <a:rPr lang="id-ID" dirty="0" smtClean="0"/>
              <a:t>interface</a:t>
            </a:r>
            <a:endParaRPr lang="id-ID" dirty="0"/>
          </a:p>
        </p:txBody>
      </p:sp>
      <p:sp>
        <p:nvSpPr>
          <p:cNvPr id="4" name="Date Placeholder 3"/>
          <p:cNvSpPr>
            <a:spLocks noGrp="1"/>
          </p:cNvSpPr>
          <p:nvPr>
            <p:ph type="dt" sz="half" idx="10"/>
          </p:nvPr>
        </p:nvSpPr>
        <p:spPr/>
        <p:txBody>
          <a:bodyPr/>
          <a:lstStyle/>
          <a:p>
            <a:fld id="{D053949D-D782-4562-862D-91980C5C5434}" type="datetime1">
              <a:rPr lang="id-ID" smtClean="0"/>
              <a:t>01/10/2019</a:t>
            </a:fld>
            <a:endParaRPr lang="id-ID"/>
          </a:p>
        </p:txBody>
      </p:sp>
      <p:sp>
        <p:nvSpPr>
          <p:cNvPr id="5" name="Slide Number Placeholder 4"/>
          <p:cNvSpPr>
            <a:spLocks noGrp="1"/>
          </p:cNvSpPr>
          <p:nvPr>
            <p:ph type="sldNum" sz="quarter" idx="12"/>
          </p:nvPr>
        </p:nvSpPr>
        <p:spPr/>
        <p:txBody>
          <a:bodyPr/>
          <a:lstStyle/>
          <a:p>
            <a:fld id="{9199852B-92A4-4982-A5FF-5CE667F3018E}" type="slidenum">
              <a:rPr lang="id-ID" smtClean="0"/>
              <a:t>9</a:t>
            </a:fld>
            <a:endParaRPr lang="id-ID"/>
          </a:p>
        </p:txBody>
      </p:sp>
    </p:spTree>
    <p:extLst>
      <p:ext uri="{BB962C8B-B14F-4D97-AF65-F5344CB8AC3E}">
        <p14:creationId xmlns:p14="http://schemas.microsoft.com/office/powerpoint/2010/main" val="16359375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270</TotalTime>
  <Words>1484</Words>
  <Application>Microsoft Office PowerPoint</Application>
  <PresentationFormat>On-screen Show (4:3)</PresentationFormat>
  <Paragraphs>250</Paragraphs>
  <Slides>39</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Adjacency</vt:lpstr>
      <vt:lpstr>Bitmap Image</vt:lpstr>
      <vt:lpstr>5 Knowledge Base System &amp; rule based system Sistem Berbasis Aturan</vt:lpstr>
      <vt:lpstr>PowerPoint Presentation</vt:lpstr>
      <vt:lpstr>PowerPoint Presentation</vt:lpstr>
      <vt:lpstr>PowerPoint Presentation</vt:lpstr>
      <vt:lpstr>Knowledge Base</vt:lpstr>
      <vt:lpstr>KBS architecture</vt:lpstr>
      <vt:lpstr>KBS architecture</vt:lpstr>
      <vt:lpstr>RULE BASED</vt:lpstr>
      <vt:lpstr>Ada 5 komponen inti dalam rule-based expert systems: </vt:lpstr>
      <vt:lpstr>PowerPoint Presentation</vt:lpstr>
      <vt:lpstr>PowerPoint Presentation</vt:lpstr>
      <vt:lpstr>PowerPoint Presentation</vt:lpstr>
      <vt:lpstr>PowerPoint Presentation</vt:lpstr>
      <vt:lpstr>PowerPoint Presentation</vt:lpstr>
      <vt:lpstr>PowerPoint Presentation</vt:lpstr>
      <vt:lpstr>A rule can have multiple antecedents joined by the keywords AND (conjunction), OR (disjunction) or a combination of both.  IF   &lt;antecedent 1&gt; AND  &lt;antecedent 2&gt;  </vt:lpstr>
      <vt:lpstr>PowerPoint Presentation</vt:lpstr>
      <vt:lpstr>PowerPoint Presentation</vt:lpstr>
      <vt:lpstr>PowerPoint Presentation</vt:lpstr>
      <vt:lpstr>PowerPoint Presentation</vt:lpstr>
      <vt:lpstr>PowerPoint Presentation</vt:lpstr>
      <vt:lpstr>Pemain utama sistem pakar</vt:lpstr>
      <vt:lpstr>Domain Expert </vt:lpstr>
      <vt:lpstr>Knowledge engineer </vt:lpstr>
      <vt:lpstr>Programmer</vt:lpstr>
      <vt:lpstr>Contoh Kasus</vt:lpstr>
      <vt:lpstr>FAKTA YANG ADA:</vt:lpstr>
      <vt:lpstr>FAKTA YANG ADA:</vt:lpstr>
      <vt:lpstr>Rule simplification:</vt:lpstr>
      <vt:lpstr>Solusi dengan Backward Chaining</vt:lpstr>
      <vt:lpstr>Solusi dengan Forward Chaining</vt:lpstr>
      <vt:lpstr>DIAGNOSA PENYAKIT MATA</vt:lpstr>
      <vt:lpstr>DIAGNOSA PENYAKIT MATA</vt:lpstr>
      <vt:lpstr>DIAGNOSA KERUSAKAN JARINGAN (LAN)</vt:lpstr>
      <vt:lpstr>DIAGNOSA KERUSAKAN JARINGAN (LAN)</vt:lpstr>
      <vt:lpstr>PowerPoint Presentation</vt:lpstr>
      <vt:lpstr>Production Rules (Aturan Produksi)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4-6 Sistem Berbasis Aturan  (rule based system)</dc:title>
  <dc:creator>herlina</dc:creator>
  <cp:lastModifiedBy>herlina</cp:lastModifiedBy>
  <cp:revision>26</cp:revision>
  <dcterms:created xsi:type="dcterms:W3CDTF">2019-09-09T13:23:54Z</dcterms:created>
  <dcterms:modified xsi:type="dcterms:W3CDTF">2019-10-01T08:24:41Z</dcterms:modified>
</cp:coreProperties>
</file>