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 id="2147483653" r:id="rId3"/>
    <p:sldMasterId id="2147483654" r:id="rId4"/>
    <p:sldMasterId id="2147483655" r:id="rId5"/>
    <p:sldMasterId id="2147483656" r:id="rId6"/>
    <p:sldMasterId id="2147483657" r:id="rId7"/>
    <p:sldMasterId id="2147483658" r:id="rId8"/>
    <p:sldMasterId id="2147483659" r:id="rId9"/>
    <p:sldMasterId id="2147484795" r:id="rId10"/>
  </p:sldMasterIdLst>
  <p:notesMasterIdLst>
    <p:notesMasterId r:id="rId76"/>
  </p:notesMasterIdLst>
  <p:sldIdLst>
    <p:sldId id="256" r:id="rId11"/>
    <p:sldId id="258" r:id="rId12"/>
    <p:sldId id="259" r:id="rId13"/>
    <p:sldId id="343" r:id="rId14"/>
    <p:sldId id="262" r:id="rId15"/>
    <p:sldId id="264" r:id="rId16"/>
    <p:sldId id="265" r:id="rId17"/>
    <p:sldId id="275" r:id="rId18"/>
    <p:sldId id="276" r:id="rId19"/>
    <p:sldId id="277" r:id="rId20"/>
    <p:sldId id="278" r:id="rId21"/>
    <p:sldId id="279" r:id="rId22"/>
    <p:sldId id="268" r:id="rId23"/>
    <p:sldId id="280" r:id="rId24"/>
    <p:sldId id="320" r:id="rId25"/>
    <p:sldId id="319" r:id="rId26"/>
    <p:sldId id="281" r:id="rId27"/>
    <p:sldId id="282" r:id="rId28"/>
    <p:sldId id="323" r:id="rId29"/>
    <p:sldId id="324" r:id="rId30"/>
    <p:sldId id="325" r:id="rId31"/>
    <p:sldId id="326" r:id="rId32"/>
    <p:sldId id="340" r:id="rId33"/>
    <p:sldId id="342" r:id="rId34"/>
    <p:sldId id="329" r:id="rId35"/>
    <p:sldId id="330" r:id="rId36"/>
    <p:sldId id="283" r:id="rId37"/>
    <p:sldId id="322" r:id="rId38"/>
    <p:sldId id="284" r:id="rId39"/>
    <p:sldId id="332" r:id="rId40"/>
    <p:sldId id="334" r:id="rId41"/>
    <p:sldId id="336" r:id="rId42"/>
    <p:sldId id="286" r:id="rId43"/>
    <p:sldId id="287" r:id="rId44"/>
    <p:sldId id="288" r:id="rId45"/>
    <p:sldId id="289" r:id="rId46"/>
    <p:sldId id="290" r:id="rId47"/>
    <p:sldId id="291" r:id="rId48"/>
    <p:sldId id="292" r:id="rId49"/>
    <p:sldId id="293" r:id="rId50"/>
    <p:sldId id="294" r:id="rId51"/>
    <p:sldId id="338"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F79"/>
    <a:srgbClr val="FF9D5B"/>
    <a:srgbClr val="009900"/>
    <a:srgbClr val="D1FFD1"/>
    <a:srgbClr val="B7FFB7"/>
    <a:srgbClr val="FF832F"/>
    <a:srgbClr val="CC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77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7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7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77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1A251B2-95A8-40DB-B484-F40BC01923FE}" type="slidenum">
              <a:rPr lang="en-US"/>
              <a:pPr>
                <a:defRPr/>
              </a:pPr>
              <a:t>‹#›</a:t>
            </a:fld>
            <a:endParaRPr lang="en-US"/>
          </a:p>
        </p:txBody>
      </p:sp>
    </p:spTree>
    <p:extLst>
      <p:ext uri="{BB962C8B-B14F-4D97-AF65-F5344CB8AC3E}">
        <p14:creationId xmlns:p14="http://schemas.microsoft.com/office/powerpoint/2010/main" val="37131878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7078DB0-872E-42EF-8D8E-091782C90DD8}" type="slidenum">
              <a:rPr lang="en-US" smtClean="0"/>
              <a:pPr eaLnBrk="1" hangingPunct="1"/>
              <a:t>27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8D1AB2-703F-4B56-97B1-4DEB4DB9ECC3}" type="slidenum">
              <a:rPr lang="en-US" smtClean="0"/>
              <a:pPr eaLnBrk="1" hangingPunct="1"/>
              <a:t>40</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F40AF53-370F-41DD-A5B0-9CC52BF517E8}" type="slidenum">
              <a:rPr lang="en-US" smtClean="0"/>
              <a:pPr eaLnBrk="1" hangingPunct="1"/>
              <a:t>41</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887C8D-80B2-4445-A301-7215EC90D2DB}" type="slidenum">
              <a:rPr lang="en-US" smtClean="0"/>
              <a:pPr eaLnBrk="1" hangingPunct="1"/>
              <a:t>43</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20D1426-D1F1-43C5-BCEF-E964EC2C1904}" type="slidenum">
              <a:rPr lang="en-US" smtClean="0"/>
              <a:pPr eaLnBrk="1" hangingPunct="1"/>
              <a:t>44</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CA7538-F933-4528-9C46-4DBA1511F970}" type="slidenum">
              <a:rPr lang="en-US" smtClean="0"/>
              <a:pPr eaLnBrk="1" hangingPunct="1"/>
              <a:t>45</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858697-E1C4-4A31-B615-BE9323D7CBA4}" type="slidenum">
              <a:rPr lang="en-US" smtClean="0"/>
              <a:pPr eaLnBrk="1" hangingPunct="1"/>
              <a:t>46</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5947D36-F2F1-4499-8897-81CA2D7005C3}" type="slidenum">
              <a:rPr lang="en-US" smtClean="0"/>
              <a:pPr eaLnBrk="1" hangingPunct="1"/>
              <a:t>61</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E5A2A7-9399-45EE-A799-AFA1E992688A}" type="slidenum">
              <a:rPr lang="en-US" smtClean="0"/>
              <a:pPr eaLnBrk="1" hangingPunct="1"/>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1BD513-CEE7-43DB-A362-7F10EF5C5F2B}" type="slidenum">
              <a:rPr lang="en-US" smtClean="0"/>
              <a:pPr eaLnBrk="1" hangingPunct="1"/>
              <a:t>33</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54543B-4A56-4CA3-AF2D-8424D45A20BA}" type="slidenum">
              <a:rPr lang="en-US" smtClean="0"/>
              <a:pPr eaLnBrk="1" hangingPunct="1"/>
              <a:t>34</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980F0A-4533-41D2-8FCB-EBB4341979B2}" type="slidenum">
              <a:rPr lang="en-US" smtClean="0"/>
              <a:pPr eaLnBrk="1" hangingPunct="1"/>
              <a:t>35</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A2F269-5E9B-4043-AA86-C717BFDA6C46}" type="slidenum">
              <a:rPr lang="en-US" smtClean="0"/>
              <a:pPr eaLnBrk="1" hangingPunct="1"/>
              <a:t>36</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06861F-76B9-4965-84FF-C54A55A36CED}" type="slidenum">
              <a:rPr lang="en-US" smtClean="0"/>
              <a:pPr eaLnBrk="1" hangingPunct="1"/>
              <a:t>37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29F2175-2169-462F-9E97-3BD077C95FF2}" type="slidenum">
              <a:rPr lang="en-US" smtClean="0"/>
              <a:pPr eaLnBrk="1" hangingPunct="1"/>
              <a:t>38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ED033F-3D1B-4BCE-A51E-581806ADBA79}" type="slidenum">
              <a:rPr lang="en-US" smtClean="0"/>
              <a:pPr eaLnBrk="1" hangingPunct="1"/>
              <a:t>39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3E6BAA-EC36-4C05-ADBC-8AAD23520551}" type="slidenum">
              <a:rPr lang="en-US"/>
              <a:pPr>
                <a:defRPr/>
              </a:pPr>
              <a:t>‹#›</a:t>
            </a:fld>
            <a:endParaRPr lang="en-US"/>
          </a:p>
        </p:txBody>
      </p:sp>
    </p:spTree>
    <p:extLst>
      <p:ext uri="{BB962C8B-B14F-4D97-AF65-F5344CB8AC3E}">
        <p14:creationId xmlns:p14="http://schemas.microsoft.com/office/powerpoint/2010/main" val="148322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5F2CB7-84E8-4B72-BE04-11DBD14FEC8E}" type="slidenum">
              <a:rPr lang="en-US"/>
              <a:pPr>
                <a:defRPr/>
              </a:pPr>
              <a:t>‹#›</a:t>
            </a:fld>
            <a:endParaRPr lang="en-US"/>
          </a:p>
        </p:txBody>
      </p:sp>
    </p:spTree>
    <p:extLst>
      <p:ext uri="{BB962C8B-B14F-4D97-AF65-F5344CB8AC3E}">
        <p14:creationId xmlns:p14="http://schemas.microsoft.com/office/powerpoint/2010/main" val="35244085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D4792E-7DEC-41B7-B24F-678983BFF2C2}" type="slidenum">
              <a:rPr lang="en-US"/>
              <a:pPr>
                <a:defRPr/>
              </a:pPr>
              <a:t>‹#›</a:t>
            </a:fld>
            <a:endParaRPr lang="en-US"/>
          </a:p>
        </p:txBody>
      </p:sp>
    </p:spTree>
    <p:extLst>
      <p:ext uri="{BB962C8B-B14F-4D97-AF65-F5344CB8AC3E}">
        <p14:creationId xmlns:p14="http://schemas.microsoft.com/office/powerpoint/2010/main" val="18857859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5C2B5E-9870-4909-84F6-C80AE0C339F4}" type="slidenum">
              <a:rPr lang="en-US"/>
              <a:pPr>
                <a:defRPr/>
              </a:pPr>
              <a:t>‹#›</a:t>
            </a:fld>
            <a:endParaRPr lang="en-US"/>
          </a:p>
        </p:txBody>
      </p:sp>
    </p:spTree>
    <p:extLst>
      <p:ext uri="{BB962C8B-B14F-4D97-AF65-F5344CB8AC3E}">
        <p14:creationId xmlns:p14="http://schemas.microsoft.com/office/powerpoint/2010/main" val="28687487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09E6EF-E29E-4598-95CD-7AE3BFBAD3DE}" type="slidenum">
              <a:rPr lang="en-US"/>
              <a:pPr>
                <a:defRPr/>
              </a:pPr>
              <a:t>‹#›</a:t>
            </a:fld>
            <a:endParaRPr lang="en-US"/>
          </a:p>
        </p:txBody>
      </p:sp>
    </p:spTree>
    <p:extLst>
      <p:ext uri="{BB962C8B-B14F-4D97-AF65-F5344CB8AC3E}">
        <p14:creationId xmlns:p14="http://schemas.microsoft.com/office/powerpoint/2010/main" val="185469395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459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459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9D82F5-DE81-4EC1-B285-8C1FE4C7DD8F}" type="slidenum">
              <a:rPr lang="en-US"/>
              <a:pPr>
                <a:defRPr/>
              </a:pPr>
              <a:t>‹#›</a:t>
            </a:fld>
            <a:endParaRPr lang="en-US"/>
          </a:p>
        </p:txBody>
      </p:sp>
    </p:spTree>
    <p:extLst>
      <p:ext uri="{BB962C8B-B14F-4D97-AF65-F5344CB8AC3E}">
        <p14:creationId xmlns:p14="http://schemas.microsoft.com/office/powerpoint/2010/main" val="331359349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24AC572-699B-4CC0-B967-557E29BFAE31}" type="slidenum">
              <a:rPr lang="en-US"/>
              <a:pPr>
                <a:defRPr/>
              </a:pPr>
              <a:t>‹#›</a:t>
            </a:fld>
            <a:endParaRPr lang="en-US"/>
          </a:p>
        </p:txBody>
      </p:sp>
    </p:spTree>
    <p:extLst>
      <p:ext uri="{BB962C8B-B14F-4D97-AF65-F5344CB8AC3E}">
        <p14:creationId xmlns:p14="http://schemas.microsoft.com/office/powerpoint/2010/main" val="18182134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DC234C7-CCEE-49E0-A543-454E50C48B5F}" type="slidenum">
              <a:rPr lang="en-US"/>
              <a:pPr>
                <a:defRPr/>
              </a:pPr>
              <a:t>‹#›</a:t>
            </a:fld>
            <a:endParaRPr lang="en-US"/>
          </a:p>
        </p:txBody>
      </p:sp>
    </p:spTree>
    <p:extLst>
      <p:ext uri="{BB962C8B-B14F-4D97-AF65-F5344CB8AC3E}">
        <p14:creationId xmlns:p14="http://schemas.microsoft.com/office/powerpoint/2010/main" val="335779627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E2275DD-1404-42C8-AD2A-89A0FB4619B5}" type="slidenum">
              <a:rPr lang="en-US"/>
              <a:pPr>
                <a:defRPr/>
              </a:pPr>
              <a:t>‹#›</a:t>
            </a:fld>
            <a:endParaRPr lang="en-US"/>
          </a:p>
        </p:txBody>
      </p:sp>
    </p:spTree>
    <p:extLst>
      <p:ext uri="{BB962C8B-B14F-4D97-AF65-F5344CB8AC3E}">
        <p14:creationId xmlns:p14="http://schemas.microsoft.com/office/powerpoint/2010/main" val="3873691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E90B444-435D-45CD-9178-796D38DC972A}" type="slidenum">
              <a:rPr lang="en-US"/>
              <a:pPr>
                <a:defRPr/>
              </a:pPr>
              <a:t>‹#›</a:t>
            </a:fld>
            <a:endParaRPr lang="en-US"/>
          </a:p>
        </p:txBody>
      </p:sp>
    </p:spTree>
    <p:extLst>
      <p:ext uri="{BB962C8B-B14F-4D97-AF65-F5344CB8AC3E}">
        <p14:creationId xmlns:p14="http://schemas.microsoft.com/office/powerpoint/2010/main" val="173782474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5BC337-D2DE-4D6F-A06D-4E0B1E6DE861}" type="slidenum">
              <a:rPr lang="en-US"/>
              <a:pPr>
                <a:defRPr/>
              </a:pPr>
              <a:t>‹#›</a:t>
            </a:fld>
            <a:endParaRPr lang="en-US"/>
          </a:p>
        </p:txBody>
      </p:sp>
    </p:spTree>
    <p:extLst>
      <p:ext uri="{BB962C8B-B14F-4D97-AF65-F5344CB8AC3E}">
        <p14:creationId xmlns:p14="http://schemas.microsoft.com/office/powerpoint/2010/main" val="3836181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5F1716-0757-42FC-86CC-B07A8682CAE0}" type="slidenum">
              <a:rPr lang="en-US"/>
              <a:pPr>
                <a:defRPr/>
              </a:pPr>
              <a:t>‹#›</a:t>
            </a:fld>
            <a:endParaRPr lang="en-US"/>
          </a:p>
        </p:txBody>
      </p:sp>
    </p:spTree>
    <p:extLst>
      <p:ext uri="{BB962C8B-B14F-4D97-AF65-F5344CB8AC3E}">
        <p14:creationId xmlns:p14="http://schemas.microsoft.com/office/powerpoint/2010/main" val="397507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DEB503-9ED5-4A5C-A6AA-26DFAED0FE14}" type="slidenum">
              <a:rPr lang="en-US"/>
              <a:pPr>
                <a:defRPr/>
              </a:pPr>
              <a:t>‹#›</a:t>
            </a:fld>
            <a:endParaRPr lang="en-US"/>
          </a:p>
        </p:txBody>
      </p:sp>
    </p:spTree>
    <p:extLst>
      <p:ext uri="{BB962C8B-B14F-4D97-AF65-F5344CB8AC3E}">
        <p14:creationId xmlns:p14="http://schemas.microsoft.com/office/powerpoint/2010/main" val="194176619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83DFBA-DBC6-4AA9-B73A-41C407C690A1}" type="slidenum">
              <a:rPr lang="en-US"/>
              <a:pPr>
                <a:defRPr/>
              </a:pPr>
              <a:t>‹#›</a:t>
            </a:fld>
            <a:endParaRPr lang="en-US"/>
          </a:p>
        </p:txBody>
      </p:sp>
    </p:spTree>
    <p:extLst>
      <p:ext uri="{BB962C8B-B14F-4D97-AF65-F5344CB8AC3E}">
        <p14:creationId xmlns:p14="http://schemas.microsoft.com/office/powerpoint/2010/main" val="1649239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4D719D3-45F4-4EBF-A86B-25325E960E92}" type="slidenum">
              <a:rPr lang="en-US" smtClean="0"/>
              <a:pPr>
                <a:defRPr/>
              </a:pPr>
              <a:t>‹#›</a:t>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16F8918-772B-4178-8FF8-F92D6A9B3910}" type="slidenum">
              <a:rPr lang="en-US" smtClean="0"/>
              <a:pPr>
                <a:defRPr/>
              </a:pPr>
              <a:t>‹#›</a:t>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CE68A65-C354-422B-B444-93BFD1F6008E}" type="slidenum">
              <a:rPr lang="en-US" smtClean="0"/>
              <a:pPr>
                <a:defRPr/>
              </a:pPr>
              <a:t>‹#›</a:t>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E78AAAA-CABB-497F-8C3C-29D4D357F5E4}" type="slidenum">
              <a:rPr lang="en-US" smtClean="0"/>
              <a:pPr>
                <a:defRPr/>
              </a:pPr>
              <a:t>‹#›</a:t>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7F5176D-3D03-42BD-83DF-976DF03F87A0}" type="slidenum">
              <a:rPr lang="en-US" smtClean="0"/>
              <a:pPr>
                <a:defRPr/>
              </a:pPr>
              <a:t>‹#›</a:t>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5099AB2-97BD-445B-9ED0-A5A2AAF9B4FA}" type="slidenum">
              <a:rPr lang="en-US" smtClean="0"/>
              <a:pPr>
                <a:defRPr/>
              </a:pPr>
              <a:t>‹#›</a:t>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39031F0-E780-4B18-9902-809D7ACDD0AC}" type="slidenum">
              <a:rPr lang="en-US" smtClean="0"/>
              <a:pPr>
                <a:defRPr/>
              </a:pPr>
              <a:t>‹#›</a:t>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7683469-17E1-4EE4-8968-FC354E137343}"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4487A04D-4B38-440D-AD74-94B1ED1E2ACB}"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0863"/>
            <a:ext cx="4038600" cy="437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0863"/>
            <a:ext cx="4038600" cy="437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84188" y="6381750"/>
            <a:ext cx="2895600" cy="476250"/>
          </a:xfrm>
        </p:spPr>
        <p:txBody>
          <a:bodyPr/>
          <a:lstStyle>
            <a:lvl1pPr>
              <a:defRPr/>
            </a:lvl1pPr>
          </a:lstStyle>
          <a:p>
            <a:pPr>
              <a:defRPr/>
            </a:pPr>
            <a:r>
              <a:rPr lang="en-US"/>
              <a:t>&lt;Intelligence System&gt;</a:t>
            </a:r>
          </a:p>
        </p:txBody>
      </p:sp>
      <p:sp>
        <p:nvSpPr>
          <p:cNvPr id="6" name="Slide Number Placeholder 5"/>
          <p:cNvSpPr>
            <a:spLocks noGrp="1"/>
          </p:cNvSpPr>
          <p:nvPr>
            <p:ph type="sldNum" sz="quarter" idx="11"/>
          </p:nvPr>
        </p:nvSpPr>
        <p:spPr>
          <a:xfrm>
            <a:off x="3559175" y="6381750"/>
            <a:ext cx="2133600" cy="476250"/>
          </a:xfrm>
        </p:spPr>
        <p:txBody>
          <a:bodyPr/>
          <a:lstStyle>
            <a:lvl1pPr>
              <a:defRPr/>
            </a:lvl1pPr>
          </a:lstStyle>
          <a:p>
            <a:pPr>
              <a:defRPr/>
            </a:pPr>
            <a:fld id="{EBF440A0-50C1-44F9-BF53-4A8E5431C01D}" type="slidenum">
              <a:rPr lang="en-US"/>
              <a:pPr>
                <a:defRPr/>
              </a:pPr>
              <a:t>‹#›</a:t>
            </a:fld>
            <a:endParaRPr lang="en-US"/>
          </a:p>
        </p:txBody>
      </p:sp>
    </p:spTree>
    <p:extLst>
      <p:ext uri="{BB962C8B-B14F-4D97-AF65-F5344CB8AC3E}">
        <p14:creationId xmlns:p14="http://schemas.microsoft.com/office/powerpoint/2010/main" val="98737051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DA31F9B-0DD2-4F78-8BAC-054004BF749C}" type="slidenum">
              <a:rPr lang="en-US" smtClean="0"/>
              <a:pPr>
                <a:defRPr/>
              </a:pPr>
              <a:t>‹#›</a:t>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FA1CE36-4B45-46BE-B280-98D00D38009D}" type="slidenum">
              <a:rPr lang="en-US" smtClean="0"/>
              <a:pPr>
                <a:defRPr/>
              </a:pPr>
              <a:t>‹#›</a:t>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0863"/>
            <a:ext cx="4038600" cy="437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0863"/>
            <a:ext cx="4038600" cy="437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84188" y="6381750"/>
            <a:ext cx="2895600" cy="476250"/>
          </a:xfrm>
        </p:spPr>
        <p:txBody>
          <a:bodyPr/>
          <a:lstStyle>
            <a:lvl1pPr>
              <a:defRPr/>
            </a:lvl1pPr>
          </a:lstStyle>
          <a:p>
            <a:pPr>
              <a:defRPr/>
            </a:pPr>
            <a:r>
              <a:rPr lang="en-US"/>
              <a:t>&lt;Intelligence System&gt;</a:t>
            </a:r>
          </a:p>
        </p:txBody>
      </p:sp>
      <p:sp>
        <p:nvSpPr>
          <p:cNvPr id="6" name="Slide Number Placeholder 5"/>
          <p:cNvSpPr>
            <a:spLocks noGrp="1"/>
          </p:cNvSpPr>
          <p:nvPr>
            <p:ph type="sldNum" sz="quarter" idx="11"/>
          </p:nvPr>
        </p:nvSpPr>
        <p:spPr>
          <a:xfrm>
            <a:off x="3559175" y="6381750"/>
            <a:ext cx="2133600" cy="476250"/>
          </a:xfrm>
        </p:spPr>
        <p:txBody>
          <a:bodyPr/>
          <a:lstStyle>
            <a:lvl1pPr>
              <a:defRPr/>
            </a:lvl1pPr>
          </a:lstStyle>
          <a:p>
            <a:pPr>
              <a:defRPr/>
            </a:pPr>
            <a:fld id="{07D6ABA6-1469-4C24-828D-BBA418167635}" type="slidenum">
              <a:rPr lang="en-US"/>
              <a:pPr>
                <a:defRPr/>
              </a:pPr>
              <a:t>‹#›</a:t>
            </a:fld>
            <a:endParaRPr lang="en-US"/>
          </a:p>
        </p:txBody>
      </p:sp>
    </p:spTree>
    <p:extLst>
      <p:ext uri="{BB962C8B-B14F-4D97-AF65-F5344CB8AC3E}">
        <p14:creationId xmlns:p14="http://schemas.microsoft.com/office/powerpoint/2010/main" val="394550693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84C25331-5BF5-46E0-A7F7-962C2E6D01F8}" type="slidenum">
              <a:rPr lang="en-US"/>
              <a:pPr>
                <a:defRPr/>
              </a:pPr>
              <a:t>‹#›</a:t>
            </a:fld>
            <a:endParaRPr lang="en-US"/>
          </a:p>
        </p:txBody>
      </p:sp>
    </p:spTree>
    <p:extLst>
      <p:ext uri="{BB962C8B-B14F-4D97-AF65-F5344CB8AC3E}">
        <p14:creationId xmlns:p14="http://schemas.microsoft.com/office/powerpoint/2010/main" val="151705605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F8625E9F-7377-4349-AEE5-6FF760FFF303}" type="slidenum">
              <a:rPr lang="en-US"/>
              <a:pPr>
                <a:defRPr/>
              </a:pPr>
              <a:t>‹#›</a:t>
            </a:fld>
            <a:endParaRPr lang="en-US"/>
          </a:p>
        </p:txBody>
      </p:sp>
    </p:spTree>
    <p:extLst>
      <p:ext uri="{BB962C8B-B14F-4D97-AF65-F5344CB8AC3E}">
        <p14:creationId xmlns:p14="http://schemas.microsoft.com/office/powerpoint/2010/main" val="4262265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0863"/>
            <a:ext cx="4038600" cy="437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820863"/>
            <a:ext cx="40386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83050"/>
            <a:ext cx="4038600" cy="2111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484188" y="6381750"/>
            <a:ext cx="2895600" cy="476250"/>
          </a:xfrm>
        </p:spPr>
        <p:txBody>
          <a:bodyPr/>
          <a:lstStyle>
            <a:lvl1pPr>
              <a:defRPr/>
            </a:lvl1pPr>
          </a:lstStyle>
          <a:p>
            <a:pPr>
              <a:defRPr/>
            </a:pPr>
            <a:r>
              <a:rPr lang="en-US"/>
              <a:t>&lt;Intelligence System&gt;</a:t>
            </a:r>
          </a:p>
        </p:txBody>
      </p:sp>
      <p:sp>
        <p:nvSpPr>
          <p:cNvPr id="7" name="Slide Number Placeholder 6"/>
          <p:cNvSpPr>
            <a:spLocks noGrp="1"/>
          </p:cNvSpPr>
          <p:nvPr>
            <p:ph type="sldNum" sz="quarter" idx="11"/>
          </p:nvPr>
        </p:nvSpPr>
        <p:spPr>
          <a:xfrm>
            <a:off x="3559175" y="6381750"/>
            <a:ext cx="2133600" cy="476250"/>
          </a:xfrm>
        </p:spPr>
        <p:txBody>
          <a:bodyPr/>
          <a:lstStyle>
            <a:lvl1pPr>
              <a:defRPr/>
            </a:lvl1pPr>
          </a:lstStyle>
          <a:p>
            <a:pPr>
              <a:defRPr/>
            </a:pPr>
            <a:fld id="{87776D8B-1BDA-4FA4-BF31-9FB4063DDDDF}" type="slidenum">
              <a:rPr lang="en-US"/>
              <a:pPr>
                <a:defRPr/>
              </a:pPr>
              <a:t>‹#›</a:t>
            </a:fld>
            <a:endParaRPr lang="en-US"/>
          </a:p>
        </p:txBody>
      </p:sp>
    </p:spTree>
    <p:extLst>
      <p:ext uri="{BB962C8B-B14F-4D97-AF65-F5344CB8AC3E}">
        <p14:creationId xmlns:p14="http://schemas.microsoft.com/office/powerpoint/2010/main" val="1931482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E069E123-D038-4CDD-9210-7E7ADC7B253F}" type="slidenum">
              <a:rPr lang="en-US"/>
              <a:pPr>
                <a:defRPr/>
              </a:pPr>
              <a:t>‹#›</a:t>
            </a:fld>
            <a:endParaRPr lang="en-US"/>
          </a:p>
        </p:txBody>
      </p:sp>
    </p:spTree>
    <p:extLst>
      <p:ext uri="{BB962C8B-B14F-4D97-AF65-F5344CB8AC3E}">
        <p14:creationId xmlns:p14="http://schemas.microsoft.com/office/powerpoint/2010/main" val="2575389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21308FCD-EF92-4444-AFE5-097F23A7AA4D}" type="slidenum">
              <a:rPr lang="en-US"/>
              <a:pPr>
                <a:defRPr/>
              </a:pPr>
              <a:t>‹#›</a:t>
            </a:fld>
            <a:endParaRPr lang="en-US"/>
          </a:p>
        </p:txBody>
      </p:sp>
    </p:spTree>
    <p:extLst>
      <p:ext uri="{BB962C8B-B14F-4D97-AF65-F5344CB8AC3E}">
        <p14:creationId xmlns:p14="http://schemas.microsoft.com/office/powerpoint/2010/main" val="469224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44D9E6-4170-4F08-9C19-B0E9771E8E0D}" type="slidenum">
              <a:rPr lang="en-US"/>
              <a:pPr>
                <a:defRPr/>
              </a:pPr>
              <a:t>‹#›</a:t>
            </a:fld>
            <a:endParaRPr lang="en-US"/>
          </a:p>
        </p:txBody>
      </p:sp>
    </p:spTree>
    <p:extLst>
      <p:ext uri="{BB962C8B-B14F-4D97-AF65-F5344CB8AC3E}">
        <p14:creationId xmlns:p14="http://schemas.microsoft.com/office/powerpoint/2010/main" val="725317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4A2F96-D782-4FFA-843C-5F94716825BC}" type="slidenum">
              <a:rPr lang="en-US"/>
              <a:pPr>
                <a:defRPr/>
              </a:pPr>
              <a:t>‹#›</a:t>
            </a:fld>
            <a:endParaRPr lang="en-US"/>
          </a:p>
        </p:txBody>
      </p:sp>
    </p:spTree>
    <p:extLst>
      <p:ext uri="{BB962C8B-B14F-4D97-AF65-F5344CB8AC3E}">
        <p14:creationId xmlns:p14="http://schemas.microsoft.com/office/powerpoint/2010/main" val="511520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C69FC9-34BC-4C03-B249-B866083BD68E}" type="slidenum">
              <a:rPr lang="en-US"/>
              <a:pPr>
                <a:defRPr/>
              </a:pPr>
              <a:t>‹#›</a:t>
            </a:fld>
            <a:endParaRPr lang="en-US"/>
          </a:p>
        </p:txBody>
      </p:sp>
    </p:spTree>
    <p:extLst>
      <p:ext uri="{BB962C8B-B14F-4D97-AF65-F5344CB8AC3E}">
        <p14:creationId xmlns:p14="http://schemas.microsoft.com/office/powerpoint/2010/main" val="1758076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66F4C50-6671-421C-8878-3FA93C3C8E3B}" type="slidenum">
              <a:rPr lang="en-US"/>
              <a:pPr>
                <a:defRPr/>
              </a:pPr>
              <a:t>‹#›</a:t>
            </a:fld>
            <a:endParaRPr lang="en-US"/>
          </a:p>
        </p:txBody>
      </p:sp>
    </p:spTree>
    <p:extLst>
      <p:ext uri="{BB962C8B-B14F-4D97-AF65-F5344CB8AC3E}">
        <p14:creationId xmlns:p14="http://schemas.microsoft.com/office/powerpoint/2010/main" val="75878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701BB4-CD62-49A0-83D9-6F5494DCAE8F}" type="slidenum">
              <a:rPr lang="en-US"/>
              <a:pPr>
                <a:defRPr/>
              </a:pPr>
              <a:t>‹#›</a:t>
            </a:fld>
            <a:endParaRPr lang="en-US"/>
          </a:p>
        </p:txBody>
      </p:sp>
    </p:spTree>
    <p:extLst>
      <p:ext uri="{BB962C8B-B14F-4D97-AF65-F5344CB8AC3E}">
        <p14:creationId xmlns:p14="http://schemas.microsoft.com/office/powerpoint/2010/main" val="1450283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8A7200C-7135-4511-A86A-CAD45EC166D0}" type="slidenum">
              <a:rPr lang="en-US"/>
              <a:pPr>
                <a:defRPr/>
              </a:pPr>
              <a:t>‹#›</a:t>
            </a:fld>
            <a:endParaRPr lang="en-US"/>
          </a:p>
        </p:txBody>
      </p:sp>
    </p:spTree>
    <p:extLst>
      <p:ext uri="{BB962C8B-B14F-4D97-AF65-F5344CB8AC3E}">
        <p14:creationId xmlns:p14="http://schemas.microsoft.com/office/powerpoint/2010/main" val="21218740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48D7DAB-EF75-44A7-BF8A-50F7DEECF438}" type="slidenum">
              <a:rPr lang="en-US"/>
              <a:pPr>
                <a:defRPr/>
              </a:pPr>
              <a:t>‹#›</a:t>
            </a:fld>
            <a:endParaRPr lang="en-US"/>
          </a:p>
        </p:txBody>
      </p:sp>
    </p:spTree>
    <p:extLst>
      <p:ext uri="{BB962C8B-B14F-4D97-AF65-F5344CB8AC3E}">
        <p14:creationId xmlns:p14="http://schemas.microsoft.com/office/powerpoint/2010/main" val="3431570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81D33FF-8305-40A2-9C7A-FD6B820640DF}" type="slidenum">
              <a:rPr lang="en-US"/>
              <a:pPr>
                <a:defRPr/>
              </a:pPr>
              <a:t>‹#›</a:t>
            </a:fld>
            <a:endParaRPr lang="en-US"/>
          </a:p>
        </p:txBody>
      </p:sp>
    </p:spTree>
    <p:extLst>
      <p:ext uri="{BB962C8B-B14F-4D97-AF65-F5344CB8AC3E}">
        <p14:creationId xmlns:p14="http://schemas.microsoft.com/office/powerpoint/2010/main" val="1994168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24B919-D1A0-4552-AAE8-8EF481C20EDC}" type="slidenum">
              <a:rPr lang="en-US"/>
              <a:pPr>
                <a:defRPr/>
              </a:pPr>
              <a:t>‹#›</a:t>
            </a:fld>
            <a:endParaRPr lang="en-US"/>
          </a:p>
        </p:txBody>
      </p:sp>
    </p:spTree>
    <p:extLst>
      <p:ext uri="{BB962C8B-B14F-4D97-AF65-F5344CB8AC3E}">
        <p14:creationId xmlns:p14="http://schemas.microsoft.com/office/powerpoint/2010/main" val="2729823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CC0592-5A64-48D0-BA86-38B382F15486}" type="slidenum">
              <a:rPr lang="en-US"/>
              <a:pPr>
                <a:defRPr/>
              </a:pPr>
              <a:t>‹#›</a:t>
            </a:fld>
            <a:endParaRPr lang="en-US"/>
          </a:p>
        </p:txBody>
      </p:sp>
    </p:spTree>
    <p:extLst>
      <p:ext uri="{BB962C8B-B14F-4D97-AF65-F5344CB8AC3E}">
        <p14:creationId xmlns:p14="http://schemas.microsoft.com/office/powerpoint/2010/main" val="556790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3D0C1A-11F4-4C88-991E-B94A184AD84C}" type="slidenum">
              <a:rPr lang="en-US"/>
              <a:pPr>
                <a:defRPr/>
              </a:pPr>
              <a:t>‹#›</a:t>
            </a:fld>
            <a:endParaRPr lang="en-US"/>
          </a:p>
        </p:txBody>
      </p:sp>
    </p:spTree>
    <p:extLst>
      <p:ext uri="{BB962C8B-B14F-4D97-AF65-F5344CB8AC3E}">
        <p14:creationId xmlns:p14="http://schemas.microsoft.com/office/powerpoint/2010/main" val="1773591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EAA714-515A-4A38-8BC9-A58238D300B8}" type="slidenum">
              <a:rPr lang="en-US"/>
              <a:pPr>
                <a:defRPr/>
              </a:pPr>
              <a:t>‹#›</a:t>
            </a:fld>
            <a:endParaRPr lang="en-US"/>
          </a:p>
        </p:txBody>
      </p:sp>
    </p:spTree>
    <p:extLst>
      <p:ext uri="{BB962C8B-B14F-4D97-AF65-F5344CB8AC3E}">
        <p14:creationId xmlns:p14="http://schemas.microsoft.com/office/powerpoint/2010/main" val="41979970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0863"/>
            <a:ext cx="4038600" cy="437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820863"/>
            <a:ext cx="4038600" cy="2109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83050"/>
            <a:ext cx="4038600" cy="2111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484188" y="6381750"/>
            <a:ext cx="2895600" cy="476250"/>
          </a:xfrm>
        </p:spPr>
        <p:txBody>
          <a:bodyPr/>
          <a:lstStyle>
            <a:lvl1pPr>
              <a:defRPr/>
            </a:lvl1pPr>
          </a:lstStyle>
          <a:p>
            <a:pPr>
              <a:defRPr/>
            </a:pPr>
            <a:r>
              <a:rPr lang="en-US"/>
              <a:t>&lt;Intelligence System&gt;</a:t>
            </a:r>
          </a:p>
        </p:txBody>
      </p:sp>
      <p:sp>
        <p:nvSpPr>
          <p:cNvPr id="7" name="Slide Number Placeholder 6"/>
          <p:cNvSpPr>
            <a:spLocks noGrp="1"/>
          </p:cNvSpPr>
          <p:nvPr>
            <p:ph type="sldNum" sz="quarter" idx="11"/>
          </p:nvPr>
        </p:nvSpPr>
        <p:spPr>
          <a:xfrm>
            <a:off x="3559175" y="6381750"/>
            <a:ext cx="2133600" cy="476250"/>
          </a:xfrm>
        </p:spPr>
        <p:txBody>
          <a:bodyPr/>
          <a:lstStyle>
            <a:lvl1pPr>
              <a:defRPr/>
            </a:lvl1pPr>
          </a:lstStyle>
          <a:p>
            <a:pPr>
              <a:defRPr/>
            </a:pPr>
            <a:fld id="{4F8A0568-AF62-4646-8688-3FAFBFB149E6}" type="slidenum">
              <a:rPr lang="en-US"/>
              <a:pPr>
                <a:defRPr/>
              </a:pPr>
              <a:t>‹#›</a:t>
            </a:fld>
            <a:endParaRPr lang="en-US"/>
          </a:p>
        </p:txBody>
      </p:sp>
    </p:spTree>
    <p:extLst>
      <p:ext uri="{BB962C8B-B14F-4D97-AF65-F5344CB8AC3E}">
        <p14:creationId xmlns:p14="http://schemas.microsoft.com/office/powerpoint/2010/main" val="40158549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0863"/>
            <a:ext cx="4038600" cy="437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0863"/>
            <a:ext cx="4038600" cy="437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84188" y="6381750"/>
            <a:ext cx="2895600" cy="476250"/>
          </a:xfrm>
        </p:spPr>
        <p:txBody>
          <a:bodyPr/>
          <a:lstStyle>
            <a:lvl1pPr>
              <a:defRPr/>
            </a:lvl1pPr>
          </a:lstStyle>
          <a:p>
            <a:pPr>
              <a:defRPr/>
            </a:pPr>
            <a:r>
              <a:rPr lang="en-US"/>
              <a:t>&lt;Intelligence System&gt;</a:t>
            </a:r>
          </a:p>
        </p:txBody>
      </p:sp>
      <p:sp>
        <p:nvSpPr>
          <p:cNvPr id="6" name="Slide Number Placeholder 5"/>
          <p:cNvSpPr>
            <a:spLocks noGrp="1"/>
          </p:cNvSpPr>
          <p:nvPr>
            <p:ph type="sldNum" sz="quarter" idx="11"/>
          </p:nvPr>
        </p:nvSpPr>
        <p:spPr>
          <a:xfrm>
            <a:off x="3559175" y="6381750"/>
            <a:ext cx="2133600" cy="476250"/>
          </a:xfrm>
        </p:spPr>
        <p:txBody>
          <a:bodyPr/>
          <a:lstStyle>
            <a:lvl1pPr>
              <a:defRPr/>
            </a:lvl1pPr>
          </a:lstStyle>
          <a:p>
            <a:pPr>
              <a:defRPr/>
            </a:pPr>
            <a:fld id="{07D6ABA6-1469-4C24-828D-BBA418167635}" type="slidenum">
              <a:rPr lang="en-US"/>
              <a:pPr>
                <a:defRPr/>
              </a:pPr>
              <a:t>‹#›</a:t>
            </a:fld>
            <a:endParaRPr lang="en-US"/>
          </a:p>
        </p:txBody>
      </p:sp>
    </p:spTree>
    <p:extLst>
      <p:ext uri="{BB962C8B-B14F-4D97-AF65-F5344CB8AC3E}">
        <p14:creationId xmlns:p14="http://schemas.microsoft.com/office/powerpoint/2010/main" val="3945506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84C25331-5BF5-46E0-A7F7-962C2E6D01F8}" type="slidenum">
              <a:rPr lang="en-US"/>
              <a:pPr>
                <a:defRPr/>
              </a:pPr>
              <a:t>‹#›</a:t>
            </a:fld>
            <a:endParaRPr lang="en-US"/>
          </a:p>
        </p:txBody>
      </p:sp>
    </p:spTree>
    <p:extLst>
      <p:ext uri="{BB962C8B-B14F-4D97-AF65-F5344CB8AC3E}">
        <p14:creationId xmlns:p14="http://schemas.microsoft.com/office/powerpoint/2010/main" val="151705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5D58F3-56DE-4A97-8574-0AEFD126C242}" type="slidenum">
              <a:rPr lang="en-US"/>
              <a:pPr>
                <a:defRPr/>
              </a:pPr>
              <a:t>‹#›</a:t>
            </a:fld>
            <a:endParaRPr lang="en-US"/>
          </a:p>
        </p:txBody>
      </p:sp>
    </p:spTree>
    <p:extLst>
      <p:ext uri="{BB962C8B-B14F-4D97-AF65-F5344CB8AC3E}">
        <p14:creationId xmlns:p14="http://schemas.microsoft.com/office/powerpoint/2010/main" val="35991773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F8625E9F-7377-4349-AEE5-6FF760FFF303}" type="slidenum">
              <a:rPr lang="en-US"/>
              <a:pPr>
                <a:defRPr/>
              </a:pPr>
              <a:t>‹#›</a:t>
            </a:fld>
            <a:endParaRPr lang="en-US"/>
          </a:p>
        </p:txBody>
      </p:sp>
    </p:spTree>
    <p:extLst>
      <p:ext uri="{BB962C8B-B14F-4D97-AF65-F5344CB8AC3E}">
        <p14:creationId xmlns:p14="http://schemas.microsoft.com/office/powerpoint/2010/main" val="4262265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3197E-E698-4D28-9C2C-24B0FA955C78}" type="slidenum">
              <a:rPr lang="en-US"/>
              <a:pPr>
                <a:defRPr/>
              </a:pPr>
              <a:t>‹#›</a:t>
            </a:fld>
            <a:endParaRPr lang="en-US"/>
          </a:p>
        </p:txBody>
      </p:sp>
    </p:spTree>
    <p:extLst>
      <p:ext uri="{BB962C8B-B14F-4D97-AF65-F5344CB8AC3E}">
        <p14:creationId xmlns:p14="http://schemas.microsoft.com/office/powerpoint/2010/main" val="11649042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62BCBF-F03C-422F-9A3F-75937E3B9A0D}" type="slidenum">
              <a:rPr lang="en-US"/>
              <a:pPr>
                <a:defRPr/>
              </a:pPr>
              <a:t>‹#›</a:t>
            </a:fld>
            <a:endParaRPr lang="en-US"/>
          </a:p>
        </p:txBody>
      </p:sp>
    </p:spTree>
    <p:extLst>
      <p:ext uri="{BB962C8B-B14F-4D97-AF65-F5344CB8AC3E}">
        <p14:creationId xmlns:p14="http://schemas.microsoft.com/office/powerpoint/2010/main" val="36614186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07E3DD-2E86-4C56-8DDA-06E7844EEC9F}" type="slidenum">
              <a:rPr lang="en-US"/>
              <a:pPr>
                <a:defRPr/>
              </a:pPr>
              <a:t>‹#›</a:t>
            </a:fld>
            <a:endParaRPr lang="en-US"/>
          </a:p>
        </p:txBody>
      </p:sp>
    </p:spTree>
    <p:extLst>
      <p:ext uri="{BB962C8B-B14F-4D97-AF65-F5344CB8AC3E}">
        <p14:creationId xmlns:p14="http://schemas.microsoft.com/office/powerpoint/2010/main" val="12191144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459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459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A9347E7-B287-4A67-B568-4FBBAA2AB318}" type="slidenum">
              <a:rPr lang="en-US"/>
              <a:pPr>
                <a:defRPr/>
              </a:pPr>
              <a:t>‹#›</a:t>
            </a:fld>
            <a:endParaRPr lang="en-US"/>
          </a:p>
        </p:txBody>
      </p:sp>
    </p:spTree>
    <p:extLst>
      <p:ext uri="{BB962C8B-B14F-4D97-AF65-F5344CB8AC3E}">
        <p14:creationId xmlns:p14="http://schemas.microsoft.com/office/powerpoint/2010/main" val="18786741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5E5DDC-40D7-46F4-AE69-B4535BB751B6}" type="slidenum">
              <a:rPr lang="en-US"/>
              <a:pPr>
                <a:defRPr/>
              </a:pPr>
              <a:t>‹#›</a:t>
            </a:fld>
            <a:endParaRPr lang="en-US"/>
          </a:p>
        </p:txBody>
      </p:sp>
    </p:spTree>
    <p:extLst>
      <p:ext uri="{BB962C8B-B14F-4D97-AF65-F5344CB8AC3E}">
        <p14:creationId xmlns:p14="http://schemas.microsoft.com/office/powerpoint/2010/main" val="39276543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A6F826B-76D5-4CAD-90E0-2D4A33AD5496}" type="slidenum">
              <a:rPr lang="en-US"/>
              <a:pPr>
                <a:defRPr/>
              </a:pPr>
              <a:t>‹#›</a:t>
            </a:fld>
            <a:endParaRPr lang="en-US"/>
          </a:p>
        </p:txBody>
      </p:sp>
    </p:spTree>
    <p:extLst>
      <p:ext uri="{BB962C8B-B14F-4D97-AF65-F5344CB8AC3E}">
        <p14:creationId xmlns:p14="http://schemas.microsoft.com/office/powerpoint/2010/main" val="1429297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91B3B7-5D22-413A-A276-08A958B564FE}" type="slidenum">
              <a:rPr lang="en-US"/>
              <a:pPr>
                <a:defRPr/>
              </a:pPr>
              <a:t>‹#›</a:t>
            </a:fld>
            <a:endParaRPr lang="en-US"/>
          </a:p>
        </p:txBody>
      </p:sp>
    </p:spTree>
    <p:extLst>
      <p:ext uri="{BB962C8B-B14F-4D97-AF65-F5344CB8AC3E}">
        <p14:creationId xmlns:p14="http://schemas.microsoft.com/office/powerpoint/2010/main" val="35039404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6FC60B9-EE7D-4FCF-B479-26CAFF605B19}" type="slidenum">
              <a:rPr lang="en-US"/>
              <a:pPr>
                <a:defRPr/>
              </a:pPr>
              <a:t>‹#›</a:t>
            </a:fld>
            <a:endParaRPr lang="en-US"/>
          </a:p>
        </p:txBody>
      </p:sp>
    </p:spTree>
    <p:extLst>
      <p:ext uri="{BB962C8B-B14F-4D97-AF65-F5344CB8AC3E}">
        <p14:creationId xmlns:p14="http://schemas.microsoft.com/office/powerpoint/2010/main" val="3594990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911112C-078A-4821-9D19-01D7FF8E9FC9}" type="slidenum">
              <a:rPr lang="en-US"/>
              <a:pPr>
                <a:defRPr/>
              </a:pPr>
              <a:t>‹#›</a:t>
            </a:fld>
            <a:endParaRPr lang="en-US"/>
          </a:p>
        </p:txBody>
      </p:sp>
    </p:spTree>
    <p:extLst>
      <p:ext uri="{BB962C8B-B14F-4D97-AF65-F5344CB8AC3E}">
        <p14:creationId xmlns:p14="http://schemas.microsoft.com/office/powerpoint/2010/main" val="3274316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FDD5F9-E07D-4C3B-B1B8-B936141A632F}" type="slidenum">
              <a:rPr lang="en-US"/>
              <a:pPr>
                <a:defRPr/>
              </a:pPr>
              <a:t>‹#›</a:t>
            </a:fld>
            <a:endParaRPr lang="en-US"/>
          </a:p>
        </p:txBody>
      </p:sp>
    </p:spTree>
    <p:extLst>
      <p:ext uri="{BB962C8B-B14F-4D97-AF65-F5344CB8AC3E}">
        <p14:creationId xmlns:p14="http://schemas.microsoft.com/office/powerpoint/2010/main" val="1360878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241E72-EA10-454F-BB4E-16DB65A23AF7}" type="slidenum">
              <a:rPr lang="en-US"/>
              <a:pPr>
                <a:defRPr/>
              </a:pPr>
              <a:t>‹#›</a:t>
            </a:fld>
            <a:endParaRPr lang="en-US"/>
          </a:p>
        </p:txBody>
      </p:sp>
    </p:spTree>
    <p:extLst>
      <p:ext uri="{BB962C8B-B14F-4D97-AF65-F5344CB8AC3E}">
        <p14:creationId xmlns:p14="http://schemas.microsoft.com/office/powerpoint/2010/main" val="8772814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BF5595-4A95-4175-AB66-850129C1E165}" type="slidenum">
              <a:rPr lang="en-US"/>
              <a:pPr>
                <a:defRPr/>
              </a:pPr>
              <a:t>‹#›</a:t>
            </a:fld>
            <a:endParaRPr lang="en-US"/>
          </a:p>
        </p:txBody>
      </p:sp>
    </p:spTree>
    <p:extLst>
      <p:ext uri="{BB962C8B-B14F-4D97-AF65-F5344CB8AC3E}">
        <p14:creationId xmlns:p14="http://schemas.microsoft.com/office/powerpoint/2010/main" val="42197367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BEFC17-FDD4-4F34-B554-560384160F91}" type="slidenum">
              <a:rPr lang="en-US"/>
              <a:pPr>
                <a:defRPr/>
              </a:pPr>
              <a:t>‹#›</a:t>
            </a:fld>
            <a:endParaRPr lang="en-US"/>
          </a:p>
        </p:txBody>
      </p:sp>
    </p:spTree>
    <p:extLst>
      <p:ext uri="{BB962C8B-B14F-4D97-AF65-F5344CB8AC3E}">
        <p14:creationId xmlns:p14="http://schemas.microsoft.com/office/powerpoint/2010/main" val="15859101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60CF37-9103-4A34-8FFB-72B8FE98E1A2}" type="slidenum">
              <a:rPr lang="en-US"/>
              <a:pPr>
                <a:defRPr/>
              </a:pPr>
              <a:t>‹#›</a:t>
            </a:fld>
            <a:endParaRPr lang="en-US"/>
          </a:p>
        </p:txBody>
      </p:sp>
    </p:spTree>
    <p:extLst>
      <p:ext uri="{BB962C8B-B14F-4D97-AF65-F5344CB8AC3E}">
        <p14:creationId xmlns:p14="http://schemas.microsoft.com/office/powerpoint/2010/main" val="10040401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D8301D-D4B1-41FF-B4F0-2C629BFBC307}" type="slidenum">
              <a:rPr lang="en-US"/>
              <a:pPr>
                <a:defRPr/>
              </a:pPr>
              <a:t>‹#›</a:t>
            </a:fld>
            <a:endParaRPr lang="en-US"/>
          </a:p>
        </p:txBody>
      </p:sp>
    </p:spTree>
    <p:extLst>
      <p:ext uri="{BB962C8B-B14F-4D97-AF65-F5344CB8AC3E}">
        <p14:creationId xmlns:p14="http://schemas.microsoft.com/office/powerpoint/2010/main" val="25702032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D75F39-077C-41C1-B4E7-0D508FB961D1}" type="slidenum">
              <a:rPr lang="en-US"/>
              <a:pPr>
                <a:defRPr/>
              </a:pPr>
              <a:t>‹#›</a:t>
            </a:fld>
            <a:endParaRPr lang="en-US"/>
          </a:p>
        </p:txBody>
      </p:sp>
    </p:spTree>
    <p:extLst>
      <p:ext uri="{BB962C8B-B14F-4D97-AF65-F5344CB8AC3E}">
        <p14:creationId xmlns:p14="http://schemas.microsoft.com/office/powerpoint/2010/main" val="1846425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8BD9B04-8271-4526-B8AE-CFF10894274A}" type="slidenum">
              <a:rPr lang="en-US"/>
              <a:pPr>
                <a:defRPr/>
              </a:pPr>
              <a:t>‹#›</a:t>
            </a:fld>
            <a:endParaRPr lang="en-US"/>
          </a:p>
        </p:txBody>
      </p:sp>
    </p:spTree>
    <p:extLst>
      <p:ext uri="{BB962C8B-B14F-4D97-AF65-F5344CB8AC3E}">
        <p14:creationId xmlns:p14="http://schemas.microsoft.com/office/powerpoint/2010/main" val="40051801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6489848-D91D-4651-928E-637A6B128F3C}" type="slidenum">
              <a:rPr lang="en-US"/>
              <a:pPr>
                <a:defRPr/>
              </a:pPr>
              <a:t>‹#›</a:t>
            </a:fld>
            <a:endParaRPr lang="en-US"/>
          </a:p>
        </p:txBody>
      </p:sp>
    </p:spTree>
    <p:extLst>
      <p:ext uri="{BB962C8B-B14F-4D97-AF65-F5344CB8AC3E}">
        <p14:creationId xmlns:p14="http://schemas.microsoft.com/office/powerpoint/2010/main" val="3186335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639482E-71CE-4128-B5B1-B808251DF4BA}" type="slidenum">
              <a:rPr lang="en-US"/>
              <a:pPr>
                <a:defRPr/>
              </a:pPr>
              <a:t>‹#›</a:t>
            </a:fld>
            <a:endParaRPr lang="en-US"/>
          </a:p>
        </p:txBody>
      </p:sp>
    </p:spTree>
    <p:extLst>
      <p:ext uri="{BB962C8B-B14F-4D97-AF65-F5344CB8AC3E}">
        <p14:creationId xmlns:p14="http://schemas.microsoft.com/office/powerpoint/2010/main" val="16840601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8B4F4D-D468-402C-A433-3F931DA520F7}" type="slidenum">
              <a:rPr lang="en-US"/>
              <a:pPr>
                <a:defRPr/>
              </a:pPr>
              <a:t>‹#›</a:t>
            </a:fld>
            <a:endParaRPr lang="en-US"/>
          </a:p>
        </p:txBody>
      </p:sp>
    </p:spTree>
    <p:extLst>
      <p:ext uri="{BB962C8B-B14F-4D97-AF65-F5344CB8AC3E}">
        <p14:creationId xmlns:p14="http://schemas.microsoft.com/office/powerpoint/2010/main" val="4925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9CA451-A7E7-43A2-8B28-F4E67EB79FF0}" type="slidenum">
              <a:rPr lang="en-US"/>
              <a:pPr>
                <a:defRPr/>
              </a:pPr>
              <a:t>‹#›</a:t>
            </a:fld>
            <a:endParaRPr lang="en-US"/>
          </a:p>
        </p:txBody>
      </p:sp>
    </p:spTree>
    <p:extLst>
      <p:ext uri="{BB962C8B-B14F-4D97-AF65-F5344CB8AC3E}">
        <p14:creationId xmlns:p14="http://schemas.microsoft.com/office/powerpoint/2010/main" val="23933000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5A43FEB-2A8F-49DD-8B58-ABE0C1A21F00}" type="slidenum">
              <a:rPr lang="en-US"/>
              <a:pPr>
                <a:defRPr/>
              </a:pPr>
              <a:t>‹#›</a:t>
            </a:fld>
            <a:endParaRPr lang="en-US"/>
          </a:p>
        </p:txBody>
      </p:sp>
    </p:spTree>
    <p:extLst>
      <p:ext uri="{BB962C8B-B14F-4D97-AF65-F5344CB8AC3E}">
        <p14:creationId xmlns:p14="http://schemas.microsoft.com/office/powerpoint/2010/main" val="23330053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80C571-3802-444E-8D46-33C909FF1C8B}" type="slidenum">
              <a:rPr lang="en-US"/>
              <a:pPr>
                <a:defRPr/>
              </a:pPr>
              <a:t>‹#›</a:t>
            </a:fld>
            <a:endParaRPr lang="en-US"/>
          </a:p>
        </p:txBody>
      </p:sp>
    </p:spTree>
    <p:extLst>
      <p:ext uri="{BB962C8B-B14F-4D97-AF65-F5344CB8AC3E}">
        <p14:creationId xmlns:p14="http://schemas.microsoft.com/office/powerpoint/2010/main" val="13487271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5006D4-6BEF-4A5F-B2C1-077861A87AC5}" type="slidenum">
              <a:rPr lang="en-US"/>
              <a:pPr>
                <a:defRPr/>
              </a:pPr>
              <a:t>‹#›</a:t>
            </a:fld>
            <a:endParaRPr lang="en-US"/>
          </a:p>
        </p:txBody>
      </p:sp>
    </p:spTree>
    <p:extLst>
      <p:ext uri="{BB962C8B-B14F-4D97-AF65-F5344CB8AC3E}">
        <p14:creationId xmlns:p14="http://schemas.microsoft.com/office/powerpoint/2010/main" val="20317516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A70FF6-9242-447C-87FB-94A2E73B9DC1}" type="slidenum">
              <a:rPr lang="en-US"/>
              <a:pPr>
                <a:defRPr/>
              </a:pPr>
              <a:t>‹#›</a:t>
            </a:fld>
            <a:endParaRPr lang="en-US"/>
          </a:p>
        </p:txBody>
      </p:sp>
    </p:spTree>
    <p:extLst>
      <p:ext uri="{BB962C8B-B14F-4D97-AF65-F5344CB8AC3E}">
        <p14:creationId xmlns:p14="http://schemas.microsoft.com/office/powerpoint/2010/main" val="2352857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FAB2AC-C4F0-4D22-8E76-1D6B035181A2}" type="slidenum">
              <a:rPr lang="en-US"/>
              <a:pPr>
                <a:defRPr/>
              </a:pPr>
              <a:t>‹#›</a:t>
            </a:fld>
            <a:endParaRPr lang="en-US"/>
          </a:p>
        </p:txBody>
      </p:sp>
    </p:spTree>
    <p:extLst>
      <p:ext uri="{BB962C8B-B14F-4D97-AF65-F5344CB8AC3E}">
        <p14:creationId xmlns:p14="http://schemas.microsoft.com/office/powerpoint/2010/main" val="24203906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8919A7-3854-4DA0-A3A6-6598885B9C88}" type="slidenum">
              <a:rPr lang="en-US"/>
              <a:pPr>
                <a:defRPr/>
              </a:pPr>
              <a:t>‹#›</a:t>
            </a:fld>
            <a:endParaRPr lang="en-US"/>
          </a:p>
        </p:txBody>
      </p:sp>
    </p:spTree>
    <p:extLst>
      <p:ext uri="{BB962C8B-B14F-4D97-AF65-F5344CB8AC3E}">
        <p14:creationId xmlns:p14="http://schemas.microsoft.com/office/powerpoint/2010/main" val="38056586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88F5B0-23E6-4AF1-B82D-4E86C50BA8DA}" type="slidenum">
              <a:rPr lang="en-US"/>
              <a:pPr>
                <a:defRPr/>
              </a:pPr>
              <a:t>‹#›</a:t>
            </a:fld>
            <a:endParaRPr lang="en-US"/>
          </a:p>
        </p:txBody>
      </p:sp>
    </p:spTree>
    <p:extLst>
      <p:ext uri="{BB962C8B-B14F-4D97-AF65-F5344CB8AC3E}">
        <p14:creationId xmlns:p14="http://schemas.microsoft.com/office/powerpoint/2010/main" val="19688481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DD47C35-9A82-4167-B6B5-30BD2C228704}" type="slidenum">
              <a:rPr lang="en-US"/>
              <a:pPr>
                <a:defRPr/>
              </a:pPr>
              <a:t>‹#›</a:t>
            </a:fld>
            <a:endParaRPr lang="en-US"/>
          </a:p>
        </p:txBody>
      </p:sp>
    </p:spTree>
    <p:extLst>
      <p:ext uri="{BB962C8B-B14F-4D97-AF65-F5344CB8AC3E}">
        <p14:creationId xmlns:p14="http://schemas.microsoft.com/office/powerpoint/2010/main" val="31298684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65947F2-FE59-41C5-8494-34DE00B334C3}" type="slidenum">
              <a:rPr lang="en-US"/>
              <a:pPr>
                <a:defRPr/>
              </a:pPr>
              <a:t>‹#›</a:t>
            </a:fld>
            <a:endParaRPr lang="en-US"/>
          </a:p>
        </p:txBody>
      </p:sp>
    </p:spTree>
    <p:extLst>
      <p:ext uri="{BB962C8B-B14F-4D97-AF65-F5344CB8AC3E}">
        <p14:creationId xmlns:p14="http://schemas.microsoft.com/office/powerpoint/2010/main" val="327614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14B417A-DEB3-4778-8429-93F6BD4A93CD}" type="slidenum">
              <a:rPr lang="en-US"/>
              <a:pPr>
                <a:defRPr/>
              </a:pPr>
              <a:t>‹#›</a:t>
            </a:fld>
            <a:endParaRPr lang="en-US"/>
          </a:p>
        </p:txBody>
      </p:sp>
    </p:spTree>
    <p:extLst>
      <p:ext uri="{BB962C8B-B14F-4D97-AF65-F5344CB8AC3E}">
        <p14:creationId xmlns:p14="http://schemas.microsoft.com/office/powerpoint/2010/main" val="15334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2B7CC14-92A9-4E11-AB05-72D345F22D1C}" type="slidenum">
              <a:rPr lang="en-US"/>
              <a:pPr>
                <a:defRPr/>
              </a:pPr>
              <a:t>‹#›</a:t>
            </a:fld>
            <a:endParaRPr lang="en-US"/>
          </a:p>
        </p:txBody>
      </p:sp>
    </p:spTree>
    <p:extLst>
      <p:ext uri="{BB962C8B-B14F-4D97-AF65-F5344CB8AC3E}">
        <p14:creationId xmlns:p14="http://schemas.microsoft.com/office/powerpoint/2010/main" val="5486384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5F23E9C-7892-4F40-A631-A787A3FF458E}" type="slidenum">
              <a:rPr lang="en-US"/>
              <a:pPr>
                <a:defRPr/>
              </a:pPr>
              <a:t>‹#›</a:t>
            </a:fld>
            <a:endParaRPr lang="en-US"/>
          </a:p>
        </p:txBody>
      </p:sp>
    </p:spTree>
    <p:extLst>
      <p:ext uri="{BB962C8B-B14F-4D97-AF65-F5344CB8AC3E}">
        <p14:creationId xmlns:p14="http://schemas.microsoft.com/office/powerpoint/2010/main" val="29160613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1387C5-FC02-47AB-87A7-A8AEC21F1253}" type="slidenum">
              <a:rPr lang="en-US"/>
              <a:pPr>
                <a:defRPr/>
              </a:pPr>
              <a:t>‹#›</a:t>
            </a:fld>
            <a:endParaRPr lang="en-US"/>
          </a:p>
        </p:txBody>
      </p:sp>
    </p:spTree>
    <p:extLst>
      <p:ext uri="{BB962C8B-B14F-4D97-AF65-F5344CB8AC3E}">
        <p14:creationId xmlns:p14="http://schemas.microsoft.com/office/powerpoint/2010/main" val="29093264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07DDF0-E285-4A37-AC23-C7B255FF072B}" type="slidenum">
              <a:rPr lang="en-US"/>
              <a:pPr>
                <a:defRPr/>
              </a:pPr>
              <a:t>‹#›</a:t>
            </a:fld>
            <a:endParaRPr lang="en-US"/>
          </a:p>
        </p:txBody>
      </p:sp>
    </p:spTree>
    <p:extLst>
      <p:ext uri="{BB962C8B-B14F-4D97-AF65-F5344CB8AC3E}">
        <p14:creationId xmlns:p14="http://schemas.microsoft.com/office/powerpoint/2010/main" val="9539455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25EAC4-3ED9-4D4C-9BD3-3895BFC15F4C}" type="slidenum">
              <a:rPr lang="en-US"/>
              <a:pPr>
                <a:defRPr/>
              </a:pPr>
              <a:t>‹#›</a:t>
            </a:fld>
            <a:endParaRPr lang="en-US"/>
          </a:p>
        </p:txBody>
      </p:sp>
    </p:spTree>
    <p:extLst>
      <p:ext uri="{BB962C8B-B14F-4D97-AF65-F5344CB8AC3E}">
        <p14:creationId xmlns:p14="http://schemas.microsoft.com/office/powerpoint/2010/main" val="23874149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37F4EFD-A631-43CB-81C9-17A64B6548DD}" type="slidenum">
              <a:rPr lang="en-US"/>
              <a:pPr>
                <a:defRPr/>
              </a:pPr>
              <a:t>‹#›</a:t>
            </a:fld>
            <a:endParaRPr lang="en-US"/>
          </a:p>
        </p:txBody>
      </p:sp>
    </p:spTree>
    <p:extLst>
      <p:ext uri="{BB962C8B-B14F-4D97-AF65-F5344CB8AC3E}">
        <p14:creationId xmlns:p14="http://schemas.microsoft.com/office/powerpoint/2010/main" val="22799775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DF037E-A9F7-4581-8284-A8840C1A914B}" type="slidenum">
              <a:rPr lang="en-US"/>
              <a:pPr>
                <a:defRPr/>
              </a:pPr>
              <a:t>‹#›</a:t>
            </a:fld>
            <a:endParaRPr lang="en-US"/>
          </a:p>
        </p:txBody>
      </p:sp>
    </p:spTree>
    <p:extLst>
      <p:ext uri="{BB962C8B-B14F-4D97-AF65-F5344CB8AC3E}">
        <p14:creationId xmlns:p14="http://schemas.microsoft.com/office/powerpoint/2010/main" val="16403322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837C19-F79A-450E-9D55-F34AB8D0363D}" type="slidenum">
              <a:rPr lang="en-US"/>
              <a:pPr>
                <a:defRPr/>
              </a:pPr>
              <a:t>‹#›</a:t>
            </a:fld>
            <a:endParaRPr lang="en-US"/>
          </a:p>
        </p:txBody>
      </p:sp>
    </p:spTree>
    <p:extLst>
      <p:ext uri="{BB962C8B-B14F-4D97-AF65-F5344CB8AC3E}">
        <p14:creationId xmlns:p14="http://schemas.microsoft.com/office/powerpoint/2010/main" val="10871496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459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459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5FDD15B-A5E2-46F9-ACB2-E11E0A870BE4}" type="slidenum">
              <a:rPr lang="en-US"/>
              <a:pPr>
                <a:defRPr/>
              </a:pPr>
              <a:t>‹#›</a:t>
            </a:fld>
            <a:endParaRPr lang="en-US"/>
          </a:p>
        </p:txBody>
      </p:sp>
    </p:spTree>
    <p:extLst>
      <p:ext uri="{BB962C8B-B14F-4D97-AF65-F5344CB8AC3E}">
        <p14:creationId xmlns:p14="http://schemas.microsoft.com/office/powerpoint/2010/main" val="35896385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C08F3DB-87EA-4A02-8F54-4E3DCC2FB350}" type="slidenum">
              <a:rPr lang="en-US"/>
              <a:pPr>
                <a:defRPr/>
              </a:pPr>
              <a:t>‹#›</a:t>
            </a:fld>
            <a:endParaRPr lang="en-US"/>
          </a:p>
        </p:txBody>
      </p:sp>
    </p:spTree>
    <p:extLst>
      <p:ext uri="{BB962C8B-B14F-4D97-AF65-F5344CB8AC3E}">
        <p14:creationId xmlns:p14="http://schemas.microsoft.com/office/powerpoint/2010/main" val="14192737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7A460F-FB7F-4389-AB8F-FF9F4E159B9C}" type="slidenum">
              <a:rPr lang="en-US"/>
              <a:pPr>
                <a:defRPr/>
              </a:pPr>
              <a:t>‹#›</a:t>
            </a:fld>
            <a:endParaRPr lang="en-US"/>
          </a:p>
        </p:txBody>
      </p:sp>
    </p:spTree>
    <p:extLst>
      <p:ext uri="{BB962C8B-B14F-4D97-AF65-F5344CB8AC3E}">
        <p14:creationId xmlns:p14="http://schemas.microsoft.com/office/powerpoint/2010/main" val="105984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BD55DDE-2C10-44CB-8E8D-2B15BA38CCDB}" type="slidenum">
              <a:rPr lang="en-US"/>
              <a:pPr>
                <a:defRPr/>
              </a:pPr>
              <a:t>‹#›</a:t>
            </a:fld>
            <a:endParaRPr lang="en-US"/>
          </a:p>
        </p:txBody>
      </p:sp>
    </p:spTree>
    <p:extLst>
      <p:ext uri="{BB962C8B-B14F-4D97-AF65-F5344CB8AC3E}">
        <p14:creationId xmlns:p14="http://schemas.microsoft.com/office/powerpoint/2010/main" val="126023507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76C2975-0A91-44A9-A09B-54706B00151E}" type="slidenum">
              <a:rPr lang="en-US"/>
              <a:pPr>
                <a:defRPr/>
              </a:pPr>
              <a:t>‹#›</a:t>
            </a:fld>
            <a:endParaRPr lang="en-US"/>
          </a:p>
        </p:txBody>
      </p:sp>
    </p:spTree>
    <p:extLst>
      <p:ext uri="{BB962C8B-B14F-4D97-AF65-F5344CB8AC3E}">
        <p14:creationId xmlns:p14="http://schemas.microsoft.com/office/powerpoint/2010/main" val="40877754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0101332-5B97-4510-AFF5-D18EACD462ED}" type="slidenum">
              <a:rPr lang="en-US"/>
              <a:pPr>
                <a:defRPr/>
              </a:pPr>
              <a:t>‹#›</a:t>
            </a:fld>
            <a:endParaRPr lang="en-US"/>
          </a:p>
        </p:txBody>
      </p:sp>
    </p:spTree>
    <p:extLst>
      <p:ext uri="{BB962C8B-B14F-4D97-AF65-F5344CB8AC3E}">
        <p14:creationId xmlns:p14="http://schemas.microsoft.com/office/powerpoint/2010/main" val="20722830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20692B-A550-40D7-904C-984D59D38B48}" type="slidenum">
              <a:rPr lang="en-US"/>
              <a:pPr>
                <a:defRPr/>
              </a:pPr>
              <a:t>‹#›</a:t>
            </a:fld>
            <a:endParaRPr lang="en-US"/>
          </a:p>
        </p:txBody>
      </p:sp>
    </p:spTree>
    <p:extLst>
      <p:ext uri="{BB962C8B-B14F-4D97-AF65-F5344CB8AC3E}">
        <p14:creationId xmlns:p14="http://schemas.microsoft.com/office/powerpoint/2010/main" val="33428425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7DFDB94-46AC-4427-954B-8704BD2106A4}" type="slidenum">
              <a:rPr lang="en-US"/>
              <a:pPr>
                <a:defRPr/>
              </a:pPr>
              <a:t>‹#›</a:t>
            </a:fld>
            <a:endParaRPr lang="en-US"/>
          </a:p>
        </p:txBody>
      </p:sp>
    </p:spTree>
    <p:extLst>
      <p:ext uri="{BB962C8B-B14F-4D97-AF65-F5344CB8AC3E}">
        <p14:creationId xmlns:p14="http://schemas.microsoft.com/office/powerpoint/2010/main" val="36571359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D71B7E-7482-4C1E-8643-4BEF11433A9D}" type="slidenum">
              <a:rPr lang="en-US"/>
              <a:pPr>
                <a:defRPr/>
              </a:pPr>
              <a:t>‹#›</a:t>
            </a:fld>
            <a:endParaRPr lang="en-US"/>
          </a:p>
        </p:txBody>
      </p:sp>
    </p:spTree>
    <p:extLst>
      <p:ext uri="{BB962C8B-B14F-4D97-AF65-F5344CB8AC3E}">
        <p14:creationId xmlns:p14="http://schemas.microsoft.com/office/powerpoint/2010/main" val="39663245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924970-84A6-4F6E-89F8-E9B903E5F6CF}" type="slidenum">
              <a:rPr lang="en-US"/>
              <a:pPr>
                <a:defRPr/>
              </a:pPr>
              <a:t>‹#›</a:t>
            </a:fld>
            <a:endParaRPr lang="en-US"/>
          </a:p>
        </p:txBody>
      </p:sp>
    </p:spTree>
    <p:extLst>
      <p:ext uri="{BB962C8B-B14F-4D97-AF65-F5344CB8AC3E}">
        <p14:creationId xmlns:p14="http://schemas.microsoft.com/office/powerpoint/2010/main" val="9425880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1B0EAA-D37D-4CDA-88E4-51AF88C4F1E4}" type="slidenum">
              <a:rPr lang="en-US"/>
              <a:pPr>
                <a:defRPr/>
              </a:pPr>
              <a:t>‹#›</a:t>
            </a:fld>
            <a:endParaRPr lang="en-US"/>
          </a:p>
        </p:txBody>
      </p:sp>
    </p:spTree>
    <p:extLst>
      <p:ext uri="{BB962C8B-B14F-4D97-AF65-F5344CB8AC3E}">
        <p14:creationId xmlns:p14="http://schemas.microsoft.com/office/powerpoint/2010/main" val="8305912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EB564E-87C4-436E-AEF5-07E832B12D9A}" type="slidenum">
              <a:rPr lang="en-US"/>
              <a:pPr>
                <a:defRPr/>
              </a:pPr>
              <a:t>‹#›</a:t>
            </a:fld>
            <a:endParaRPr lang="en-US"/>
          </a:p>
        </p:txBody>
      </p:sp>
    </p:spTree>
    <p:extLst>
      <p:ext uri="{BB962C8B-B14F-4D97-AF65-F5344CB8AC3E}">
        <p14:creationId xmlns:p14="http://schemas.microsoft.com/office/powerpoint/2010/main" val="40998204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A68333-BDA1-46EB-BEE8-535E82E51A62}" type="slidenum">
              <a:rPr lang="en-US"/>
              <a:pPr>
                <a:defRPr/>
              </a:pPr>
              <a:t>‹#›</a:t>
            </a:fld>
            <a:endParaRPr lang="en-US"/>
          </a:p>
        </p:txBody>
      </p:sp>
    </p:spTree>
    <p:extLst>
      <p:ext uri="{BB962C8B-B14F-4D97-AF65-F5344CB8AC3E}">
        <p14:creationId xmlns:p14="http://schemas.microsoft.com/office/powerpoint/2010/main" val="384871621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35B0770-FB53-4F7A-B06F-F3FF2CB8253C}" type="slidenum">
              <a:rPr lang="en-US"/>
              <a:pPr>
                <a:defRPr/>
              </a:pPr>
              <a:t>‹#›</a:t>
            </a:fld>
            <a:endParaRPr lang="en-US"/>
          </a:p>
        </p:txBody>
      </p:sp>
    </p:spTree>
    <p:extLst>
      <p:ext uri="{BB962C8B-B14F-4D97-AF65-F5344CB8AC3E}">
        <p14:creationId xmlns:p14="http://schemas.microsoft.com/office/powerpoint/2010/main" val="397009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F24610-1D01-4792-BF14-C8206B093993}" type="slidenum">
              <a:rPr lang="en-US"/>
              <a:pPr>
                <a:defRPr/>
              </a:pPr>
              <a:t>‹#›</a:t>
            </a:fld>
            <a:endParaRPr lang="en-US"/>
          </a:p>
        </p:txBody>
      </p:sp>
    </p:spTree>
    <p:extLst>
      <p:ext uri="{BB962C8B-B14F-4D97-AF65-F5344CB8AC3E}">
        <p14:creationId xmlns:p14="http://schemas.microsoft.com/office/powerpoint/2010/main" val="41432001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1328502-FEEE-4F16-80E8-A32453AAD73A}" type="slidenum">
              <a:rPr lang="en-US"/>
              <a:pPr>
                <a:defRPr/>
              </a:pPr>
              <a:t>‹#›</a:t>
            </a:fld>
            <a:endParaRPr lang="en-US"/>
          </a:p>
        </p:txBody>
      </p:sp>
    </p:spTree>
    <p:extLst>
      <p:ext uri="{BB962C8B-B14F-4D97-AF65-F5344CB8AC3E}">
        <p14:creationId xmlns:p14="http://schemas.microsoft.com/office/powerpoint/2010/main" val="46221087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02A03B6-7FD6-42E2-BD9B-5426D799CC7C}" type="slidenum">
              <a:rPr lang="en-US"/>
              <a:pPr>
                <a:defRPr/>
              </a:pPr>
              <a:t>‹#›</a:t>
            </a:fld>
            <a:endParaRPr lang="en-US"/>
          </a:p>
        </p:txBody>
      </p:sp>
    </p:spTree>
    <p:extLst>
      <p:ext uri="{BB962C8B-B14F-4D97-AF65-F5344CB8AC3E}">
        <p14:creationId xmlns:p14="http://schemas.microsoft.com/office/powerpoint/2010/main" val="14709879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AD887E-A5C3-4E77-A8AB-BFD0607532F8}" type="slidenum">
              <a:rPr lang="en-US"/>
              <a:pPr>
                <a:defRPr/>
              </a:pPr>
              <a:t>‹#›</a:t>
            </a:fld>
            <a:endParaRPr lang="en-US"/>
          </a:p>
        </p:txBody>
      </p:sp>
    </p:spTree>
    <p:extLst>
      <p:ext uri="{BB962C8B-B14F-4D97-AF65-F5344CB8AC3E}">
        <p14:creationId xmlns:p14="http://schemas.microsoft.com/office/powerpoint/2010/main" val="143675977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3ADC4C-9079-4E1B-B1B5-D4231DDEC5B6}" type="slidenum">
              <a:rPr lang="en-US"/>
              <a:pPr>
                <a:defRPr/>
              </a:pPr>
              <a:t>‹#›</a:t>
            </a:fld>
            <a:endParaRPr lang="en-US"/>
          </a:p>
        </p:txBody>
      </p:sp>
    </p:spTree>
    <p:extLst>
      <p:ext uri="{BB962C8B-B14F-4D97-AF65-F5344CB8AC3E}">
        <p14:creationId xmlns:p14="http://schemas.microsoft.com/office/powerpoint/2010/main" val="41461675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A21932-AA0B-447E-BD8D-8A06763C82AB}" type="slidenum">
              <a:rPr lang="en-US"/>
              <a:pPr>
                <a:defRPr/>
              </a:pPr>
              <a:t>‹#›</a:t>
            </a:fld>
            <a:endParaRPr lang="en-US"/>
          </a:p>
        </p:txBody>
      </p:sp>
    </p:spTree>
    <p:extLst>
      <p:ext uri="{BB962C8B-B14F-4D97-AF65-F5344CB8AC3E}">
        <p14:creationId xmlns:p14="http://schemas.microsoft.com/office/powerpoint/2010/main" val="6466217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FBA4FD-449B-4C6A-9B8C-3515C7E66BFD}" type="slidenum">
              <a:rPr lang="en-US"/>
              <a:pPr>
                <a:defRPr/>
              </a:pPr>
              <a:t>‹#›</a:t>
            </a:fld>
            <a:endParaRPr lang="en-US"/>
          </a:p>
        </p:txBody>
      </p:sp>
    </p:spTree>
    <p:extLst>
      <p:ext uri="{BB962C8B-B14F-4D97-AF65-F5344CB8AC3E}">
        <p14:creationId xmlns:p14="http://schemas.microsoft.com/office/powerpoint/2010/main" val="33948830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4D719D3-45F4-4EBF-A86B-25325E960E92}" type="slidenum">
              <a:rPr lang="en-US"/>
              <a:pPr>
                <a:defRPr/>
              </a:pPr>
              <a:t>‹#›</a:t>
            </a:fld>
            <a:endParaRPr lang="en-US"/>
          </a:p>
        </p:txBody>
      </p:sp>
    </p:spTree>
    <p:extLst>
      <p:ext uri="{BB962C8B-B14F-4D97-AF65-F5344CB8AC3E}">
        <p14:creationId xmlns:p14="http://schemas.microsoft.com/office/powerpoint/2010/main" val="362302284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6F8918-772B-4178-8FF8-F92D6A9B3910}" type="slidenum">
              <a:rPr lang="en-US"/>
              <a:pPr>
                <a:defRPr/>
              </a:pPr>
              <a:t>‹#›</a:t>
            </a:fld>
            <a:endParaRPr lang="en-US"/>
          </a:p>
        </p:txBody>
      </p:sp>
    </p:spTree>
    <p:extLst>
      <p:ext uri="{BB962C8B-B14F-4D97-AF65-F5344CB8AC3E}">
        <p14:creationId xmlns:p14="http://schemas.microsoft.com/office/powerpoint/2010/main" val="8071964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E68A65-C354-422B-B444-93BFD1F6008E}" type="slidenum">
              <a:rPr lang="en-US"/>
              <a:pPr>
                <a:defRPr/>
              </a:pPr>
              <a:t>‹#›</a:t>
            </a:fld>
            <a:endParaRPr lang="en-US"/>
          </a:p>
        </p:txBody>
      </p:sp>
    </p:spTree>
    <p:extLst>
      <p:ext uri="{BB962C8B-B14F-4D97-AF65-F5344CB8AC3E}">
        <p14:creationId xmlns:p14="http://schemas.microsoft.com/office/powerpoint/2010/main" val="27376616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E78AAAA-CABB-497F-8C3C-29D4D357F5E4}" type="slidenum">
              <a:rPr lang="en-US"/>
              <a:pPr>
                <a:defRPr/>
              </a:pPr>
              <a:t>‹#›</a:t>
            </a:fld>
            <a:endParaRPr lang="en-US"/>
          </a:p>
        </p:txBody>
      </p:sp>
    </p:spTree>
    <p:extLst>
      <p:ext uri="{BB962C8B-B14F-4D97-AF65-F5344CB8AC3E}">
        <p14:creationId xmlns:p14="http://schemas.microsoft.com/office/powerpoint/2010/main" val="112599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19B955-8367-4532-8D78-1C3311C86DAC}" type="slidenum">
              <a:rPr lang="en-US"/>
              <a:pPr>
                <a:defRPr/>
              </a:pPr>
              <a:t>‹#›</a:t>
            </a:fld>
            <a:endParaRPr lang="en-US"/>
          </a:p>
        </p:txBody>
      </p:sp>
    </p:spTree>
    <p:extLst>
      <p:ext uri="{BB962C8B-B14F-4D97-AF65-F5344CB8AC3E}">
        <p14:creationId xmlns:p14="http://schemas.microsoft.com/office/powerpoint/2010/main" val="336465844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7F5176D-3D03-42BD-83DF-976DF03F87A0}" type="slidenum">
              <a:rPr lang="en-US"/>
              <a:pPr>
                <a:defRPr/>
              </a:pPr>
              <a:t>‹#›</a:t>
            </a:fld>
            <a:endParaRPr lang="en-US"/>
          </a:p>
        </p:txBody>
      </p:sp>
    </p:spTree>
    <p:extLst>
      <p:ext uri="{BB962C8B-B14F-4D97-AF65-F5344CB8AC3E}">
        <p14:creationId xmlns:p14="http://schemas.microsoft.com/office/powerpoint/2010/main" val="5932747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099AB2-97BD-445B-9ED0-A5A2AAF9B4FA}" type="slidenum">
              <a:rPr lang="en-US"/>
              <a:pPr>
                <a:defRPr/>
              </a:pPr>
              <a:t>‹#›</a:t>
            </a:fld>
            <a:endParaRPr lang="en-US"/>
          </a:p>
        </p:txBody>
      </p:sp>
    </p:spTree>
    <p:extLst>
      <p:ext uri="{BB962C8B-B14F-4D97-AF65-F5344CB8AC3E}">
        <p14:creationId xmlns:p14="http://schemas.microsoft.com/office/powerpoint/2010/main" val="29514388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39031F0-E780-4B18-9902-809D7ACDD0AC}" type="slidenum">
              <a:rPr lang="en-US"/>
              <a:pPr>
                <a:defRPr/>
              </a:pPr>
              <a:t>‹#›</a:t>
            </a:fld>
            <a:endParaRPr lang="en-US"/>
          </a:p>
        </p:txBody>
      </p:sp>
    </p:spTree>
    <p:extLst>
      <p:ext uri="{BB962C8B-B14F-4D97-AF65-F5344CB8AC3E}">
        <p14:creationId xmlns:p14="http://schemas.microsoft.com/office/powerpoint/2010/main" val="139850996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7683469-17E1-4EE4-8968-FC354E137343}" type="slidenum">
              <a:rPr lang="en-US"/>
              <a:pPr>
                <a:defRPr/>
              </a:pPr>
              <a:t>‹#›</a:t>
            </a:fld>
            <a:endParaRPr lang="en-US"/>
          </a:p>
        </p:txBody>
      </p:sp>
    </p:spTree>
    <p:extLst>
      <p:ext uri="{BB962C8B-B14F-4D97-AF65-F5344CB8AC3E}">
        <p14:creationId xmlns:p14="http://schemas.microsoft.com/office/powerpoint/2010/main" val="20376192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87A04D-4B38-440D-AD74-94B1ED1E2ACB}" type="slidenum">
              <a:rPr lang="en-US"/>
              <a:pPr>
                <a:defRPr/>
              </a:pPr>
              <a:t>‹#›</a:t>
            </a:fld>
            <a:endParaRPr lang="en-US"/>
          </a:p>
        </p:txBody>
      </p:sp>
    </p:spTree>
    <p:extLst>
      <p:ext uri="{BB962C8B-B14F-4D97-AF65-F5344CB8AC3E}">
        <p14:creationId xmlns:p14="http://schemas.microsoft.com/office/powerpoint/2010/main" val="194471484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A31F9B-0DD2-4F78-8BAC-054004BF749C}" type="slidenum">
              <a:rPr lang="en-US"/>
              <a:pPr>
                <a:defRPr/>
              </a:pPr>
              <a:t>‹#›</a:t>
            </a:fld>
            <a:endParaRPr lang="en-US"/>
          </a:p>
        </p:txBody>
      </p:sp>
    </p:spTree>
    <p:extLst>
      <p:ext uri="{BB962C8B-B14F-4D97-AF65-F5344CB8AC3E}">
        <p14:creationId xmlns:p14="http://schemas.microsoft.com/office/powerpoint/2010/main" val="421004186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A1CE36-4B45-46BE-B280-98D00D38009D}" type="slidenum">
              <a:rPr lang="en-US"/>
              <a:pPr>
                <a:defRPr/>
              </a:pPr>
              <a:t>‹#›</a:t>
            </a:fld>
            <a:endParaRPr lang="en-US"/>
          </a:p>
        </p:txBody>
      </p:sp>
    </p:spTree>
    <p:extLst>
      <p:ext uri="{BB962C8B-B14F-4D97-AF65-F5344CB8AC3E}">
        <p14:creationId xmlns:p14="http://schemas.microsoft.com/office/powerpoint/2010/main" val="2929504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0863"/>
            <a:ext cx="4038600" cy="437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0863"/>
            <a:ext cx="4038600" cy="4373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84188" y="6381750"/>
            <a:ext cx="2895600" cy="476250"/>
          </a:xfrm>
        </p:spPr>
        <p:txBody>
          <a:bodyPr/>
          <a:lstStyle>
            <a:lvl1pPr>
              <a:defRPr/>
            </a:lvl1pPr>
          </a:lstStyle>
          <a:p>
            <a:pPr>
              <a:defRPr/>
            </a:pPr>
            <a:r>
              <a:rPr lang="en-US"/>
              <a:t>&lt;Intelligence System&gt;</a:t>
            </a:r>
          </a:p>
        </p:txBody>
      </p:sp>
      <p:sp>
        <p:nvSpPr>
          <p:cNvPr id="6" name="Slide Number Placeholder 5"/>
          <p:cNvSpPr>
            <a:spLocks noGrp="1"/>
          </p:cNvSpPr>
          <p:nvPr>
            <p:ph type="sldNum" sz="quarter" idx="11"/>
          </p:nvPr>
        </p:nvSpPr>
        <p:spPr>
          <a:xfrm>
            <a:off x="3559175" y="6381750"/>
            <a:ext cx="2133600" cy="476250"/>
          </a:xfrm>
        </p:spPr>
        <p:txBody>
          <a:bodyPr/>
          <a:lstStyle>
            <a:lvl1pPr>
              <a:defRPr/>
            </a:lvl1pPr>
          </a:lstStyle>
          <a:p>
            <a:pPr>
              <a:defRPr/>
            </a:pPr>
            <a:fld id="{07D6ABA6-1469-4C24-828D-BBA418167635}" type="slidenum">
              <a:rPr lang="en-US"/>
              <a:pPr>
                <a:defRPr/>
              </a:pPr>
              <a:t>‹#›</a:t>
            </a:fld>
            <a:endParaRPr lang="en-US"/>
          </a:p>
        </p:txBody>
      </p:sp>
    </p:spTree>
    <p:extLst>
      <p:ext uri="{BB962C8B-B14F-4D97-AF65-F5344CB8AC3E}">
        <p14:creationId xmlns:p14="http://schemas.microsoft.com/office/powerpoint/2010/main" val="39455069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84C25331-5BF5-46E0-A7F7-962C2E6D01F8}" type="slidenum">
              <a:rPr lang="en-US"/>
              <a:pPr>
                <a:defRPr/>
              </a:pPr>
              <a:t>‹#›</a:t>
            </a:fld>
            <a:endParaRPr lang="en-US"/>
          </a:p>
        </p:txBody>
      </p:sp>
    </p:spTree>
    <p:extLst>
      <p:ext uri="{BB962C8B-B14F-4D97-AF65-F5344CB8AC3E}">
        <p14:creationId xmlns:p14="http://schemas.microsoft.com/office/powerpoint/2010/main" val="151705605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pPr>
              <a:defRPr/>
            </a:pPr>
            <a:fld id="{F8625E9F-7377-4349-AEE5-6FF760FFF303}" type="slidenum">
              <a:rPr lang="en-US"/>
              <a:pPr>
                <a:defRPr/>
              </a:pPr>
              <a:t>‹#›</a:t>
            </a:fld>
            <a:endParaRPr lang="en-US"/>
          </a:p>
        </p:txBody>
      </p:sp>
    </p:spTree>
    <p:extLst>
      <p:ext uri="{BB962C8B-B14F-4D97-AF65-F5344CB8AC3E}">
        <p14:creationId xmlns:p14="http://schemas.microsoft.com/office/powerpoint/2010/main" val="426226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slideLayout" Target="../slideLayouts/slideLayout123.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theme" Target="../theme/theme10.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slideLayout" Target="../slideLayouts/slideLayout12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2.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3.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image" Target="../media/image4.jpe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image" Target="../media/image5.jpe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6.jpeg"/><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image" Target="../media/image7.jpeg"/><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6" Type="http://schemas.openxmlformats.org/officeDocument/2006/relationships/image" Target="../media/image8.jpeg"/><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theme" Target="../theme/theme8.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9.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9.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9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829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829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3C00BFF-2D20-4FE3-93A6-42CDF71694BE}"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685" r:id="rId1"/>
    <p:sldLayoutId id="2147484686" r:id="rId2"/>
    <p:sldLayoutId id="2147484687" r:id="rId3"/>
    <p:sldLayoutId id="2147484688" r:id="rId4"/>
    <p:sldLayoutId id="2147484689" r:id="rId5"/>
    <p:sldLayoutId id="2147484690" r:id="rId6"/>
    <p:sldLayoutId id="2147484691" r:id="rId7"/>
    <p:sldLayoutId id="2147484692" r:id="rId8"/>
    <p:sldLayoutId id="2147484693" r:id="rId9"/>
    <p:sldLayoutId id="2147484694" r:id="rId10"/>
    <p:sldLayoutId id="2147484695" r:id="rId11"/>
    <p:sldLayoutId id="2147484784" r:id="rId12"/>
    <p:sldLayoutId id="2147484785" r:id="rId13"/>
    <p:sldLayoutId id="2147484786" r:id="rId14"/>
    <p:sldLayoutId id="2147484787"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13C00BFF-2D20-4FE3-93A6-42CDF71694BE}" type="slidenum">
              <a:rPr lang="en-US" smtClean="0"/>
              <a:pPr>
                <a:defRPr/>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796" r:id="rId1"/>
    <p:sldLayoutId id="2147484797" r:id="rId2"/>
    <p:sldLayoutId id="2147484798" r:id="rId3"/>
    <p:sldLayoutId id="2147484799" r:id="rId4"/>
    <p:sldLayoutId id="2147484800" r:id="rId5"/>
    <p:sldLayoutId id="2147484801" r:id="rId6"/>
    <p:sldLayoutId id="2147484802" r:id="rId7"/>
    <p:sldLayoutId id="2147484803" r:id="rId8"/>
    <p:sldLayoutId id="2147484804" r:id="rId9"/>
    <p:sldLayoutId id="2147484805" r:id="rId10"/>
    <p:sldLayoutId id="2147484806" r:id="rId11"/>
    <p:sldLayoutId id="2147484807" r:id="rId12"/>
    <p:sldLayoutId id="2147484808" r:id="rId13"/>
    <p:sldLayoutId id="2147484809" r:id="rId14"/>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49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849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849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45D7595-1E7D-4A12-BA06-C43A48559E4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 id="2147484788" r:id="rId12"/>
    <p:sldLayoutId id="2147484789" r:id="rId13"/>
    <p:sldLayoutId id="2147484790" r:id="rId14"/>
    <p:sldLayoutId id="2147484791"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29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685800" y="2667000"/>
            <a:ext cx="7772400"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60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860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860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495B1502-40AC-4383-A005-0122E3F51F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ctr"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ctr" rtl="0" eaLnBrk="0" fontAlgn="base" hangingPunct="0">
        <a:spcBef>
          <a:spcPct val="20000"/>
        </a:spcBef>
        <a:spcAft>
          <a:spcPct val="0"/>
        </a:spcAft>
        <a:buChar char="–"/>
        <a:defRPr sz="2800">
          <a:solidFill>
            <a:schemeClr val="tx1"/>
          </a:solidFill>
          <a:latin typeface="+mn-lt"/>
        </a:defRPr>
      </a:lvl2pPr>
      <a:lvl3pPr marL="1143000" indent="-228600" algn="ctr" rtl="0" eaLnBrk="0" fontAlgn="base" hangingPunct="0">
        <a:spcBef>
          <a:spcPct val="20000"/>
        </a:spcBef>
        <a:spcAft>
          <a:spcPct val="0"/>
        </a:spcAft>
        <a:buChar char="•"/>
        <a:defRPr sz="2400">
          <a:solidFill>
            <a:schemeClr val="tx1"/>
          </a:solidFill>
          <a:latin typeface="+mn-lt"/>
        </a:defRPr>
      </a:lvl3pPr>
      <a:lvl4pPr marL="1600200" indent="-228600" algn="ctr" rtl="0" eaLnBrk="0" fontAlgn="base" hangingPunct="0">
        <a:spcBef>
          <a:spcPct val="20000"/>
        </a:spcBef>
        <a:spcAft>
          <a:spcPct val="0"/>
        </a:spcAft>
        <a:buChar char="–"/>
        <a:defRPr sz="2000">
          <a:solidFill>
            <a:schemeClr val="tx1"/>
          </a:solidFill>
          <a:latin typeface="+mn-lt"/>
        </a:defRPr>
      </a:lvl4pPr>
      <a:lvl5pPr marL="2057400" indent="-228600" algn="ctr" rtl="0" eaLnBrk="0" fontAlgn="base" hangingPunct="0">
        <a:spcBef>
          <a:spcPct val="20000"/>
        </a:spcBef>
        <a:spcAft>
          <a:spcPct val="0"/>
        </a:spcAft>
        <a:buChar char="»"/>
        <a:defRPr sz="2000">
          <a:solidFill>
            <a:schemeClr val="tx1"/>
          </a:solidFill>
          <a:latin typeface="+mn-lt"/>
        </a:defRPr>
      </a:lvl5pPr>
      <a:lvl6pPr marL="2514600" indent="-228600" algn="ctr" rtl="0" fontAlgn="base">
        <a:spcBef>
          <a:spcPct val="20000"/>
        </a:spcBef>
        <a:spcAft>
          <a:spcPct val="0"/>
        </a:spcAft>
        <a:buChar char="»"/>
        <a:defRPr sz="2000">
          <a:solidFill>
            <a:schemeClr val="tx1"/>
          </a:solidFill>
          <a:latin typeface="+mn-lt"/>
        </a:defRPr>
      </a:lvl6pPr>
      <a:lvl7pPr marL="2971800" indent="-228600" algn="ctr" rtl="0" fontAlgn="base">
        <a:spcBef>
          <a:spcPct val="20000"/>
        </a:spcBef>
        <a:spcAft>
          <a:spcPct val="0"/>
        </a:spcAft>
        <a:buChar char="»"/>
        <a:defRPr sz="2000">
          <a:solidFill>
            <a:schemeClr val="tx1"/>
          </a:solidFill>
          <a:latin typeface="+mn-lt"/>
        </a:defRPr>
      </a:lvl7pPr>
      <a:lvl8pPr marL="3429000" indent="-228600" algn="ctr" rtl="0" fontAlgn="base">
        <a:spcBef>
          <a:spcPct val="20000"/>
        </a:spcBef>
        <a:spcAft>
          <a:spcPct val="0"/>
        </a:spcAft>
        <a:buChar char="»"/>
        <a:defRPr sz="2000">
          <a:solidFill>
            <a:schemeClr val="tx1"/>
          </a:solidFill>
          <a:latin typeface="+mn-lt"/>
        </a:defRPr>
      </a:lvl8pPr>
      <a:lvl9pPr marL="3886200" indent="-228600" algn="ctr"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0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870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870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7BA1CE94-E06E-4F44-8E8A-355912680AD8}"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718" r:id="rId1"/>
    <p:sldLayoutId id="2147484719" r:id="rId2"/>
    <p:sldLayoutId id="2147484720" r:id="rId3"/>
    <p:sldLayoutId id="2147484721" r:id="rId4"/>
    <p:sldLayoutId id="2147484722" r:id="rId5"/>
    <p:sldLayoutId id="2147484723" r:id="rId6"/>
    <p:sldLayoutId id="2147484724" r:id="rId7"/>
    <p:sldLayoutId id="2147484725" r:id="rId8"/>
    <p:sldLayoutId id="2147484726" r:id="rId9"/>
    <p:sldLayoutId id="2147484727" r:id="rId10"/>
    <p:sldLayoutId id="214748472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80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880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880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1685FDFE-BAC4-4CEB-A186-9C64F88A9D0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129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685800" y="2667000"/>
            <a:ext cx="7772400"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909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8909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8909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A9FC82DF-BB02-418D-9BDE-35888C91F2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40" r:id="rId1"/>
    <p:sldLayoutId id="2147484741" r:id="rId2"/>
    <p:sldLayoutId id="2147484742" r:id="rId3"/>
    <p:sldLayoutId id="2147484743" r:id="rId4"/>
    <p:sldLayoutId id="2147484744" r:id="rId5"/>
    <p:sldLayoutId id="2147484745" r:id="rId6"/>
    <p:sldLayoutId id="2147484746" r:id="rId7"/>
    <p:sldLayoutId id="2147484747" r:id="rId8"/>
    <p:sldLayoutId id="2147484748" r:id="rId9"/>
    <p:sldLayoutId id="2147484749" r:id="rId10"/>
    <p:sldLayoutId id="21474847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ctr"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ctr" rtl="0" eaLnBrk="0" fontAlgn="base" hangingPunct="0">
        <a:spcBef>
          <a:spcPct val="20000"/>
        </a:spcBef>
        <a:spcAft>
          <a:spcPct val="0"/>
        </a:spcAft>
        <a:buChar char="–"/>
        <a:defRPr sz="2800">
          <a:solidFill>
            <a:schemeClr val="tx1"/>
          </a:solidFill>
          <a:latin typeface="+mn-lt"/>
        </a:defRPr>
      </a:lvl2pPr>
      <a:lvl3pPr marL="1143000" indent="-228600" algn="ctr" rtl="0" eaLnBrk="0" fontAlgn="base" hangingPunct="0">
        <a:spcBef>
          <a:spcPct val="20000"/>
        </a:spcBef>
        <a:spcAft>
          <a:spcPct val="0"/>
        </a:spcAft>
        <a:buChar char="•"/>
        <a:defRPr sz="2400">
          <a:solidFill>
            <a:schemeClr val="tx1"/>
          </a:solidFill>
          <a:latin typeface="+mn-lt"/>
        </a:defRPr>
      </a:lvl3pPr>
      <a:lvl4pPr marL="1600200" indent="-228600" algn="ctr" rtl="0" eaLnBrk="0" fontAlgn="base" hangingPunct="0">
        <a:spcBef>
          <a:spcPct val="20000"/>
        </a:spcBef>
        <a:spcAft>
          <a:spcPct val="0"/>
        </a:spcAft>
        <a:buChar char="–"/>
        <a:defRPr sz="2000">
          <a:solidFill>
            <a:schemeClr val="tx1"/>
          </a:solidFill>
          <a:latin typeface="+mn-lt"/>
        </a:defRPr>
      </a:lvl4pPr>
      <a:lvl5pPr marL="2057400" indent="-228600" algn="ctr" rtl="0" eaLnBrk="0" fontAlgn="base" hangingPunct="0">
        <a:spcBef>
          <a:spcPct val="20000"/>
        </a:spcBef>
        <a:spcAft>
          <a:spcPct val="0"/>
        </a:spcAft>
        <a:buChar char="»"/>
        <a:defRPr sz="2000">
          <a:solidFill>
            <a:schemeClr val="tx1"/>
          </a:solidFill>
          <a:latin typeface="+mn-lt"/>
        </a:defRPr>
      </a:lvl5pPr>
      <a:lvl6pPr marL="2514600" indent="-228600" algn="ctr" rtl="0" fontAlgn="base">
        <a:spcBef>
          <a:spcPct val="20000"/>
        </a:spcBef>
        <a:spcAft>
          <a:spcPct val="0"/>
        </a:spcAft>
        <a:buChar char="»"/>
        <a:defRPr sz="2000">
          <a:solidFill>
            <a:schemeClr val="tx1"/>
          </a:solidFill>
          <a:latin typeface="+mn-lt"/>
        </a:defRPr>
      </a:lvl6pPr>
      <a:lvl7pPr marL="2971800" indent="-228600" algn="ctr" rtl="0" fontAlgn="base">
        <a:spcBef>
          <a:spcPct val="20000"/>
        </a:spcBef>
        <a:spcAft>
          <a:spcPct val="0"/>
        </a:spcAft>
        <a:buChar char="»"/>
        <a:defRPr sz="2000">
          <a:solidFill>
            <a:schemeClr val="tx1"/>
          </a:solidFill>
          <a:latin typeface="+mn-lt"/>
        </a:defRPr>
      </a:lvl7pPr>
      <a:lvl8pPr marL="3429000" indent="-228600" algn="ctr" rtl="0" fontAlgn="base">
        <a:spcBef>
          <a:spcPct val="20000"/>
        </a:spcBef>
        <a:spcAft>
          <a:spcPct val="0"/>
        </a:spcAft>
        <a:buChar char="»"/>
        <a:defRPr sz="2000">
          <a:solidFill>
            <a:schemeClr val="tx1"/>
          </a:solidFill>
          <a:latin typeface="+mn-lt"/>
        </a:defRPr>
      </a:lvl8pPr>
      <a:lvl9pPr marL="3886200" indent="-228600" algn="ctr"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01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901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9011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02194629-2CDB-4CA9-A84D-3B9D53F04DBF}"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751" r:id="rId1"/>
    <p:sldLayoutId id="2147484752" r:id="rId2"/>
    <p:sldLayoutId id="2147484753" r:id="rId3"/>
    <p:sldLayoutId id="2147484754" r:id="rId4"/>
    <p:sldLayoutId id="2147484755" r:id="rId5"/>
    <p:sldLayoutId id="2147484756" r:id="rId6"/>
    <p:sldLayoutId id="2147484757" r:id="rId7"/>
    <p:sldLayoutId id="2147484758" r:id="rId8"/>
    <p:sldLayoutId id="2147484759" r:id="rId9"/>
    <p:sldLayoutId id="2147484760" r:id="rId10"/>
    <p:sldLayoutId id="214748476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114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9114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911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6474DD47-1F23-485F-BCFE-36E264542F7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62" r:id="rId1"/>
    <p:sldLayoutId id="2147484763" r:id="rId2"/>
    <p:sldLayoutId id="2147484764" r:id="rId3"/>
    <p:sldLayoutId id="2147484765" r:id="rId4"/>
    <p:sldLayoutId id="2147484766" r:id="rId5"/>
    <p:sldLayoutId id="2147484767" r:id="rId6"/>
    <p:sldLayoutId id="2147484768" r:id="rId7"/>
    <p:sldLayoutId id="2147484769" r:id="rId8"/>
    <p:sldLayoutId id="2147484770" r:id="rId9"/>
    <p:sldLayoutId id="2147484771" r:id="rId10"/>
    <p:sldLayoutId id="2147484772" r:id="rId11"/>
    <p:sldLayoutId id="2147484792" r:id="rId12"/>
    <p:sldLayoutId id="2147484793" r:id="rId13"/>
    <p:sldLayoutId id="2147484794"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29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685800" y="2667000"/>
            <a:ext cx="7772400"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1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921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921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7C6E9D4F-4A63-439B-90E5-80BC50A4FA2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73" r:id="rId1"/>
    <p:sldLayoutId id="2147484774" r:id="rId2"/>
    <p:sldLayoutId id="2147484775" r:id="rId3"/>
    <p:sldLayoutId id="2147484776" r:id="rId4"/>
    <p:sldLayoutId id="2147484777" r:id="rId5"/>
    <p:sldLayoutId id="2147484778" r:id="rId6"/>
    <p:sldLayoutId id="2147484779" r:id="rId7"/>
    <p:sldLayoutId id="2147484780" r:id="rId8"/>
    <p:sldLayoutId id="2147484781" r:id="rId9"/>
    <p:sldLayoutId id="2147484782" r:id="rId10"/>
    <p:sldLayoutId id="21474847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ctr"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ctr" rtl="0" eaLnBrk="0" fontAlgn="base" hangingPunct="0">
        <a:spcBef>
          <a:spcPct val="20000"/>
        </a:spcBef>
        <a:spcAft>
          <a:spcPct val="0"/>
        </a:spcAft>
        <a:buChar char="–"/>
        <a:defRPr sz="2800">
          <a:solidFill>
            <a:schemeClr val="tx1"/>
          </a:solidFill>
          <a:latin typeface="+mn-lt"/>
        </a:defRPr>
      </a:lvl2pPr>
      <a:lvl3pPr marL="1143000" indent="-228600" algn="ctr" rtl="0" eaLnBrk="0" fontAlgn="base" hangingPunct="0">
        <a:spcBef>
          <a:spcPct val="20000"/>
        </a:spcBef>
        <a:spcAft>
          <a:spcPct val="0"/>
        </a:spcAft>
        <a:buChar char="•"/>
        <a:defRPr sz="2400">
          <a:solidFill>
            <a:schemeClr val="tx1"/>
          </a:solidFill>
          <a:latin typeface="+mn-lt"/>
        </a:defRPr>
      </a:lvl3pPr>
      <a:lvl4pPr marL="1600200" indent="-228600" algn="ctr" rtl="0" eaLnBrk="0" fontAlgn="base" hangingPunct="0">
        <a:spcBef>
          <a:spcPct val="20000"/>
        </a:spcBef>
        <a:spcAft>
          <a:spcPct val="0"/>
        </a:spcAft>
        <a:buChar char="–"/>
        <a:defRPr sz="2000">
          <a:solidFill>
            <a:schemeClr val="tx1"/>
          </a:solidFill>
          <a:latin typeface="+mn-lt"/>
        </a:defRPr>
      </a:lvl4pPr>
      <a:lvl5pPr marL="2057400" indent="-228600" algn="ctr" rtl="0" eaLnBrk="0" fontAlgn="base" hangingPunct="0">
        <a:spcBef>
          <a:spcPct val="20000"/>
        </a:spcBef>
        <a:spcAft>
          <a:spcPct val="0"/>
        </a:spcAft>
        <a:buChar char="»"/>
        <a:defRPr sz="2000">
          <a:solidFill>
            <a:schemeClr val="tx1"/>
          </a:solidFill>
          <a:latin typeface="+mn-lt"/>
        </a:defRPr>
      </a:lvl5pPr>
      <a:lvl6pPr marL="2514600" indent="-228600" algn="ctr" rtl="0" fontAlgn="base">
        <a:spcBef>
          <a:spcPct val="20000"/>
        </a:spcBef>
        <a:spcAft>
          <a:spcPct val="0"/>
        </a:spcAft>
        <a:buChar char="»"/>
        <a:defRPr sz="2000">
          <a:solidFill>
            <a:schemeClr val="tx1"/>
          </a:solidFill>
          <a:latin typeface="+mn-lt"/>
        </a:defRPr>
      </a:lvl6pPr>
      <a:lvl7pPr marL="2971800" indent="-228600" algn="ctr" rtl="0" fontAlgn="base">
        <a:spcBef>
          <a:spcPct val="20000"/>
        </a:spcBef>
        <a:spcAft>
          <a:spcPct val="0"/>
        </a:spcAft>
        <a:buChar char="»"/>
        <a:defRPr sz="2000">
          <a:solidFill>
            <a:schemeClr val="tx1"/>
          </a:solidFill>
          <a:latin typeface="+mn-lt"/>
        </a:defRPr>
      </a:lvl7pPr>
      <a:lvl8pPr marL="3429000" indent="-228600" algn="ctr" rtl="0" fontAlgn="base">
        <a:spcBef>
          <a:spcPct val="20000"/>
        </a:spcBef>
        <a:spcAft>
          <a:spcPct val="0"/>
        </a:spcAft>
        <a:buChar char="»"/>
        <a:defRPr sz="2000">
          <a:solidFill>
            <a:schemeClr val="tx1"/>
          </a:solidFill>
          <a:latin typeface="+mn-lt"/>
        </a:defRPr>
      </a:lvl8pPr>
      <a:lvl9pPr marL="3886200" indent="-228600" algn="ctr"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1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1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12.xml"/><Relationship Id="rId1" Type="http://schemas.openxmlformats.org/officeDocument/2006/relationships/vmlDrawing" Target="../drawings/vmlDrawing6.v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2.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2.xml"/><Relationship Id="rId1" Type="http://schemas.openxmlformats.org/officeDocument/2006/relationships/vmlDrawing" Target="../drawings/vmlDrawing8.vml"/><Relationship Id="rId5" Type="http://schemas.openxmlformats.org/officeDocument/2006/relationships/image" Target="../media/image27.w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2.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2.xml"/><Relationship Id="rId1" Type="http://schemas.openxmlformats.org/officeDocument/2006/relationships/vmlDrawing" Target="../drawings/vmlDrawing10.vml"/><Relationship Id="rId5" Type="http://schemas.openxmlformats.org/officeDocument/2006/relationships/image" Target="../media/image29.wmf"/><Relationship Id="rId4" Type="http://schemas.openxmlformats.org/officeDocument/2006/relationships/oleObject" Target="../embeddings/oleObject10.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2.xml"/><Relationship Id="rId1" Type="http://schemas.openxmlformats.org/officeDocument/2006/relationships/vmlDrawing" Target="../drawings/vmlDrawing11.vml"/><Relationship Id="rId5" Type="http://schemas.openxmlformats.org/officeDocument/2006/relationships/image" Target="../media/image30.wmf"/><Relationship Id="rId4"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1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2.wmf"/><Relationship Id="rId2" Type="http://schemas.openxmlformats.org/officeDocument/2006/relationships/slideLayout" Target="../slideLayouts/slideLayout112.xml"/><Relationship Id="rId1" Type="http://schemas.openxmlformats.org/officeDocument/2006/relationships/vmlDrawing" Target="../drawings/vmlDrawing12.vml"/><Relationship Id="rId6" Type="http://schemas.openxmlformats.org/officeDocument/2006/relationships/oleObject" Target="../embeddings/oleObject13.bin"/><Relationship Id="rId5" Type="http://schemas.openxmlformats.org/officeDocument/2006/relationships/image" Target="../media/image31.wmf"/><Relationship Id="rId4" Type="http://schemas.openxmlformats.org/officeDocument/2006/relationships/oleObject" Target="../embeddings/oleObject12.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2.xml"/><Relationship Id="rId1" Type="http://schemas.openxmlformats.org/officeDocument/2006/relationships/vmlDrawing" Target="../drawings/vmlDrawing13.vml"/><Relationship Id="rId5" Type="http://schemas.openxmlformats.org/officeDocument/2006/relationships/image" Target="../media/image33.wmf"/><Relationship Id="rId4" Type="http://schemas.openxmlformats.org/officeDocument/2006/relationships/oleObject" Target="../embeddings/oleObject1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2.xml"/><Relationship Id="rId1" Type="http://schemas.openxmlformats.org/officeDocument/2006/relationships/vmlDrawing" Target="../drawings/vmlDrawing14.vml"/><Relationship Id="rId5" Type="http://schemas.openxmlformats.org/officeDocument/2006/relationships/image" Target="../media/image34.wmf"/><Relationship Id="rId4"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6.wmf"/><Relationship Id="rId2" Type="http://schemas.openxmlformats.org/officeDocument/2006/relationships/slideLayout" Target="../slideLayouts/slideLayout112.xml"/><Relationship Id="rId1" Type="http://schemas.openxmlformats.org/officeDocument/2006/relationships/vmlDrawing" Target="../drawings/vmlDrawing15.vml"/><Relationship Id="rId6" Type="http://schemas.openxmlformats.org/officeDocument/2006/relationships/oleObject" Target="../embeddings/oleObject17.bin"/><Relationship Id="rId5" Type="http://schemas.openxmlformats.org/officeDocument/2006/relationships/image" Target="../media/image35.wmf"/><Relationship Id="rId4"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12.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19.bin"/><Relationship Id="rId4" Type="http://schemas.openxmlformats.org/officeDocument/2006/relationships/image" Target="../media/image3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12.xml"/><Relationship Id="rId1" Type="http://schemas.openxmlformats.org/officeDocument/2006/relationships/vmlDrawing" Target="../drawings/vmlDrawing17.vml"/><Relationship Id="rId4" Type="http://schemas.openxmlformats.org/officeDocument/2006/relationships/image" Target="../media/image3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12.xml"/><Relationship Id="rId1" Type="http://schemas.openxmlformats.org/officeDocument/2006/relationships/vmlDrawing" Target="../drawings/vmlDrawing18.vml"/><Relationship Id="rId4" Type="http://schemas.openxmlformats.org/officeDocument/2006/relationships/image" Target="../media/image4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3.xml"/><Relationship Id="rId1" Type="http://schemas.openxmlformats.org/officeDocument/2006/relationships/vmlDrawing" Target="../drawings/vmlDrawing19.vml"/><Relationship Id="rId4" Type="http://schemas.openxmlformats.org/officeDocument/2006/relationships/image" Target="../media/image41.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3.xml"/><Relationship Id="rId1" Type="http://schemas.openxmlformats.org/officeDocument/2006/relationships/vmlDrawing" Target="../drawings/vmlDrawing20.vml"/><Relationship Id="rId4" Type="http://schemas.openxmlformats.org/officeDocument/2006/relationships/image" Target="../media/image42.wmf"/></Relationships>
</file>

<file path=ppt/slides/_rels/slide5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23.xml"/><Relationship Id="rId1" Type="http://schemas.openxmlformats.org/officeDocument/2006/relationships/vmlDrawing" Target="../drawings/vmlDrawing21.vml"/><Relationship Id="rId6" Type="http://schemas.openxmlformats.org/officeDocument/2006/relationships/image" Target="../media/image44.wmf"/><Relationship Id="rId5" Type="http://schemas.openxmlformats.org/officeDocument/2006/relationships/oleObject" Target="../embeddings/oleObject25.bin"/><Relationship Id="rId4" Type="http://schemas.openxmlformats.org/officeDocument/2006/relationships/image" Target="../media/image43.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6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24.xml"/><Relationship Id="rId1" Type="http://schemas.openxmlformats.org/officeDocument/2006/relationships/vmlDrawing" Target="../drawings/vmlDrawing22.vml"/><Relationship Id="rId6" Type="http://schemas.openxmlformats.org/officeDocument/2006/relationships/image" Target="../media/image47.wmf"/><Relationship Id="rId5" Type="http://schemas.openxmlformats.org/officeDocument/2006/relationships/oleObject" Target="../embeddings/oleObject28.bin"/><Relationship Id="rId4" Type="http://schemas.openxmlformats.org/officeDocument/2006/relationships/image" Target="../media/image46.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11.xml"/><Relationship Id="rId1" Type="http://schemas.openxmlformats.org/officeDocument/2006/relationships/vmlDrawing" Target="../drawings/vmlDrawing23.vml"/><Relationship Id="rId4" Type="http://schemas.openxmlformats.org/officeDocument/2006/relationships/image" Target="../media/image49.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11.xml"/><Relationship Id="rId1" Type="http://schemas.openxmlformats.org/officeDocument/2006/relationships/vmlDrawing" Target="../drawings/vmlDrawing24.vml"/><Relationship Id="rId4" Type="http://schemas.openxmlformats.org/officeDocument/2006/relationships/image" Target="../media/image50.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11.xml"/><Relationship Id="rId1" Type="http://schemas.openxmlformats.org/officeDocument/2006/relationships/vmlDrawing" Target="../drawings/vmlDrawing25.vml"/><Relationship Id="rId4" Type="http://schemas.openxmlformats.org/officeDocument/2006/relationships/image" Target="../media/image51.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12.xml"/><Relationship Id="rId1" Type="http://schemas.openxmlformats.org/officeDocument/2006/relationships/vmlDrawing" Target="../drawings/vmlDrawing2.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en-US" smtClean="0"/>
              <a:t>LOGIKA FUZZY</a:t>
            </a:r>
          </a:p>
        </p:txBody>
      </p:sp>
      <p:sp>
        <p:nvSpPr>
          <p:cNvPr id="18435" name="Rectangle 3"/>
          <p:cNvSpPr>
            <a:spLocks noGrp="1" noChangeArrowheads="1"/>
          </p:cNvSpPr>
          <p:nvPr>
            <p:ph type="subTitle" idx="1"/>
          </p:nvPr>
        </p:nvSpPr>
        <p:spPr/>
        <p:txBody>
          <a:bodyPr/>
          <a:lstStyle/>
          <a:p>
            <a:pPr eaLnBrk="1" hangingPunct="1">
              <a:lnSpc>
                <a:spcPct val="90000"/>
              </a:lnSpc>
            </a:pPr>
            <a:endParaRPr lang="id-ID" sz="2800" smtClean="0"/>
          </a:p>
        </p:txBody>
      </p:sp>
      <p:sp>
        <p:nvSpPr>
          <p:cNvPr id="18436"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&lt;Artificial intelligence&gt;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81000"/>
            <a:ext cx="8229600" cy="533400"/>
          </a:xfrm>
        </p:spPr>
        <p:txBody>
          <a:bodyPr/>
          <a:lstStyle/>
          <a:p>
            <a:r>
              <a:rPr lang="en-US" sz="2500" smtClean="0"/>
              <a:t>Fungsi Keanggotaan: Trapesium</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53D53F-660F-45DB-AA39-E3E7474C5A69}" type="slidenum">
              <a:rPr lang="en-US" smtClean="0"/>
              <a:pPr eaLnBrk="1" hangingPunct="1"/>
              <a:t>10</a:t>
            </a:fld>
            <a:endParaRPr lang="en-US" smtClean="0"/>
          </a:p>
        </p:txBody>
      </p:sp>
      <p:graphicFrame>
        <p:nvGraphicFramePr>
          <p:cNvPr id="27652" name="Object 2"/>
          <p:cNvGraphicFramePr>
            <a:graphicFrameLocks noChangeAspect="1"/>
          </p:cNvGraphicFramePr>
          <p:nvPr/>
        </p:nvGraphicFramePr>
        <p:xfrm>
          <a:off x="1752600" y="914400"/>
          <a:ext cx="5791200" cy="3492500"/>
        </p:xfrm>
        <a:graphic>
          <a:graphicData uri="http://schemas.openxmlformats.org/presentationml/2006/ole">
            <mc:AlternateContent xmlns:mc="http://schemas.openxmlformats.org/markup-compatibility/2006">
              <mc:Choice xmlns:v="urn:schemas-microsoft-com:vml" Requires="v">
                <p:oleObj spid="_x0000_s27656" name="VISIO" r:id="rId3" imgW="4295094" imgH="2583446" progId="Visio.Drawing.6">
                  <p:embed/>
                </p:oleObj>
              </mc:Choice>
              <mc:Fallback>
                <p:oleObj name="VISIO" r:id="rId3" imgW="4295094" imgH="2583446"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14400"/>
                        <a:ext cx="579120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Text Box 7"/>
          <p:cNvSpPr txBox="1">
            <a:spLocks noChangeArrowheads="1"/>
          </p:cNvSpPr>
          <p:nvPr/>
        </p:nvSpPr>
        <p:spPr bwMode="auto">
          <a:xfrm>
            <a:off x="1600200" y="4572000"/>
            <a:ext cx="36734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ym typeface="Symbol" pitchFamily="18" charset="2"/>
              </a:rPr>
              <a:t>[x]=  0;  x  a atau x </a:t>
            </a:r>
            <a:r>
              <a:rPr lang="en-US">
                <a:cs typeface="Arial" charset="0"/>
                <a:sym typeface="Symbol" pitchFamily="18" charset="2"/>
              </a:rPr>
              <a:t></a:t>
            </a:r>
            <a:r>
              <a:rPr lang="en-US">
                <a:sym typeface="Symbol" pitchFamily="18" charset="2"/>
              </a:rPr>
              <a:t> d </a:t>
            </a:r>
          </a:p>
          <a:p>
            <a:pPr eaLnBrk="1" hangingPunct="1"/>
            <a:r>
              <a:rPr lang="en-US">
                <a:sym typeface="Symbol" pitchFamily="18" charset="2"/>
              </a:rPr>
              <a:t>          (x-a)/(b-a);  a  x  b </a:t>
            </a:r>
          </a:p>
          <a:p>
            <a:pPr eaLnBrk="1" hangingPunct="1"/>
            <a:r>
              <a:rPr lang="en-US">
                <a:sym typeface="Symbol" pitchFamily="18" charset="2"/>
              </a:rPr>
              <a:t>          1;  b  x  c </a:t>
            </a:r>
          </a:p>
          <a:p>
            <a:pPr eaLnBrk="1" hangingPunct="1"/>
            <a:r>
              <a:rPr lang="en-US">
                <a:sym typeface="Symbol" pitchFamily="18" charset="2"/>
              </a:rPr>
              <a:t>          (d-x)/(d-c);  c  x  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81000"/>
            <a:ext cx="8229600" cy="533400"/>
          </a:xfrm>
        </p:spPr>
        <p:txBody>
          <a:bodyPr/>
          <a:lstStyle/>
          <a:p>
            <a:r>
              <a:rPr lang="en-US" sz="2500" smtClean="0"/>
              <a:t>Fungsi Keanggotaan: Sigmoid</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0EA841-593F-4265-99FC-5CD64F49D65E}" type="slidenum">
              <a:rPr lang="en-US" smtClean="0"/>
              <a:pPr eaLnBrk="1" hangingPunct="1"/>
              <a:t>11</a:t>
            </a:fld>
            <a:endParaRPr lang="en-US" smtClean="0"/>
          </a:p>
        </p:txBody>
      </p:sp>
      <p:graphicFrame>
        <p:nvGraphicFramePr>
          <p:cNvPr id="28676" name="Object 2"/>
          <p:cNvGraphicFramePr>
            <a:graphicFrameLocks noChangeAspect="1"/>
          </p:cNvGraphicFramePr>
          <p:nvPr/>
        </p:nvGraphicFramePr>
        <p:xfrm>
          <a:off x="2133600" y="838200"/>
          <a:ext cx="4876800" cy="3432175"/>
        </p:xfrm>
        <a:graphic>
          <a:graphicData uri="http://schemas.openxmlformats.org/presentationml/2006/ole">
            <mc:AlternateContent xmlns:mc="http://schemas.openxmlformats.org/markup-compatibility/2006">
              <mc:Choice xmlns:v="urn:schemas-microsoft-com:vml" Requires="v">
                <p:oleObj spid="_x0000_s28680" name="VISIO" r:id="rId3" imgW="3436988" imgH="2413042" progId="Visio.Drawing.6">
                  <p:embed/>
                </p:oleObj>
              </mc:Choice>
              <mc:Fallback>
                <p:oleObj name="VISIO" r:id="rId3" imgW="3436988" imgH="2413042"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838200"/>
                        <a:ext cx="4876800" cy="343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Text Box 6"/>
          <p:cNvSpPr txBox="1">
            <a:spLocks noChangeArrowheads="1"/>
          </p:cNvSpPr>
          <p:nvPr/>
        </p:nvSpPr>
        <p:spPr bwMode="auto">
          <a:xfrm>
            <a:off x="2057400" y="4419600"/>
            <a:ext cx="5257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ym typeface="Symbol" pitchFamily="18" charset="2"/>
              </a:rPr>
              <a:t>[x;a,b,c]</a:t>
            </a:r>
            <a:r>
              <a:rPr lang="en-US" baseline="-25000">
                <a:sym typeface="Symbol" pitchFamily="18" charset="2"/>
              </a:rPr>
              <a:t>sigmoid</a:t>
            </a:r>
            <a:r>
              <a:rPr lang="en-US">
                <a:sym typeface="Symbol" pitchFamily="18" charset="2"/>
              </a:rPr>
              <a:t> =  0;  x  a</a:t>
            </a:r>
          </a:p>
          <a:p>
            <a:pPr eaLnBrk="1" hangingPunct="1"/>
            <a:r>
              <a:rPr lang="en-US">
                <a:sym typeface="Symbol" pitchFamily="18" charset="2"/>
              </a:rPr>
              <a:t>                            2 ((x - a)/(c - a))</a:t>
            </a:r>
            <a:r>
              <a:rPr lang="en-US" b="1" baseline="30000">
                <a:sym typeface="Symbol" pitchFamily="18" charset="2"/>
              </a:rPr>
              <a:t>2</a:t>
            </a:r>
            <a:r>
              <a:rPr lang="en-US">
                <a:sym typeface="Symbol" pitchFamily="18" charset="2"/>
              </a:rPr>
              <a:t>;  a  x  b </a:t>
            </a:r>
          </a:p>
          <a:p>
            <a:pPr eaLnBrk="1" hangingPunct="1"/>
            <a:r>
              <a:rPr lang="en-US">
                <a:sym typeface="Symbol" pitchFamily="18" charset="2"/>
              </a:rPr>
              <a:t>                            1 - 2((c - x)/(c - a))</a:t>
            </a:r>
            <a:r>
              <a:rPr lang="en-US" b="1" baseline="30000">
                <a:sym typeface="Symbol" pitchFamily="18" charset="2"/>
              </a:rPr>
              <a:t>2</a:t>
            </a:r>
            <a:r>
              <a:rPr lang="en-US">
                <a:sym typeface="Symbol" pitchFamily="18" charset="2"/>
              </a:rPr>
              <a:t>;  b  x  c </a:t>
            </a:r>
          </a:p>
          <a:p>
            <a:pPr eaLnBrk="1" hangingPunct="1"/>
            <a:r>
              <a:rPr lang="en-US">
                <a:sym typeface="Symbol" pitchFamily="18" charset="2"/>
              </a:rPr>
              <a:t>                            1;  x  c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81000"/>
            <a:ext cx="8229600" cy="533400"/>
          </a:xfrm>
        </p:spPr>
        <p:txBody>
          <a:bodyPr/>
          <a:lstStyle/>
          <a:p>
            <a:r>
              <a:rPr lang="en-US" sz="2500" smtClean="0"/>
              <a:t>Fungsi Keanggotaan: Phi</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99B5C9B-5D13-435F-9B25-F9C2CA6B9776}" type="slidenum">
              <a:rPr lang="en-US" smtClean="0"/>
              <a:pPr eaLnBrk="1" hangingPunct="1"/>
              <a:t>12</a:t>
            </a:fld>
            <a:endParaRPr lang="en-US" smtClean="0"/>
          </a:p>
        </p:txBody>
      </p:sp>
      <p:graphicFrame>
        <p:nvGraphicFramePr>
          <p:cNvPr id="29700" name="Object 2"/>
          <p:cNvGraphicFramePr>
            <a:graphicFrameLocks noChangeAspect="1"/>
          </p:cNvGraphicFramePr>
          <p:nvPr/>
        </p:nvGraphicFramePr>
        <p:xfrm>
          <a:off x="1295400" y="1066800"/>
          <a:ext cx="6629400" cy="3540125"/>
        </p:xfrm>
        <a:graphic>
          <a:graphicData uri="http://schemas.openxmlformats.org/presentationml/2006/ole">
            <mc:AlternateContent xmlns:mc="http://schemas.openxmlformats.org/markup-compatibility/2006">
              <mc:Choice xmlns:v="urn:schemas-microsoft-com:vml" Requires="v">
                <p:oleObj spid="_x0000_s29704" name="VISIO" r:id="rId3" imgW="4096512" imgH="2191512" progId="Visio.Drawing.6">
                  <p:embed/>
                </p:oleObj>
              </mc:Choice>
              <mc:Fallback>
                <p:oleObj name="VISIO" r:id="rId3" imgW="4096512" imgH="2191512"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66800"/>
                        <a:ext cx="66294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Text Box 5"/>
          <p:cNvSpPr txBox="1">
            <a:spLocks noChangeArrowheads="1"/>
          </p:cNvSpPr>
          <p:nvPr/>
        </p:nvSpPr>
        <p:spPr bwMode="auto">
          <a:xfrm>
            <a:off x="2133600" y="4953000"/>
            <a:ext cx="5257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ym typeface="Symbol" pitchFamily="18" charset="2"/>
              </a:rPr>
              <a:t>[x;a,b,c]</a:t>
            </a:r>
            <a:r>
              <a:rPr lang="en-US" sz="2000" baseline="-25000">
                <a:sym typeface="Symbol" pitchFamily="18" charset="2"/>
              </a:rPr>
              <a:t>phi</a:t>
            </a:r>
            <a:r>
              <a:rPr lang="en-US" sz="2000">
                <a:sym typeface="Symbol" pitchFamily="18" charset="2"/>
              </a:rPr>
              <a:t> = [x;c-b,c-b/2,c]</a:t>
            </a:r>
            <a:r>
              <a:rPr lang="en-US" sz="2000" baseline="-25000">
                <a:sym typeface="Symbol" pitchFamily="18" charset="2"/>
              </a:rPr>
              <a:t>sigmoid</a:t>
            </a:r>
            <a:r>
              <a:rPr lang="en-US" sz="2000">
                <a:sym typeface="Symbol" pitchFamily="18" charset="2"/>
              </a:rPr>
              <a:t>;  x  c</a:t>
            </a:r>
          </a:p>
          <a:p>
            <a:pPr eaLnBrk="1" hangingPunct="1">
              <a:spcBef>
                <a:spcPct val="50000"/>
              </a:spcBef>
            </a:pPr>
            <a:r>
              <a:rPr lang="en-US" sz="2000">
                <a:sym typeface="Symbol" pitchFamily="18" charset="2"/>
              </a:rPr>
              <a:t>                      [x;c,c+b/2,c+b]</a:t>
            </a:r>
            <a:r>
              <a:rPr lang="en-US" sz="2000" baseline="-25000">
                <a:sym typeface="Symbol" pitchFamily="18" charset="2"/>
              </a:rPr>
              <a:t>sigmoid</a:t>
            </a:r>
            <a:r>
              <a:rPr lang="en-US" sz="2000">
                <a:sym typeface="Symbol" pitchFamily="18" charset="2"/>
              </a:rPr>
              <a:t>;  x &gt; 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pt-BR" sz="2800" b="1" smtClean="0">
                <a:latin typeface="Times New Roman" pitchFamily="18" charset="0"/>
              </a:rPr>
              <a:t>Operasi Logika</a:t>
            </a:r>
            <a:r>
              <a:rPr lang="en-US" sz="2800" b="1" smtClean="0">
                <a:latin typeface="Times New Roman" pitchFamily="18" charset="0"/>
              </a:rPr>
              <a:t> (Operasi Himpunan Fuzzy)</a:t>
            </a:r>
          </a:p>
        </p:txBody>
      </p:sp>
      <p:sp>
        <p:nvSpPr>
          <p:cNvPr id="30723" name="Rectangle 3"/>
          <p:cNvSpPr>
            <a:spLocks noGrp="1" noChangeArrowheads="1"/>
          </p:cNvSpPr>
          <p:nvPr>
            <p:ph idx="1"/>
          </p:nvPr>
        </p:nvSpPr>
        <p:spPr/>
        <p:txBody>
          <a:bodyPr/>
          <a:lstStyle/>
          <a:p>
            <a:pPr marL="609600" indent="-609600" eaLnBrk="1" hangingPunct="1">
              <a:lnSpc>
                <a:spcPct val="80000"/>
              </a:lnSpc>
              <a:tabLst>
                <a:tab pos="1343025" algn="l"/>
              </a:tabLst>
            </a:pPr>
            <a:r>
              <a:rPr lang="pt-BR" sz="2800" smtClean="0">
                <a:latin typeface="Calibri" pitchFamily="34" charset="0"/>
              </a:rPr>
              <a:t>Operasi logika adalah operasi yang mengkombinasikan dan memodifikasi 2 atau lebih himpunan fuzzy. </a:t>
            </a:r>
          </a:p>
          <a:p>
            <a:pPr marL="609600" indent="-609600" eaLnBrk="1" hangingPunct="1">
              <a:lnSpc>
                <a:spcPct val="80000"/>
              </a:lnSpc>
              <a:tabLst>
                <a:tab pos="1343025" algn="l"/>
              </a:tabLst>
            </a:pPr>
            <a:r>
              <a:rPr lang="pt-BR" sz="2800" smtClean="0">
                <a:latin typeface="Calibri" pitchFamily="34" charset="0"/>
              </a:rPr>
              <a:t>Nilai keanggotaan baru hasil operasi dua himpunan disebut </a:t>
            </a:r>
            <a:r>
              <a:rPr lang="pt-BR" sz="2800" i="1" smtClean="0">
                <a:latin typeface="Calibri" pitchFamily="34" charset="0"/>
              </a:rPr>
              <a:t>firing strength</a:t>
            </a:r>
            <a:r>
              <a:rPr lang="pt-BR" sz="2800" smtClean="0">
                <a:latin typeface="Calibri" pitchFamily="34" charset="0"/>
              </a:rPr>
              <a:t> atau </a:t>
            </a:r>
            <a:r>
              <a:rPr lang="en-US" sz="2800" smtClean="0">
                <a:latin typeface="Calibri" pitchFamily="34" charset="0"/>
                <a:sym typeface="Symbol" pitchFamily="18" charset="2"/>
              </a:rPr>
              <a:t></a:t>
            </a:r>
            <a:r>
              <a:rPr lang="pt-BR" sz="2800" smtClean="0">
                <a:latin typeface="Calibri" pitchFamily="34" charset="0"/>
              </a:rPr>
              <a:t> predikat, terdapat 3 operasi dasar pada himpunan fuzzy :</a:t>
            </a:r>
          </a:p>
          <a:p>
            <a:pPr marL="1009650" lvl="1" indent="-609600" eaLnBrk="1" hangingPunct="1">
              <a:lnSpc>
                <a:spcPct val="80000"/>
              </a:lnSpc>
              <a:tabLst>
                <a:tab pos="1343025" algn="l"/>
              </a:tabLst>
            </a:pPr>
            <a:r>
              <a:rPr lang="pt-BR" smtClean="0">
                <a:latin typeface="Calibri" pitchFamily="34" charset="0"/>
              </a:rPr>
              <a:t>OR (Union)</a:t>
            </a:r>
          </a:p>
          <a:p>
            <a:pPr marL="1009650" lvl="1" indent="-609600" eaLnBrk="1" hangingPunct="1">
              <a:lnSpc>
                <a:spcPct val="80000"/>
              </a:lnSpc>
              <a:tabLst>
                <a:tab pos="1343025" algn="l"/>
              </a:tabLst>
            </a:pPr>
            <a:r>
              <a:rPr lang="pt-BR" smtClean="0">
                <a:latin typeface="Calibri" pitchFamily="34" charset="0"/>
              </a:rPr>
              <a:t>AND (Intersection)</a:t>
            </a:r>
          </a:p>
          <a:p>
            <a:pPr marL="1009650" lvl="1" indent="-609600" eaLnBrk="1" hangingPunct="1">
              <a:lnSpc>
                <a:spcPct val="80000"/>
              </a:lnSpc>
              <a:tabLst>
                <a:tab pos="1343025" algn="l"/>
              </a:tabLst>
            </a:pPr>
            <a:r>
              <a:rPr lang="pt-BR" smtClean="0">
                <a:latin typeface="Calibri" pitchFamily="34" charset="0"/>
              </a:rPr>
              <a:t>NOT (Complement)</a:t>
            </a:r>
          </a:p>
        </p:txBody>
      </p:sp>
      <p:sp>
        <p:nvSpPr>
          <p:cNvPr id="3072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&lt;Intelligence System&gt;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half" idx="1"/>
          </p:nvPr>
        </p:nvSpPr>
        <p:spPr>
          <a:xfrm>
            <a:off x="457200" y="1676400"/>
            <a:ext cx="8229600" cy="2593975"/>
          </a:xfrm>
        </p:spPr>
        <p:txBody>
          <a:bodyPr>
            <a:normAutofit fontScale="85000" lnSpcReduction="10000"/>
          </a:bodyPr>
          <a:lstStyle/>
          <a:p>
            <a:r>
              <a:rPr lang="en-US" altLang="zh-CN" sz="2800" smtClean="0">
                <a:ea typeface="宋体" pitchFamily="2" charset="-122"/>
              </a:rPr>
              <a:t>Fuzzy union (</a:t>
            </a:r>
            <a:r>
              <a:rPr lang="en-US" altLang="zh-CN" sz="2800" smtClean="0">
                <a:ea typeface="宋体" pitchFamily="2" charset="-122"/>
                <a:sym typeface="Symbol" pitchFamily="18" charset="2"/>
              </a:rPr>
              <a:t></a:t>
            </a:r>
            <a:r>
              <a:rPr lang="en-US" altLang="zh-CN" sz="2800" smtClean="0">
                <a:ea typeface="宋体" pitchFamily="2" charset="-122"/>
              </a:rPr>
              <a:t>): union dari 2 himpunan adalah maksimum dari tiap pasang elemen  element pada kedua himpunan</a:t>
            </a:r>
          </a:p>
          <a:p>
            <a:r>
              <a:rPr lang="en-US" altLang="zh-CN" sz="2800" smtClean="0">
                <a:ea typeface="宋体" pitchFamily="2" charset="-122"/>
              </a:rPr>
              <a:t>Contoh:</a:t>
            </a:r>
          </a:p>
          <a:p>
            <a:pPr lvl="1"/>
            <a:r>
              <a:rPr lang="en-US" altLang="zh-CN" smtClean="0">
                <a:ea typeface="宋体" pitchFamily="2" charset="-122"/>
              </a:rPr>
              <a:t>A = {1.0, 0.20, 0.75}</a:t>
            </a:r>
          </a:p>
          <a:p>
            <a:pPr lvl="1"/>
            <a:r>
              <a:rPr lang="en-US" altLang="zh-CN" smtClean="0">
                <a:ea typeface="宋体" pitchFamily="2" charset="-122"/>
              </a:rPr>
              <a:t>B = {0.2, 0.45, 0.50}</a:t>
            </a:r>
          </a:p>
          <a:p>
            <a:pPr lvl="1"/>
            <a:r>
              <a:rPr lang="en-US" altLang="zh-CN" smtClean="0">
                <a:ea typeface="宋体" pitchFamily="2" charset="-122"/>
              </a:rPr>
              <a:t>A </a:t>
            </a:r>
            <a:r>
              <a:rPr lang="en-US" altLang="zh-CN" smtClean="0">
                <a:ea typeface="宋体" pitchFamily="2" charset="-122"/>
                <a:sym typeface="Symbol" pitchFamily="18" charset="2"/>
              </a:rPr>
              <a:t></a:t>
            </a:r>
            <a:r>
              <a:rPr lang="en-US" altLang="zh-CN" smtClean="0">
                <a:ea typeface="宋体" pitchFamily="2" charset="-122"/>
              </a:rPr>
              <a:t> B = {MAX(1.0, 0.2), MAX(0.20, 0.45), MAX(0.75, 0.50)}</a:t>
            </a:r>
          </a:p>
          <a:p>
            <a:pPr lvl="2">
              <a:buFont typeface="Wingdings" pitchFamily="2" charset="2"/>
              <a:buNone/>
            </a:pPr>
            <a:r>
              <a:rPr lang="en-US" altLang="zh-CN" sz="2800" smtClean="0">
                <a:ea typeface="宋体" pitchFamily="2" charset="-122"/>
              </a:rPr>
              <a:t>	= {1.0, 0.45, 0.75}</a:t>
            </a:r>
          </a:p>
        </p:txBody>
      </p:sp>
      <p:sp>
        <p:nvSpPr>
          <p:cNvPr id="31747" name="Slide Number Placeholder 6"/>
          <p:cNvSpPr>
            <a:spLocks noGrp="1"/>
          </p:cNvSpPr>
          <p:nvPr>
            <p:ph type="sldNum" sz="quarter" idx="11"/>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A6CC9A-602E-4DCB-A8E4-3D20EBF91E18}" type="slidenum">
              <a:rPr lang="en-US" smtClean="0"/>
              <a:pPr eaLnBrk="1" hangingPunct="1"/>
              <a:t>14</a:t>
            </a:fld>
            <a:endParaRPr lang="en-US" smtClean="0"/>
          </a:p>
        </p:txBody>
      </p:sp>
      <p:sp>
        <p:nvSpPr>
          <p:cNvPr id="31748" name="Rectangle 4"/>
          <p:cNvSpPr>
            <a:spLocks noChangeArrowheads="1"/>
          </p:cNvSpPr>
          <p:nvPr/>
        </p:nvSpPr>
        <p:spPr bwMode="auto">
          <a:xfrm>
            <a:off x="457200" y="609600"/>
            <a:ext cx="82296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4000" b="1">
                <a:solidFill>
                  <a:schemeClr val="tx2"/>
                </a:solidFill>
                <a:ea typeface="宋体" pitchFamily="2" charset="-122"/>
              </a:rPr>
              <a:t>OR (Union)</a:t>
            </a:r>
            <a:endParaRPr lang="en-US" altLang="zh-CN" sz="2500" b="1">
              <a:solidFill>
                <a:schemeClr val="tx2"/>
              </a:solidFill>
              <a:ea typeface="宋体" pitchFamily="2" charset="-122"/>
            </a:endParaRPr>
          </a:p>
        </p:txBody>
      </p:sp>
      <p:sp>
        <p:nvSpPr>
          <p:cNvPr id="31749" name="Rectangle 5"/>
          <p:cNvSpPr>
            <a:spLocks noChangeArrowheads="1"/>
          </p:cNvSpPr>
          <p:nvPr/>
        </p:nvSpPr>
        <p:spPr bwMode="auto">
          <a:xfrm>
            <a:off x="457200" y="41910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pPr>
            <a:endParaRPr lang="en-US" altLang="zh-CN" sz="2000">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p:txBody>
          <a:bodyPr/>
          <a:lstStyle/>
          <a:p>
            <a:r>
              <a:rPr lang="en-US" altLang="zh-CN" b="1" smtClean="0">
                <a:ea typeface="宋体" pitchFamily="2" charset="-122"/>
              </a:rPr>
              <a:t>OR (Union)</a:t>
            </a:r>
            <a:endParaRPr lang="en-US" smtClean="0"/>
          </a:p>
        </p:txBody>
      </p:sp>
      <p:sp>
        <p:nvSpPr>
          <p:cNvPr id="32771" name="Content Placeholder 5"/>
          <p:cNvSpPr>
            <a:spLocks noGrp="1"/>
          </p:cNvSpPr>
          <p:nvPr>
            <p:ph idx="1"/>
          </p:nvPr>
        </p:nvSpPr>
        <p:spPr/>
        <p:txBody>
          <a:bodyPr>
            <a:normAutofit lnSpcReduction="10000"/>
          </a:bodyPr>
          <a:lstStyle/>
          <a:p>
            <a:pPr marL="609600" indent="-609600" eaLnBrk="1" hangingPunct="1">
              <a:buFontTx/>
              <a:buNone/>
            </a:pPr>
            <a:r>
              <a:rPr lang="sv-SE" sz="2400" smtClean="0">
                <a:latin typeface="Times New Roman" pitchFamily="18" charset="0"/>
              </a:rPr>
              <a:t>Misal nilai keanggotaan umur 27 pada himpunan muda adalah </a:t>
            </a:r>
            <a:r>
              <a:rPr lang="en-US" sz="2400" smtClean="0">
                <a:latin typeface="Times New Roman" pitchFamily="18" charset="0"/>
                <a:sym typeface="Symbol" pitchFamily="18" charset="2"/>
              </a:rPr>
              <a:t></a:t>
            </a:r>
            <a:r>
              <a:rPr lang="sv-SE" sz="2400" smtClean="0">
                <a:latin typeface="Times New Roman" pitchFamily="18" charset="0"/>
              </a:rPr>
              <a:t>MUDA[27] = 0,6 dan nilai keanggotaan 2 juta pada himpunan penghasilan TINGGI adalah </a:t>
            </a:r>
            <a:r>
              <a:rPr lang="en-US" sz="2400" smtClean="0">
                <a:latin typeface="Times New Roman" pitchFamily="18" charset="0"/>
                <a:sym typeface="Symbol" pitchFamily="18" charset="2"/>
              </a:rPr>
              <a:t></a:t>
            </a:r>
            <a:r>
              <a:rPr lang="sv-SE" sz="2400" smtClean="0">
                <a:latin typeface="Times New Roman" pitchFamily="18" charset="0"/>
              </a:rPr>
              <a:t>GAJITINGGI[2juta] = 0,8   </a:t>
            </a:r>
          </a:p>
          <a:p>
            <a:pPr marL="609600" indent="-609600" eaLnBrk="1" hangingPunct="1">
              <a:buFontTx/>
              <a:buNone/>
            </a:pPr>
            <a:endParaRPr lang="sv-SE" sz="2400" smtClean="0">
              <a:latin typeface="Times New Roman" pitchFamily="18" charset="0"/>
            </a:endParaRPr>
          </a:p>
          <a:p>
            <a:pPr marL="609600" indent="-609600" eaLnBrk="1" hangingPunct="1">
              <a:buFontTx/>
              <a:buNone/>
            </a:pPr>
            <a:r>
              <a:rPr lang="sv-SE" sz="2400" smtClean="0">
                <a:latin typeface="Times New Roman" pitchFamily="18" charset="0"/>
              </a:rPr>
              <a:t>	maka </a:t>
            </a:r>
            <a:r>
              <a:rPr lang="en-US" sz="2400" smtClean="0">
                <a:latin typeface="Calibri" pitchFamily="34" charset="0"/>
                <a:sym typeface="Symbol" pitchFamily="18" charset="2"/>
              </a:rPr>
              <a:t> </a:t>
            </a:r>
            <a:r>
              <a:rPr lang="sv-SE" sz="2400" smtClean="0">
                <a:latin typeface="Times New Roman" pitchFamily="18" charset="0"/>
              </a:rPr>
              <a:t>-predikat untuk usia MUDA atau berpenghasilan TINGGI adalah nilai keanggotaan maksimum :</a:t>
            </a:r>
          </a:p>
          <a:p>
            <a:pPr marL="609600" indent="-609600" eaLnBrk="1" hangingPunct="1">
              <a:buFontTx/>
              <a:buNone/>
            </a:pPr>
            <a:r>
              <a:rPr lang="en-US" sz="2400" smtClean="0">
                <a:latin typeface="Times New Roman" pitchFamily="18" charset="0"/>
                <a:sym typeface="Symbol" pitchFamily="18" charset="2"/>
              </a:rPr>
              <a:t>	</a:t>
            </a:r>
            <a:r>
              <a:rPr lang="sv-SE" sz="2400" smtClean="0">
                <a:latin typeface="Times New Roman" pitchFamily="18" charset="0"/>
              </a:rPr>
              <a:t>MUDA </a:t>
            </a:r>
            <a:r>
              <a:rPr lang="en-US" sz="2400" smtClean="0">
                <a:latin typeface="Times New Roman" pitchFamily="18" charset="0"/>
                <a:sym typeface="Symbol" pitchFamily="18" charset="2"/>
              </a:rPr>
              <a:t></a:t>
            </a:r>
            <a:r>
              <a:rPr lang="sv-SE" sz="2400" smtClean="0">
                <a:latin typeface="Times New Roman" pitchFamily="18" charset="0"/>
              </a:rPr>
              <a:t> GAJITINGGI </a:t>
            </a:r>
          </a:p>
          <a:p>
            <a:pPr marL="609600" indent="-609600" eaLnBrk="1" hangingPunct="1">
              <a:buFontTx/>
              <a:buNone/>
            </a:pPr>
            <a:r>
              <a:rPr lang="sv-SE" sz="2400" smtClean="0">
                <a:latin typeface="Times New Roman" pitchFamily="18" charset="0"/>
              </a:rPr>
              <a:t>	= max(MUDA[27], GAJITINGGI[2juta])</a:t>
            </a:r>
          </a:p>
          <a:p>
            <a:pPr marL="609600" indent="-609600" eaLnBrk="1" hangingPunct="1">
              <a:buFontTx/>
              <a:buNone/>
            </a:pPr>
            <a:r>
              <a:rPr lang="sv-SE" sz="2400" smtClean="0">
                <a:latin typeface="Times New Roman" pitchFamily="18" charset="0"/>
              </a:rPr>
              <a:t>	= max (0,6 ;  0,8)</a:t>
            </a:r>
          </a:p>
          <a:p>
            <a:pPr marL="609600" indent="-609600" eaLnBrk="1" hangingPunct="1">
              <a:buFontTx/>
              <a:buNone/>
            </a:pPr>
            <a:r>
              <a:rPr lang="sv-SE" sz="2400" smtClean="0">
                <a:latin typeface="Times New Roman" pitchFamily="18" charset="0"/>
              </a:rPr>
              <a:t>	= 0,8</a:t>
            </a:r>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p:cNvSpPr>
            <a:spLocks noGrp="1"/>
          </p:cNvSpPr>
          <p:nvPr>
            <p:ph type="title"/>
          </p:nvPr>
        </p:nvSpPr>
        <p:spPr/>
        <p:txBody>
          <a:bodyPr/>
          <a:lstStyle/>
          <a:p>
            <a:r>
              <a:rPr lang="en-US" altLang="zh-CN" b="1" smtClean="0">
                <a:ea typeface="宋体" pitchFamily="2" charset="-122"/>
              </a:rPr>
              <a:t>AND (Intersection)</a:t>
            </a:r>
            <a:endParaRPr lang="en-US" smtClean="0"/>
          </a:p>
        </p:txBody>
      </p:sp>
      <p:sp>
        <p:nvSpPr>
          <p:cNvPr id="33795" name="Content Placeholder 5"/>
          <p:cNvSpPr>
            <a:spLocks noGrp="1"/>
          </p:cNvSpPr>
          <p:nvPr>
            <p:ph idx="1"/>
          </p:nvPr>
        </p:nvSpPr>
        <p:spPr/>
        <p:txBody>
          <a:bodyPr>
            <a:normAutofit lnSpcReduction="10000"/>
          </a:bodyPr>
          <a:lstStyle/>
          <a:p>
            <a:pPr eaLnBrk="1" hangingPunct="1">
              <a:buClr>
                <a:schemeClr val="accent1"/>
              </a:buClr>
              <a:buFont typeface="Wingdings" pitchFamily="2" charset="2"/>
              <a:buChar char="l"/>
            </a:pPr>
            <a:r>
              <a:rPr lang="en-US" altLang="zh-CN" sz="2000" smtClean="0">
                <a:ea typeface="宋体" pitchFamily="2" charset="-122"/>
              </a:rPr>
              <a:t>Fuzzy intersection (</a:t>
            </a:r>
            <a:r>
              <a:rPr lang="en-US" altLang="zh-CN" sz="2000" smtClean="0">
                <a:ea typeface="宋体" pitchFamily="2" charset="-122"/>
                <a:sym typeface="Symbol" pitchFamily="18" charset="2"/>
              </a:rPr>
              <a:t></a:t>
            </a:r>
            <a:r>
              <a:rPr lang="en-US" altLang="zh-CN" sz="2000" smtClean="0">
                <a:ea typeface="宋体" pitchFamily="2" charset="-122"/>
              </a:rPr>
              <a:t>): irisan dari 2 himpunan fuzzy adalah minimum dari tiap pasang elemen pada kedua himpunan.</a:t>
            </a:r>
          </a:p>
          <a:p>
            <a:pPr eaLnBrk="1" hangingPunct="1">
              <a:buClr>
                <a:schemeClr val="accent1"/>
              </a:buClr>
              <a:buFont typeface="Wingdings" pitchFamily="2" charset="2"/>
              <a:buChar char="l"/>
            </a:pPr>
            <a:r>
              <a:rPr lang="en-US" altLang="zh-CN" sz="2000" smtClean="0">
                <a:ea typeface="宋体" pitchFamily="2" charset="-122"/>
              </a:rPr>
              <a:t>contoh.</a:t>
            </a:r>
          </a:p>
          <a:p>
            <a:pPr lvl="1" eaLnBrk="1" hangingPunct="1">
              <a:buClr>
                <a:schemeClr val="accent1"/>
              </a:buClr>
              <a:buFont typeface="Wingdings" pitchFamily="2" charset="2"/>
              <a:buChar char="¡"/>
            </a:pPr>
            <a:r>
              <a:rPr lang="en-US" altLang="zh-CN" sz="2000" smtClean="0">
                <a:ea typeface="宋体" pitchFamily="2" charset="-122"/>
              </a:rPr>
              <a:t>A </a:t>
            </a:r>
            <a:r>
              <a:rPr lang="en-US" altLang="zh-CN" sz="2000" smtClean="0">
                <a:ea typeface="宋体" pitchFamily="2" charset="-122"/>
                <a:sym typeface="Symbol" pitchFamily="18" charset="2"/>
              </a:rPr>
              <a:t></a:t>
            </a:r>
            <a:r>
              <a:rPr lang="en-US" altLang="zh-CN" sz="2000" smtClean="0">
                <a:ea typeface="宋体" pitchFamily="2" charset="-122"/>
              </a:rPr>
              <a:t> B = {MIN(1.0, 0.2), MIN(0.20, 0.45), MIN(0.75, 0.50)} = {0.2, 0.20, 0.50}</a:t>
            </a:r>
          </a:p>
          <a:p>
            <a:pPr lvl="1" eaLnBrk="1" hangingPunct="1">
              <a:buClr>
                <a:schemeClr val="accent1"/>
              </a:buClr>
              <a:buFont typeface="Wingdings" pitchFamily="2" charset="2"/>
              <a:buChar char="¡"/>
            </a:pPr>
            <a:r>
              <a:rPr lang="sv-SE" altLang="zh-CN" sz="2000" smtClean="0">
                <a:ea typeface="宋体" pitchFamily="2" charset="-122"/>
              </a:rPr>
              <a:t>Misal nilai keanggotaan umur 27 pada himpunan muda adalah </a:t>
            </a:r>
            <a:r>
              <a:rPr lang="en-US" altLang="zh-CN" sz="2000" smtClean="0">
                <a:ea typeface="宋体" pitchFamily="2" charset="-122"/>
                <a:sym typeface="Symbol" pitchFamily="18" charset="2"/>
              </a:rPr>
              <a:t></a:t>
            </a:r>
            <a:r>
              <a:rPr lang="sv-SE" altLang="zh-CN" sz="2000" smtClean="0">
                <a:ea typeface="宋体" pitchFamily="2" charset="-122"/>
              </a:rPr>
              <a:t>MUDA[27] = 0,6 dan nilai keanggotaan 2 juta pada himpunan penghasilan TINGGI adalah </a:t>
            </a:r>
            <a:r>
              <a:rPr lang="en-US" altLang="zh-CN" sz="2000" smtClean="0">
                <a:ea typeface="宋体" pitchFamily="2" charset="-122"/>
                <a:sym typeface="Symbol" pitchFamily="18" charset="2"/>
              </a:rPr>
              <a:t></a:t>
            </a:r>
            <a:r>
              <a:rPr lang="sv-SE" altLang="zh-CN" sz="2000" smtClean="0">
                <a:ea typeface="宋体" pitchFamily="2" charset="-122"/>
              </a:rPr>
              <a:t>GAJITINGGI[2juta] = 0,8 </a:t>
            </a:r>
          </a:p>
          <a:p>
            <a:pPr lvl="1" eaLnBrk="1" hangingPunct="1">
              <a:buClr>
                <a:schemeClr val="accent1"/>
              </a:buClr>
              <a:buFontTx/>
              <a:buNone/>
            </a:pPr>
            <a:r>
              <a:rPr lang="sv-SE" altLang="zh-CN" sz="2000" smtClean="0">
                <a:ea typeface="宋体" pitchFamily="2" charset="-122"/>
              </a:rPr>
              <a:t>	maka </a:t>
            </a:r>
            <a:r>
              <a:rPr lang="en-US" altLang="zh-CN" sz="2000" smtClean="0">
                <a:ea typeface="宋体" pitchFamily="2" charset="-122"/>
                <a:sym typeface="Symbol" pitchFamily="18" charset="2"/>
              </a:rPr>
              <a:t> </a:t>
            </a:r>
            <a:r>
              <a:rPr lang="sv-SE" altLang="zh-CN" sz="2000" smtClean="0">
                <a:ea typeface="宋体" pitchFamily="2" charset="-122"/>
              </a:rPr>
              <a:t>-predikat untuk usia MUDA dan berpenghasilan TINGGI adalah nilai keanggotaan minimun :</a:t>
            </a:r>
          </a:p>
          <a:p>
            <a:pPr lvl="1" eaLnBrk="1" hangingPunct="1">
              <a:buClr>
                <a:schemeClr val="accent1"/>
              </a:buClr>
              <a:buFontTx/>
              <a:buNone/>
            </a:pPr>
            <a:r>
              <a:rPr lang="sv-SE" altLang="zh-CN" sz="2000" smtClean="0">
                <a:ea typeface="宋体" pitchFamily="2" charset="-122"/>
                <a:sym typeface="Symbol" pitchFamily="18" charset="2"/>
              </a:rPr>
              <a:t>	</a:t>
            </a:r>
            <a:r>
              <a:rPr lang="en-US" altLang="zh-CN" sz="2000" smtClean="0">
                <a:ea typeface="宋体" pitchFamily="2" charset="-122"/>
                <a:sym typeface="Symbol" pitchFamily="18" charset="2"/>
              </a:rPr>
              <a:t></a:t>
            </a:r>
            <a:r>
              <a:rPr lang="sv-SE" altLang="zh-CN" sz="2000" smtClean="0">
                <a:ea typeface="宋体" pitchFamily="2" charset="-122"/>
              </a:rPr>
              <a:t>MUDA</a:t>
            </a:r>
            <a:r>
              <a:rPr lang="sv-SE" altLang="zh-CN" sz="2000" smtClean="0">
                <a:ea typeface="宋体" pitchFamily="2" charset="-122"/>
                <a:sym typeface="Symbol" pitchFamily="18" charset="2"/>
              </a:rPr>
              <a:t></a:t>
            </a:r>
            <a:r>
              <a:rPr lang="sv-SE" altLang="zh-CN" sz="2000" smtClean="0">
                <a:ea typeface="宋体" pitchFamily="2" charset="-122"/>
              </a:rPr>
              <a:t>GAJITINGGI </a:t>
            </a:r>
          </a:p>
          <a:p>
            <a:pPr lvl="1" eaLnBrk="1" hangingPunct="1">
              <a:buClr>
                <a:schemeClr val="accent1"/>
              </a:buClr>
              <a:buFontTx/>
              <a:buNone/>
            </a:pPr>
            <a:r>
              <a:rPr lang="sv-SE" altLang="zh-CN" sz="2000" smtClean="0">
                <a:ea typeface="宋体" pitchFamily="2" charset="-122"/>
              </a:rPr>
              <a:t>	= min(</a:t>
            </a:r>
            <a:r>
              <a:rPr lang="en-US" altLang="zh-CN" sz="2000" smtClean="0">
                <a:ea typeface="宋体" pitchFamily="2" charset="-122"/>
                <a:sym typeface="Symbol" pitchFamily="18" charset="2"/>
              </a:rPr>
              <a:t></a:t>
            </a:r>
            <a:r>
              <a:rPr lang="sv-SE" altLang="zh-CN" sz="2000" smtClean="0">
                <a:ea typeface="宋体" pitchFamily="2" charset="-122"/>
              </a:rPr>
              <a:t> MUDA[27], </a:t>
            </a:r>
            <a:r>
              <a:rPr lang="en-US" altLang="zh-CN" sz="2000" smtClean="0">
                <a:ea typeface="宋体" pitchFamily="2" charset="-122"/>
                <a:sym typeface="Symbol" pitchFamily="18" charset="2"/>
              </a:rPr>
              <a:t></a:t>
            </a:r>
            <a:r>
              <a:rPr lang="sv-SE" altLang="zh-CN" sz="2000" smtClean="0">
                <a:ea typeface="宋体" pitchFamily="2" charset="-122"/>
              </a:rPr>
              <a:t> GAJITINGGI[2juta])</a:t>
            </a:r>
          </a:p>
          <a:p>
            <a:pPr lvl="1" eaLnBrk="1" hangingPunct="1">
              <a:buClr>
                <a:schemeClr val="accent1"/>
              </a:buClr>
              <a:buFontTx/>
              <a:buNone/>
            </a:pPr>
            <a:r>
              <a:rPr lang="sv-SE" altLang="zh-CN" sz="2000" smtClean="0">
                <a:ea typeface="宋体" pitchFamily="2" charset="-122"/>
              </a:rPr>
              <a:t>	= min (0,6 ;  0,8)</a:t>
            </a:r>
          </a:p>
          <a:p>
            <a:pPr lvl="1" eaLnBrk="1" hangingPunct="1">
              <a:buClr>
                <a:schemeClr val="accent1"/>
              </a:buClr>
              <a:buFontTx/>
              <a:buNone/>
            </a:pPr>
            <a:r>
              <a:rPr lang="sv-SE" altLang="zh-CN" sz="2000" smtClean="0">
                <a:ea typeface="宋体" pitchFamily="2" charset="-122"/>
              </a:rPr>
              <a:t>	= 0,6</a:t>
            </a:r>
            <a:endParaRPr lang="en-US" altLang="zh-CN" sz="2000" smtClean="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81000"/>
            <a:ext cx="8229600" cy="762000"/>
          </a:xfrm>
        </p:spPr>
        <p:txBody>
          <a:bodyPr/>
          <a:lstStyle/>
          <a:p>
            <a:r>
              <a:rPr lang="en-US" altLang="zh-CN" sz="3200" b="1" smtClean="0">
                <a:ea typeface="宋体" pitchFamily="2" charset="-122"/>
              </a:rPr>
              <a:t>NOT (Complement)</a:t>
            </a:r>
            <a:endParaRPr lang="zh-CN" altLang="en-US" sz="2500" b="1" smtClean="0">
              <a:ea typeface="宋体" pitchFamily="2" charset="-122"/>
            </a:endParaRPr>
          </a:p>
        </p:txBody>
      </p:sp>
      <p:sp>
        <p:nvSpPr>
          <p:cNvPr id="57347" name="Rectangle 3"/>
          <p:cNvSpPr>
            <a:spLocks noGrp="1" noChangeArrowheads="1"/>
          </p:cNvSpPr>
          <p:nvPr>
            <p:ph idx="1"/>
          </p:nvPr>
        </p:nvSpPr>
        <p:spPr>
          <a:xfrm>
            <a:off x="836613" y="1600200"/>
            <a:ext cx="7543800" cy="2593975"/>
          </a:xfrm>
        </p:spPr>
        <p:txBody>
          <a:bodyPr>
            <a:normAutofit fontScale="70000" lnSpcReduction="20000"/>
          </a:bodyPr>
          <a:lstStyle/>
          <a:p>
            <a:pPr>
              <a:defRPr/>
            </a:pPr>
            <a:r>
              <a:rPr lang="en-US" altLang="zh-CN" sz="2400" dirty="0" err="1" smtClean="0">
                <a:ea typeface="宋体" pitchFamily="2" charset="-122"/>
              </a:rPr>
              <a:t>Komplemen</a:t>
            </a:r>
            <a:r>
              <a:rPr lang="en-US" altLang="zh-CN" sz="2400" dirty="0" smtClean="0">
                <a:ea typeface="宋体" pitchFamily="2" charset="-122"/>
              </a:rPr>
              <a:t> </a:t>
            </a:r>
            <a:r>
              <a:rPr lang="en-US" altLang="zh-CN" sz="2400" dirty="0" err="1" smtClean="0">
                <a:ea typeface="宋体" pitchFamily="2" charset="-122"/>
              </a:rPr>
              <a:t>dari</a:t>
            </a:r>
            <a:r>
              <a:rPr lang="en-US" altLang="zh-CN" sz="2400" dirty="0" smtClean="0">
                <a:ea typeface="宋体" pitchFamily="2" charset="-122"/>
              </a:rPr>
              <a:t> </a:t>
            </a:r>
            <a:r>
              <a:rPr lang="en-US" altLang="zh-CN" sz="2400" dirty="0" err="1" smtClean="0">
                <a:ea typeface="宋体" pitchFamily="2" charset="-122"/>
              </a:rPr>
              <a:t>variabel</a:t>
            </a:r>
            <a:r>
              <a:rPr lang="en-US" altLang="zh-CN" sz="2400" dirty="0" smtClean="0">
                <a:ea typeface="宋体" pitchFamily="2" charset="-122"/>
              </a:rPr>
              <a:t> fuzzy </a:t>
            </a:r>
            <a:r>
              <a:rPr lang="en-US" altLang="zh-CN" sz="2400" dirty="0" err="1" smtClean="0">
                <a:ea typeface="宋体" pitchFamily="2" charset="-122"/>
              </a:rPr>
              <a:t>dengan</a:t>
            </a:r>
            <a:r>
              <a:rPr lang="en-US" altLang="zh-CN" sz="2400" dirty="0" smtClean="0">
                <a:ea typeface="宋体" pitchFamily="2" charset="-122"/>
              </a:rPr>
              <a:t> </a:t>
            </a:r>
            <a:r>
              <a:rPr lang="en-US" altLang="zh-CN" sz="2400" dirty="0" err="1" smtClean="0">
                <a:ea typeface="宋体" pitchFamily="2" charset="-122"/>
              </a:rPr>
              <a:t>derajat</a:t>
            </a:r>
            <a:r>
              <a:rPr lang="en-US" altLang="zh-CN" sz="2400" dirty="0" smtClean="0">
                <a:ea typeface="宋体" pitchFamily="2" charset="-122"/>
              </a:rPr>
              <a:t> </a:t>
            </a:r>
            <a:r>
              <a:rPr lang="en-US" altLang="zh-CN" sz="2400" dirty="0" err="1" smtClean="0">
                <a:ea typeface="宋体" pitchFamily="2" charset="-122"/>
              </a:rPr>
              <a:t>keanggotaan</a:t>
            </a:r>
            <a:r>
              <a:rPr lang="en-US" altLang="zh-CN" sz="2400" dirty="0" smtClean="0">
                <a:ea typeface="宋体" pitchFamily="2" charset="-122"/>
              </a:rPr>
              <a:t>=</a:t>
            </a:r>
            <a:r>
              <a:rPr lang="en-US" altLang="zh-CN" sz="2400" i="1" dirty="0" smtClean="0">
                <a:ea typeface="宋体" pitchFamily="2" charset="-122"/>
              </a:rPr>
              <a:t>x </a:t>
            </a:r>
            <a:r>
              <a:rPr lang="en-US" altLang="zh-CN" sz="2400" dirty="0" err="1" smtClean="0">
                <a:ea typeface="宋体" pitchFamily="2" charset="-122"/>
              </a:rPr>
              <a:t>adalah</a:t>
            </a:r>
            <a:r>
              <a:rPr lang="en-US" altLang="zh-CN" sz="2400" dirty="0" smtClean="0">
                <a:ea typeface="宋体" pitchFamily="2" charset="-122"/>
              </a:rPr>
              <a:t> (1-x).</a:t>
            </a:r>
          </a:p>
          <a:p>
            <a:pPr>
              <a:defRPr/>
            </a:pPr>
            <a:r>
              <a:rPr lang="en-US" altLang="zh-CN" sz="2400" dirty="0" err="1" smtClean="0">
                <a:ea typeface="宋体" pitchFamily="2" charset="-122"/>
              </a:rPr>
              <a:t>Komplemen</a:t>
            </a:r>
            <a:r>
              <a:rPr lang="en-US" altLang="zh-CN" sz="2400" dirty="0" smtClean="0">
                <a:ea typeface="宋体" pitchFamily="2" charset="-122"/>
                <a:sym typeface="Wingdings" charset="2"/>
              </a:rPr>
              <a:t> ( </a:t>
            </a:r>
            <a:r>
              <a:rPr lang="en-US" altLang="zh-CN" sz="2400" dirty="0" smtClean="0">
                <a:ea typeface="宋体" pitchFamily="2" charset="-122"/>
              </a:rPr>
              <a:t>_</a:t>
            </a:r>
            <a:r>
              <a:rPr lang="en-US" altLang="zh-CN" sz="2400" baseline="30000" dirty="0" smtClean="0">
                <a:ea typeface="宋体" pitchFamily="2" charset="-122"/>
              </a:rPr>
              <a:t>c</a:t>
            </a:r>
            <a:r>
              <a:rPr lang="en-US" altLang="zh-CN" sz="2400" dirty="0" smtClean="0">
                <a:ea typeface="宋体" pitchFamily="2" charset="-122"/>
                <a:sym typeface="Wingdings" charset="2"/>
              </a:rPr>
              <a:t>):</a:t>
            </a:r>
            <a:r>
              <a:rPr lang="en-US" altLang="zh-CN" sz="2400" dirty="0" smtClean="0">
                <a:ea typeface="宋体" pitchFamily="2" charset="-122"/>
              </a:rPr>
              <a:t> </a:t>
            </a:r>
            <a:r>
              <a:rPr lang="en-US" altLang="zh-CN" sz="2400" dirty="0" err="1" smtClean="0">
                <a:ea typeface="宋体" pitchFamily="2" charset="-122"/>
              </a:rPr>
              <a:t>komplemen</a:t>
            </a:r>
            <a:r>
              <a:rPr lang="en-US" altLang="zh-CN" sz="2400" dirty="0" smtClean="0">
                <a:ea typeface="宋体" pitchFamily="2" charset="-122"/>
              </a:rPr>
              <a:t> </a:t>
            </a:r>
            <a:r>
              <a:rPr lang="en-US" altLang="zh-CN" sz="2400" dirty="0" err="1" smtClean="0">
                <a:ea typeface="宋体" pitchFamily="2" charset="-122"/>
              </a:rPr>
              <a:t>dari</a:t>
            </a:r>
            <a:r>
              <a:rPr lang="en-US" altLang="zh-CN" sz="2400" dirty="0" smtClean="0">
                <a:ea typeface="宋体" pitchFamily="2" charset="-122"/>
              </a:rPr>
              <a:t> </a:t>
            </a:r>
            <a:r>
              <a:rPr lang="en-US" altLang="zh-CN" sz="2400" dirty="0" err="1" smtClean="0">
                <a:ea typeface="宋体" pitchFamily="2" charset="-122"/>
              </a:rPr>
              <a:t>himpunan</a:t>
            </a:r>
            <a:r>
              <a:rPr lang="en-US" altLang="zh-CN" sz="2400" dirty="0" smtClean="0">
                <a:ea typeface="宋体" pitchFamily="2" charset="-122"/>
              </a:rPr>
              <a:t> fuzzy </a:t>
            </a:r>
            <a:r>
              <a:rPr lang="en-US" altLang="zh-CN" sz="2400" dirty="0" err="1" smtClean="0">
                <a:ea typeface="宋体" pitchFamily="2" charset="-122"/>
              </a:rPr>
              <a:t>terdisi</a:t>
            </a:r>
            <a:r>
              <a:rPr lang="en-US" altLang="zh-CN" sz="2400" dirty="0" smtClean="0">
                <a:ea typeface="宋体" pitchFamily="2" charset="-122"/>
              </a:rPr>
              <a:t> </a:t>
            </a:r>
            <a:r>
              <a:rPr lang="en-US" altLang="zh-CN" sz="2400" dirty="0" err="1" smtClean="0">
                <a:ea typeface="宋体" pitchFamily="2" charset="-122"/>
              </a:rPr>
              <a:t>dari</a:t>
            </a:r>
            <a:r>
              <a:rPr lang="en-US" altLang="zh-CN" sz="2400" dirty="0" smtClean="0">
                <a:ea typeface="宋体" pitchFamily="2" charset="-122"/>
              </a:rPr>
              <a:t> </a:t>
            </a:r>
            <a:r>
              <a:rPr lang="en-US" altLang="zh-CN" sz="2400" dirty="0" err="1" smtClean="0">
                <a:ea typeface="宋体" pitchFamily="2" charset="-122"/>
              </a:rPr>
              <a:t>semua</a:t>
            </a:r>
            <a:r>
              <a:rPr lang="en-US" altLang="zh-CN" sz="2400" dirty="0" smtClean="0">
                <a:ea typeface="宋体" pitchFamily="2" charset="-122"/>
              </a:rPr>
              <a:t> </a:t>
            </a:r>
            <a:r>
              <a:rPr lang="en-US" altLang="zh-CN" sz="2400" dirty="0" err="1" smtClean="0">
                <a:ea typeface="宋体" pitchFamily="2" charset="-122"/>
              </a:rPr>
              <a:t>komplemen</a:t>
            </a:r>
            <a:r>
              <a:rPr lang="en-US" altLang="zh-CN" sz="2400" dirty="0" smtClean="0">
                <a:ea typeface="宋体" pitchFamily="2" charset="-122"/>
              </a:rPr>
              <a:t> </a:t>
            </a:r>
            <a:r>
              <a:rPr lang="en-US" altLang="zh-CN" sz="2400" dirty="0" err="1" smtClean="0">
                <a:ea typeface="宋体" pitchFamily="2" charset="-122"/>
              </a:rPr>
              <a:t>elemen</a:t>
            </a:r>
            <a:r>
              <a:rPr lang="en-US" altLang="zh-CN" sz="2400" i="1" dirty="0" smtClean="0">
                <a:ea typeface="宋体" pitchFamily="2" charset="-122"/>
              </a:rPr>
              <a:t>.</a:t>
            </a:r>
            <a:endParaRPr lang="en-US" altLang="zh-CN" sz="2400" dirty="0" smtClean="0">
              <a:ea typeface="宋体" pitchFamily="2" charset="-122"/>
            </a:endParaRPr>
          </a:p>
          <a:p>
            <a:pPr>
              <a:defRPr/>
            </a:pPr>
            <a:r>
              <a:rPr lang="en-US" altLang="zh-CN" sz="2400" dirty="0" err="1" smtClean="0">
                <a:ea typeface="宋体" pitchFamily="2" charset="-122"/>
              </a:rPr>
              <a:t>Contoh</a:t>
            </a:r>
            <a:endParaRPr lang="en-US" altLang="zh-CN" sz="2400" dirty="0" smtClean="0">
              <a:ea typeface="宋体" pitchFamily="2" charset="-122"/>
            </a:endParaRPr>
          </a:p>
          <a:p>
            <a:pPr lvl="1">
              <a:defRPr/>
            </a:pPr>
            <a:r>
              <a:rPr lang="en-US" altLang="zh-CN" sz="2300" dirty="0" smtClean="0">
                <a:ea typeface="宋体" pitchFamily="2" charset="-122"/>
              </a:rPr>
              <a:t>A</a:t>
            </a:r>
            <a:r>
              <a:rPr lang="en-US" altLang="zh-CN" sz="2300" baseline="30000" dirty="0" smtClean="0">
                <a:ea typeface="宋体" pitchFamily="2" charset="-122"/>
              </a:rPr>
              <a:t>c</a:t>
            </a:r>
            <a:r>
              <a:rPr lang="en-US" altLang="zh-CN" sz="2300" dirty="0" smtClean="0">
                <a:ea typeface="宋体" pitchFamily="2" charset="-122"/>
              </a:rPr>
              <a:t> = {1 – 1.0, 1 – 0.2, 1 – 0.75} = {0.0, 0.8, 0.25}</a:t>
            </a:r>
          </a:p>
          <a:p>
            <a:pPr lvl="1">
              <a:defRPr/>
            </a:pPr>
            <a:r>
              <a:rPr lang="sv-SE" altLang="zh-CN" sz="2300" dirty="0" smtClean="0">
                <a:ea typeface="宋体" pitchFamily="2" charset="-122"/>
              </a:rPr>
              <a:t>Misal nilai keanggotaan umur 27 pada himpunan muda adalah </a:t>
            </a:r>
            <a:r>
              <a:rPr lang="en-US" altLang="zh-CN" sz="2300" dirty="0" smtClean="0">
                <a:ea typeface="宋体" pitchFamily="2" charset="-122"/>
                <a:sym typeface="Symbol" pitchFamily="18" charset="2"/>
              </a:rPr>
              <a:t></a:t>
            </a:r>
            <a:r>
              <a:rPr lang="sv-SE" altLang="zh-CN" sz="2300" dirty="0" smtClean="0">
                <a:ea typeface="宋体" pitchFamily="2" charset="-122"/>
              </a:rPr>
              <a:t>MUDA[27]= 0,6   maka </a:t>
            </a:r>
            <a:r>
              <a:rPr lang="en-US" altLang="zh-CN" sz="2300" dirty="0" smtClean="0">
                <a:ea typeface="宋体" pitchFamily="2" charset="-122"/>
                <a:sym typeface="Symbol" pitchFamily="18" charset="2"/>
              </a:rPr>
              <a:t> </a:t>
            </a:r>
            <a:r>
              <a:rPr lang="sv-SE" altLang="zh-CN" sz="2300" dirty="0" smtClean="0">
                <a:ea typeface="宋体" pitchFamily="2" charset="-122"/>
              </a:rPr>
              <a:t>-predikat untuk usia TIDAK MUDA adalah :</a:t>
            </a:r>
          </a:p>
          <a:p>
            <a:pPr lvl="1">
              <a:buFontTx/>
              <a:buNone/>
              <a:defRPr/>
            </a:pPr>
            <a:r>
              <a:rPr lang="sv-SE" altLang="zh-CN" sz="2300" dirty="0" smtClean="0">
                <a:ea typeface="宋体" pitchFamily="2" charset="-122"/>
                <a:sym typeface="Symbol" pitchFamily="18" charset="2"/>
              </a:rPr>
              <a:t>	</a:t>
            </a:r>
            <a:r>
              <a:rPr lang="en-US" altLang="zh-CN" sz="2300" dirty="0" smtClean="0">
                <a:ea typeface="宋体" pitchFamily="2" charset="-122"/>
                <a:sym typeface="Symbol" pitchFamily="18" charset="2"/>
              </a:rPr>
              <a:t></a:t>
            </a:r>
            <a:r>
              <a:rPr lang="sv-SE" altLang="zh-CN" sz="2300" dirty="0" smtClean="0">
                <a:ea typeface="宋体" pitchFamily="2" charset="-122"/>
              </a:rPr>
              <a:t>MUDA’[27] 	= 1 - MUDA[27</a:t>
            </a:r>
          </a:p>
          <a:p>
            <a:pPr marL="609600" indent="-609600" eaLnBrk="1" hangingPunct="1">
              <a:buFontTx/>
              <a:buNone/>
              <a:defRPr/>
            </a:pPr>
            <a:r>
              <a:rPr lang="sv-SE" altLang="zh-CN" sz="2300" dirty="0" smtClean="0">
                <a:ea typeface="宋体" pitchFamily="2" charset="-122"/>
              </a:rPr>
              <a:t>			        	= 1 - 0,6 </a:t>
            </a:r>
          </a:p>
          <a:p>
            <a:pPr marL="609600" indent="-609600" eaLnBrk="1" hangingPunct="1">
              <a:buFontTx/>
              <a:buNone/>
              <a:defRPr/>
            </a:pPr>
            <a:r>
              <a:rPr lang="sv-SE" sz="2800" dirty="0" smtClean="0">
                <a:solidFill>
                  <a:schemeClr val="bg1">
                    <a:lumMod val="50000"/>
                  </a:schemeClr>
                </a:solidFill>
                <a:latin typeface="Times New Roman" charset="0"/>
              </a:rPr>
              <a:t>		        		</a:t>
            </a:r>
            <a:r>
              <a:rPr lang="sv-SE" altLang="zh-CN" sz="2300" dirty="0" smtClean="0">
                <a:ea typeface="宋体" pitchFamily="2" charset="-122"/>
                <a:sym typeface="Symbol" pitchFamily="18" charset="2"/>
              </a:rPr>
              <a:t>= 0,4</a:t>
            </a:r>
            <a:endParaRPr lang="en-US" altLang="zh-CN" sz="2300" dirty="0" smtClean="0">
              <a:ea typeface="宋体" pitchFamily="2" charset="-122"/>
              <a:sym typeface="Symbol" pitchFamily="18" charset="2"/>
            </a:endParaRPr>
          </a:p>
          <a:p>
            <a:pPr lvl="1">
              <a:buFontTx/>
              <a:buNone/>
              <a:defRPr/>
            </a:pPr>
            <a:endParaRPr lang="en-US" altLang="zh-CN" sz="2300" dirty="0" smtClean="0">
              <a:ea typeface="宋体" pitchFamily="2" charset="-122"/>
            </a:endParaRPr>
          </a:p>
        </p:txBody>
      </p:sp>
      <p:sp>
        <p:nvSpPr>
          <p:cNvPr id="348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A74AB6-938C-4B11-A762-2B170BBB724F}" type="slidenum">
              <a:rPr lang="en-US" smtClean="0"/>
              <a:pPr eaLnBrk="1" hangingPunct="1"/>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81000"/>
            <a:ext cx="8229600" cy="381000"/>
          </a:xfrm>
        </p:spPr>
        <p:txBody>
          <a:bodyPr/>
          <a:lstStyle/>
          <a:p>
            <a:r>
              <a:rPr lang="en-US" sz="2100" b="1" smtClean="0"/>
              <a:t>Contoh</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66F88F-EF86-4FE3-A5A2-86D32714EB75}" type="slidenum">
              <a:rPr lang="en-US" smtClean="0"/>
              <a:pPr eaLnBrk="1" hangingPunct="1"/>
              <a:t>18</a:t>
            </a:fld>
            <a:endParaRPr lang="en-US" smtClean="0"/>
          </a:p>
        </p:txBody>
      </p:sp>
      <p:sp>
        <p:nvSpPr>
          <p:cNvPr id="35844" name="Rectangle 5"/>
          <p:cNvSpPr>
            <a:spLocks noChangeArrowheads="1"/>
          </p:cNvSpPr>
          <p:nvPr/>
        </p:nvSpPr>
        <p:spPr bwMode="auto">
          <a:xfrm>
            <a:off x="838200" y="17526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114300" lvl="1"/>
            <a:r>
              <a:rPr lang="en-US" sz="1200" b="1">
                <a:solidFill>
                  <a:srgbClr val="0000FF"/>
                </a:solidFill>
                <a:cs typeface="Times New Roman" pitchFamily="18" charset="0"/>
              </a:rPr>
              <a:t>AND</a:t>
            </a:r>
            <a:endParaRPr lang="en-US">
              <a:solidFill>
                <a:srgbClr val="0000FF"/>
              </a:solidFill>
            </a:endParaRPr>
          </a:p>
        </p:txBody>
      </p:sp>
      <p:sp>
        <p:nvSpPr>
          <p:cNvPr id="35845" name="Text Box 4"/>
          <p:cNvSpPr txBox="1">
            <a:spLocks noChangeArrowheads="1"/>
          </p:cNvSpPr>
          <p:nvPr/>
        </p:nvSpPr>
        <p:spPr bwMode="auto">
          <a:xfrm>
            <a:off x="762000" y="2057400"/>
            <a:ext cx="3276600" cy="457200"/>
          </a:xfrm>
          <a:prstGeom prst="rect">
            <a:avLst/>
          </a:prstGeom>
          <a:solidFill>
            <a:srgbClr val="FFFFFF"/>
          </a:solidFill>
          <a:ln w="9525">
            <a:solidFill>
              <a:srgbClr val="000000"/>
            </a:solidFill>
            <a:miter lim="800000"/>
            <a:headEnd/>
            <a:tailEnd/>
          </a:ln>
        </p:spPr>
        <p:txBody>
          <a:bodyPr/>
          <a:lstStyle>
            <a:lvl1pPr eaLnBrk="0" hangingPunct="0">
              <a:tabLst>
                <a:tab pos="593725" algn="l"/>
                <a:tab pos="831850" algn="l"/>
              </a:tabLst>
              <a:defRPr>
                <a:solidFill>
                  <a:schemeClr val="tx1"/>
                </a:solidFill>
                <a:latin typeface="Arial" charset="0"/>
              </a:defRPr>
            </a:lvl1pPr>
            <a:lvl2pPr marL="742950" indent="-285750" eaLnBrk="0" hangingPunct="0">
              <a:tabLst>
                <a:tab pos="593725" algn="l"/>
                <a:tab pos="831850" algn="l"/>
              </a:tabLst>
              <a:defRPr>
                <a:solidFill>
                  <a:schemeClr val="tx1"/>
                </a:solidFill>
                <a:latin typeface="Arial" charset="0"/>
              </a:defRPr>
            </a:lvl2pPr>
            <a:lvl3pPr marL="1143000" indent="-228600" eaLnBrk="0" hangingPunct="0">
              <a:tabLst>
                <a:tab pos="593725" algn="l"/>
                <a:tab pos="831850" algn="l"/>
              </a:tabLst>
              <a:defRPr>
                <a:solidFill>
                  <a:schemeClr val="tx1"/>
                </a:solidFill>
                <a:latin typeface="Arial" charset="0"/>
              </a:defRPr>
            </a:lvl3pPr>
            <a:lvl4pPr marL="1600200" indent="-228600" eaLnBrk="0" hangingPunct="0">
              <a:tabLst>
                <a:tab pos="593725" algn="l"/>
                <a:tab pos="831850" algn="l"/>
              </a:tabLst>
              <a:defRPr>
                <a:solidFill>
                  <a:schemeClr val="tx1"/>
                </a:solidFill>
                <a:latin typeface="Arial" charset="0"/>
              </a:defRPr>
            </a:lvl4pPr>
            <a:lvl5pPr marL="2057400" indent="-228600" eaLnBrk="0" hangingPunct="0">
              <a:tabLst>
                <a:tab pos="593725" algn="l"/>
                <a:tab pos="831850" algn="l"/>
              </a:tabLst>
              <a:defRPr>
                <a:solidFill>
                  <a:schemeClr val="tx1"/>
                </a:solidFill>
                <a:latin typeface="Arial" charset="0"/>
              </a:defRPr>
            </a:lvl5pPr>
            <a:lvl6pPr marL="2514600" indent="-228600" eaLnBrk="0" fontAlgn="base" hangingPunct="0">
              <a:spcBef>
                <a:spcPct val="0"/>
              </a:spcBef>
              <a:spcAft>
                <a:spcPct val="0"/>
              </a:spcAft>
              <a:tabLst>
                <a:tab pos="593725" algn="l"/>
                <a:tab pos="831850" algn="l"/>
              </a:tabLst>
              <a:defRPr>
                <a:solidFill>
                  <a:schemeClr val="tx1"/>
                </a:solidFill>
                <a:latin typeface="Arial" charset="0"/>
              </a:defRPr>
            </a:lvl6pPr>
            <a:lvl7pPr marL="2971800" indent="-228600" eaLnBrk="0" fontAlgn="base" hangingPunct="0">
              <a:spcBef>
                <a:spcPct val="0"/>
              </a:spcBef>
              <a:spcAft>
                <a:spcPct val="0"/>
              </a:spcAft>
              <a:tabLst>
                <a:tab pos="593725" algn="l"/>
                <a:tab pos="831850" algn="l"/>
              </a:tabLst>
              <a:defRPr>
                <a:solidFill>
                  <a:schemeClr val="tx1"/>
                </a:solidFill>
                <a:latin typeface="Arial" charset="0"/>
              </a:defRPr>
            </a:lvl7pPr>
            <a:lvl8pPr marL="3429000" indent="-228600" eaLnBrk="0" fontAlgn="base" hangingPunct="0">
              <a:spcBef>
                <a:spcPct val="0"/>
              </a:spcBef>
              <a:spcAft>
                <a:spcPct val="0"/>
              </a:spcAft>
              <a:tabLst>
                <a:tab pos="593725" algn="l"/>
                <a:tab pos="831850" algn="l"/>
              </a:tabLst>
              <a:defRPr>
                <a:solidFill>
                  <a:schemeClr val="tx1"/>
                </a:solidFill>
                <a:latin typeface="Arial" charset="0"/>
              </a:defRPr>
            </a:lvl8pPr>
            <a:lvl9pPr marL="3886200" indent="-228600" eaLnBrk="0" fontAlgn="base" hangingPunct="0">
              <a:spcBef>
                <a:spcPct val="0"/>
              </a:spcBef>
              <a:spcAft>
                <a:spcPct val="0"/>
              </a:spcAft>
              <a:tabLst>
                <a:tab pos="593725" algn="l"/>
                <a:tab pos="831850" algn="l"/>
              </a:tabLst>
              <a:defRPr>
                <a:solidFill>
                  <a:schemeClr val="tx1"/>
                </a:solidFill>
                <a:latin typeface="Arial" charset="0"/>
              </a:defRPr>
            </a:lvl9pPr>
          </a:lstStyle>
          <a:p>
            <a:pPr algn="just" eaLnBrk="1" hangingPunct="1"/>
            <a:r>
              <a:rPr lang="en-US" sz="2000">
                <a:solidFill>
                  <a:srgbClr val="0000FF"/>
                </a:solidFill>
                <a:cs typeface="Times New Roman" pitchFamily="18" charset="0"/>
                <a:sym typeface="Symbol" pitchFamily="18" charset="2"/>
              </a:rPr>
              <a:t></a:t>
            </a:r>
            <a:r>
              <a:rPr lang="en-US" sz="2000" baseline="-30000">
                <a:solidFill>
                  <a:srgbClr val="0000FF"/>
                </a:solidFill>
                <a:cs typeface="Times New Roman" pitchFamily="18" charset="0"/>
              </a:rPr>
              <a:t>A</a:t>
            </a:r>
            <a:r>
              <a:rPr lang="en-US" sz="2000" baseline="-30000">
                <a:solidFill>
                  <a:srgbClr val="0000FF"/>
                </a:solidFill>
                <a:cs typeface="Times New Roman" pitchFamily="18" charset="0"/>
                <a:sym typeface="Symbol" pitchFamily="18" charset="2"/>
              </a:rPr>
              <a:t></a:t>
            </a:r>
            <a:r>
              <a:rPr lang="en-US" sz="2000" baseline="-30000">
                <a:solidFill>
                  <a:srgbClr val="0000FF"/>
                </a:solidFill>
                <a:cs typeface="Times New Roman" pitchFamily="18" charset="0"/>
              </a:rPr>
              <a:t>B</a:t>
            </a:r>
            <a:r>
              <a:rPr lang="en-US" sz="2000">
                <a:solidFill>
                  <a:srgbClr val="0000FF"/>
                </a:solidFill>
                <a:cs typeface="Times New Roman" pitchFamily="18" charset="0"/>
                <a:sym typeface="Symbol" pitchFamily="18" charset="2"/>
              </a:rPr>
              <a:t> [x]</a:t>
            </a:r>
            <a:r>
              <a:rPr lang="en-US" sz="2000" baseline="-30000">
                <a:solidFill>
                  <a:srgbClr val="0000FF"/>
                </a:solidFill>
                <a:cs typeface="Times New Roman" pitchFamily="18" charset="0"/>
                <a:sym typeface="Symbol" pitchFamily="18" charset="2"/>
              </a:rPr>
              <a:t>	</a:t>
            </a:r>
            <a:r>
              <a:rPr lang="en-US" sz="2000">
                <a:solidFill>
                  <a:srgbClr val="0000FF"/>
                </a:solidFill>
                <a:cs typeface="Times New Roman" pitchFamily="18" charset="0"/>
                <a:sym typeface="Symbol" pitchFamily="18" charset="2"/>
              </a:rPr>
              <a:t>= min(</a:t>
            </a:r>
            <a:r>
              <a:rPr lang="en-US" sz="2000" baseline="-30000">
                <a:solidFill>
                  <a:srgbClr val="0000FF"/>
                </a:solidFill>
                <a:cs typeface="Times New Roman" pitchFamily="18" charset="0"/>
              </a:rPr>
              <a:t>A</a:t>
            </a:r>
            <a:r>
              <a:rPr lang="en-US" sz="2000">
                <a:solidFill>
                  <a:srgbClr val="0000FF"/>
                </a:solidFill>
                <a:cs typeface="Times New Roman" pitchFamily="18" charset="0"/>
                <a:sym typeface="Symbol" pitchFamily="18" charset="2"/>
              </a:rPr>
              <a:t>[x], </a:t>
            </a:r>
            <a:r>
              <a:rPr lang="en-US" sz="2000" baseline="-30000">
                <a:solidFill>
                  <a:srgbClr val="0000FF"/>
                </a:solidFill>
                <a:cs typeface="Times New Roman" pitchFamily="18" charset="0"/>
              </a:rPr>
              <a:t>B</a:t>
            </a:r>
            <a:r>
              <a:rPr lang="en-US" sz="2000">
                <a:solidFill>
                  <a:srgbClr val="0000FF"/>
                </a:solidFill>
                <a:cs typeface="Times New Roman" pitchFamily="18" charset="0"/>
                <a:sym typeface="Symbol" pitchFamily="18" charset="2"/>
              </a:rPr>
              <a:t>[x])</a:t>
            </a:r>
            <a:endParaRPr lang="en-US" sz="2000" baseline="-30000">
              <a:solidFill>
                <a:srgbClr val="0000FF"/>
              </a:solidFill>
              <a:sym typeface="Symbol" pitchFamily="18" charset="2"/>
            </a:endParaRPr>
          </a:p>
        </p:txBody>
      </p:sp>
      <p:sp>
        <p:nvSpPr>
          <p:cNvPr id="35846" name="Rectangle 6"/>
          <p:cNvSpPr>
            <a:spLocks noChangeArrowheads="1"/>
          </p:cNvSpPr>
          <p:nvPr/>
        </p:nvSpPr>
        <p:spPr bwMode="auto">
          <a:xfrm>
            <a:off x="0" y="30226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355600" algn="l"/>
              </a:tabLst>
            </a:pPr>
            <a:endParaRPr lang="id-ID"/>
          </a:p>
        </p:txBody>
      </p:sp>
      <p:sp>
        <p:nvSpPr>
          <p:cNvPr id="35847" name="Text Box 7"/>
          <p:cNvSpPr txBox="1">
            <a:spLocks noChangeArrowheads="1"/>
          </p:cNvSpPr>
          <p:nvPr/>
        </p:nvSpPr>
        <p:spPr bwMode="auto">
          <a:xfrm>
            <a:off x="762000" y="3810000"/>
            <a:ext cx="3276600" cy="495300"/>
          </a:xfrm>
          <a:prstGeom prst="rect">
            <a:avLst/>
          </a:prstGeom>
          <a:solidFill>
            <a:srgbClr val="FFFFFF"/>
          </a:solidFill>
          <a:ln w="9525">
            <a:solidFill>
              <a:srgbClr val="000000"/>
            </a:solidFill>
            <a:miter lim="800000"/>
            <a:headEnd/>
            <a:tailEnd/>
          </a:ln>
        </p:spPr>
        <p:txBody>
          <a:bodyPr/>
          <a:lstStyle>
            <a:lvl1pPr eaLnBrk="0" hangingPunct="0">
              <a:tabLst>
                <a:tab pos="593725" algn="l"/>
                <a:tab pos="831850" algn="l"/>
              </a:tabLst>
              <a:defRPr>
                <a:solidFill>
                  <a:schemeClr val="tx1"/>
                </a:solidFill>
                <a:latin typeface="Arial" charset="0"/>
              </a:defRPr>
            </a:lvl1pPr>
            <a:lvl2pPr marL="742950" indent="-285750" eaLnBrk="0" hangingPunct="0">
              <a:tabLst>
                <a:tab pos="593725" algn="l"/>
                <a:tab pos="831850" algn="l"/>
              </a:tabLst>
              <a:defRPr>
                <a:solidFill>
                  <a:schemeClr val="tx1"/>
                </a:solidFill>
                <a:latin typeface="Arial" charset="0"/>
              </a:defRPr>
            </a:lvl2pPr>
            <a:lvl3pPr marL="1143000" indent="-228600" eaLnBrk="0" hangingPunct="0">
              <a:tabLst>
                <a:tab pos="593725" algn="l"/>
                <a:tab pos="831850" algn="l"/>
              </a:tabLst>
              <a:defRPr>
                <a:solidFill>
                  <a:schemeClr val="tx1"/>
                </a:solidFill>
                <a:latin typeface="Arial" charset="0"/>
              </a:defRPr>
            </a:lvl3pPr>
            <a:lvl4pPr marL="1600200" indent="-228600" eaLnBrk="0" hangingPunct="0">
              <a:tabLst>
                <a:tab pos="593725" algn="l"/>
                <a:tab pos="831850" algn="l"/>
              </a:tabLst>
              <a:defRPr>
                <a:solidFill>
                  <a:schemeClr val="tx1"/>
                </a:solidFill>
                <a:latin typeface="Arial" charset="0"/>
              </a:defRPr>
            </a:lvl4pPr>
            <a:lvl5pPr marL="2057400" indent="-228600" eaLnBrk="0" hangingPunct="0">
              <a:tabLst>
                <a:tab pos="593725" algn="l"/>
                <a:tab pos="831850" algn="l"/>
              </a:tabLst>
              <a:defRPr>
                <a:solidFill>
                  <a:schemeClr val="tx1"/>
                </a:solidFill>
                <a:latin typeface="Arial" charset="0"/>
              </a:defRPr>
            </a:lvl5pPr>
            <a:lvl6pPr marL="2514600" indent="-228600" eaLnBrk="0" fontAlgn="base" hangingPunct="0">
              <a:spcBef>
                <a:spcPct val="0"/>
              </a:spcBef>
              <a:spcAft>
                <a:spcPct val="0"/>
              </a:spcAft>
              <a:tabLst>
                <a:tab pos="593725" algn="l"/>
                <a:tab pos="831850" algn="l"/>
              </a:tabLst>
              <a:defRPr>
                <a:solidFill>
                  <a:schemeClr val="tx1"/>
                </a:solidFill>
                <a:latin typeface="Arial" charset="0"/>
              </a:defRPr>
            </a:lvl6pPr>
            <a:lvl7pPr marL="2971800" indent="-228600" eaLnBrk="0" fontAlgn="base" hangingPunct="0">
              <a:spcBef>
                <a:spcPct val="0"/>
              </a:spcBef>
              <a:spcAft>
                <a:spcPct val="0"/>
              </a:spcAft>
              <a:tabLst>
                <a:tab pos="593725" algn="l"/>
                <a:tab pos="831850" algn="l"/>
              </a:tabLst>
              <a:defRPr>
                <a:solidFill>
                  <a:schemeClr val="tx1"/>
                </a:solidFill>
                <a:latin typeface="Arial" charset="0"/>
              </a:defRPr>
            </a:lvl7pPr>
            <a:lvl8pPr marL="3429000" indent="-228600" eaLnBrk="0" fontAlgn="base" hangingPunct="0">
              <a:spcBef>
                <a:spcPct val="0"/>
              </a:spcBef>
              <a:spcAft>
                <a:spcPct val="0"/>
              </a:spcAft>
              <a:tabLst>
                <a:tab pos="593725" algn="l"/>
                <a:tab pos="831850" algn="l"/>
              </a:tabLst>
              <a:defRPr>
                <a:solidFill>
                  <a:schemeClr val="tx1"/>
                </a:solidFill>
                <a:latin typeface="Arial" charset="0"/>
              </a:defRPr>
            </a:lvl8pPr>
            <a:lvl9pPr marL="3886200" indent="-228600" eaLnBrk="0" fontAlgn="base" hangingPunct="0">
              <a:spcBef>
                <a:spcPct val="0"/>
              </a:spcBef>
              <a:spcAft>
                <a:spcPct val="0"/>
              </a:spcAft>
              <a:tabLst>
                <a:tab pos="593725" algn="l"/>
                <a:tab pos="831850" algn="l"/>
              </a:tabLst>
              <a:defRPr>
                <a:solidFill>
                  <a:schemeClr val="tx1"/>
                </a:solidFill>
                <a:latin typeface="Arial" charset="0"/>
              </a:defRPr>
            </a:lvl9pPr>
          </a:lstStyle>
          <a:p>
            <a:pPr algn="just" eaLnBrk="1" hangingPunct="1"/>
            <a:r>
              <a:rPr lang="en-US" sz="2000">
                <a:solidFill>
                  <a:srgbClr val="0000FF"/>
                </a:solidFill>
                <a:cs typeface="Times New Roman" pitchFamily="18" charset="0"/>
                <a:sym typeface="Symbol" pitchFamily="18" charset="2"/>
              </a:rPr>
              <a:t></a:t>
            </a:r>
            <a:r>
              <a:rPr lang="en-US" sz="2000" baseline="-30000">
                <a:solidFill>
                  <a:srgbClr val="0000FF"/>
                </a:solidFill>
                <a:cs typeface="Times New Roman" pitchFamily="18" charset="0"/>
              </a:rPr>
              <a:t>A</a:t>
            </a:r>
            <a:r>
              <a:rPr lang="en-US" sz="2000" baseline="-30000">
                <a:solidFill>
                  <a:srgbClr val="0000FF"/>
                </a:solidFill>
                <a:cs typeface="Times New Roman" pitchFamily="18" charset="0"/>
                <a:sym typeface="Symbol" pitchFamily="18" charset="2"/>
              </a:rPr>
              <a:t></a:t>
            </a:r>
            <a:r>
              <a:rPr lang="en-US" sz="2000" baseline="-30000">
                <a:solidFill>
                  <a:srgbClr val="0000FF"/>
                </a:solidFill>
                <a:cs typeface="Times New Roman" pitchFamily="18" charset="0"/>
              </a:rPr>
              <a:t>B</a:t>
            </a:r>
            <a:r>
              <a:rPr lang="en-US" sz="2000">
                <a:solidFill>
                  <a:srgbClr val="0000FF"/>
                </a:solidFill>
                <a:cs typeface="Times New Roman" pitchFamily="18" charset="0"/>
                <a:sym typeface="Symbol" pitchFamily="18" charset="2"/>
              </a:rPr>
              <a:t> [x] </a:t>
            </a:r>
            <a:r>
              <a:rPr lang="en-US" sz="2000" baseline="-30000">
                <a:solidFill>
                  <a:srgbClr val="0000FF"/>
                </a:solidFill>
                <a:cs typeface="Times New Roman" pitchFamily="18" charset="0"/>
                <a:sym typeface="Symbol" pitchFamily="18" charset="2"/>
              </a:rPr>
              <a:t>	= </a:t>
            </a:r>
            <a:r>
              <a:rPr lang="en-US" sz="2000">
                <a:solidFill>
                  <a:srgbClr val="0000FF"/>
                </a:solidFill>
                <a:cs typeface="Times New Roman" pitchFamily="18" charset="0"/>
                <a:sym typeface="Symbol" pitchFamily="18" charset="2"/>
              </a:rPr>
              <a:t>max(</a:t>
            </a:r>
            <a:r>
              <a:rPr lang="en-US" sz="2000" baseline="-30000">
                <a:solidFill>
                  <a:srgbClr val="0000FF"/>
                </a:solidFill>
                <a:cs typeface="Times New Roman" pitchFamily="18" charset="0"/>
              </a:rPr>
              <a:t>A</a:t>
            </a:r>
            <a:r>
              <a:rPr lang="en-US" sz="2000">
                <a:solidFill>
                  <a:srgbClr val="0000FF"/>
                </a:solidFill>
                <a:cs typeface="Times New Roman" pitchFamily="18" charset="0"/>
                <a:sym typeface="Symbol" pitchFamily="18" charset="2"/>
              </a:rPr>
              <a:t>[x], </a:t>
            </a:r>
            <a:r>
              <a:rPr lang="en-US" sz="2000" baseline="-30000">
                <a:solidFill>
                  <a:srgbClr val="0000FF"/>
                </a:solidFill>
                <a:cs typeface="Times New Roman" pitchFamily="18" charset="0"/>
              </a:rPr>
              <a:t>B</a:t>
            </a:r>
            <a:r>
              <a:rPr lang="en-US" sz="2000">
                <a:solidFill>
                  <a:srgbClr val="0000FF"/>
                </a:solidFill>
                <a:cs typeface="Times New Roman" pitchFamily="18" charset="0"/>
                <a:sym typeface="Symbol" pitchFamily="18" charset="2"/>
              </a:rPr>
              <a:t>[x])</a:t>
            </a:r>
            <a:endParaRPr lang="en-US" sz="2000" baseline="-30000">
              <a:solidFill>
                <a:srgbClr val="0000FF"/>
              </a:solidFill>
              <a:sym typeface="Symbol" pitchFamily="18" charset="2"/>
            </a:endParaRPr>
          </a:p>
        </p:txBody>
      </p:sp>
      <p:sp>
        <p:nvSpPr>
          <p:cNvPr id="35848" name="Rectangle 10"/>
          <p:cNvSpPr>
            <a:spLocks noChangeArrowheads="1"/>
          </p:cNvSpPr>
          <p:nvPr/>
        </p:nvSpPr>
        <p:spPr bwMode="auto">
          <a:xfrm>
            <a:off x="762000" y="35052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114300" lvl="1"/>
            <a:r>
              <a:rPr lang="en-US" sz="1200" b="1">
                <a:solidFill>
                  <a:srgbClr val="0000FF"/>
                </a:solidFill>
                <a:cs typeface="Times New Roman" pitchFamily="18" charset="0"/>
              </a:rPr>
              <a:t>OR</a:t>
            </a:r>
            <a:endParaRPr lang="en-US">
              <a:solidFill>
                <a:srgbClr val="0000FF"/>
              </a:solidFill>
            </a:endParaRPr>
          </a:p>
        </p:txBody>
      </p:sp>
      <p:sp>
        <p:nvSpPr>
          <p:cNvPr id="35849" name="Rectangle 12"/>
          <p:cNvSpPr>
            <a:spLocks noChangeArrowheads="1"/>
          </p:cNvSpPr>
          <p:nvPr/>
        </p:nvSpPr>
        <p:spPr bwMode="auto">
          <a:xfrm>
            <a:off x="762000" y="5029200"/>
            <a:ext cx="16875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114300" lvl="1"/>
            <a:r>
              <a:rPr lang="en-US" sz="1200" b="1">
                <a:solidFill>
                  <a:srgbClr val="0000FF"/>
                </a:solidFill>
                <a:cs typeface="Times New Roman" pitchFamily="18" charset="0"/>
              </a:rPr>
              <a:t>NOT (Complement)</a:t>
            </a:r>
            <a:endParaRPr lang="en-US">
              <a:solidFill>
                <a:srgbClr val="0000FF"/>
              </a:solidFill>
            </a:endParaRPr>
          </a:p>
        </p:txBody>
      </p:sp>
      <p:sp>
        <p:nvSpPr>
          <p:cNvPr id="35850" name="Text Box 11"/>
          <p:cNvSpPr txBox="1">
            <a:spLocks noChangeArrowheads="1"/>
          </p:cNvSpPr>
          <p:nvPr/>
        </p:nvSpPr>
        <p:spPr bwMode="auto">
          <a:xfrm>
            <a:off x="762000" y="5334000"/>
            <a:ext cx="2362200" cy="342900"/>
          </a:xfrm>
          <a:prstGeom prst="rect">
            <a:avLst/>
          </a:prstGeom>
          <a:solidFill>
            <a:srgbClr val="FFFFFF"/>
          </a:solidFill>
          <a:ln w="9525">
            <a:solidFill>
              <a:srgbClr val="000000"/>
            </a:solidFill>
            <a:miter lim="800000"/>
            <a:headEnd/>
            <a:tailEnd/>
          </a:ln>
        </p:spPr>
        <p:txBody>
          <a:bodyPr/>
          <a:lstStyle>
            <a:lvl1pPr eaLnBrk="0" hangingPunct="0">
              <a:tabLst>
                <a:tab pos="593725" algn="l"/>
                <a:tab pos="831850" algn="l"/>
              </a:tabLst>
              <a:defRPr>
                <a:solidFill>
                  <a:schemeClr val="tx1"/>
                </a:solidFill>
                <a:latin typeface="Arial" charset="0"/>
              </a:defRPr>
            </a:lvl1pPr>
            <a:lvl2pPr marL="742950" indent="-285750" eaLnBrk="0" hangingPunct="0">
              <a:tabLst>
                <a:tab pos="593725" algn="l"/>
                <a:tab pos="831850" algn="l"/>
              </a:tabLst>
              <a:defRPr>
                <a:solidFill>
                  <a:schemeClr val="tx1"/>
                </a:solidFill>
                <a:latin typeface="Arial" charset="0"/>
              </a:defRPr>
            </a:lvl2pPr>
            <a:lvl3pPr marL="1143000" indent="-228600" eaLnBrk="0" hangingPunct="0">
              <a:tabLst>
                <a:tab pos="593725" algn="l"/>
                <a:tab pos="831850" algn="l"/>
              </a:tabLst>
              <a:defRPr>
                <a:solidFill>
                  <a:schemeClr val="tx1"/>
                </a:solidFill>
                <a:latin typeface="Arial" charset="0"/>
              </a:defRPr>
            </a:lvl3pPr>
            <a:lvl4pPr marL="1600200" indent="-228600" eaLnBrk="0" hangingPunct="0">
              <a:tabLst>
                <a:tab pos="593725" algn="l"/>
                <a:tab pos="831850" algn="l"/>
              </a:tabLst>
              <a:defRPr>
                <a:solidFill>
                  <a:schemeClr val="tx1"/>
                </a:solidFill>
                <a:latin typeface="Arial" charset="0"/>
              </a:defRPr>
            </a:lvl4pPr>
            <a:lvl5pPr marL="2057400" indent="-228600" eaLnBrk="0" hangingPunct="0">
              <a:tabLst>
                <a:tab pos="593725" algn="l"/>
                <a:tab pos="831850" algn="l"/>
              </a:tabLst>
              <a:defRPr>
                <a:solidFill>
                  <a:schemeClr val="tx1"/>
                </a:solidFill>
                <a:latin typeface="Arial" charset="0"/>
              </a:defRPr>
            </a:lvl5pPr>
            <a:lvl6pPr marL="2514600" indent="-228600" eaLnBrk="0" fontAlgn="base" hangingPunct="0">
              <a:spcBef>
                <a:spcPct val="0"/>
              </a:spcBef>
              <a:spcAft>
                <a:spcPct val="0"/>
              </a:spcAft>
              <a:tabLst>
                <a:tab pos="593725" algn="l"/>
                <a:tab pos="831850" algn="l"/>
              </a:tabLst>
              <a:defRPr>
                <a:solidFill>
                  <a:schemeClr val="tx1"/>
                </a:solidFill>
                <a:latin typeface="Arial" charset="0"/>
              </a:defRPr>
            </a:lvl6pPr>
            <a:lvl7pPr marL="2971800" indent="-228600" eaLnBrk="0" fontAlgn="base" hangingPunct="0">
              <a:spcBef>
                <a:spcPct val="0"/>
              </a:spcBef>
              <a:spcAft>
                <a:spcPct val="0"/>
              </a:spcAft>
              <a:tabLst>
                <a:tab pos="593725" algn="l"/>
                <a:tab pos="831850" algn="l"/>
              </a:tabLst>
              <a:defRPr>
                <a:solidFill>
                  <a:schemeClr val="tx1"/>
                </a:solidFill>
                <a:latin typeface="Arial" charset="0"/>
              </a:defRPr>
            </a:lvl7pPr>
            <a:lvl8pPr marL="3429000" indent="-228600" eaLnBrk="0" fontAlgn="base" hangingPunct="0">
              <a:spcBef>
                <a:spcPct val="0"/>
              </a:spcBef>
              <a:spcAft>
                <a:spcPct val="0"/>
              </a:spcAft>
              <a:tabLst>
                <a:tab pos="593725" algn="l"/>
                <a:tab pos="831850" algn="l"/>
              </a:tabLst>
              <a:defRPr>
                <a:solidFill>
                  <a:schemeClr val="tx1"/>
                </a:solidFill>
                <a:latin typeface="Arial" charset="0"/>
              </a:defRPr>
            </a:lvl8pPr>
            <a:lvl9pPr marL="3886200" indent="-228600" eaLnBrk="0" fontAlgn="base" hangingPunct="0">
              <a:spcBef>
                <a:spcPct val="0"/>
              </a:spcBef>
              <a:spcAft>
                <a:spcPct val="0"/>
              </a:spcAft>
              <a:tabLst>
                <a:tab pos="593725" algn="l"/>
                <a:tab pos="831850" algn="l"/>
              </a:tabLst>
              <a:defRPr>
                <a:solidFill>
                  <a:schemeClr val="tx1"/>
                </a:solidFill>
                <a:latin typeface="Arial" charset="0"/>
              </a:defRPr>
            </a:lvl9pPr>
          </a:lstStyle>
          <a:p>
            <a:pPr algn="just" eaLnBrk="1" hangingPunct="1"/>
            <a:r>
              <a:rPr lang="en-US" sz="2000">
                <a:solidFill>
                  <a:srgbClr val="0000FF"/>
                </a:solidFill>
                <a:latin typeface="Times New Roman" pitchFamily="18" charset="0"/>
                <a:cs typeface="Times New Roman" pitchFamily="18" charset="0"/>
                <a:sym typeface="Symbol" pitchFamily="18" charset="2"/>
              </a:rPr>
              <a:t></a:t>
            </a:r>
            <a:r>
              <a:rPr lang="en-US" sz="2000" baseline="-30000">
                <a:solidFill>
                  <a:srgbClr val="0000FF"/>
                </a:solidFill>
                <a:cs typeface="Times New Roman" pitchFamily="18" charset="0"/>
              </a:rPr>
              <a:t>A</a:t>
            </a:r>
            <a:r>
              <a:rPr lang="en-US" sz="2000">
                <a:solidFill>
                  <a:srgbClr val="0000FF"/>
                </a:solidFill>
                <a:latin typeface="Times New Roman" pitchFamily="18" charset="0"/>
                <a:cs typeface="Times New Roman" pitchFamily="18" charset="0"/>
                <a:sym typeface="Symbol" pitchFamily="18" charset="2"/>
              </a:rPr>
              <a:t>’[x] 	= 1 - </a:t>
            </a:r>
            <a:r>
              <a:rPr lang="en-US" sz="2000" baseline="-30000">
                <a:solidFill>
                  <a:srgbClr val="0000FF"/>
                </a:solidFill>
                <a:cs typeface="Times New Roman" pitchFamily="18" charset="0"/>
              </a:rPr>
              <a:t>A</a:t>
            </a:r>
            <a:r>
              <a:rPr lang="en-US" sz="2000">
                <a:solidFill>
                  <a:srgbClr val="0000FF"/>
                </a:solidFill>
                <a:latin typeface="Times New Roman" pitchFamily="18" charset="0"/>
                <a:cs typeface="Times New Roman" pitchFamily="18" charset="0"/>
                <a:sym typeface="Symbol" pitchFamily="18" charset="2"/>
              </a:rPr>
              <a:t>[x]</a:t>
            </a:r>
          </a:p>
        </p:txBody>
      </p:sp>
      <p:sp>
        <p:nvSpPr>
          <p:cNvPr id="35851" name="Rectangle 14"/>
          <p:cNvSpPr>
            <a:spLocks noChangeArrowheads="1"/>
          </p:cNvSpPr>
          <p:nvPr/>
        </p:nvSpPr>
        <p:spPr bwMode="auto">
          <a:xfrm>
            <a:off x="838200" y="28194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700">
                <a:solidFill>
                  <a:srgbClr val="D60093"/>
                </a:solidFill>
                <a:sym typeface="Symbol" pitchFamily="18" charset="2"/>
              </a:rPr>
              <a:t></a:t>
            </a:r>
            <a:r>
              <a:rPr lang="en-US" sz="1700" baseline="-25000">
                <a:solidFill>
                  <a:srgbClr val="D60093"/>
                </a:solidFill>
              </a:rPr>
              <a:t>IPtinggi</a:t>
            </a:r>
            <a:r>
              <a:rPr lang="en-US" sz="1700" baseline="-25000">
                <a:solidFill>
                  <a:srgbClr val="D60093"/>
                </a:solidFill>
                <a:sym typeface="Symbol" pitchFamily="18" charset="2"/>
              </a:rPr>
              <a:t></a:t>
            </a:r>
            <a:r>
              <a:rPr lang="en-US" sz="1700" baseline="-25000">
                <a:solidFill>
                  <a:srgbClr val="D60093"/>
                </a:solidFill>
              </a:rPr>
              <a:t>LulusCepat</a:t>
            </a:r>
            <a:r>
              <a:rPr lang="en-US" sz="1700">
                <a:solidFill>
                  <a:srgbClr val="D60093"/>
                </a:solidFill>
                <a:sym typeface="Symbol" pitchFamily="18" charset="2"/>
              </a:rPr>
              <a:t> </a:t>
            </a:r>
            <a:r>
              <a:rPr lang="en-US" sz="1500">
                <a:solidFill>
                  <a:srgbClr val="D60093"/>
                </a:solidFill>
                <a:sym typeface="Symbol" pitchFamily="18" charset="2"/>
              </a:rPr>
              <a:t>=</a:t>
            </a:r>
            <a:r>
              <a:rPr lang="en-US" sz="1700">
                <a:solidFill>
                  <a:srgbClr val="D60093"/>
                </a:solidFill>
                <a:sym typeface="Symbol" pitchFamily="18" charset="2"/>
              </a:rPr>
              <a:t> </a:t>
            </a:r>
            <a:r>
              <a:rPr lang="en-US" sz="1500">
                <a:solidFill>
                  <a:srgbClr val="D60093"/>
                </a:solidFill>
                <a:sym typeface="Symbol" pitchFamily="18" charset="2"/>
              </a:rPr>
              <a:t>min(</a:t>
            </a:r>
            <a:r>
              <a:rPr lang="en-US" sz="1700">
                <a:solidFill>
                  <a:srgbClr val="D60093"/>
                </a:solidFill>
                <a:sym typeface="Symbol" pitchFamily="18" charset="2"/>
              </a:rPr>
              <a:t></a:t>
            </a:r>
            <a:r>
              <a:rPr lang="en-US" sz="1700" baseline="-25000">
                <a:solidFill>
                  <a:srgbClr val="D60093"/>
                </a:solidFill>
              </a:rPr>
              <a:t>IPtinggi</a:t>
            </a:r>
            <a:r>
              <a:rPr lang="en-US" sz="1500">
                <a:solidFill>
                  <a:srgbClr val="D60093"/>
                </a:solidFill>
                <a:sym typeface="Symbol" pitchFamily="18" charset="2"/>
              </a:rPr>
              <a:t>[3.2], </a:t>
            </a:r>
            <a:r>
              <a:rPr lang="en-US" sz="1700">
                <a:solidFill>
                  <a:srgbClr val="D60093"/>
                </a:solidFill>
                <a:sym typeface="Symbol" pitchFamily="18" charset="2"/>
              </a:rPr>
              <a:t></a:t>
            </a:r>
            <a:r>
              <a:rPr lang="en-US" sz="1700" baseline="-25000">
                <a:solidFill>
                  <a:srgbClr val="D60093"/>
                </a:solidFill>
              </a:rPr>
              <a:t>LulusCepat</a:t>
            </a:r>
            <a:r>
              <a:rPr lang="en-US" sz="1500">
                <a:solidFill>
                  <a:srgbClr val="D60093"/>
                </a:solidFill>
                <a:sym typeface="Symbol" pitchFamily="18" charset="2"/>
              </a:rPr>
              <a:t>[8])</a:t>
            </a:r>
            <a:br>
              <a:rPr lang="en-US" sz="1500">
                <a:solidFill>
                  <a:srgbClr val="D60093"/>
                </a:solidFill>
                <a:sym typeface="Symbol" pitchFamily="18" charset="2"/>
              </a:rPr>
            </a:br>
            <a:r>
              <a:rPr lang="en-US" sz="1700">
                <a:solidFill>
                  <a:srgbClr val="D60093"/>
                </a:solidFill>
                <a:sym typeface="Symbol" pitchFamily="18" charset="2"/>
              </a:rPr>
              <a:t>                         </a:t>
            </a:r>
            <a:r>
              <a:rPr lang="en-US" sz="1500">
                <a:solidFill>
                  <a:srgbClr val="D60093"/>
                </a:solidFill>
                <a:sym typeface="Symbol" pitchFamily="18" charset="2"/>
              </a:rPr>
              <a:t>= min(0.7,0.8) = 0.7</a:t>
            </a:r>
          </a:p>
        </p:txBody>
      </p:sp>
      <p:sp>
        <p:nvSpPr>
          <p:cNvPr id="35852" name="Rectangle 15"/>
          <p:cNvSpPr>
            <a:spLocks noChangeArrowheads="1"/>
          </p:cNvSpPr>
          <p:nvPr/>
        </p:nvSpPr>
        <p:spPr bwMode="auto">
          <a:xfrm>
            <a:off x="4267200" y="1447800"/>
            <a:ext cx="4343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300">
                <a:sym typeface="Symbol" pitchFamily="18" charset="2"/>
              </a:rPr>
              <a:t>Misalkan nilai keanggotaan IP 3.2 pada himpunan </a:t>
            </a:r>
            <a:r>
              <a:rPr lang="en-US" sz="1300" b="1">
                <a:sym typeface="Symbol" pitchFamily="18" charset="2"/>
              </a:rPr>
              <a:t>IPtinggi</a:t>
            </a:r>
            <a:r>
              <a:rPr lang="en-US" sz="1300">
                <a:sym typeface="Symbol" pitchFamily="18" charset="2"/>
              </a:rPr>
              <a:t> adalah 0.7 dan nilai keanggotaan  8 semester pada himpunan </a:t>
            </a:r>
            <a:r>
              <a:rPr lang="en-US" sz="1300" b="1">
                <a:sym typeface="Symbol" pitchFamily="18" charset="2"/>
              </a:rPr>
              <a:t>LulusCepat</a:t>
            </a:r>
            <a:r>
              <a:rPr lang="en-US" sz="1300">
                <a:sym typeface="Symbol" pitchFamily="18" charset="2"/>
              </a:rPr>
              <a:t> adalah 0.8 maka </a:t>
            </a:r>
            <a:r>
              <a:rPr lang="en-US" sz="1300">
                <a:latin typeface="Symbol" pitchFamily="18" charset="2"/>
                <a:sym typeface="Symbol" pitchFamily="18" charset="2"/>
              </a:rPr>
              <a:t>a</a:t>
            </a:r>
            <a:r>
              <a:rPr lang="en-US" sz="1300">
                <a:sym typeface="Symbol" pitchFamily="18" charset="2"/>
              </a:rPr>
              <a:t>-predikat untuk IPtinggi </a:t>
            </a:r>
            <a:r>
              <a:rPr lang="en-US" sz="1300" b="1">
                <a:sym typeface="Symbol" pitchFamily="18" charset="2"/>
              </a:rPr>
              <a:t>dan</a:t>
            </a:r>
            <a:r>
              <a:rPr lang="en-US" sz="1300">
                <a:sym typeface="Symbol" pitchFamily="18" charset="2"/>
              </a:rPr>
              <a:t> LulusCepat:</a:t>
            </a:r>
            <a:r>
              <a:rPr lang="en-US" sz="1100">
                <a:solidFill>
                  <a:srgbClr val="D60093"/>
                </a:solidFill>
                <a:sym typeface="Symbol" pitchFamily="18" charset="2"/>
              </a:rPr>
              <a:t> </a:t>
            </a:r>
          </a:p>
        </p:txBody>
      </p:sp>
      <p:sp>
        <p:nvSpPr>
          <p:cNvPr id="35853" name="Rectangle 16"/>
          <p:cNvSpPr>
            <a:spLocks noChangeArrowheads="1"/>
          </p:cNvSpPr>
          <p:nvPr/>
        </p:nvSpPr>
        <p:spPr bwMode="auto">
          <a:xfrm>
            <a:off x="609600" y="10668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700">
                <a:sym typeface="Symbol" pitchFamily="18" charset="2"/>
              </a:rPr>
              <a:t>Nilai keanggotaan sebagai hasil dari operasi 2 himpunan: fire strength  atau </a:t>
            </a:r>
            <a:r>
              <a:rPr lang="en-US" sz="1700">
                <a:latin typeface="Symbol" pitchFamily="18" charset="2"/>
                <a:sym typeface="Symbol" pitchFamily="18" charset="2"/>
              </a:rPr>
              <a:t>a</a:t>
            </a:r>
            <a:r>
              <a:rPr lang="en-US" sz="1700">
                <a:sym typeface="Symbol" pitchFamily="18" charset="2"/>
              </a:rPr>
              <a:t>-predikat</a:t>
            </a:r>
          </a:p>
        </p:txBody>
      </p:sp>
      <p:sp>
        <p:nvSpPr>
          <p:cNvPr id="35854" name="Rectangle 17"/>
          <p:cNvSpPr>
            <a:spLocks noChangeArrowheads="1"/>
          </p:cNvSpPr>
          <p:nvPr/>
        </p:nvSpPr>
        <p:spPr bwMode="auto">
          <a:xfrm>
            <a:off x="4267200" y="3906838"/>
            <a:ext cx="4005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latin typeface="Symbol" pitchFamily="18" charset="2"/>
                <a:sym typeface="Symbol" pitchFamily="18" charset="2"/>
              </a:rPr>
              <a:t>a</a:t>
            </a:r>
            <a:r>
              <a:rPr lang="en-US" sz="1600">
                <a:sym typeface="Symbol" pitchFamily="18" charset="2"/>
              </a:rPr>
              <a:t>-predikat untuk IPtinggi </a:t>
            </a:r>
            <a:r>
              <a:rPr lang="en-US" sz="1600" b="1">
                <a:sym typeface="Symbol" pitchFamily="18" charset="2"/>
              </a:rPr>
              <a:t>atau</a:t>
            </a:r>
            <a:r>
              <a:rPr lang="en-US" sz="1600">
                <a:sym typeface="Symbol" pitchFamily="18" charset="2"/>
              </a:rPr>
              <a:t> LulusCepat:</a:t>
            </a:r>
          </a:p>
        </p:txBody>
      </p:sp>
      <p:sp>
        <p:nvSpPr>
          <p:cNvPr id="35855" name="Rectangle 19"/>
          <p:cNvSpPr>
            <a:spLocks noChangeArrowheads="1"/>
          </p:cNvSpPr>
          <p:nvPr/>
        </p:nvSpPr>
        <p:spPr bwMode="auto">
          <a:xfrm>
            <a:off x="838200" y="4343400"/>
            <a:ext cx="6858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700">
                <a:solidFill>
                  <a:srgbClr val="D60093"/>
                </a:solidFill>
                <a:sym typeface="Symbol" pitchFamily="18" charset="2"/>
              </a:rPr>
              <a:t></a:t>
            </a:r>
            <a:r>
              <a:rPr lang="en-US" sz="1700" baseline="-25000">
                <a:solidFill>
                  <a:srgbClr val="D60093"/>
                </a:solidFill>
              </a:rPr>
              <a:t>IPtinggi</a:t>
            </a:r>
            <a:r>
              <a:rPr lang="en-US" sz="1700" baseline="-25000">
                <a:solidFill>
                  <a:srgbClr val="D60093"/>
                </a:solidFill>
                <a:sym typeface="Symbol" pitchFamily="18" charset="2"/>
              </a:rPr>
              <a:t></a:t>
            </a:r>
            <a:r>
              <a:rPr lang="en-US" sz="1700" baseline="-25000">
                <a:solidFill>
                  <a:srgbClr val="D60093"/>
                </a:solidFill>
              </a:rPr>
              <a:t>LulusCepat</a:t>
            </a:r>
            <a:r>
              <a:rPr lang="en-US" sz="1700">
                <a:solidFill>
                  <a:srgbClr val="D60093"/>
                </a:solidFill>
                <a:sym typeface="Symbol" pitchFamily="18" charset="2"/>
              </a:rPr>
              <a:t> </a:t>
            </a:r>
            <a:r>
              <a:rPr lang="en-US" sz="1500">
                <a:solidFill>
                  <a:srgbClr val="D60093"/>
                </a:solidFill>
                <a:sym typeface="Symbol" pitchFamily="18" charset="2"/>
              </a:rPr>
              <a:t>=</a:t>
            </a:r>
            <a:r>
              <a:rPr lang="en-US" sz="1700">
                <a:solidFill>
                  <a:srgbClr val="D60093"/>
                </a:solidFill>
                <a:sym typeface="Symbol" pitchFamily="18" charset="2"/>
              </a:rPr>
              <a:t> m</a:t>
            </a:r>
            <a:r>
              <a:rPr lang="en-US" sz="1500">
                <a:solidFill>
                  <a:srgbClr val="D60093"/>
                </a:solidFill>
                <a:sym typeface="Symbol" pitchFamily="18" charset="2"/>
              </a:rPr>
              <a:t>ax(</a:t>
            </a:r>
            <a:r>
              <a:rPr lang="en-US" sz="1700">
                <a:solidFill>
                  <a:srgbClr val="D60093"/>
                </a:solidFill>
                <a:sym typeface="Symbol" pitchFamily="18" charset="2"/>
              </a:rPr>
              <a:t></a:t>
            </a:r>
            <a:r>
              <a:rPr lang="en-US" sz="1700" baseline="-25000">
                <a:solidFill>
                  <a:srgbClr val="D60093"/>
                </a:solidFill>
              </a:rPr>
              <a:t>IPtinggi</a:t>
            </a:r>
            <a:r>
              <a:rPr lang="en-US" sz="1500">
                <a:solidFill>
                  <a:srgbClr val="D60093"/>
                </a:solidFill>
                <a:sym typeface="Symbol" pitchFamily="18" charset="2"/>
              </a:rPr>
              <a:t>[3.2], </a:t>
            </a:r>
            <a:r>
              <a:rPr lang="en-US" sz="1700">
                <a:solidFill>
                  <a:srgbClr val="D60093"/>
                </a:solidFill>
                <a:sym typeface="Symbol" pitchFamily="18" charset="2"/>
              </a:rPr>
              <a:t></a:t>
            </a:r>
            <a:r>
              <a:rPr lang="en-US" sz="1700" baseline="-25000">
                <a:solidFill>
                  <a:srgbClr val="D60093"/>
                </a:solidFill>
              </a:rPr>
              <a:t>LulusCepat</a:t>
            </a:r>
            <a:r>
              <a:rPr lang="en-US" sz="1500">
                <a:solidFill>
                  <a:srgbClr val="D60093"/>
                </a:solidFill>
                <a:sym typeface="Symbol" pitchFamily="18" charset="2"/>
              </a:rPr>
              <a:t>[8])</a:t>
            </a:r>
            <a:br>
              <a:rPr lang="en-US" sz="1500">
                <a:solidFill>
                  <a:srgbClr val="D60093"/>
                </a:solidFill>
                <a:sym typeface="Symbol" pitchFamily="18" charset="2"/>
              </a:rPr>
            </a:br>
            <a:r>
              <a:rPr lang="en-US" sz="1700">
                <a:solidFill>
                  <a:srgbClr val="D60093"/>
                </a:solidFill>
                <a:sym typeface="Symbol" pitchFamily="18" charset="2"/>
              </a:rPr>
              <a:t>                         </a:t>
            </a:r>
            <a:r>
              <a:rPr lang="en-US" sz="1500">
                <a:solidFill>
                  <a:srgbClr val="D60093"/>
                </a:solidFill>
                <a:sym typeface="Symbol" pitchFamily="18" charset="2"/>
              </a:rPr>
              <a:t>= max(0.7,0.8) = 0.8</a:t>
            </a:r>
          </a:p>
        </p:txBody>
      </p:sp>
      <p:sp>
        <p:nvSpPr>
          <p:cNvPr id="35856" name="Rectangle 20"/>
          <p:cNvSpPr>
            <a:spLocks noChangeArrowheads="1"/>
          </p:cNvSpPr>
          <p:nvPr/>
        </p:nvSpPr>
        <p:spPr bwMode="auto">
          <a:xfrm>
            <a:off x="3733800" y="5334000"/>
            <a:ext cx="3362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a:latin typeface="Symbol" pitchFamily="18" charset="2"/>
                <a:sym typeface="Symbol" pitchFamily="18" charset="2"/>
              </a:rPr>
              <a:t>a</a:t>
            </a:r>
            <a:r>
              <a:rPr lang="en-US" sz="1600">
                <a:sym typeface="Symbol" pitchFamily="18" charset="2"/>
              </a:rPr>
              <a:t>-predikat untuk </a:t>
            </a:r>
            <a:r>
              <a:rPr lang="en-US" sz="1600" b="1">
                <a:sym typeface="Symbol" pitchFamily="18" charset="2"/>
              </a:rPr>
              <a:t>BUKAN IPtinggi</a:t>
            </a:r>
            <a:r>
              <a:rPr lang="en-US" sz="1600">
                <a:sym typeface="Symbol" pitchFamily="18" charset="2"/>
              </a:rPr>
              <a:t> :</a:t>
            </a:r>
          </a:p>
        </p:txBody>
      </p:sp>
      <p:sp>
        <p:nvSpPr>
          <p:cNvPr id="35857" name="Rectangle 21"/>
          <p:cNvSpPr>
            <a:spLocks noChangeArrowheads="1"/>
          </p:cNvSpPr>
          <p:nvPr/>
        </p:nvSpPr>
        <p:spPr bwMode="auto">
          <a:xfrm>
            <a:off x="914400" y="57150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700">
                <a:solidFill>
                  <a:srgbClr val="D60093"/>
                </a:solidFill>
                <a:sym typeface="Symbol" pitchFamily="18" charset="2"/>
              </a:rPr>
              <a:t></a:t>
            </a:r>
            <a:r>
              <a:rPr lang="en-US" sz="1700" baseline="-25000">
                <a:solidFill>
                  <a:srgbClr val="D60093"/>
                </a:solidFill>
              </a:rPr>
              <a:t>IPtinggi</a:t>
            </a:r>
            <a:r>
              <a:rPr lang="en-US" sz="1500">
                <a:solidFill>
                  <a:srgbClr val="D60093"/>
                </a:solidFill>
                <a:sym typeface="Symbol" pitchFamily="18" charset="2"/>
              </a:rPr>
              <a:t>‘  =</a:t>
            </a:r>
            <a:r>
              <a:rPr lang="en-US" sz="1700">
                <a:solidFill>
                  <a:srgbClr val="D60093"/>
                </a:solidFill>
                <a:sym typeface="Symbol" pitchFamily="18" charset="2"/>
              </a:rPr>
              <a:t> 1 - </a:t>
            </a:r>
            <a:r>
              <a:rPr lang="en-US" sz="1700" baseline="-25000">
                <a:solidFill>
                  <a:srgbClr val="D60093"/>
                </a:solidFill>
              </a:rPr>
              <a:t>IPtinggi</a:t>
            </a:r>
            <a:r>
              <a:rPr lang="en-US" sz="1500">
                <a:solidFill>
                  <a:srgbClr val="D60093"/>
                </a:solidFill>
                <a:sym typeface="Symbol" pitchFamily="18" charset="2"/>
              </a:rPr>
              <a:t>[3.2] = 1 - 0.7 = 0.3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4" name="Title 10"/>
          <p:cNvSpPr>
            <a:spLocks noGrp="1"/>
          </p:cNvSpPr>
          <p:nvPr>
            <p:ph type="title"/>
          </p:nvPr>
        </p:nvSpPr>
        <p:spPr/>
        <p:txBody>
          <a:bodyPr/>
          <a:lstStyle/>
          <a:p>
            <a:endParaRPr lang="id-ID" smtClean="0"/>
          </a:p>
        </p:txBody>
      </p:sp>
      <p:sp>
        <p:nvSpPr>
          <p:cNvPr id="36866" name="Rectangle 3"/>
          <p:cNvSpPr>
            <a:spLocks noGrp="1" noChangeArrowheads="1"/>
          </p:cNvSpPr>
          <p:nvPr>
            <p:ph idx="1"/>
          </p:nvPr>
        </p:nvSpPr>
        <p:spPr>
          <a:xfrm>
            <a:off x="381000" y="914400"/>
            <a:ext cx="7772400" cy="4800600"/>
          </a:xfrm>
        </p:spPr>
        <p:txBody>
          <a:bodyPr/>
          <a:lstStyle/>
          <a:p>
            <a:pPr>
              <a:buFontTx/>
              <a:buNone/>
            </a:pPr>
            <a:r>
              <a:rPr lang="en-US" smtClean="0"/>
              <a:t>  </a:t>
            </a:r>
          </a:p>
        </p:txBody>
      </p:sp>
      <p:pic>
        <p:nvPicPr>
          <p:cNvPr id="36867" name="Picture 5" descr="C:\WINDOWS\Desktop\fuzzy\FLLL - Operations on Fuzzy Sets_files\fuzzy_fig3.1.gif"/>
          <p:cNvPicPr>
            <a:picLocks noChangeAspect="1" noChangeArrowheads="1"/>
          </p:cNvPicPr>
          <p:nvPr/>
        </p:nvPicPr>
        <p:blipFill>
          <a:blip r:embed="rId2">
            <a:extLst>
              <a:ext uri="{28A0092B-C50C-407E-A947-70E740481C1C}">
                <a14:useLocalDpi xmlns:a14="http://schemas.microsoft.com/office/drawing/2010/main" val="0"/>
              </a:ext>
            </a:extLst>
          </a:blip>
          <a:srcRect l="10820" r="4779"/>
          <a:stretch>
            <a:fillRect/>
          </a:stretch>
        </p:blipFill>
        <p:spPr bwMode="auto">
          <a:xfrm>
            <a:off x="685800" y="1066800"/>
            <a:ext cx="29718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6" descr="C:\WINDOWS\Desktop\fuzzy\FLLL - Operations on Fuzzy Sets_files\fuzzy_fig3.2.gif"/>
          <p:cNvPicPr>
            <a:picLocks noChangeAspect="1" noChangeArrowheads="1"/>
          </p:cNvPicPr>
          <p:nvPr/>
        </p:nvPicPr>
        <p:blipFill>
          <a:blip r:embed="rId3">
            <a:extLst>
              <a:ext uri="{28A0092B-C50C-407E-A947-70E740481C1C}">
                <a14:useLocalDpi xmlns:a14="http://schemas.microsoft.com/office/drawing/2010/main" val="0"/>
              </a:ext>
            </a:extLst>
          </a:blip>
          <a:srcRect l="10786" r="5078"/>
          <a:stretch>
            <a:fillRect/>
          </a:stretch>
        </p:blipFill>
        <p:spPr bwMode="auto">
          <a:xfrm>
            <a:off x="5105400" y="990600"/>
            <a:ext cx="297180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7" descr="C:\WINDOWS\Desktop\fuzzy\FLLL - Operations on Fuzzy Sets_files\fuzzy_fig3.3.gif"/>
          <p:cNvPicPr>
            <a:picLocks noChangeAspect="1" noChangeArrowheads="1"/>
          </p:cNvPicPr>
          <p:nvPr/>
        </p:nvPicPr>
        <p:blipFill>
          <a:blip r:embed="rId4">
            <a:extLst>
              <a:ext uri="{28A0092B-C50C-407E-A947-70E740481C1C}">
                <a14:useLocalDpi xmlns:a14="http://schemas.microsoft.com/office/drawing/2010/main" val="0"/>
              </a:ext>
            </a:extLst>
          </a:blip>
          <a:srcRect l="15790" r="5263"/>
          <a:stretch>
            <a:fillRect/>
          </a:stretch>
        </p:blipFill>
        <p:spPr bwMode="auto">
          <a:xfrm>
            <a:off x="457200" y="3810000"/>
            <a:ext cx="22860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8" descr="C:\WINDOWS\Desktop\fuzzy\FLLL - Operations on Fuzzy Sets_files\fuzzy_fig3.4.gif"/>
          <p:cNvPicPr>
            <a:picLocks noChangeAspect="1" noChangeArrowheads="1"/>
          </p:cNvPicPr>
          <p:nvPr/>
        </p:nvPicPr>
        <p:blipFill>
          <a:blip r:embed="rId5">
            <a:extLst>
              <a:ext uri="{28A0092B-C50C-407E-A947-70E740481C1C}">
                <a14:useLocalDpi xmlns:a14="http://schemas.microsoft.com/office/drawing/2010/main" val="0"/>
              </a:ext>
            </a:extLst>
          </a:blip>
          <a:srcRect l="15384" r="5128"/>
          <a:stretch>
            <a:fillRect/>
          </a:stretch>
        </p:blipFill>
        <p:spPr bwMode="auto">
          <a:xfrm>
            <a:off x="3429000" y="3810000"/>
            <a:ext cx="236220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9" descr="C:\WINDOWS\Desktop\fuzzy\FLLL - Operations on Fuzzy Sets_files\fuzzy_fig3.5.gif"/>
          <p:cNvPicPr>
            <a:picLocks noChangeAspect="1" noChangeArrowheads="1"/>
          </p:cNvPicPr>
          <p:nvPr/>
        </p:nvPicPr>
        <p:blipFill>
          <a:blip r:embed="rId6">
            <a:extLst>
              <a:ext uri="{28A0092B-C50C-407E-A947-70E740481C1C}">
                <a14:useLocalDpi xmlns:a14="http://schemas.microsoft.com/office/drawing/2010/main" val="0"/>
              </a:ext>
            </a:extLst>
          </a:blip>
          <a:srcRect l="11191" r="4674"/>
          <a:stretch>
            <a:fillRect/>
          </a:stretch>
        </p:blipFill>
        <p:spPr bwMode="auto">
          <a:xfrm>
            <a:off x="6172200" y="3733800"/>
            <a:ext cx="23622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Text Box 10"/>
          <p:cNvSpPr txBox="1">
            <a:spLocks noChangeArrowheads="1"/>
          </p:cNvSpPr>
          <p:nvPr/>
        </p:nvSpPr>
        <p:spPr bwMode="auto">
          <a:xfrm>
            <a:off x="1219200" y="31242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             A                                                     B</a:t>
            </a:r>
          </a:p>
        </p:txBody>
      </p:sp>
      <p:sp>
        <p:nvSpPr>
          <p:cNvPr id="36873" name="Text Box 11"/>
          <p:cNvSpPr txBox="1">
            <a:spLocks noChangeArrowheads="1"/>
          </p:cNvSpPr>
          <p:nvPr/>
        </p:nvSpPr>
        <p:spPr bwMode="auto">
          <a:xfrm>
            <a:off x="381000" y="5715000"/>
            <a:ext cx="845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t>   	A </a:t>
            </a:r>
            <a:r>
              <a:rPr lang="en-US" b="1">
                <a:sym typeface="Symbol" pitchFamily="18" charset="2"/>
              </a:rPr>
              <a:t> </a:t>
            </a:r>
            <a:r>
              <a:rPr lang="en-US">
                <a:sym typeface="Symbol" pitchFamily="18" charset="2"/>
              </a:rPr>
              <a:t>B                                   A </a:t>
            </a:r>
            <a:r>
              <a:rPr lang="en-US" b="1">
                <a:sym typeface="Symbol" pitchFamily="18" charset="2"/>
              </a:rPr>
              <a:t></a:t>
            </a:r>
            <a:r>
              <a:rPr lang="en-US">
                <a:sym typeface="Symbol" pitchFamily="18" charset="2"/>
              </a:rPr>
              <a:t> B                          	 A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Definisi</a:t>
            </a:r>
          </a:p>
        </p:txBody>
      </p:sp>
      <p:sp>
        <p:nvSpPr>
          <p:cNvPr id="19459" name="Rectangle 3"/>
          <p:cNvSpPr>
            <a:spLocks noGrp="1" noChangeArrowheads="1"/>
          </p:cNvSpPr>
          <p:nvPr>
            <p:ph idx="1"/>
          </p:nvPr>
        </p:nvSpPr>
        <p:spPr/>
        <p:txBody>
          <a:bodyPr/>
          <a:lstStyle/>
          <a:p>
            <a:pPr eaLnBrk="1" hangingPunct="1">
              <a:lnSpc>
                <a:spcPct val="120000"/>
              </a:lnSpc>
            </a:pPr>
            <a:r>
              <a:rPr lang="en-US" sz="1800" b="1" smtClean="0">
                <a:latin typeface="Times New Roman" pitchFamily="18" charset="0"/>
              </a:rPr>
              <a:t>Logika Fuzzy</a:t>
            </a:r>
            <a:r>
              <a:rPr lang="en-US" sz="1800" smtClean="0">
                <a:latin typeface="Times New Roman" pitchFamily="18" charset="0"/>
              </a:rPr>
              <a:t> adalah peningkatan dari logika Boolean yang mengenalkan konsep </a:t>
            </a:r>
            <a:r>
              <a:rPr lang="en-US" sz="1800" i="1" smtClean="0">
                <a:latin typeface="Times New Roman" pitchFamily="18" charset="0"/>
              </a:rPr>
              <a:t>kebenaran sebagian</a:t>
            </a:r>
            <a:r>
              <a:rPr lang="en-US" sz="1800" smtClean="0">
                <a:latin typeface="Times New Roman" pitchFamily="18" charset="0"/>
              </a:rPr>
              <a:t>. Di mana logika klasik menyatakan bahwa segala hal dapat diekspresikan dalam istilah binary (0 atau 1, hitam atau putih, ya atau tidak), logika fuzzy menggantikan kebenaran boolean dengan tingkat kebenaran.</a:t>
            </a:r>
          </a:p>
          <a:p>
            <a:pPr eaLnBrk="1" hangingPunct="1">
              <a:lnSpc>
                <a:spcPct val="120000"/>
              </a:lnSpc>
              <a:buFontTx/>
              <a:buNone/>
            </a:pPr>
            <a:endParaRPr lang="en-US" sz="1800" smtClean="0">
              <a:latin typeface="Times New Roman" pitchFamily="18" charset="0"/>
            </a:endParaRPr>
          </a:p>
          <a:p>
            <a:pPr eaLnBrk="1" hangingPunct="1">
              <a:lnSpc>
                <a:spcPct val="120000"/>
              </a:lnSpc>
            </a:pPr>
            <a:r>
              <a:rPr lang="en-US" sz="1800" smtClean="0">
                <a:latin typeface="Times New Roman" pitchFamily="18" charset="0"/>
              </a:rPr>
              <a:t>Logika Fuzzy memungkinkan nilai keanggotaan antara 0 dan 1, tingkat keabuan dan juga hitam dan putih, dan dalam bentuk linguistik, konsep tidak pasti seperti "sedikit", "lumayan", dan "sangat". Dia berhubungan dengan set fuzzy dan teori kemungkinan. Dia diperkenalkan oleh </a:t>
            </a:r>
            <a:r>
              <a:rPr lang="en-US" sz="1800" b="1" smtClean="0">
                <a:latin typeface="Times New Roman" pitchFamily="18" charset="0"/>
              </a:rPr>
              <a:t>Dr. Lotfi Zadeh</a:t>
            </a:r>
            <a:r>
              <a:rPr lang="en-US" sz="1800" smtClean="0">
                <a:latin typeface="Times New Roman" pitchFamily="18" charset="0"/>
              </a:rPr>
              <a:t> dari Universitas California, Berkeley pada 1965.</a:t>
            </a:r>
          </a:p>
        </p:txBody>
      </p:sp>
      <p:sp>
        <p:nvSpPr>
          <p:cNvPr id="194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&lt;Intelligence System&gt;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solidFill>
                  <a:srgbClr val="CC3300"/>
                </a:solidFill>
              </a:rPr>
              <a:t>A’</a:t>
            </a:r>
            <a:endParaRPr lang="en-US" smtClean="0"/>
          </a:p>
        </p:txBody>
      </p:sp>
      <p:pic>
        <p:nvPicPr>
          <p:cNvPr id="37891" name="Picture 5" descr="C:\MATLABR11\work\not.t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6400800" cy="4800600"/>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kumimoji="1" lang="en-US" smtClean="0">
                <a:solidFill>
                  <a:srgbClr val="0000FF"/>
                </a:solidFill>
              </a:rPr>
              <a:t>A</a:t>
            </a:r>
            <a:r>
              <a:rPr kumimoji="1" lang="en-US" smtClean="0"/>
              <a:t> </a:t>
            </a:r>
            <a:r>
              <a:rPr kumimoji="1" lang="en-US" smtClean="0">
                <a:solidFill>
                  <a:srgbClr val="CC3300"/>
                </a:solidFill>
                <a:sym typeface="Symbol" pitchFamily="18" charset="2"/>
              </a:rPr>
              <a:t></a:t>
            </a:r>
            <a:r>
              <a:rPr kumimoji="1" lang="en-US" smtClean="0">
                <a:sym typeface="Symbol" pitchFamily="18" charset="2"/>
              </a:rPr>
              <a:t> </a:t>
            </a:r>
            <a:r>
              <a:rPr kumimoji="1" lang="en-US" smtClean="0">
                <a:solidFill>
                  <a:srgbClr val="33CC33"/>
                </a:solidFill>
              </a:rPr>
              <a:t>B</a:t>
            </a:r>
            <a:endParaRPr lang="en-US" smtClean="0"/>
          </a:p>
        </p:txBody>
      </p:sp>
      <p:pic>
        <p:nvPicPr>
          <p:cNvPr id="38915" name="Content Placeholder 3" descr="C:\MATLABR11\work\min.t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6400800" cy="4800600"/>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kumimoji="1" lang="en-US" smtClean="0">
                <a:solidFill>
                  <a:srgbClr val="0000FF"/>
                </a:solidFill>
              </a:rPr>
              <a:t>A</a:t>
            </a:r>
            <a:r>
              <a:rPr kumimoji="1" lang="en-US" smtClean="0"/>
              <a:t> </a:t>
            </a:r>
            <a:r>
              <a:rPr kumimoji="1" lang="en-US" smtClean="0">
                <a:solidFill>
                  <a:srgbClr val="CC3300"/>
                </a:solidFill>
                <a:sym typeface="Symbol" pitchFamily="18" charset="2"/>
              </a:rPr>
              <a:t></a:t>
            </a:r>
            <a:r>
              <a:rPr kumimoji="1" lang="en-US" smtClean="0">
                <a:sym typeface="Symbol" pitchFamily="18" charset="2"/>
              </a:rPr>
              <a:t> </a:t>
            </a:r>
            <a:r>
              <a:rPr kumimoji="1" lang="en-US" smtClean="0">
                <a:solidFill>
                  <a:srgbClr val="33CC33"/>
                </a:solidFill>
              </a:rPr>
              <a:t>B</a:t>
            </a:r>
            <a:endParaRPr lang="en-US" smtClean="0"/>
          </a:p>
        </p:txBody>
      </p:sp>
      <p:pic>
        <p:nvPicPr>
          <p:cNvPr id="39939" name="Picture 4" descr="C:\MATLABR11\work\max.tif"/>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6400800" cy="4800600"/>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Penalaran monoton </a:t>
            </a:r>
            <a:br>
              <a:rPr lang="en-US" smtClean="0"/>
            </a:br>
            <a:r>
              <a:rPr lang="en-US" smtClean="0"/>
              <a:t>(Aturan Fuzzy If Then)</a:t>
            </a:r>
          </a:p>
        </p:txBody>
      </p:sp>
      <p:sp>
        <p:nvSpPr>
          <p:cNvPr id="40963" name="Rectangle 3"/>
          <p:cNvSpPr>
            <a:spLocks noGrp="1" noChangeArrowheads="1"/>
          </p:cNvSpPr>
          <p:nvPr>
            <p:ph idx="1"/>
          </p:nvPr>
        </p:nvSpPr>
        <p:spPr/>
        <p:txBody>
          <a:bodyPr/>
          <a:lstStyle/>
          <a:p>
            <a:pPr eaLnBrk="1" hangingPunct="1"/>
            <a:r>
              <a:rPr lang="en-US" sz="2000" smtClean="0">
                <a:latin typeface="Times New Roman" pitchFamily="18" charset="0"/>
              </a:rPr>
              <a:t>Metode penalran secara monoton digunakan sebagai dasar untuk teknik implikasi fuzzy. Meskipun penalaran ini sudah jarang sekali digunakan, namun kadang masih digunakan untuk penskalaan fuzzy. Jika 2 variabel fuzzy direlasikan dengan implikasi sederhana sebagai berikut :</a:t>
            </a:r>
          </a:p>
          <a:p>
            <a:pPr eaLnBrk="1" hangingPunct="1">
              <a:buFontTx/>
              <a:buNone/>
            </a:pPr>
            <a:r>
              <a:rPr lang="en-US" sz="2000" smtClean="0">
                <a:latin typeface="Times New Roman" pitchFamily="18" charset="0"/>
              </a:rPr>
              <a:t>	</a:t>
            </a:r>
          </a:p>
          <a:p>
            <a:pPr eaLnBrk="1" hangingPunct="1">
              <a:buFontTx/>
              <a:buNone/>
            </a:pPr>
            <a:r>
              <a:rPr lang="en-US" sz="2000" smtClean="0">
                <a:latin typeface="Times New Roman" pitchFamily="18" charset="0"/>
              </a:rPr>
              <a:t>	If x is A Then Y is B</a:t>
            </a:r>
          </a:p>
          <a:p>
            <a:pPr eaLnBrk="1" hangingPunct="1">
              <a:buFontTx/>
              <a:buNone/>
            </a:pPr>
            <a:endParaRPr lang="en-US" sz="2000" smtClean="0">
              <a:latin typeface="Times New Roman" pitchFamily="18" charset="0"/>
            </a:endParaRPr>
          </a:p>
          <a:p>
            <a:pPr eaLnBrk="1" hangingPunct="1">
              <a:buFontTx/>
              <a:buNone/>
            </a:pPr>
            <a:r>
              <a:rPr lang="en-US" sz="2000" smtClean="0">
                <a:latin typeface="Times New Roman" pitchFamily="18" charset="0"/>
              </a:rPr>
              <a:t>	atau y=f((x,A),B)</a:t>
            </a:r>
          </a:p>
          <a:p>
            <a:pPr eaLnBrk="1" hangingPunct="1">
              <a:buFontTx/>
              <a:buNone/>
            </a:pPr>
            <a:endParaRPr lang="en-US" sz="2000" smtClean="0">
              <a:latin typeface="Times New Roman" pitchFamily="18" charset="0"/>
            </a:endParaRPr>
          </a:p>
          <a:p>
            <a:pPr eaLnBrk="1" hangingPunct="1">
              <a:buFontTx/>
              <a:buNone/>
            </a:pPr>
            <a:r>
              <a:rPr lang="en-US" sz="2000" smtClean="0">
                <a:latin typeface="Times New Roman" pitchFamily="18" charset="0"/>
              </a:rPr>
              <a:t>	maka sistem fuzzy dapat berjalan tanpa harus melalui komposisi dan dekomposisi fuzzy. Nilai output dapat diestimasi secara langsung dari nilai keanggotaan yang berhubungan dengan antesendennya</a:t>
            </a:r>
          </a:p>
        </p:txBody>
      </p:sp>
      <p:sp>
        <p:nvSpPr>
          <p:cNvPr id="409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&lt;Intelligence System&gt;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74"/>
          <p:cNvSpPr>
            <a:spLocks noGrp="1"/>
          </p:cNvSpPr>
          <p:nvPr>
            <p:ph type="title"/>
          </p:nvPr>
        </p:nvSpPr>
        <p:spPr/>
        <p:txBody>
          <a:bodyPr/>
          <a:lstStyle/>
          <a:p>
            <a:r>
              <a:rPr lang="en-US" smtClean="0"/>
              <a:t>Contoh Implementasi</a:t>
            </a:r>
          </a:p>
        </p:txBody>
      </p:sp>
      <p:sp>
        <p:nvSpPr>
          <p:cNvPr id="4198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&lt;Intelligence System&gt;</a:t>
            </a:r>
          </a:p>
        </p:txBody>
      </p:sp>
      <p:grpSp>
        <p:nvGrpSpPr>
          <p:cNvPr id="2" name="Group 5"/>
          <p:cNvGrpSpPr>
            <a:grpSpLocks noChangeAspect="1"/>
          </p:cNvGrpSpPr>
          <p:nvPr/>
        </p:nvGrpSpPr>
        <p:grpSpPr bwMode="auto">
          <a:xfrm>
            <a:off x="500034" y="1177945"/>
            <a:ext cx="8172450" cy="5108575"/>
            <a:chOff x="2520" y="8519"/>
            <a:chExt cx="7258" cy="5840"/>
          </a:xfrm>
          <a:noFill/>
        </p:grpSpPr>
        <p:sp>
          <p:nvSpPr>
            <p:cNvPr id="65541" name="AutoShape 6"/>
            <p:cNvSpPr>
              <a:spLocks noChangeAspect="1" noChangeArrowheads="1"/>
            </p:cNvSpPr>
            <p:nvPr/>
          </p:nvSpPr>
          <p:spPr bwMode="auto">
            <a:xfrm>
              <a:off x="2520" y="8519"/>
              <a:ext cx="7258" cy="5401"/>
            </a:xfrm>
            <a:prstGeom prst="rect">
              <a:avLst/>
            </a:prstGeom>
            <a:grpFill/>
            <a:ln w="9525" cap="rnd">
              <a:noFill/>
              <a:prstDash val="sysDot"/>
              <a:miter lim="800000"/>
              <a:headEnd/>
              <a:tailEnd/>
            </a:ln>
          </p:spPr>
          <p:txBody>
            <a:bodyPr/>
            <a:lstStyle/>
            <a:p>
              <a:pPr>
                <a:defRPr/>
              </a:pPr>
              <a:endParaRPr lang="en-US" sz="2400"/>
            </a:p>
          </p:txBody>
        </p:sp>
        <p:sp>
          <p:nvSpPr>
            <p:cNvPr id="65542" name="Text Box 7"/>
            <p:cNvSpPr txBox="1">
              <a:spLocks noChangeArrowheads="1"/>
            </p:cNvSpPr>
            <p:nvPr/>
          </p:nvSpPr>
          <p:spPr bwMode="auto">
            <a:xfrm>
              <a:off x="4675" y="11165"/>
              <a:ext cx="502" cy="379"/>
            </a:xfrm>
            <a:prstGeom prst="rect">
              <a:avLst/>
            </a:prstGeom>
            <a:grpFill/>
            <a:ln w="9525">
              <a:noFill/>
              <a:miter lim="800000"/>
              <a:headEnd/>
              <a:tailEnd/>
            </a:ln>
          </p:spPr>
          <p:txBody>
            <a:bodyPr/>
            <a:lstStyle/>
            <a:p>
              <a:pPr>
                <a:defRPr/>
              </a:pPr>
              <a:r>
                <a:rPr lang="en-US" sz="1000"/>
                <a:t>A</a:t>
              </a:r>
              <a:r>
                <a:rPr lang="en-US" sz="1000" baseline="-25000"/>
                <a:t>2</a:t>
              </a:r>
              <a:endParaRPr lang="en-US" sz="2400"/>
            </a:p>
          </p:txBody>
        </p:sp>
        <p:sp>
          <p:nvSpPr>
            <p:cNvPr id="65543" name="Text Box 8"/>
            <p:cNvSpPr txBox="1">
              <a:spLocks noChangeArrowheads="1"/>
            </p:cNvSpPr>
            <p:nvPr/>
          </p:nvSpPr>
          <p:spPr bwMode="auto">
            <a:xfrm>
              <a:off x="5831" y="11154"/>
              <a:ext cx="374" cy="319"/>
            </a:xfrm>
            <a:prstGeom prst="rect">
              <a:avLst/>
            </a:prstGeom>
            <a:grpFill/>
            <a:ln w="9525">
              <a:noFill/>
              <a:miter lim="800000"/>
              <a:headEnd/>
              <a:tailEnd/>
            </a:ln>
          </p:spPr>
          <p:txBody>
            <a:bodyPr/>
            <a:lstStyle/>
            <a:p>
              <a:pPr>
                <a:defRPr/>
              </a:pPr>
              <a:r>
                <a:rPr lang="en-US" sz="1000"/>
                <a:t>B</a:t>
              </a:r>
              <a:endParaRPr lang="en-US" sz="2400"/>
            </a:p>
          </p:txBody>
        </p:sp>
        <p:sp>
          <p:nvSpPr>
            <p:cNvPr id="65544" name="Text Box 9"/>
            <p:cNvSpPr txBox="1">
              <a:spLocks noChangeArrowheads="1"/>
            </p:cNvSpPr>
            <p:nvPr/>
          </p:nvSpPr>
          <p:spPr bwMode="auto">
            <a:xfrm>
              <a:off x="3146" y="10555"/>
              <a:ext cx="3022" cy="592"/>
            </a:xfrm>
            <a:prstGeom prst="rect">
              <a:avLst/>
            </a:prstGeom>
            <a:grpFill/>
            <a:ln w="9525">
              <a:noFill/>
              <a:miter lim="800000"/>
              <a:headEnd/>
              <a:tailEnd/>
            </a:ln>
          </p:spPr>
          <p:txBody>
            <a:bodyPr>
              <a:spAutoFit/>
            </a:bodyPr>
            <a:lstStyle/>
            <a:p>
              <a:pPr>
                <a:defRPr/>
              </a:pPr>
              <a:r>
                <a:rPr lang="en-US" sz="1400" b="1" i="1"/>
                <a:t>If X</a:t>
              </a:r>
              <a:r>
                <a:rPr lang="en-US" sz="1400" b="1" i="1" baseline="-25000"/>
                <a:t>1</a:t>
              </a:r>
              <a:r>
                <a:rPr lang="en-US" sz="1400" b="1" i="1"/>
                <a:t> is A</a:t>
              </a:r>
              <a:r>
                <a:rPr lang="en-US" sz="1400" b="1" i="1" baseline="-25000"/>
                <a:t>1</a:t>
              </a:r>
              <a:r>
                <a:rPr lang="en-US" sz="1400" b="1" i="1"/>
                <a:t> and X</a:t>
              </a:r>
              <a:r>
                <a:rPr lang="en-US" sz="1400" b="1" i="1" baseline="-25000"/>
                <a:t>2</a:t>
              </a:r>
              <a:r>
                <a:rPr lang="en-US" sz="1400" b="1" i="1"/>
                <a:t> is A</a:t>
              </a:r>
              <a:r>
                <a:rPr lang="en-US" sz="1400" b="1" i="1" baseline="-25000"/>
                <a:t>2</a:t>
              </a:r>
              <a:r>
                <a:rPr lang="en-US" sz="1400" b="1" i="1"/>
                <a:t> Then Y is B</a:t>
              </a:r>
              <a:endParaRPr lang="en-US" sz="2400"/>
            </a:p>
          </p:txBody>
        </p:sp>
        <p:sp>
          <p:nvSpPr>
            <p:cNvPr id="65545" name="Text Box 10"/>
            <p:cNvSpPr txBox="1">
              <a:spLocks noChangeArrowheads="1"/>
            </p:cNvSpPr>
            <p:nvPr/>
          </p:nvSpPr>
          <p:spPr bwMode="auto">
            <a:xfrm>
              <a:off x="3533" y="8879"/>
              <a:ext cx="533" cy="492"/>
            </a:xfrm>
            <a:prstGeom prst="rect">
              <a:avLst/>
            </a:prstGeom>
            <a:grpFill/>
            <a:ln w="9525">
              <a:noFill/>
              <a:miter lim="800000"/>
              <a:headEnd/>
              <a:tailEnd/>
            </a:ln>
          </p:spPr>
          <p:txBody>
            <a:bodyPr/>
            <a:lstStyle/>
            <a:p>
              <a:pPr>
                <a:defRPr/>
              </a:pPr>
              <a:r>
                <a:rPr lang="en-US" sz="1000"/>
                <a:t>A</a:t>
              </a:r>
              <a:r>
                <a:rPr lang="en-US" sz="1000" baseline="-25000"/>
                <a:t>1</a:t>
              </a:r>
              <a:endParaRPr lang="en-US" sz="2400"/>
            </a:p>
          </p:txBody>
        </p:sp>
        <p:sp>
          <p:nvSpPr>
            <p:cNvPr id="65546" name="Text Box 11"/>
            <p:cNvSpPr txBox="1">
              <a:spLocks noChangeArrowheads="1"/>
            </p:cNvSpPr>
            <p:nvPr/>
          </p:nvSpPr>
          <p:spPr bwMode="auto">
            <a:xfrm>
              <a:off x="4634" y="8846"/>
              <a:ext cx="535" cy="361"/>
            </a:xfrm>
            <a:prstGeom prst="rect">
              <a:avLst/>
            </a:prstGeom>
            <a:grpFill/>
            <a:ln w="9525">
              <a:noFill/>
              <a:miter lim="800000"/>
              <a:headEnd/>
              <a:tailEnd/>
            </a:ln>
          </p:spPr>
          <p:txBody>
            <a:bodyPr/>
            <a:lstStyle/>
            <a:p>
              <a:pPr>
                <a:defRPr/>
              </a:pPr>
              <a:r>
                <a:rPr lang="en-US" sz="1000"/>
                <a:t>A</a:t>
              </a:r>
              <a:r>
                <a:rPr lang="en-US" sz="1000" baseline="-25000"/>
                <a:t>2</a:t>
              </a:r>
              <a:endParaRPr lang="en-US" sz="2400"/>
            </a:p>
          </p:txBody>
        </p:sp>
        <p:sp>
          <p:nvSpPr>
            <p:cNvPr id="65547" name="Text Box 12"/>
            <p:cNvSpPr txBox="1">
              <a:spLocks noChangeArrowheads="1"/>
            </p:cNvSpPr>
            <p:nvPr/>
          </p:nvSpPr>
          <p:spPr bwMode="auto">
            <a:xfrm>
              <a:off x="5754" y="8820"/>
              <a:ext cx="411" cy="492"/>
            </a:xfrm>
            <a:prstGeom prst="rect">
              <a:avLst/>
            </a:prstGeom>
            <a:grpFill/>
            <a:ln w="9525">
              <a:noFill/>
              <a:miter lim="800000"/>
              <a:headEnd/>
              <a:tailEnd/>
            </a:ln>
          </p:spPr>
          <p:txBody>
            <a:bodyPr/>
            <a:lstStyle/>
            <a:p>
              <a:pPr>
                <a:defRPr/>
              </a:pPr>
              <a:r>
                <a:rPr lang="en-US" sz="1000"/>
                <a:t>B</a:t>
              </a:r>
              <a:endParaRPr lang="en-US" sz="2400"/>
            </a:p>
          </p:txBody>
        </p:sp>
        <p:grpSp>
          <p:nvGrpSpPr>
            <p:cNvPr id="3" name="Group 13"/>
            <p:cNvGrpSpPr>
              <a:grpSpLocks/>
            </p:cNvGrpSpPr>
            <p:nvPr/>
          </p:nvGrpSpPr>
          <p:grpSpPr bwMode="auto">
            <a:xfrm>
              <a:off x="3312" y="9127"/>
              <a:ext cx="760" cy="967"/>
              <a:chOff x="2714" y="8816"/>
              <a:chExt cx="1283" cy="1218"/>
            </a:xfrm>
            <a:grpFill/>
          </p:grpSpPr>
          <p:sp>
            <p:nvSpPr>
              <p:cNvPr id="65609" name="Line 14"/>
              <p:cNvSpPr>
                <a:spLocks noChangeShapeType="1"/>
              </p:cNvSpPr>
              <p:nvPr/>
            </p:nvSpPr>
            <p:spPr bwMode="auto">
              <a:xfrm>
                <a:off x="2714" y="8816"/>
                <a:ext cx="1" cy="1202"/>
              </a:xfrm>
              <a:prstGeom prst="line">
                <a:avLst/>
              </a:prstGeom>
              <a:grpFill/>
              <a:ln w="9525">
                <a:solidFill>
                  <a:srgbClr val="000000"/>
                </a:solidFill>
                <a:round/>
                <a:headEnd/>
                <a:tailEnd/>
              </a:ln>
            </p:spPr>
            <p:txBody>
              <a:bodyPr/>
              <a:lstStyle/>
              <a:p>
                <a:pPr>
                  <a:defRPr/>
                </a:pPr>
                <a:endParaRPr lang="en-US"/>
              </a:p>
            </p:txBody>
          </p:sp>
          <p:sp>
            <p:nvSpPr>
              <p:cNvPr id="65610" name="Line 15"/>
              <p:cNvSpPr>
                <a:spLocks noChangeShapeType="1"/>
              </p:cNvSpPr>
              <p:nvPr/>
            </p:nvSpPr>
            <p:spPr bwMode="auto">
              <a:xfrm>
                <a:off x="2727" y="10033"/>
                <a:ext cx="1270" cy="1"/>
              </a:xfrm>
              <a:prstGeom prst="line">
                <a:avLst/>
              </a:prstGeom>
              <a:grpFill/>
              <a:ln w="9525">
                <a:solidFill>
                  <a:srgbClr val="000000"/>
                </a:solidFill>
                <a:round/>
                <a:headEnd/>
                <a:tailEnd/>
              </a:ln>
            </p:spPr>
            <p:txBody>
              <a:bodyPr/>
              <a:lstStyle/>
              <a:p>
                <a:pPr>
                  <a:defRPr/>
                </a:pPr>
                <a:endParaRPr lang="en-US"/>
              </a:p>
            </p:txBody>
          </p:sp>
        </p:grpSp>
        <p:grpSp>
          <p:nvGrpSpPr>
            <p:cNvPr id="4" name="Group 16"/>
            <p:cNvGrpSpPr>
              <a:grpSpLocks/>
            </p:cNvGrpSpPr>
            <p:nvPr/>
          </p:nvGrpSpPr>
          <p:grpSpPr bwMode="auto">
            <a:xfrm>
              <a:off x="4477" y="9128"/>
              <a:ext cx="760" cy="966"/>
              <a:chOff x="2714" y="8816"/>
              <a:chExt cx="1283" cy="1218"/>
            </a:xfrm>
            <a:grpFill/>
          </p:grpSpPr>
          <p:sp>
            <p:nvSpPr>
              <p:cNvPr id="65607" name="Line 17"/>
              <p:cNvSpPr>
                <a:spLocks noChangeShapeType="1"/>
              </p:cNvSpPr>
              <p:nvPr/>
            </p:nvSpPr>
            <p:spPr bwMode="auto">
              <a:xfrm>
                <a:off x="2714" y="8816"/>
                <a:ext cx="1" cy="1202"/>
              </a:xfrm>
              <a:prstGeom prst="line">
                <a:avLst/>
              </a:prstGeom>
              <a:grpFill/>
              <a:ln w="9525">
                <a:solidFill>
                  <a:srgbClr val="000000"/>
                </a:solidFill>
                <a:round/>
                <a:headEnd/>
                <a:tailEnd/>
              </a:ln>
            </p:spPr>
            <p:txBody>
              <a:bodyPr/>
              <a:lstStyle/>
              <a:p>
                <a:pPr>
                  <a:defRPr/>
                </a:pPr>
                <a:endParaRPr lang="en-US"/>
              </a:p>
            </p:txBody>
          </p:sp>
          <p:sp>
            <p:nvSpPr>
              <p:cNvPr id="65608" name="Line 18"/>
              <p:cNvSpPr>
                <a:spLocks noChangeShapeType="1"/>
              </p:cNvSpPr>
              <p:nvPr/>
            </p:nvSpPr>
            <p:spPr bwMode="auto">
              <a:xfrm>
                <a:off x="2727" y="10033"/>
                <a:ext cx="1270" cy="1"/>
              </a:xfrm>
              <a:prstGeom prst="line">
                <a:avLst/>
              </a:prstGeom>
              <a:grpFill/>
              <a:ln w="9525">
                <a:solidFill>
                  <a:srgbClr val="000000"/>
                </a:solidFill>
                <a:round/>
                <a:headEnd/>
                <a:tailEnd/>
              </a:ln>
            </p:spPr>
            <p:txBody>
              <a:bodyPr/>
              <a:lstStyle/>
              <a:p>
                <a:pPr>
                  <a:defRPr/>
                </a:pPr>
                <a:endParaRPr lang="en-US"/>
              </a:p>
            </p:txBody>
          </p:sp>
        </p:grpSp>
        <p:grpSp>
          <p:nvGrpSpPr>
            <p:cNvPr id="5" name="Group 19"/>
            <p:cNvGrpSpPr>
              <a:grpSpLocks/>
            </p:cNvGrpSpPr>
            <p:nvPr/>
          </p:nvGrpSpPr>
          <p:grpSpPr bwMode="auto">
            <a:xfrm>
              <a:off x="5538" y="9128"/>
              <a:ext cx="760" cy="966"/>
              <a:chOff x="2714" y="8816"/>
              <a:chExt cx="1283" cy="1218"/>
            </a:xfrm>
            <a:grpFill/>
          </p:grpSpPr>
          <p:sp>
            <p:nvSpPr>
              <p:cNvPr id="65605" name="Line 20"/>
              <p:cNvSpPr>
                <a:spLocks noChangeShapeType="1"/>
              </p:cNvSpPr>
              <p:nvPr/>
            </p:nvSpPr>
            <p:spPr bwMode="auto">
              <a:xfrm>
                <a:off x="2714" y="8816"/>
                <a:ext cx="1" cy="1202"/>
              </a:xfrm>
              <a:prstGeom prst="line">
                <a:avLst/>
              </a:prstGeom>
              <a:grpFill/>
              <a:ln w="9525">
                <a:solidFill>
                  <a:srgbClr val="000000"/>
                </a:solidFill>
                <a:round/>
                <a:headEnd/>
                <a:tailEnd/>
              </a:ln>
            </p:spPr>
            <p:txBody>
              <a:bodyPr/>
              <a:lstStyle/>
              <a:p>
                <a:pPr>
                  <a:defRPr/>
                </a:pPr>
                <a:endParaRPr lang="en-US"/>
              </a:p>
            </p:txBody>
          </p:sp>
          <p:sp>
            <p:nvSpPr>
              <p:cNvPr id="65606" name="Line 21"/>
              <p:cNvSpPr>
                <a:spLocks noChangeShapeType="1"/>
              </p:cNvSpPr>
              <p:nvPr/>
            </p:nvSpPr>
            <p:spPr bwMode="auto">
              <a:xfrm>
                <a:off x="2727" y="10033"/>
                <a:ext cx="1270" cy="1"/>
              </a:xfrm>
              <a:prstGeom prst="line">
                <a:avLst/>
              </a:prstGeom>
              <a:grpFill/>
              <a:ln w="9525">
                <a:solidFill>
                  <a:srgbClr val="000000"/>
                </a:solidFill>
                <a:round/>
                <a:headEnd/>
                <a:tailEnd/>
              </a:ln>
            </p:spPr>
            <p:txBody>
              <a:bodyPr/>
              <a:lstStyle/>
              <a:p>
                <a:pPr>
                  <a:defRPr/>
                </a:pPr>
                <a:endParaRPr lang="en-US"/>
              </a:p>
            </p:txBody>
          </p:sp>
        </p:grpSp>
        <p:grpSp>
          <p:nvGrpSpPr>
            <p:cNvPr id="6" name="Group 22"/>
            <p:cNvGrpSpPr>
              <a:grpSpLocks/>
            </p:cNvGrpSpPr>
            <p:nvPr/>
          </p:nvGrpSpPr>
          <p:grpSpPr bwMode="auto">
            <a:xfrm>
              <a:off x="6493" y="9128"/>
              <a:ext cx="760" cy="966"/>
              <a:chOff x="2714" y="8816"/>
              <a:chExt cx="1283" cy="1218"/>
            </a:xfrm>
            <a:grpFill/>
          </p:grpSpPr>
          <p:sp>
            <p:nvSpPr>
              <p:cNvPr id="65603" name="Line 23"/>
              <p:cNvSpPr>
                <a:spLocks noChangeShapeType="1"/>
              </p:cNvSpPr>
              <p:nvPr/>
            </p:nvSpPr>
            <p:spPr bwMode="auto">
              <a:xfrm>
                <a:off x="2714" y="8816"/>
                <a:ext cx="1" cy="1202"/>
              </a:xfrm>
              <a:prstGeom prst="line">
                <a:avLst/>
              </a:prstGeom>
              <a:grpFill/>
              <a:ln w="9525">
                <a:solidFill>
                  <a:srgbClr val="000000"/>
                </a:solidFill>
                <a:round/>
                <a:headEnd/>
                <a:tailEnd/>
              </a:ln>
            </p:spPr>
            <p:txBody>
              <a:bodyPr/>
              <a:lstStyle/>
              <a:p>
                <a:pPr>
                  <a:defRPr/>
                </a:pPr>
                <a:endParaRPr lang="en-US"/>
              </a:p>
            </p:txBody>
          </p:sp>
          <p:sp>
            <p:nvSpPr>
              <p:cNvPr id="65604" name="Line 24"/>
              <p:cNvSpPr>
                <a:spLocks noChangeShapeType="1"/>
              </p:cNvSpPr>
              <p:nvPr/>
            </p:nvSpPr>
            <p:spPr bwMode="auto">
              <a:xfrm>
                <a:off x="2727" y="10033"/>
                <a:ext cx="1270" cy="1"/>
              </a:xfrm>
              <a:prstGeom prst="line">
                <a:avLst/>
              </a:prstGeom>
              <a:grpFill/>
              <a:ln w="9525">
                <a:solidFill>
                  <a:srgbClr val="000000"/>
                </a:solidFill>
                <a:round/>
                <a:headEnd/>
                <a:tailEnd/>
              </a:ln>
            </p:spPr>
            <p:txBody>
              <a:bodyPr/>
              <a:lstStyle/>
              <a:p>
                <a:pPr>
                  <a:defRPr/>
                </a:pPr>
                <a:endParaRPr lang="en-US"/>
              </a:p>
            </p:txBody>
          </p:sp>
        </p:grpSp>
        <p:sp>
          <p:nvSpPr>
            <p:cNvPr id="65552" name="Freeform 25"/>
            <p:cNvSpPr>
              <a:spLocks/>
            </p:cNvSpPr>
            <p:nvPr/>
          </p:nvSpPr>
          <p:spPr bwMode="auto">
            <a:xfrm>
              <a:off x="3385" y="9246"/>
              <a:ext cx="679" cy="835"/>
            </a:xfrm>
            <a:custGeom>
              <a:avLst/>
              <a:gdLst>
                <a:gd name="T0" fmla="*/ 0 w 1440"/>
                <a:gd name="T1" fmla="*/ 133 h 1320"/>
                <a:gd name="T2" fmla="*/ 13 w 1440"/>
                <a:gd name="T3" fmla="*/ 104 h 1320"/>
                <a:gd name="T4" fmla="*/ 21 w 1440"/>
                <a:gd name="T5" fmla="*/ 19 h 1320"/>
                <a:gd name="T6" fmla="*/ 33 w 1440"/>
                <a:gd name="T7" fmla="*/ 0 h 1320"/>
                <a:gd name="T8" fmla="*/ 0 60000 65536"/>
                <a:gd name="T9" fmla="*/ 0 60000 65536"/>
                <a:gd name="T10" fmla="*/ 0 60000 65536"/>
                <a:gd name="T11" fmla="*/ 0 60000 65536"/>
                <a:gd name="T12" fmla="*/ 0 w 1440"/>
                <a:gd name="T13" fmla="*/ 0 h 1320"/>
                <a:gd name="T14" fmla="*/ 1440 w 1440"/>
                <a:gd name="T15" fmla="*/ 1320 h 1320"/>
              </a:gdLst>
              <a:ahLst/>
              <a:cxnLst>
                <a:cxn ang="T8">
                  <a:pos x="T0" y="T1"/>
                </a:cxn>
                <a:cxn ang="T9">
                  <a:pos x="T2" y="T3"/>
                </a:cxn>
                <a:cxn ang="T10">
                  <a:pos x="T4" y="T5"/>
                </a:cxn>
                <a:cxn ang="T11">
                  <a:pos x="T6" y="T7"/>
                </a:cxn>
              </a:cxnLst>
              <a:rect l="T12" t="T13" r="T14" b="T15"/>
              <a:pathLst>
                <a:path w="1440" h="1320">
                  <a:moveTo>
                    <a:pt x="0" y="1320"/>
                  </a:moveTo>
                  <a:cubicBezTo>
                    <a:pt x="208" y="1268"/>
                    <a:pt x="417" y="1217"/>
                    <a:pt x="566" y="1029"/>
                  </a:cubicBezTo>
                  <a:cubicBezTo>
                    <a:pt x="715" y="841"/>
                    <a:pt x="746" y="360"/>
                    <a:pt x="892" y="189"/>
                  </a:cubicBezTo>
                  <a:cubicBezTo>
                    <a:pt x="1038" y="18"/>
                    <a:pt x="1349" y="29"/>
                    <a:pt x="1440" y="0"/>
                  </a:cubicBezTo>
                </a:path>
              </a:pathLst>
            </a:custGeom>
            <a:grpFill/>
            <a:ln w="9525">
              <a:solidFill>
                <a:srgbClr val="000000"/>
              </a:solidFill>
              <a:round/>
              <a:headEnd/>
              <a:tailEnd/>
            </a:ln>
          </p:spPr>
          <p:txBody>
            <a:bodyPr/>
            <a:lstStyle/>
            <a:p>
              <a:pPr>
                <a:defRPr/>
              </a:pPr>
              <a:endParaRPr lang="en-US"/>
            </a:p>
          </p:txBody>
        </p:sp>
        <p:sp>
          <p:nvSpPr>
            <p:cNvPr id="65553" name="AutoShape 26"/>
            <p:cNvSpPr>
              <a:spLocks noChangeArrowheads="1"/>
            </p:cNvSpPr>
            <p:nvPr/>
          </p:nvSpPr>
          <p:spPr bwMode="auto">
            <a:xfrm>
              <a:off x="4574" y="9214"/>
              <a:ext cx="616" cy="878"/>
            </a:xfrm>
            <a:prstGeom prst="triangle">
              <a:avLst>
                <a:gd name="adj" fmla="val 50000"/>
              </a:avLst>
            </a:prstGeom>
            <a:grpFill/>
            <a:ln w="9525">
              <a:solidFill>
                <a:srgbClr val="000000"/>
              </a:solidFill>
              <a:miter lim="800000"/>
              <a:headEnd/>
              <a:tailEnd/>
            </a:ln>
          </p:spPr>
          <p:txBody>
            <a:bodyPr/>
            <a:lstStyle/>
            <a:p>
              <a:pPr>
                <a:defRPr/>
              </a:pPr>
              <a:endParaRPr lang="en-US"/>
            </a:p>
          </p:txBody>
        </p:sp>
        <p:sp>
          <p:nvSpPr>
            <p:cNvPr id="65554" name="AutoShape 27"/>
            <p:cNvSpPr>
              <a:spLocks noChangeArrowheads="1"/>
            </p:cNvSpPr>
            <p:nvPr/>
          </p:nvSpPr>
          <p:spPr bwMode="auto">
            <a:xfrm>
              <a:off x="5626" y="9214"/>
              <a:ext cx="616" cy="878"/>
            </a:xfrm>
            <a:prstGeom prst="triangle">
              <a:avLst>
                <a:gd name="adj" fmla="val 50000"/>
              </a:avLst>
            </a:prstGeom>
            <a:grpFill/>
            <a:ln w="9525">
              <a:solidFill>
                <a:srgbClr val="000000"/>
              </a:solidFill>
              <a:miter lim="800000"/>
              <a:headEnd/>
              <a:tailEnd/>
            </a:ln>
          </p:spPr>
          <p:txBody>
            <a:bodyPr/>
            <a:lstStyle/>
            <a:p>
              <a:pPr>
                <a:defRPr/>
              </a:pPr>
              <a:endParaRPr lang="en-US"/>
            </a:p>
          </p:txBody>
        </p:sp>
        <p:sp>
          <p:nvSpPr>
            <p:cNvPr id="65555" name="AutoShape 28"/>
            <p:cNvSpPr>
              <a:spLocks noChangeArrowheads="1"/>
            </p:cNvSpPr>
            <p:nvPr/>
          </p:nvSpPr>
          <p:spPr bwMode="auto">
            <a:xfrm>
              <a:off x="6573" y="9224"/>
              <a:ext cx="617" cy="879"/>
            </a:xfrm>
            <a:prstGeom prst="triangle">
              <a:avLst>
                <a:gd name="adj" fmla="val 50000"/>
              </a:avLst>
            </a:prstGeom>
            <a:grpFill/>
            <a:ln w="9525">
              <a:solidFill>
                <a:srgbClr val="000000"/>
              </a:solidFill>
              <a:miter lim="800000"/>
              <a:headEnd/>
              <a:tailEnd/>
            </a:ln>
          </p:spPr>
          <p:txBody>
            <a:bodyPr/>
            <a:lstStyle/>
            <a:p>
              <a:pPr>
                <a:defRPr/>
              </a:pPr>
              <a:endParaRPr lang="en-US"/>
            </a:p>
          </p:txBody>
        </p:sp>
        <p:sp>
          <p:nvSpPr>
            <p:cNvPr id="65556" name="Line 29"/>
            <p:cNvSpPr>
              <a:spLocks noChangeShapeType="1"/>
            </p:cNvSpPr>
            <p:nvPr/>
          </p:nvSpPr>
          <p:spPr bwMode="auto">
            <a:xfrm>
              <a:off x="3716" y="9648"/>
              <a:ext cx="2761" cy="1"/>
            </a:xfrm>
            <a:prstGeom prst="line">
              <a:avLst/>
            </a:prstGeom>
            <a:grpFill/>
            <a:ln w="9525" cap="rnd">
              <a:solidFill>
                <a:srgbClr val="000000"/>
              </a:solidFill>
              <a:prstDash val="sysDot"/>
              <a:round/>
              <a:headEnd/>
              <a:tailEnd type="triangle" w="med" len="med"/>
            </a:ln>
          </p:spPr>
          <p:txBody>
            <a:bodyPr/>
            <a:lstStyle/>
            <a:p>
              <a:pPr>
                <a:defRPr/>
              </a:pPr>
              <a:endParaRPr lang="en-US"/>
            </a:p>
          </p:txBody>
        </p:sp>
        <p:sp>
          <p:nvSpPr>
            <p:cNvPr id="65557" name="Line 30"/>
            <p:cNvSpPr>
              <a:spLocks noChangeShapeType="1"/>
            </p:cNvSpPr>
            <p:nvPr/>
          </p:nvSpPr>
          <p:spPr bwMode="auto">
            <a:xfrm flipV="1">
              <a:off x="4784" y="9485"/>
              <a:ext cx="1039" cy="12"/>
            </a:xfrm>
            <a:prstGeom prst="line">
              <a:avLst/>
            </a:prstGeom>
            <a:grpFill/>
            <a:ln w="9525" cap="rnd">
              <a:solidFill>
                <a:srgbClr val="000000"/>
              </a:solidFill>
              <a:prstDash val="sysDot"/>
              <a:round/>
              <a:headEnd/>
              <a:tailEnd type="triangle" w="med" len="med"/>
            </a:ln>
          </p:spPr>
          <p:txBody>
            <a:bodyPr/>
            <a:lstStyle/>
            <a:p>
              <a:pPr>
                <a:defRPr/>
              </a:pPr>
              <a:endParaRPr lang="en-US"/>
            </a:p>
          </p:txBody>
        </p:sp>
        <p:sp>
          <p:nvSpPr>
            <p:cNvPr id="65558" name="Line 31"/>
            <p:cNvSpPr>
              <a:spLocks noChangeShapeType="1"/>
            </p:cNvSpPr>
            <p:nvPr/>
          </p:nvSpPr>
          <p:spPr bwMode="auto">
            <a:xfrm flipV="1">
              <a:off x="3725" y="9648"/>
              <a:ext cx="1" cy="446"/>
            </a:xfrm>
            <a:prstGeom prst="line">
              <a:avLst/>
            </a:prstGeom>
            <a:grpFill/>
            <a:ln w="9525" cap="rnd">
              <a:solidFill>
                <a:srgbClr val="000000"/>
              </a:solidFill>
              <a:prstDash val="sysDot"/>
              <a:round/>
              <a:headEnd/>
              <a:tailEnd type="triangle" w="med" len="med"/>
            </a:ln>
          </p:spPr>
          <p:txBody>
            <a:bodyPr/>
            <a:lstStyle/>
            <a:p>
              <a:pPr>
                <a:defRPr/>
              </a:pPr>
              <a:endParaRPr lang="en-US"/>
            </a:p>
          </p:txBody>
        </p:sp>
        <p:sp>
          <p:nvSpPr>
            <p:cNvPr id="65559" name="Line 32"/>
            <p:cNvSpPr>
              <a:spLocks noChangeShapeType="1"/>
            </p:cNvSpPr>
            <p:nvPr/>
          </p:nvSpPr>
          <p:spPr bwMode="auto">
            <a:xfrm flipV="1">
              <a:off x="4793" y="9497"/>
              <a:ext cx="0" cy="585"/>
            </a:xfrm>
            <a:prstGeom prst="line">
              <a:avLst/>
            </a:prstGeom>
            <a:grpFill/>
            <a:ln w="9525" cap="rnd">
              <a:solidFill>
                <a:srgbClr val="000000"/>
              </a:solidFill>
              <a:prstDash val="sysDot"/>
              <a:round/>
              <a:headEnd/>
              <a:tailEnd type="triangle" w="med" len="med"/>
            </a:ln>
          </p:spPr>
          <p:txBody>
            <a:bodyPr/>
            <a:lstStyle/>
            <a:p>
              <a:pPr>
                <a:defRPr/>
              </a:pPr>
              <a:endParaRPr lang="en-US"/>
            </a:p>
          </p:txBody>
        </p:sp>
        <p:sp>
          <p:nvSpPr>
            <p:cNvPr id="65560" name="Rectangle 33"/>
            <p:cNvSpPr>
              <a:spLocks noChangeArrowheads="1"/>
            </p:cNvSpPr>
            <p:nvPr/>
          </p:nvSpPr>
          <p:spPr bwMode="auto">
            <a:xfrm>
              <a:off x="6615" y="9160"/>
              <a:ext cx="614" cy="488"/>
            </a:xfrm>
            <a:prstGeom prst="rect">
              <a:avLst/>
            </a:prstGeom>
            <a:grpFill/>
            <a:ln w="9525">
              <a:noFill/>
              <a:miter lim="800000"/>
              <a:headEnd/>
              <a:tailEnd/>
            </a:ln>
          </p:spPr>
          <p:txBody>
            <a:bodyPr/>
            <a:lstStyle/>
            <a:p>
              <a:pPr>
                <a:defRPr/>
              </a:pPr>
              <a:endParaRPr lang="en-US"/>
            </a:p>
          </p:txBody>
        </p:sp>
        <p:sp>
          <p:nvSpPr>
            <p:cNvPr id="65561" name="Line 34"/>
            <p:cNvSpPr>
              <a:spLocks noChangeShapeType="1"/>
            </p:cNvSpPr>
            <p:nvPr/>
          </p:nvSpPr>
          <p:spPr bwMode="auto">
            <a:xfrm>
              <a:off x="6501" y="9648"/>
              <a:ext cx="518" cy="0"/>
            </a:xfrm>
            <a:prstGeom prst="line">
              <a:avLst/>
            </a:prstGeom>
            <a:grpFill/>
            <a:ln w="9525" cap="rnd">
              <a:solidFill>
                <a:srgbClr val="000000"/>
              </a:solidFill>
              <a:prstDash val="sysDot"/>
              <a:round/>
              <a:headEnd/>
              <a:tailEnd/>
            </a:ln>
          </p:spPr>
          <p:txBody>
            <a:bodyPr/>
            <a:lstStyle/>
            <a:p>
              <a:pPr>
                <a:defRPr/>
              </a:pPr>
              <a:endParaRPr lang="en-US"/>
            </a:p>
          </p:txBody>
        </p:sp>
        <p:sp>
          <p:nvSpPr>
            <p:cNvPr id="65562" name="Text Box 35"/>
            <p:cNvSpPr txBox="1">
              <a:spLocks noChangeArrowheads="1"/>
            </p:cNvSpPr>
            <p:nvPr/>
          </p:nvSpPr>
          <p:spPr bwMode="auto">
            <a:xfrm>
              <a:off x="3571" y="10238"/>
              <a:ext cx="512" cy="279"/>
            </a:xfrm>
            <a:prstGeom prst="rect">
              <a:avLst/>
            </a:prstGeom>
            <a:grpFill/>
            <a:ln w="9525">
              <a:noFill/>
              <a:miter lim="800000"/>
              <a:headEnd/>
              <a:tailEnd/>
            </a:ln>
          </p:spPr>
          <p:txBody>
            <a:bodyPr>
              <a:spAutoFit/>
            </a:bodyPr>
            <a:lstStyle/>
            <a:p>
              <a:pPr>
                <a:defRPr/>
              </a:pPr>
              <a:r>
                <a:rPr lang="en-US" sz="1000"/>
                <a:t>X</a:t>
              </a:r>
              <a:r>
                <a:rPr lang="en-US" sz="1000" baseline="-25000"/>
                <a:t>1</a:t>
              </a:r>
              <a:endParaRPr lang="en-US" sz="2400"/>
            </a:p>
          </p:txBody>
        </p:sp>
        <p:sp>
          <p:nvSpPr>
            <p:cNvPr id="65563" name="Text Box 36"/>
            <p:cNvSpPr txBox="1">
              <a:spLocks noChangeArrowheads="1"/>
            </p:cNvSpPr>
            <p:nvPr/>
          </p:nvSpPr>
          <p:spPr bwMode="auto">
            <a:xfrm>
              <a:off x="4702" y="10214"/>
              <a:ext cx="428" cy="280"/>
            </a:xfrm>
            <a:prstGeom prst="rect">
              <a:avLst/>
            </a:prstGeom>
            <a:grpFill/>
            <a:ln w="9525">
              <a:noFill/>
              <a:miter lim="800000"/>
              <a:headEnd/>
              <a:tailEnd/>
            </a:ln>
          </p:spPr>
          <p:txBody>
            <a:bodyPr>
              <a:spAutoFit/>
            </a:bodyPr>
            <a:lstStyle/>
            <a:p>
              <a:pPr>
                <a:defRPr/>
              </a:pPr>
              <a:r>
                <a:rPr lang="en-US" sz="1000"/>
                <a:t>X</a:t>
              </a:r>
              <a:r>
                <a:rPr lang="en-US" sz="1000" baseline="-25000"/>
                <a:t>2</a:t>
              </a:r>
              <a:endParaRPr lang="en-US" sz="2400"/>
            </a:p>
          </p:txBody>
        </p:sp>
        <p:sp>
          <p:nvSpPr>
            <p:cNvPr id="65564" name="Text Box 37"/>
            <p:cNvSpPr txBox="1">
              <a:spLocks noChangeArrowheads="1"/>
            </p:cNvSpPr>
            <p:nvPr/>
          </p:nvSpPr>
          <p:spPr bwMode="auto">
            <a:xfrm>
              <a:off x="5762" y="10191"/>
              <a:ext cx="331" cy="314"/>
            </a:xfrm>
            <a:prstGeom prst="rect">
              <a:avLst/>
            </a:prstGeom>
            <a:grpFill/>
            <a:ln w="9525">
              <a:noFill/>
              <a:miter lim="800000"/>
              <a:headEnd/>
              <a:tailEnd/>
            </a:ln>
          </p:spPr>
          <p:txBody>
            <a:bodyPr/>
            <a:lstStyle/>
            <a:p>
              <a:pPr>
                <a:defRPr/>
              </a:pPr>
              <a:r>
                <a:rPr lang="en-US" sz="1000"/>
                <a:t>Y</a:t>
              </a:r>
              <a:endParaRPr lang="en-US" sz="2400"/>
            </a:p>
          </p:txBody>
        </p:sp>
        <p:sp>
          <p:nvSpPr>
            <p:cNvPr id="65565" name="Text Box 38"/>
            <p:cNvSpPr txBox="1">
              <a:spLocks noChangeArrowheads="1"/>
            </p:cNvSpPr>
            <p:nvPr/>
          </p:nvSpPr>
          <p:spPr bwMode="auto">
            <a:xfrm>
              <a:off x="6497" y="8844"/>
              <a:ext cx="1463" cy="500"/>
            </a:xfrm>
            <a:prstGeom prst="rect">
              <a:avLst/>
            </a:prstGeom>
            <a:grpFill/>
            <a:ln w="9525">
              <a:noFill/>
              <a:miter lim="800000"/>
              <a:headEnd/>
              <a:tailEnd/>
            </a:ln>
          </p:spPr>
          <p:txBody>
            <a:bodyPr wrap="none"/>
            <a:lstStyle/>
            <a:p>
              <a:pPr>
                <a:defRPr/>
              </a:pPr>
              <a:r>
                <a:rPr lang="en-US" sz="1400"/>
                <a:t>Aplikasi fungsi implikasi </a:t>
              </a:r>
              <a:r>
                <a:rPr lang="en-US" sz="1400" b="1"/>
                <a:t>Min</a:t>
              </a:r>
              <a:endParaRPr lang="en-US" sz="2400"/>
            </a:p>
          </p:txBody>
        </p:sp>
        <p:sp>
          <p:nvSpPr>
            <p:cNvPr id="65566" name="Text Box 39"/>
            <p:cNvSpPr txBox="1">
              <a:spLocks noChangeArrowheads="1"/>
            </p:cNvSpPr>
            <p:nvPr/>
          </p:nvSpPr>
          <p:spPr bwMode="auto">
            <a:xfrm>
              <a:off x="6551" y="10984"/>
              <a:ext cx="1292" cy="517"/>
            </a:xfrm>
            <a:prstGeom prst="rect">
              <a:avLst/>
            </a:prstGeom>
            <a:grpFill/>
            <a:ln w="9525">
              <a:noFill/>
              <a:miter lim="800000"/>
              <a:headEnd/>
              <a:tailEnd/>
            </a:ln>
          </p:spPr>
          <p:txBody>
            <a:bodyPr wrap="none"/>
            <a:lstStyle/>
            <a:p>
              <a:pPr>
                <a:defRPr/>
              </a:pPr>
              <a:r>
                <a:rPr lang="en-US" sz="1400"/>
                <a:t>Aplikasi fungsi implikasi </a:t>
              </a:r>
              <a:r>
                <a:rPr lang="en-US" sz="1400" b="1"/>
                <a:t>Dot</a:t>
              </a:r>
              <a:endParaRPr lang="en-US" sz="2400"/>
            </a:p>
          </p:txBody>
        </p:sp>
        <p:grpSp>
          <p:nvGrpSpPr>
            <p:cNvPr id="7" name="Group 40"/>
            <p:cNvGrpSpPr>
              <a:grpSpLocks/>
            </p:cNvGrpSpPr>
            <p:nvPr/>
          </p:nvGrpSpPr>
          <p:grpSpPr bwMode="auto">
            <a:xfrm>
              <a:off x="3253" y="11372"/>
              <a:ext cx="799" cy="939"/>
              <a:chOff x="2714" y="8816"/>
              <a:chExt cx="1283" cy="1218"/>
            </a:xfrm>
            <a:grpFill/>
          </p:grpSpPr>
          <p:sp>
            <p:nvSpPr>
              <p:cNvPr id="65601" name="Line 41"/>
              <p:cNvSpPr>
                <a:spLocks noChangeShapeType="1"/>
              </p:cNvSpPr>
              <p:nvPr/>
            </p:nvSpPr>
            <p:spPr bwMode="auto">
              <a:xfrm>
                <a:off x="2714" y="8816"/>
                <a:ext cx="1" cy="1202"/>
              </a:xfrm>
              <a:prstGeom prst="line">
                <a:avLst/>
              </a:prstGeom>
              <a:grpFill/>
              <a:ln w="9525">
                <a:solidFill>
                  <a:srgbClr val="000000"/>
                </a:solidFill>
                <a:round/>
                <a:headEnd/>
                <a:tailEnd/>
              </a:ln>
            </p:spPr>
            <p:txBody>
              <a:bodyPr/>
              <a:lstStyle/>
              <a:p>
                <a:pPr>
                  <a:defRPr/>
                </a:pPr>
                <a:endParaRPr lang="en-US"/>
              </a:p>
            </p:txBody>
          </p:sp>
          <p:sp>
            <p:nvSpPr>
              <p:cNvPr id="65602" name="Line 42"/>
              <p:cNvSpPr>
                <a:spLocks noChangeShapeType="1"/>
              </p:cNvSpPr>
              <p:nvPr/>
            </p:nvSpPr>
            <p:spPr bwMode="auto">
              <a:xfrm>
                <a:off x="2727" y="10033"/>
                <a:ext cx="1270" cy="1"/>
              </a:xfrm>
              <a:prstGeom prst="line">
                <a:avLst/>
              </a:prstGeom>
              <a:grpFill/>
              <a:ln w="9525">
                <a:solidFill>
                  <a:srgbClr val="000000"/>
                </a:solidFill>
                <a:round/>
                <a:headEnd/>
                <a:tailEnd/>
              </a:ln>
            </p:spPr>
            <p:txBody>
              <a:bodyPr/>
              <a:lstStyle/>
              <a:p>
                <a:pPr>
                  <a:defRPr/>
                </a:pPr>
                <a:endParaRPr lang="en-US"/>
              </a:p>
            </p:txBody>
          </p:sp>
        </p:grpSp>
        <p:grpSp>
          <p:nvGrpSpPr>
            <p:cNvPr id="8" name="Group 43"/>
            <p:cNvGrpSpPr>
              <a:grpSpLocks/>
            </p:cNvGrpSpPr>
            <p:nvPr/>
          </p:nvGrpSpPr>
          <p:grpSpPr bwMode="auto">
            <a:xfrm>
              <a:off x="4477" y="11373"/>
              <a:ext cx="800" cy="938"/>
              <a:chOff x="2714" y="8816"/>
              <a:chExt cx="1283" cy="1218"/>
            </a:xfrm>
            <a:grpFill/>
          </p:grpSpPr>
          <p:sp>
            <p:nvSpPr>
              <p:cNvPr id="65599" name="Line 44"/>
              <p:cNvSpPr>
                <a:spLocks noChangeShapeType="1"/>
              </p:cNvSpPr>
              <p:nvPr/>
            </p:nvSpPr>
            <p:spPr bwMode="auto">
              <a:xfrm>
                <a:off x="2714" y="8816"/>
                <a:ext cx="1" cy="1202"/>
              </a:xfrm>
              <a:prstGeom prst="line">
                <a:avLst/>
              </a:prstGeom>
              <a:grpFill/>
              <a:ln w="9525">
                <a:solidFill>
                  <a:srgbClr val="000000"/>
                </a:solidFill>
                <a:round/>
                <a:headEnd/>
                <a:tailEnd/>
              </a:ln>
            </p:spPr>
            <p:txBody>
              <a:bodyPr/>
              <a:lstStyle/>
              <a:p>
                <a:pPr>
                  <a:defRPr/>
                </a:pPr>
                <a:endParaRPr lang="en-US"/>
              </a:p>
            </p:txBody>
          </p:sp>
          <p:sp>
            <p:nvSpPr>
              <p:cNvPr id="65600" name="Line 45"/>
              <p:cNvSpPr>
                <a:spLocks noChangeShapeType="1"/>
              </p:cNvSpPr>
              <p:nvPr/>
            </p:nvSpPr>
            <p:spPr bwMode="auto">
              <a:xfrm>
                <a:off x="2727" y="10033"/>
                <a:ext cx="1270" cy="1"/>
              </a:xfrm>
              <a:prstGeom prst="line">
                <a:avLst/>
              </a:prstGeom>
              <a:grpFill/>
              <a:ln w="9525">
                <a:solidFill>
                  <a:srgbClr val="000000"/>
                </a:solidFill>
                <a:round/>
                <a:headEnd/>
                <a:tailEnd/>
              </a:ln>
            </p:spPr>
            <p:txBody>
              <a:bodyPr/>
              <a:lstStyle/>
              <a:p>
                <a:pPr>
                  <a:defRPr/>
                </a:pPr>
                <a:endParaRPr lang="en-US"/>
              </a:p>
            </p:txBody>
          </p:sp>
        </p:grpSp>
        <p:grpSp>
          <p:nvGrpSpPr>
            <p:cNvPr id="9" name="Group 46"/>
            <p:cNvGrpSpPr>
              <a:grpSpLocks/>
            </p:cNvGrpSpPr>
            <p:nvPr/>
          </p:nvGrpSpPr>
          <p:grpSpPr bwMode="auto">
            <a:xfrm>
              <a:off x="5594" y="11373"/>
              <a:ext cx="798" cy="938"/>
              <a:chOff x="2714" y="8816"/>
              <a:chExt cx="1283" cy="1218"/>
            </a:xfrm>
            <a:grpFill/>
          </p:grpSpPr>
          <p:sp>
            <p:nvSpPr>
              <p:cNvPr id="65597" name="Line 47"/>
              <p:cNvSpPr>
                <a:spLocks noChangeShapeType="1"/>
              </p:cNvSpPr>
              <p:nvPr/>
            </p:nvSpPr>
            <p:spPr bwMode="auto">
              <a:xfrm>
                <a:off x="2714" y="8816"/>
                <a:ext cx="1" cy="1202"/>
              </a:xfrm>
              <a:prstGeom prst="line">
                <a:avLst/>
              </a:prstGeom>
              <a:grpFill/>
              <a:ln w="9525">
                <a:solidFill>
                  <a:srgbClr val="000000"/>
                </a:solidFill>
                <a:round/>
                <a:headEnd/>
                <a:tailEnd/>
              </a:ln>
            </p:spPr>
            <p:txBody>
              <a:bodyPr/>
              <a:lstStyle/>
              <a:p>
                <a:pPr>
                  <a:defRPr/>
                </a:pPr>
                <a:endParaRPr lang="en-US"/>
              </a:p>
            </p:txBody>
          </p:sp>
          <p:sp>
            <p:nvSpPr>
              <p:cNvPr id="65598" name="Line 48"/>
              <p:cNvSpPr>
                <a:spLocks noChangeShapeType="1"/>
              </p:cNvSpPr>
              <p:nvPr/>
            </p:nvSpPr>
            <p:spPr bwMode="auto">
              <a:xfrm>
                <a:off x="2727" y="10033"/>
                <a:ext cx="1270" cy="1"/>
              </a:xfrm>
              <a:prstGeom prst="line">
                <a:avLst/>
              </a:prstGeom>
              <a:grpFill/>
              <a:ln w="9525">
                <a:solidFill>
                  <a:srgbClr val="000000"/>
                </a:solidFill>
                <a:round/>
                <a:headEnd/>
                <a:tailEnd/>
              </a:ln>
            </p:spPr>
            <p:txBody>
              <a:bodyPr/>
              <a:lstStyle/>
              <a:p>
                <a:pPr>
                  <a:defRPr/>
                </a:pPr>
                <a:endParaRPr lang="en-US"/>
              </a:p>
            </p:txBody>
          </p:sp>
        </p:grpSp>
        <p:grpSp>
          <p:nvGrpSpPr>
            <p:cNvPr id="10" name="Group 49"/>
            <p:cNvGrpSpPr>
              <a:grpSpLocks/>
            </p:cNvGrpSpPr>
            <p:nvPr/>
          </p:nvGrpSpPr>
          <p:grpSpPr bwMode="auto">
            <a:xfrm>
              <a:off x="6597" y="11373"/>
              <a:ext cx="799" cy="938"/>
              <a:chOff x="2714" y="8816"/>
              <a:chExt cx="1283" cy="1218"/>
            </a:xfrm>
            <a:grpFill/>
          </p:grpSpPr>
          <p:sp>
            <p:nvSpPr>
              <p:cNvPr id="65595" name="Line 50"/>
              <p:cNvSpPr>
                <a:spLocks noChangeShapeType="1"/>
              </p:cNvSpPr>
              <p:nvPr/>
            </p:nvSpPr>
            <p:spPr bwMode="auto">
              <a:xfrm>
                <a:off x="2714" y="8816"/>
                <a:ext cx="1" cy="1202"/>
              </a:xfrm>
              <a:prstGeom prst="line">
                <a:avLst/>
              </a:prstGeom>
              <a:grpFill/>
              <a:ln w="9525">
                <a:solidFill>
                  <a:srgbClr val="000000"/>
                </a:solidFill>
                <a:round/>
                <a:headEnd/>
                <a:tailEnd/>
              </a:ln>
            </p:spPr>
            <p:txBody>
              <a:bodyPr/>
              <a:lstStyle/>
              <a:p>
                <a:pPr>
                  <a:defRPr/>
                </a:pPr>
                <a:endParaRPr lang="en-US"/>
              </a:p>
            </p:txBody>
          </p:sp>
          <p:sp>
            <p:nvSpPr>
              <p:cNvPr id="65596" name="Line 51"/>
              <p:cNvSpPr>
                <a:spLocks noChangeShapeType="1"/>
              </p:cNvSpPr>
              <p:nvPr/>
            </p:nvSpPr>
            <p:spPr bwMode="auto">
              <a:xfrm>
                <a:off x="2727" y="10033"/>
                <a:ext cx="1270" cy="1"/>
              </a:xfrm>
              <a:prstGeom prst="line">
                <a:avLst/>
              </a:prstGeom>
              <a:grpFill/>
              <a:ln w="9525">
                <a:solidFill>
                  <a:srgbClr val="000000"/>
                </a:solidFill>
                <a:round/>
                <a:headEnd/>
                <a:tailEnd/>
              </a:ln>
            </p:spPr>
            <p:txBody>
              <a:bodyPr/>
              <a:lstStyle/>
              <a:p>
                <a:pPr>
                  <a:defRPr/>
                </a:pPr>
                <a:endParaRPr lang="en-US"/>
              </a:p>
            </p:txBody>
          </p:sp>
        </p:grpSp>
        <p:sp>
          <p:nvSpPr>
            <p:cNvPr id="65571" name="Freeform 52"/>
            <p:cNvSpPr>
              <a:spLocks/>
            </p:cNvSpPr>
            <p:nvPr/>
          </p:nvSpPr>
          <p:spPr bwMode="auto">
            <a:xfrm>
              <a:off x="3329" y="11487"/>
              <a:ext cx="715" cy="812"/>
            </a:xfrm>
            <a:custGeom>
              <a:avLst/>
              <a:gdLst>
                <a:gd name="T0" fmla="*/ 0 w 1440"/>
                <a:gd name="T1" fmla="*/ 116 h 1320"/>
                <a:gd name="T2" fmla="*/ 17 w 1440"/>
                <a:gd name="T3" fmla="*/ 90 h 1320"/>
                <a:gd name="T4" fmla="*/ 27 w 1440"/>
                <a:gd name="T5" fmla="*/ 17 h 1320"/>
                <a:gd name="T6" fmla="*/ 43 w 1440"/>
                <a:gd name="T7" fmla="*/ 0 h 1320"/>
                <a:gd name="T8" fmla="*/ 0 60000 65536"/>
                <a:gd name="T9" fmla="*/ 0 60000 65536"/>
                <a:gd name="T10" fmla="*/ 0 60000 65536"/>
                <a:gd name="T11" fmla="*/ 0 60000 65536"/>
                <a:gd name="T12" fmla="*/ 0 w 1440"/>
                <a:gd name="T13" fmla="*/ 0 h 1320"/>
                <a:gd name="T14" fmla="*/ 1440 w 1440"/>
                <a:gd name="T15" fmla="*/ 1320 h 1320"/>
              </a:gdLst>
              <a:ahLst/>
              <a:cxnLst>
                <a:cxn ang="T8">
                  <a:pos x="T0" y="T1"/>
                </a:cxn>
                <a:cxn ang="T9">
                  <a:pos x="T2" y="T3"/>
                </a:cxn>
                <a:cxn ang="T10">
                  <a:pos x="T4" y="T5"/>
                </a:cxn>
                <a:cxn ang="T11">
                  <a:pos x="T6" y="T7"/>
                </a:cxn>
              </a:cxnLst>
              <a:rect l="T12" t="T13" r="T14" b="T15"/>
              <a:pathLst>
                <a:path w="1440" h="1320">
                  <a:moveTo>
                    <a:pt x="0" y="1320"/>
                  </a:moveTo>
                  <a:cubicBezTo>
                    <a:pt x="208" y="1268"/>
                    <a:pt x="417" y="1217"/>
                    <a:pt x="566" y="1029"/>
                  </a:cubicBezTo>
                  <a:cubicBezTo>
                    <a:pt x="715" y="841"/>
                    <a:pt x="746" y="360"/>
                    <a:pt x="892" y="189"/>
                  </a:cubicBezTo>
                  <a:cubicBezTo>
                    <a:pt x="1038" y="18"/>
                    <a:pt x="1349" y="29"/>
                    <a:pt x="1440" y="0"/>
                  </a:cubicBezTo>
                </a:path>
              </a:pathLst>
            </a:custGeom>
            <a:grpFill/>
            <a:ln w="9525">
              <a:solidFill>
                <a:srgbClr val="000000"/>
              </a:solidFill>
              <a:round/>
              <a:headEnd/>
              <a:tailEnd/>
            </a:ln>
          </p:spPr>
          <p:txBody>
            <a:bodyPr/>
            <a:lstStyle/>
            <a:p>
              <a:pPr>
                <a:defRPr/>
              </a:pPr>
              <a:endParaRPr lang="en-US"/>
            </a:p>
          </p:txBody>
        </p:sp>
        <p:sp>
          <p:nvSpPr>
            <p:cNvPr id="65572" name="AutoShape 53"/>
            <p:cNvSpPr>
              <a:spLocks noChangeArrowheads="1"/>
            </p:cNvSpPr>
            <p:nvPr/>
          </p:nvSpPr>
          <p:spPr bwMode="auto">
            <a:xfrm>
              <a:off x="4580" y="11456"/>
              <a:ext cx="647" cy="852"/>
            </a:xfrm>
            <a:prstGeom prst="triangle">
              <a:avLst>
                <a:gd name="adj" fmla="val 50000"/>
              </a:avLst>
            </a:prstGeom>
            <a:grpFill/>
            <a:ln w="9525">
              <a:solidFill>
                <a:srgbClr val="000000"/>
              </a:solidFill>
              <a:miter lim="800000"/>
              <a:headEnd/>
              <a:tailEnd/>
            </a:ln>
          </p:spPr>
          <p:txBody>
            <a:bodyPr/>
            <a:lstStyle/>
            <a:p>
              <a:pPr>
                <a:defRPr/>
              </a:pPr>
              <a:endParaRPr lang="en-US"/>
            </a:p>
          </p:txBody>
        </p:sp>
        <p:sp>
          <p:nvSpPr>
            <p:cNvPr id="65573" name="AutoShape 54"/>
            <p:cNvSpPr>
              <a:spLocks noChangeArrowheads="1"/>
            </p:cNvSpPr>
            <p:nvPr/>
          </p:nvSpPr>
          <p:spPr bwMode="auto">
            <a:xfrm>
              <a:off x="5685" y="11456"/>
              <a:ext cx="648" cy="852"/>
            </a:xfrm>
            <a:prstGeom prst="triangle">
              <a:avLst>
                <a:gd name="adj" fmla="val 50000"/>
              </a:avLst>
            </a:prstGeom>
            <a:grpFill/>
            <a:ln w="9525">
              <a:solidFill>
                <a:srgbClr val="000000"/>
              </a:solidFill>
              <a:miter lim="800000"/>
              <a:headEnd/>
              <a:tailEnd/>
            </a:ln>
          </p:spPr>
          <p:txBody>
            <a:bodyPr/>
            <a:lstStyle/>
            <a:p>
              <a:pPr>
                <a:defRPr/>
              </a:pPr>
              <a:endParaRPr lang="en-US"/>
            </a:p>
          </p:txBody>
        </p:sp>
        <p:sp>
          <p:nvSpPr>
            <p:cNvPr id="65574" name="AutoShape 55"/>
            <p:cNvSpPr>
              <a:spLocks noChangeArrowheads="1"/>
            </p:cNvSpPr>
            <p:nvPr/>
          </p:nvSpPr>
          <p:spPr bwMode="auto">
            <a:xfrm>
              <a:off x="6682" y="11445"/>
              <a:ext cx="647" cy="853"/>
            </a:xfrm>
            <a:prstGeom prst="triangle">
              <a:avLst>
                <a:gd name="adj" fmla="val 50000"/>
              </a:avLst>
            </a:prstGeom>
            <a:grpFill/>
            <a:ln w="9525">
              <a:solidFill>
                <a:srgbClr val="000000"/>
              </a:solidFill>
              <a:miter lim="800000"/>
              <a:headEnd/>
              <a:tailEnd/>
            </a:ln>
          </p:spPr>
          <p:txBody>
            <a:bodyPr/>
            <a:lstStyle/>
            <a:p>
              <a:pPr>
                <a:defRPr/>
              </a:pPr>
              <a:endParaRPr lang="en-US"/>
            </a:p>
          </p:txBody>
        </p:sp>
        <p:sp>
          <p:nvSpPr>
            <p:cNvPr id="65575" name="Line 56"/>
            <p:cNvSpPr>
              <a:spLocks noChangeShapeType="1"/>
            </p:cNvSpPr>
            <p:nvPr/>
          </p:nvSpPr>
          <p:spPr bwMode="auto">
            <a:xfrm>
              <a:off x="3678" y="11879"/>
              <a:ext cx="2902" cy="0"/>
            </a:xfrm>
            <a:prstGeom prst="line">
              <a:avLst/>
            </a:prstGeom>
            <a:grpFill/>
            <a:ln w="9525" cap="rnd">
              <a:solidFill>
                <a:srgbClr val="000000"/>
              </a:solidFill>
              <a:prstDash val="sysDot"/>
              <a:round/>
              <a:headEnd/>
              <a:tailEnd type="triangle" w="med" len="med"/>
            </a:ln>
          </p:spPr>
          <p:txBody>
            <a:bodyPr/>
            <a:lstStyle/>
            <a:p>
              <a:pPr>
                <a:defRPr/>
              </a:pPr>
              <a:endParaRPr lang="en-US"/>
            </a:p>
          </p:txBody>
        </p:sp>
        <p:sp>
          <p:nvSpPr>
            <p:cNvPr id="65576" name="Line 57"/>
            <p:cNvSpPr>
              <a:spLocks noChangeShapeType="1"/>
            </p:cNvSpPr>
            <p:nvPr/>
          </p:nvSpPr>
          <p:spPr bwMode="auto">
            <a:xfrm>
              <a:off x="4800" y="11731"/>
              <a:ext cx="1078" cy="1"/>
            </a:xfrm>
            <a:prstGeom prst="line">
              <a:avLst/>
            </a:prstGeom>
            <a:grpFill/>
            <a:ln w="9525" cap="rnd">
              <a:solidFill>
                <a:srgbClr val="000000"/>
              </a:solidFill>
              <a:prstDash val="sysDot"/>
              <a:round/>
              <a:headEnd/>
              <a:tailEnd type="triangle" w="med" len="med"/>
            </a:ln>
          </p:spPr>
          <p:txBody>
            <a:bodyPr/>
            <a:lstStyle/>
            <a:p>
              <a:pPr>
                <a:defRPr/>
              </a:pPr>
              <a:endParaRPr lang="en-US"/>
            </a:p>
          </p:txBody>
        </p:sp>
        <p:sp>
          <p:nvSpPr>
            <p:cNvPr id="65577" name="Line 58"/>
            <p:cNvSpPr>
              <a:spLocks noChangeShapeType="1"/>
            </p:cNvSpPr>
            <p:nvPr/>
          </p:nvSpPr>
          <p:spPr bwMode="auto">
            <a:xfrm flipV="1">
              <a:off x="3687" y="11879"/>
              <a:ext cx="0" cy="432"/>
            </a:xfrm>
            <a:prstGeom prst="line">
              <a:avLst/>
            </a:prstGeom>
            <a:grpFill/>
            <a:ln w="9525" cap="rnd">
              <a:solidFill>
                <a:srgbClr val="000000"/>
              </a:solidFill>
              <a:prstDash val="sysDot"/>
              <a:round/>
              <a:headEnd/>
              <a:tailEnd type="triangle" w="med" len="med"/>
            </a:ln>
          </p:spPr>
          <p:txBody>
            <a:bodyPr/>
            <a:lstStyle/>
            <a:p>
              <a:pPr>
                <a:defRPr/>
              </a:pPr>
              <a:endParaRPr lang="en-US"/>
            </a:p>
          </p:txBody>
        </p:sp>
        <p:sp>
          <p:nvSpPr>
            <p:cNvPr id="65578" name="Line 59"/>
            <p:cNvSpPr>
              <a:spLocks noChangeShapeType="1"/>
            </p:cNvSpPr>
            <p:nvPr/>
          </p:nvSpPr>
          <p:spPr bwMode="auto">
            <a:xfrm flipV="1">
              <a:off x="4810" y="11731"/>
              <a:ext cx="0" cy="569"/>
            </a:xfrm>
            <a:prstGeom prst="line">
              <a:avLst/>
            </a:prstGeom>
            <a:grpFill/>
            <a:ln w="9525" cap="rnd">
              <a:solidFill>
                <a:srgbClr val="000000"/>
              </a:solidFill>
              <a:prstDash val="sysDot"/>
              <a:round/>
              <a:headEnd/>
              <a:tailEnd type="triangle" w="med" len="med"/>
            </a:ln>
          </p:spPr>
          <p:txBody>
            <a:bodyPr/>
            <a:lstStyle/>
            <a:p>
              <a:pPr>
                <a:defRPr/>
              </a:pPr>
              <a:endParaRPr lang="en-US"/>
            </a:p>
          </p:txBody>
        </p:sp>
        <p:sp>
          <p:nvSpPr>
            <p:cNvPr id="65579" name="Line 60"/>
            <p:cNvSpPr>
              <a:spLocks noChangeShapeType="1"/>
            </p:cNvSpPr>
            <p:nvPr/>
          </p:nvSpPr>
          <p:spPr bwMode="auto">
            <a:xfrm>
              <a:off x="6604" y="11879"/>
              <a:ext cx="546" cy="0"/>
            </a:xfrm>
            <a:prstGeom prst="line">
              <a:avLst/>
            </a:prstGeom>
            <a:grpFill/>
            <a:ln w="9525" cap="rnd">
              <a:solidFill>
                <a:srgbClr val="000000"/>
              </a:solidFill>
              <a:prstDash val="sysDot"/>
              <a:round/>
              <a:headEnd/>
              <a:tailEnd/>
            </a:ln>
          </p:spPr>
          <p:txBody>
            <a:bodyPr/>
            <a:lstStyle/>
            <a:p>
              <a:pPr>
                <a:defRPr/>
              </a:pPr>
              <a:endParaRPr lang="en-US"/>
            </a:p>
          </p:txBody>
        </p:sp>
        <p:sp>
          <p:nvSpPr>
            <p:cNvPr id="65580" name="Text Box 61"/>
            <p:cNvSpPr txBox="1">
              <a:spLocks noChangeArrowheads="1"/>
            </p:cNvSpPr>
            <p:nvPr/>
          </p:nvSpPr>
          <p:spPr bwMode="auto">
            <a:xfrm>
              <a:off x="3345" y="11143"/>
              <a:ext cx="453" cy="379"/>
            </a:xfrm>
            <a:prstGeom prst="rect">
              <a:avLst/>
            </a:prstGeom>
            <a:grpFill/>
            <a:ln w="9525">
              <a:noFill/>
              <a:miter lim="800000"/>
              <a:headEnd/>
              <a:tailEnd/>
            </a:ln>
          </p:spPr>
          <p:txBody>
            <a:bodyPr/>
            <a:lstStyle/>
            <a:p>
              <a:pPr>
                <a:defRPr/>
              </a:pPr>
              <a:r>
                <a:rPr lang="en-US" sz="1000"/>
                <a:t>A</a:t>
              </a:r>
              <a:r>
                <a:rPr lang="en-US" sz="1000" baseline="-25000"/>
                <a:t>1</a:t>
              </a:r>
              <a:endParaRPr lang="en-US" sz="2400"/>
            </a:p>
          </p:txBody>
        </p:sp>
        <p:sp>
          <p:nvSpPr>
            <p:cNvPr id="65581" name="Text Box 62"/>
            <p:cNvSpPr txBox="1">
              <a:spLocks noChangeArrowheads="1"/>
            </p:cNvSpPr>
            <p:nvPr/>
          </p:nvSpPr>
          <p:spPr bwMode="auto">
            <a:xfrm>
              <a:off x="5829" y="12406"/>
              <a:ext cx="348" cy="304"/>
            </a:xfrm>
            <a:prstGeom prst="rect">
              <a:avLst/>
            </a:prstGeom>
            <a:grpFill/>
            <a:ln w="9525">
              <a:noFill/>
              <a:miter lim="800000"/>
              <a:headEnd/>
              <a:tailEnd/>
            </a:ln>
          </p:spPr>
          <p:txBody>
            <a:bodyPr/>
            <a:lstStyle/>
            <a:p>
              <a:pPr>
                <a:defRPr/>
              </a:pPr>
              <a:r>
                <a:rPr lang="en-US" sz="1000"/>
                <a:t>Y</a:t>
              </a:r>
              <a:endParaRPr lang="en-US" sz="2400"/>
            </a:p>
          </p:txBody>
        </p:sp>
        <p:sp>
          <p:nvSpPr>
            <p:cNvPr id="65582" name="AutoShape 63"/>
            <p:cNvSpPr>
              <a:spLocks noChangeArrowheads="1"/>
            </p:cNvSpPr>
            <p:nvPr/>
          </p:nvSpPr>
          <p:spPr bwMode="auto">
            <a:xfrm>
              <a:off x="6682" y="11867"/>
              <a:ext cx="647" cy="441"/>
            </a:xfrm>
            <a:prstGeom prst="triangle">
              <a:avLst>
                <a:gd name="adj" fmla="val 50000"/>
              </a:avLst>
            </a:prstGeom>
            <a:grpFill/>
            <a:ln w="9525">
              <a:solidFill>
                <a:srgbClr val="000000"/>
              </a:solidFill>
              <a:miter lim="800000"/>
              <a:headEnd/>
              <a:tailEnd/>
            </a:ln>
          </p:spPr>
          <p:txBody>
            <a:bodyPr/>
            <a:lstStyle/>
            <a:p>
              <a:pPr>
                <a:defRPr/>
              </a:pPr>
              <a:endParaRPr lang="en-US"/>
            </a:p>
          </p:txBody>
        </p:sp>
        <p:grpSp>
          <p:nvGrpSpPr>
            <p:cNvPr id="11" name="Group 64"/>
            <p:cNvGrpSpPr>
              <a:grpSpLocks/>
            </p:cNvGrpSpPr>
            <p:nvPr/>
          </p:nvGrpSpPr>
          <p:grpSpPr bwMode="auto">
            <a:xfrm>
              <a:off x="5311" y="11253"/>
              <a:ext cx="137" cy="1054"/>
              <a:chOff x="5311" y="11253"/>
              <a:chExt cx="137" cy="1054"/>
            </a:xfrm>
            <a:grpFill/>
          </p:grpSpPr>
          <p:sp>
            <p:nvSpPr>
              <p:cNvPr id="65593" name="Line 65"/>
              <p:cNvSpPr>
                <a:spLocks noChangeShapeType="1"/>
              </p:cNvSpPr>
              <p:nvPr/>
            </p:nvSpPr>
            <p:spPr bwMode="auto">
              <a:xfrm>
                <a:off x="5311" y="11253"/>
                <a:ext cx="137" cy="570"/>
              </a:xfrm>
              <a:prstGeom prst="line">
                <a:avLst/>
              </a:prstGeom>
              <a:grpFill/>
              <a:ln w="28575">
                <a:solidFill>
                  <a:srgbClr val="000000"/>
                </a:solidFill>
                <a:round/>
                <a:headEnd/>
                <a:tailEnd/>
              </a:ln>
            </p:spPr>
            <p:txBody>
              <a:bodyPr/>
              <a:lstStyle/>
              <a:p>
                <a:pPr>
                  <a:defRPr/>
                </a:pPr>
                <a:endParaRPr lang="en-US"/>
              </a:p>
            </p:txBody>
          </p:sp>
          <p:sp>
            <p:nvSpPr>
              <p:cNvPr id="65594" name="Line 66"/>
              <p:cNvSpPr>
                <a:spLocks noChangeShapeType="1"/>
              </p:cNvSpPr>
              <p:nvPr/>
            </p:nvSpPr>
            <p:spPr bwMode="auto">
              <a:xfrm flipH="1">
                <a:off x="5346" y="11833"/>
                <a:ext cx="102" cy="474"/>
              </a:xfrm>
              <a:prstGeom prst="line">
                <a:avLst/>
              </a:prstGeom>
              <a:grpFill/>
              <a:ln w="28575">
                <a:solidFill>
                  <a:srgbClr val="000000"/>
                </a:solidFill>
                <a:round/>
                <a:headEnd/>
                <a:tailEnd/>
              </a:ln>
            </p:spPr>
            <p:txBody>
              <a:bodyPr/>
              <a:lstStyle/>
              <a:p>
                <a:pPr>
                  <a:defRPr/>
                </a:pPr>
                <a:endParaRPr lang="en-US"/>
              </a:p>
            </p:txBody>
          </p:sp>
        </p:grpSp>
        <p:sp>
          <p:nvSpPr>
            <p:cNvPr id="65584" name="Text Box 67"/>
            <p:cNvSpPr txBox="1">
              <a:spLocks noChangeArrowheads="1"/>
            </p:cNvSpPr>
            <p:nvPr/>
          </p:nvSpPr>
          <p:spPr bwMode="auto">
            <a:xfrm>
              <a:off x="3426" y="12423"/>
              <a:ext cx="511" cy="279"/>
            </a:xfrm>
            <a:prstGeom prst="rect">
              <a:avLst/>
            </a:prstGeom>
            <a:grpFill/>
            <a:ln w="9525">
              <a:noFill/>
              <a:miter lim="800000"/>
              <a:headEnd/>
              <a:tailEnd/>
            </a:ln>
          </p:spPr>
          <p:txBody>
            <a:bodyPr>
              <a:spAutoFit/>
            </a:bodyPr>
            <a:lstStyle/>
            <a:p>
              <a:pPr>
                <a:defRPr/>
              </a:pPr>
              <a:r>
                <a:rPr lang="en-US" sz="1000"/>
                <a:t>X</a:t>
              </a:r>
              <a:r>
                <a:rPr lang="en-US" sz="1000" baseline="-25000"/>
                <a:t>1</a:t>
              </a:r>
              <a:endParaRPr lang="en-US" sz="2400"/>
            </a:p>
          </p:txBody>
        </p:sp>
        <p:sp>
          <p:nvSpPr>
            <p:cNvPr id="65585" name="Text Box 68"/>
            <p:cNvSpPr txBox="1">
              <a:spLocks noChangeArrowheads="1"/>
            </p:cNvSpPr>
            <p:nvPr/>
          </p:nvSpPr>
          <p:spPr bwMode="auto">
            <a:xfrm>
              <a:off x="4658" y="12386"/>
              <a:ext cx="512" cy="280"/>
            </a:xfrm>
            <a:prstGeom prst="rect">
              <a:avLst/>
            </a:prstGeom>
            <a:grpFill/>
            <a:ln w="9525">
              <a:noFill/>
              <a:miter lim="800000"/>
              <a:headEnd/>
              <a:tailEnd/>
            </a:ln>
          </p:spPr>
          <p:txBody>
            <a:bodyPr>
              <a:spAutoFit/>
            </a:bodyPr>
            <a:lstStyle/>
            <a:p>
              <a:pPr>
                <a:defRPr/>
              </a:pPr>
              <a:r>
                <a:rPr lang="en-US" sz="1000"/>
                <a:t>X</a:t>
              </a:r>
              <a:r>
                <a:rPr lang="en-US" sz="1000" baseline="-25000"/>
                <a:t>2</a:t>
              </a:r>
              <a:endParaRPr lang="en-US" sz="2400"/>
            </a:p>
          </p:txBody>
        </p:sp>
        <p:grpSp>
          <p:nvGrpSpPr>
            <p:cNvPr id="12" name="Group 69"/>
            <p:cNvGrpSpPr>
              <a:grpSpLocks/>
            </p:cNvGrpSpPr>
            <p:nvPr/>
          </p:nvGrpSpPr>
          <p:grpSpPr bwMode="auto">
            <a:xfrm>
              <a:off x="5287" y="9050"/>
              <a:ext cx="137" cy="1055"/>
              <a:chOff x="5311" y="11253"/>
              <a:chExt cx="137" cy="1054"/>
            </a:xfrm>
            <a:grpFill/>
          </p:grpSpPr>
          <p:sp>
            <p:nvSpPr>
              <p:cNvPr id="65591" name="Line 70"/>
              <p:cNvSpPr>
                <a:spLocks noChangeShapeType="1"/>
              </p:cNvSpPr>
              <p:nvPr/>
            </p:nvSpPr>
            <p:spPr bwMode="auto">
              <a:xfrm>
                <a:off x="5311" y="11253"/>
                <a:ext cx="137" cy="570"/>
              </a:xfrm>
              <a:prstGeom prst="line">
                <a:avLst/>
              </a:prstGeom>
              <a:grpFill/>
              <a:ln w="28575">
                <a:solidFill>
                  <a:srgbClr val="000000"/>
                </a:solidFill>
                <a:round/>
                <a:headEnd/>
                <a:tailEnd/>
              </a:ln>
            </p:spPr>
            <p:txBody>
              <a:bodyPr/>
              <a:lstStyle/>
              <a:p>
                <a:pPr>
                  <a:defRPr/>
                </a:pPr>
                <a:endParaRPr lang="en-US"/>
              </a:p>
            </p:txBody>
          </p:sp>
          <p:sp>
            <p:nvSpPr>
              <p:cNvPr id="65592" name="Line 71"/>
              <p:cNvSpPr>
                <a:spLocks noChangeShapeType="1"/>
              </p:cNvSpPr>
              <p:nvPr/>
            </p:nvSpPr>
            <p:spPr bwMode="auto">
              <a:xfrm flipH="1">
                <a:off x="5346" y="11833"/>
                <a:ext cx="102" cy="474"/>
              </a:xfrm>
              <a:prstGeom prst="line">
                <a:avLst/>
              </a:prstGeom>
              <a:grpFill/>
              <a:ln w="28575">
                <a:solidFill>
                  <a:srgbClr val="000000"/>
                </a:solidFill>
                <a:round/>
                <a:headEnd/>
                <a:tailEnd/>
              </a:ln>
            </p:spPr>
            <p:txBody>
              <a:bodyPr/>
              <a:lstStyle/>
              <a:p>
                <a:pPr>
                  <a:defRPr/>
                </a:pPr>
                <a:endParaRPr lang="en-US"/>
              </a:p>
            </p:txBody>
          </p:sp>
        </p:grpSp>
        <p:sp>
          <p:nvSpPr>
            <p:cNvPr id="65587" name="Text Box 72"/>
            <p:cNvSpPr txBox="1">
              <a:spLocks noChangeArrowheads="1"/>
            </p:cNvSpPr>
            <p:nvPr/>
          </p:nvSpPr>
          <p:spPr bwMode="auto">
            <a:xfrm>
              <a:off x="3182" y="12849"/>
              <a:ext cx="2864" cy="592"/>
            </a:xfrm>
            <a:prstGeom prst="rect">
              <a:avLst/>
            </a:prstGeom>
            <a:grpFill/>
            <a:ln w="9525">
              <a:noFill/>
              <a:miter lim="800000"/>
              <a:headEnd/>
              <a:tailEnd/>
            </a:ln>
          </p:spPr>
          <p:txBody>
            <a:bodyPr>
              <a:spAutoFit/>
            </a:bodyPr>
            <a:lstStyle/>
            <a:p>
              <a:pPr>
                <a:defRPr/>
              </a:pPr>
              <a:r>
                <a:rPr lang="en-US" sz="1400" b="1" i="1"/>
                <a:t>If X</a:t>
              </a:r>
              <a:r>
                <a:rPr lang="en-US" sz="1400" b="1" i="1" baseline="-25000"/>
                <a:t>1</a:t>
              </a:r>
              <a:r>
                <a:rPr lang="en-US" sz="1400" b="1" i="1"/>
                <a:t> is A</a:t>
              </a:r>
              <a:r>
                <a:rPr lang="en-US" sz="1400" b="1" i="1" baseline="-25000"/>
                <a:t>1</a:t>
              </a:r>
              <a:r>
                <a:rPr lang="en-US" sz="1400" b="1" i="1"/>
                <a:t> and X</a:t>
              </a:r>
              <a:r>
                <a:rPr lang="en-US" sz="1400" b="1" i="1" baseline="-25000"/>
                <a:t>2</a:t>
              </a:r>
              <a:r>
                <a:rPr lang="en-US" sz="1400" b="1" i="1"/>
                <a:t> is A</a:t>
              </a:r>
              <a:r>
                <a:rPr lang="en-US" sz="1400" b="1" i="1" baseline="-25000"/>
                <a:t>2</a:t>
              </a:r>
              <a:r>
                <a:rPr lang="en-US" sz="1400" b="1" i="1"/>
                <a:t> Then Y is B</a:t>
              </a:r>
              <a:endParaRPr lang="en-US" sz="2400"/>
            </a:p>
          </p:txBody>
        </p:sp>
        <p:sp>
          <p:nvSpPr>
            <p:cNvPr id="65588" name="Text Box 73"/>
            <p:cNvSpPr txBox="1">
              <a:spLocks noChangeArrowheads="1"/>
            </p:cNvSpPr>
            <p:nvPr/>
          </p:nvSpPr>
          <p:spPr bwMode="auto">
            <a:xfrm>
              <a:off x="2788" y="8658"/>
              <a:ext cx="394" cy="448"/>
            </a:xfrm>
            <a:prstGeom prst="rect">
              <a:avLst/>
            </a:prstGeom>
            <a:grpFill/>
            <a:ln w="9525">
              <a:noFill/>
              <a:miter lim="800000"/>
              <a:headEnd/>
              <a:tailEnd/>
            </a:ln>
          </p:spPr>
          <p:txBody>
            <a:bodyPr/>
            <a:lstStyle/>
            <a:p>
              <a:pPr>
                <a:defRPr/>
              </a:pPr>
              <a:r>
                <a:rPr lang="en-US" sz="1600"/>
                <a:t>a. </a:t>
              </a:r>
              <a:endParaRPr lang="en-US" sz="2400"/>
            </a:p>
          </p:txBody>
        </p:sp>
        <p:sp>
          <p:nvSpPr>
            <p:cNvPr id="65589" name="Text Box 74"/>
            <p:cNvSpPr txBox="1">
              <a:spLocks noChangeArrowheads="1"/>
            </p:cNvSpPr>
            <p:nvPr/>
          </p:nvSpPr>
          <p:spPr bwMode="auto">
            <a:xfrm>
              <a:off x="2767" y="11176"/>
              <a:ext cx="393" cy="448"/>
            </a:xfrm>
            <a:prstGeom prst="rect">
              <a:avLst/>
            </a:prstGeom>
            <a:grpFill/>
            <a:ln w="9525">
              <a:noFill/>
              <a:miter lim="800000"/>
              <a:headEnd/>
              <a:tailEnd/>
            </a:ln>
          </p:spPr>
          <p:txBody>
            <a:bodyPr/>
            <a:lstStyle/>
            <a:p>
              <a:pPr>
                <a:defRPr/>
              </a:pPr>
              <a:r>
                <a:rPr lang="en-US" sz="1600"/>
                <a:t>b. </a:t>
              </a:r>
              <a:endParaRPr lang="en-US" sz="2400"/>
            </a:p>
          </p:txBody>
        </p:sp>
        <p:sp>
          <p:nvSpPr>
            <p:cNvPr id="65590" name="Text Box 75"/>
            <p:cNvSpPr txBox="1">
              <a:spLocks noChangeArrowheads="1"/>
            </p:cNvSpPr>
            <p:nvPr/>
          </p:nvSpPr>
          <p:spPr bwMode="auto">
            <a:xfrm>
              <a:off x="3451" y="13524"/>
              <a:ext cx="5093" cy="835"/>
            </a:xfrm>
            <a:prstGeom prst="rect">
              <a:avLst/>
            </a:prstGeom>
            <a:grpFill/>
            <a:ln w="9525">
              <a:noFill/>
              <a:miter lim="800000"/>
              <a:headEnd/>
              <a:tailEnd/>
            </a:ln>
          </p:spPr>
          <p:txBody>
            <a:bodyPr>
              <a:spAutoFit/>
            </a:bodyPr>
            <a:lstStyle/>
            <a:p>
              <a:pPr>
                <a:defRPr/>
              </a:pPr>
              <a:r>
                <a:rPr lang="en-US" sz="1400" dirty="0" err="1"/>
                <a:t>Gambar</a:t>
              </a:r>
              <a:r>
                <a:rPr lang="en-US" sz="1400" dirty="0"/>
                <a:t> 4.  (a) </a:t>
              </a:r>
              <a:r>
                <a:rPr lang="en-US" sz="1400" dirty="0" err="1"/>
                <a:t>Aplikasi</a:t>
              </a:r>
              <a:r>
                <a:rPr lang="en-US" sz="1400" dirty="0"/>
                <a:t> </a:t>
              </a:r>
              <a:r>
                <a:rPr lang="en-US" sz="1400" dirty="0" err="1"/>
                <a:t>fungsi</a:t>
              </a:r>
              <a:r>
                <a:rPr lang="en-US" sz="1400" dirty="0"/>
                <a:t> </a:t>
              </a:r>
              <a:r>
                <a:rPr lang="en-US" sz="1400" dirty="0" err="1"/>
                <a:t>implikasi</a:t>
              </a:r>
              <a:r>
                <a:rPr lang="en-US" sz="1400" dirty="0"/>
                <a:t> </a:t>
              </a:r>
              <a:r>
                <a:rPr lang="en-US" sz="1400" dirty="0" err="1"/>
                <a:t>menggunakan</a:t>
              </a:r>
              <a:r>
                <a:rPr lang="en-US" sz="1400" dirty="0"/>
                <a:t> operator </a:t>
              </a:r>
              <a:r>
                <a:rPr lang="en-US" sz="1400" b="1" dirty="0"/>
                <a:t>min</a:t>
              </a:r>
              <a:r>
                <a:rPr lang="en-US" sz="1400" dirty="0"/>
                <a:t>.  (b)  </a:t>
              </a:r>
              <a:r>
                <a:rPr lang="en-US" sz="1400" dirty="0" err="1"/>
                <a:t>Aplikasi</a:t>
              </a:r>
              <a:r>
                <a:rPr lang="en-US" sz="1400" dirty="0"/>
                <a:t> </a:t>
              </a:r>
              <a:r>
                <a:rPr lang="en-US" sz="1400" dirty="0" err="1"/>
                <a:t>fungsi</a:t>
              </a:r>
              <a:r>
                <a:rPr lang="en-US" sz="1400" dirty="0"/>
                <a:t> </a:t>
              </a:r>
              <a:r>
                <a:rPr lang="en-US" sz="1400" dirty="0" err="1"/>
                <a:t>implikasi</a:t>
              </a:r>
              <a:r>
                <a:rPr lang="en-US" sz="1400" dirty="0"/>
                <a:t> </a:t>
              </a:r>
              <a:r>
                <a:rPr lang="en-US" sz="1400" dirty="0" err="1"/>
                <a:t>menggunakan</a:t>
              </a:r>
              <a:r>
                <a:rPr lang="en-US" sz="1400" dirty="0"/>
                <a:t> operator </a:t>
              </a:r>
              <a:r>
                <a:rPr lang="en-US" sz="1400" b="1" dirty="0"/>
                <a:t>dot</a:t>
              </a:r>
              <a:r>
                <a:rPr lang="en-US" sz="1400" dirty="0"/>
                <a:t>.</a:t>
              </a:r>
              <a:endParaRPr lang="en-US" sz="2400"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FUNGSI IMPLIKASI</a:t>
            </a:r>
          </a:p>
        </p:txBody>
      </p:sp>
      <p:sp>
        <p:nvSpPr>
          <p:cNvPr id="43011" name="Content Placeholder 2"/>
          <p:cNvSpPr>
            <a:spLocks noGrp="1"/>
          </p:cNvSpPr>
          <p:nvPr>
            <p:ph idx="1"/>
          </p:nvPr>
        </p:nvSpPr>
        <p:spPr/>
        <p:txBody>
          <a:bodyPr/>
          <a:lstStyle/>
          <a:p>
            <a:r>
              <a:rPr lang="en-US" sz="2800" smtClean="0"/>
              <a:t>Bentuk umum aturan yang digunakan dalam fungsi implikasi :</a:t>
            </a:r>
          </a:p>
          <a:p>
            <a:pPr algn="ctr">
              <a:buFontTx/>
              <a:buNone/>
            </a:pPr>
            <a:r>
              <a:rPr lang="en-US" sz="2800" smtClean="0"/>
              <a:t>IF x is A THEN y is B</a:t>
            </a:r>
          </a:p>
          <a:p>
            <a:pPr>
              <a:buFontTx/>
              <a:buNone/>
            </a:pPr>
            <a:r>
              <a:rPr lang="en-US" sz="2800" smtClean="0"/>
              <a:t>	dengan x dan y adalah skalar, A dan B adalah himpunan fuzzy. </a:t>
            </a:r>
          </a:p>
          <a:p>
            <a:pPr>
              <a:buFontTx/>
              <a:buNone/>
            </a:pPr>
            <a:r>
              <a:rPr lang="en-US" sz="2800" smtClean="0"/>
              <a:t>	Proposisi yang mengikuti IF disebut anteseden, sedangkan proposisi yang mengikuti THEN disebut konsekuen.</a:t>
            </a: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endParaRPr lang="id-ID" smtClean="0"/>
          </a:p>
        </p:txBody>
      </p:sp>
      <p:sp>
        <p:nvSpPr>
          <p:cNvPr id="44035" name="Content Placeholder 2"/>
          <p:cNvSpPr>
            <a:spLocks noGrp="1"/>
          </p:cNvSpPr>
          <p:nvPr>
            <p:ph idx="1"/>
          </p:nvPr>
        </p:nvSpPr>
        <p:spPr/>
        <p:txBody>
          <a:bodyPr/>
          <a:lstStyle/>
          <a:p>
            <a:pPr>
              <a:buFontTx/>
              <a:buNone/>
            </a:pPr>
            <a:r>
              <a:rPr lang="en-US" smtClean="0"/>
              <a:t>Secara umum, ada dua fungsi</a:t>
            </a:r>
          </a:p>
          <a:p>
            <a:pPr>
              <a:buFontTx/>
              <a:buNone/>
            </a:pPr>
            <a:r>
              <a:rPr lang="en-US" smtClean="0"/>
              <a:t>implikasi, yaitu :</a:t>
            </a:r>
          </a:p>
          <a:p>
            <a:pPr>
              <a:buFontTx/>
              <a:buNone/>
            </a:pPr>
            <a:r>
              <a:rPr lang="en-US" smtClean="0"/>
              <a:t>1. Min (minimum), fungsi ini akan memotong output himpunan fuzzy</a:t>
            </a:r>
          </a:p>
          <a:p>
            <a:pPr>
              <a:buFontTx/>
              <a:buNone/>
            </a:pPr>
            <a:r>
              <a:rPr lang="en-US" smtClean="0"/>
              <a:t>2. Dot (product), fungsi ini akan menskala output himpunan fuzzy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solidFill>
                  <a:srgbClr val="000066"/>
                </a:solidFill>
                <a:effectLst>
                  <a:outerShdw blurRad="38100" dist="38100" dir="2700000" algn="tl">
                    <a:srgbClr val="C0C0C0"/>
                  </a:outerShdw>
                </a:effectLst>
                <a:cs typeface="Arial" pitchFamily="34" charset="0"/>
              </a:rPr>
              <a:t>Fuzzy Inference Systems</a:t>
            </a:r>
            <a:endParaRPr lang="en-US" dirty="0"/>
          </a:p>
        </p:txBody>
      </p:sp>
      <p:sp>
        <p:nvSpPr>
          <p:cNvPr id="45059" name="Content Placeholder 5"/>
          <p:cNvSpPr>
            <a:spLocks noGrp="1"/>
          </p:cNvSpPr>
          <p:nvPr>
            <p:ph idx="1"/>
          </p:nvPr>
        </p:nvSpPr>
        <p:spPr/>
        <p:txBody>
          <a:bodyPr/>
          <a:lstStyle/>
          <a:p>
            <a:pPr>
              <a:spcBef>
                <a:spcPct val="50000"/>
              </a:spcBef>
              <a:buFont typeface="Wingdings" pitchFamily="2" charset="2"/>
              <a:buChar char="Ø"/>
            </a:pPr>
            <a:r>
              <a:rPr lang="en-GB" b="1" smtClean="0">
                <a:cs typeface="Arial" charset="0"/>
              </a:rPr>
              <a:t>Model Fuzzy Mamdani</a:t>
            </a:r>
          </a:p>
          <a:p>
            <a:pPr>
              <a:spcBef>
                <a:spcPct val="50000"/>
              </a:spcBef>
              <a:buFont typeface="Wingdings" pitchFamily="2" charset="2"/>
              <a:buChar char="Ø"/>
            </a:pPr>
            <a:r>
              <a:rPr lang="en-GB" b="1" smtClean="0">
                <a:cs typeface="Arial" charset="0"/>
              </a:rPr>
              <a:t>Model Fuzzy Sugeno</a:t>
            </a:r>
          </a:p>
          <a:p>
            <a:pPr>
              <a:spcBef>
                <a:spcPct val="50000"/>
              </a:spcBef>
              <a:buFont typeface="Wingdings" pitchFamily="2" charset="2"/>
              <a:buChar char="Ø"/>
            </a:pPr>
            <a:r>
              <a:rPr lang="en-GB" b="1" smtClean="0">
                <a:cs typeface="Arial" charset="0"/>
              </a:rPr>
              <a:t>Model Fuzzy Tsukamoto</a:t>
            </a:r>
          </a:p>
          <a:p>
            <a:endParaRPr lang="en-US" smtClean="0"/>
          </a:p>
        </p:txBody>
      </p:sp>
      <p:sp>
        <p:nvSpPr>
          <p:cNvPr id="450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FC31B5-E904-48E7-BC50-E35B7563B3B9}" type="slidenum">
              <a:rPr lang="en-US" smtClean="0"/>
              <a:pPr eaLnBrk="1" hangingPunct="1"/>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000066"/>
                </a:solidFill>
                <a:effectLst>
                  <a:outerShdw blurRad="38100" dist="38100" dir="2700000" algn="tl">
                    <a:srgbClr val="C0C0C0"/>
                  </a:outerShdw>
                </a:effectLst>
                <a:cs typeface="Arial" pitchFamily="34" charset="0"/>
              </a:rPr>
              <a:t>Fuzzy Inference Systems</a:t>
            </a:r>
            <a:endParaRPr lang="en-US" dirty="0"/>
          </a:p>
        </p:txBody>
      </p:sp>
      <p:sp>
        <p:nvSpPr>
          <p:cNvPr id="460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46084" name="Object 1"/>
          <p:cNvGraphicFramePr>
            <a:graphicFrameLocks noChangeAspect="1"/>
          </p:cNvGraphicFramePr>
          <p:nvPr/>
        </p:nvGraphicFramePr>
        <p:xfrm>
          <a:off x="428625" y="1571625"/>
          <a:ext cx="8372475" cy="3048000"/>
        </p:xfrm>
        <a:graphic>
          <a:graphicData uri="http://schemas.openxmlformats.org/presentationml/2006/ole">
            <mc:AlternateContent xmlns:mc="http://schemas.openxmlformats.org/markup-compatibility/2006">
              <mc:Choice xmlns:v="urn:schemas-microsoft-com:vml" Requires="v">
                <p:oleObj spid="_x0000_s46087" r:id="rId3" imgW="5890870" imgH="1860804" progId="Visio.Drawing.6">
                  <p:embed/>
                </p:oleObj>
              </mc:Choice>
              <mc:Fallback>
                <p:oleObj r:id="rId3" imgW="5890870" imgH="1860804" progId="Visio.Drawing.6">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571625"/>
                        <a:ext cx="8372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5"/>
          <p:cNvSpPr>
            <a:spLocks noGrp="1"/>
          </p:cNvSpPr>
          <p:nvPr>
            <p:ph type="title"/>
          </p:nvPr>
        </p:nvSpPr>
        <p:spPr/>
        <p:txBody>
          <a:bodyPr/>
          <a:lstStyle/>
          <a:p>
            <a:r>
              <a:rPr lang="en-US" smtClean="0"/>
              <a:t>Pengantar</a:t>
            </a:r>
          </a:p>
        </p:txBody>
      </p:sp>
      <p:sp>
        <p:nvSpPr>
          <p:cNvPr id="47107" name="Content Placeholder 6"/>
          <p:cNvSpPr>
            <a:spLocks noGrp="1"/>
          </p:cNvSpPr>
          <p:nvPr>
            <p:ph idx="1"/>
          </p:nvPr>
        </p:nvSpPr>
        <p:spPr/>
        <p:txBody>
          <a:bodyPr/>
          <a:lstStyle/>
          <a:p>
            <a:r>
              <a:rPr lang="en-GB" smtClean="0">
                <a:cs typeface="Times New Roman" pitchFamily="18" charset="0"/>
              </a:rPr>
              <a:t>Operasi dari sistem pakar fuzzy tergantung dari eksekusi 4 fungsi utama:</a:t>
            </a:r>
          </a:p>
          <a:p>
            <a:pPr lvl="1"/>
            <a:r>
              <a:rPr lang="en-GB" sz="2400" b="1" smtClean="0">
                <a:solidFill>
                  <a:srgbClr val="000066"/>
                </a:solidFill>
                <a:cs typeface="Arial" charset="0"/>
              </a:rPr>
              <a:t>Fuzzification:</a:t>
            </a:r>
            <a:r>
              <a:rPr lang="en-GB" sz="2400" smtClean="0">
                <a:solidFill>
                  <a:srgbClr val="000066"/>
                </a:solidFill>
                <a:cs typeface="Times New Roman" pitchFamily="18" charset="0"/>
              </a:rPr>
              <a:t> definisi dari himpunan fuzzy dan  penentuan derajat keanggotaan dari </a:t>
            </a:r>
            <a:r>
              <a:rPr lang="en-GB" sz="2400" i="1" smtClean="0">
                <a:solidFill>
                  <a:srgbClr val="000066"/>
                </a:solidFill>
                <a:cs typeface="Times New Roman" pitchFamily="18" charset="0"/>
              </a:rPr>
              <a:t>crisp input </a:t>
            </a:r>
            <a:r>
              <a:rPr lang="en-GB" sz="2400" smtClean="0">
                <a:solidFill>
                  <a:srgbClr val="000066"/>
                </a:solidFill>
                <a:cs typeface="Times New Roman" pitchFamily="18" charset="0"/>
              </a:rPr>
              <a:t>pada sebuah himpunan fuzzy</a:t>
            </a:r>
          </a:p>
          <a:p>
            <a:pPr lvl="1"/>
            <a:r>
              <a:rPr lang="en-GB" sz="2400" b="1" smtClean="0">
                <a:solidFill>
                  <a:srgbClr val="000066"/>
                </a:solidFill>
                <a:cs typeface="Arial" charset="0"/>
              </a:rPr>
              <a:t>Inferensi:</a:t>
            </a:r>
            <a:r>
              <a:rPr lang="en-GB" sz="2400" smtClean="0">
                <a:solidFill>
                  <a:srgbClr val="000066"/>
                </a:solidFill>
                <a:cs typeface="Times New Roman" pitchFamily="18" charset="0"/>
              </a:rPr>
              <a:t> evaluasi kaidah/aturan/rule fuzzy untuk menghasilkan output dari tiap rule</a:t>
            </a:r>
          </a:p>
          <a:p>
            <a:pPr lvl="1"/>
            <a:r>
              <a:rPr lang="en-GB" sz="2400" b="1" smtClean="0">
                <a:solidFill>
                  <a:srgbClr val="000066"/>
                </a:solidFill>
                <a:cs typeface="Times New Roman" pitchFamily="18" charset="0"/>
              </a:rPr>
              <a:t>Composisi:</a:t>
            </a:r>
            <a:r>
              <a:rPr lang="en-GB" sz="2400" smtClean="0">
                <a:solidFill>
                  <a:srgbClr val="000066"/>
                </a:solidFill>
                <a:cs typeface="Times New Roman" pitchFamily="18" charset="0"/>
              </a:rPr>
              <a:t> agregasi atau kombinasi dari keluaran semua rule</a:t>
            </a:r>
          </a:p>
          <a:p>
            <a:pPr lvl="1"/>
            <a:r>
              <a:rPr lang="en-GB" sz="2400" b="1" smtClean="0">
                <a:solidFill>
                  <a:srgbClr val="000066"/>
                </a:solidFill>
                <a:cs typeface="Times New Roman" pitchFamily="18" charset="0"/>
              </a:rPr>
              <a:t>Defuzzification:</a:t>
            </a:r>
            <a:r>
              <a:rPr lang="en-GB" sz="2400" b="1" i="1" smtClean="0">
                <a:solidFill>
                  <a:srgbClr val="000066"/>
                </a:solidFill>
                <a:cs typeface="Times New Roman" pitchFamily="18" charset="0"/>
              </a:rPr>
              <a:t> </a:t>
            </a:r>
            <a:r>
              <a:rPr lang="en-GB" sz="2400" smtClean="0">
                <a:solidFill>
                  <a:srgbClr val="000066"/>
                </a:solidFill>
                <a:cs typeface="Times New Roman" pitchFamily="18" charset="0"/>
              </a:rPr>
              <a:t>perhitungan </a:t>
            </a:r>
            <a:r>
              <a:rPr lang="en-GB" sz="2400" i="1" smtClean="0">
                <a:solidFill>
                  <a:srgbClr val="000066"/>
                </a:solidFill>
                <a:cs typeface="Times New Roman" pitchFamily="18" charset="0"/>
              </a:rPr>
              <a:t>crisp output</a:t>
            </a:r>
            <a:endParaRPr lang="en-US" sz="2400" smtClean="0"/>
          </a:p>
        </p:txBody>
      </p:sp>
      <p:sp>
        <p:nvSpPr>
          <p:cNvPr id="471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68CC06-747F-4A2B-AF79-D131283BD64D}" type="slidenum">
              <a:rPr lang="en-US" smtClean="0"/>
              <a:pPr eaLnBrk="1" hangingPunct="1"/>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Himpunan Fuzzy</a:t>
            </a:r>
          </a:p>
        </p:txBody>
      </p:sp>
      <p:sp>
        <p:nvSpPr>
          <p:cNvPr id="20483" name="Rectangle 3"/>
          <p:cNvSpPr>
            <a:spLocks noGrp="1" noChangeArrowheads="1"/>
          </p:cNvSpPr>
          <p:nvPr>
            <p:ph idx="1"/>
          </p:nvPr>
        </p:nvSpPr>
        <p:spPr/>
        <p:txBody>
          <a:bodyPr/>
          <a:lstStyle/>
          <a:p>
            <a:pPr eaLnBrk="1" hangingPunct="1">
              <a:lnSpc>
                <a:spcPct val="90000"/>
              </a:lnSpc>
            </a:pPr>
            <a:r>
              <a:rPr lang="en-US" sz="1800" smtClean="0">
                <a:latin typeface="Times New Roman" pitchFamily="18" charset="0"/>
              </a:rPr>
              <a:t>Pada himpunan tegas (crisp set), nilai keanggotaan suatu item x dalam suatu himpunan A (ditulis </a:t>
            </a:r>
            <a:r>
              <a:rPr lang="en-US" sz="1800" smtClean="0">
                <a:latin typeface="Times New Roman" pitchFamily="18" charset="0"/>
                <a:sym typeface="Symbol" pitchFamily="18" charset="2"/>
              </a:rPr>
              <a:t></a:t>
            </a:r>
            <a:r>
              <a:rPr lang="en-US" sz="1800" baseline="-25000" smtClean="0">
                <a:latin typeface="Times New Roman" pitchFamily="18" charset="0"/>
                <a:sym typeface="Symbol" pitchFamily="18" charset="2"/>
              </a:rPr>
              <a:t>A</a:t>
            </a:r>
            <a:r>
              <a:rPr lang="en-US" sz="1800" smtClean="0">
                <a:latin typeface="Times New Roman" pitchFamily="18" charset="0"/>
                <a:sym typeface="Symbol" pitchFamily="18" charset="2"/>
              </a:rPr>
              <a:t>[x]) memiliki 2 kemungkinan :</a:t>
            </a:r>
          </a:p>
          <a:p>
            <a:pPr lvl="1" eaLnBrk="1" hangingPunct="1">
              <a:lnSpc>
                <a:spcPct val="90000"/>
              </a:lnSpc>
            </a:pPr>
            <a:r>
              <a:rPr lang="en-US" sz="1600" smtClean="0">
                <a:latin typeface="Times New Roman" pitchFamily="18" charset="0"/>
                <a:sym typeface="Symbol" pitchFamily="18" charset="2"/>
              </a:rPr>
              <a:t>Satu (1), artinya x adalah anggota A</a:t>
            </a:r>
          </a:p>
          <a:p>
            <a:pPr lvl="1" eaLnBrk="1" hangingPunct="1">
              <a:lnSpc>
                <a:spcPct val="90000"/>
              </a:lnSpc>
            </a:pPr>
            <a:r>
              <a:rPr lang="en-US" sz="1600" smtClean="0">
                <a:latin typeface="Times New Roman" pitchFamily="18" charset="0"/>
                <a:sym typeface="Symbol" pitchFamily="18" charset="2"/>
              </a:rPr>
              <a:t>Nol (0), artinya x bukan anggota A</a:t>
            </a:r>
          </a:p>
          <a:p>
            <a:pPr lvl="1" eaLnBrk="1" hangingPunct="1">
              <a:lnSpc>
                <a:spcPct val="90000"/>
              </a:lnSpc>
            </a:pPr>
            <a:endParaRPr lang="en-US" sz="1600" smtClean="0">
              <a:latin typeface="Times New Roman" pitchFamily="18" charset="0"/>
              <a:sym typeface="Symbol" pitchFamily="18" charset="2"/>
            </a:endParaRPr>
          </a:p>
          <a:p>
            <a:pPr eaLnBrk="1" hangingPunct="1">
              <a:lnSpc>
                <a:spcPct val="90000"/>
              </a:lnSpc>
            </a:pPr>
            <a:r>
              <a:rPr lang="en-US" sz="1800" smtClean="0">
                <a:latin typeface="Times New Roman" pitchFamily="18" charset="0"/>
                <a:sym typeface="Symbol" pitchFamily="18" charset="2"/>
              </a:rPr>
              <a:t>Contoh 1 :</a:t>
            </a:r>
          </a:p>
          <a:p>
            <a:pPr eaLnBrk="1" hangingPunct="1">
              <a:lnSpc>
                <a:spcPct val="90000"/>
              </a:lnSpc>
              <a:buFontTx/>
              <a:buNone/>
            </a:pPr>
            <a:r>
              <a:rPr lang="en-US" sz="1800" smtClean="0">
                <a:latin typeface="Times New Roman" pitchFamily="18" charset="0"/>
                <a:sym typeface="Symbol" pitchFamily="18" charset="2"/>
              </a:rPr>
              <a:t>	Jika diketahui :</a:t>
            </a:r>
          </a:p>
          <a:p>
            <a:pPr eaLnBrk="1" hangingPunct="1">
              <a:lnSpc>
                <a:spcPct val="90000"/>
              </a:lnSpc>
              <a:buFontTx/>
              <a:buNone/>
            </a:pPr>
            <a:r>
              <a:rPr lang="en-US" sz="1800" smtClean="0">
                <a:latin typeface="Times New Roman" pitchFamily="18" charset="0"/>
                <a:sym typeface="Symbol" pitchFamily="18" charset="2"/>
              </a:rPr>
              <a:t>	S={1,2,3,4,5,6} adalah semesta pembicaraan</a:t>
            </a:r>
          </a:p>
          <a:p>
            <a:pPr eaLnBrk="1" hangingPunct="1">
              <a:lnSpc>
                <a:spcPct val="90000"/>
              </a:lnSpc>
              <a:buFontTx/>
              <a:buNone/>
            </a:pPr>
            <a:r>
              <a:rPr lang="en-US" sz="1800" smtClean="0">
                <a:latin typeface="Times New Roman" pitchFamily="18" charset="0"/>
                <a:sym typeface="Symbol" pitchFamily="18" charset="2"/>
              </a:rPr>
              <a:t>	A={1,2,3}</a:t>
            </a:r>
          </a:p>
          <a:p>
            <a:pPr eaLnBrk="1" hangingPunct="1">
              <a:lnSpc>
                <a:spcPct val="90000"/>
              </a:lnSpc>
              <a:buFontTx/>
              <a:buNone/>
            </a:pPr>
            <a:r>
              <a:rPr lang="en-US" sz="1800" smtClean="0">
                <a:latin typeface="Times New Roman" pitchFamily="18" charset="0"/>
                <a:sym typeface="Symbol" pitchFamily="18" charset="2"/>
              </a:rPr>
              <a:t>	B={3,4,5}</a:t>
            </a:r>
          </a:p>
          <a:p>
            <a:pPr eaLnBrk="1" hangingPunct="1">
              <a:lnSpc>
                <a:spcPct val="90000"/>
              </a:lnSpc>
              <a:buFontTx/>
              <a:buNone/>
            </a:pPr>
            <a:endParaRPr lang="en-US" sz="1800" smtClean="0">
              <a:latin typeface="Times New Roman" pitchFamily="18" charset="0"/>
              <a:sym typeface="Symbol" pitchFamily="18" charset="2"/>
            </a:endParaRPr>
          </a:p>
          <a:p>
            <a:pPr eaLnBrk="1" hangingPunct="1">
              <a:lnSpc>
                <a:spcPct val="90000"/>
              </a:lnSpc>
              <a:buFontTx/>
              <a:buNone/>
            </a:pPr>
            <a:r>
              <a:rPr lang="en-US" sz="1800" smtClean="0">
                <a:latin typeface="Times New Roman" pitchFamily="18" charset="0"/>
                <a:sym typeface="Symbol" pitchFamily="18" charset="2"/>
              </a:rPr>
              <a:t>	maka :</a:t>
            </a:r>
          </a:p>
          <a:p>
            <a:pPr lvl="1" eaLnBrk="1" hangingPunct="1">
              <a:lnSpc>
                <a:spcPct val="90000"/>
              </a:lnSpc>
            </a:pPr>
            <a:r>
              <a:rPr lang="en-US" sz="1600" smtClean="0">
                <a:latin typeface="Times New Roman" pitchFamily="18" charset="0"/>
                <a:sym typeface="Symbol" pitchFamily="18" charset="2"/>
              </a:rPr>
              <a:t>Nilai kaanggotaan 2 pada A, </a:t>
            </a:r>
            <a:r>
              <a:rPr lang="en-US" sz="1600" baseline="-25000" smtClean="0">
                <a:latin typeface="Times New Roman" pitchFamily="18" charset="0"/>
                <a:sym typeface="Symbol" pitchFamily="18" charset="2"/>
              </a:rPr>
              <a:t>A</a:t>
            </a:r>
            <a:r>
              <a:rPr lang="en-US" sz="1600" smtClean="0">
                <a:latin typeface="Times New Roman" pitchFamily="18" charset="0"/>
                <a:sym typeface="Symbol" pitchFamily="18" charset="2"/>
              </a:rPr>
              <a:t>[2] = 1, karena 2A</a:t>
            </a:r>
          </a:p>
          <a:p>
            <a:pPr lvl="1" eaLnBrk="1" hangingPunct="1">
              <a:lnSpc>
                <a:spcPct val="90000"/>
              </a:lnSpc>
            </a:pPr>
            <a:r>
              <a:rPr lang="en-US" sz="1600" smtClean="0">
                <a:latin typeface="Times New Roman" pitchFamily="18" charset="0"/>
                <a:sym typeface="Symbol" pitchFamily="18" charset="2"/>
              </a:rPr>
              <a:t>Nilai kaanggotaan 4 pada A, </a:t>
            </a:r>
            <a:r>
              <a:rPr lang="en-US" sz="1600" baseline="-25000" smtClean="0">
                <a:latin typeface="Times New Roman" pitchFamily="18" charset="0"/>
                <a:sym typeface="Symbol" pitchFamily="18" charset="2"/>
              </a:rPr>
              <a:t>A</a:t>
            </a:r>
            <a:r>
              <a:rPr lang="en-US" sz="1600" smtClean="0">
                <a:latin typeface="Times New Roman" pitchFamily="18" charset="0"/>
                <a:sym typeface="Symbol" pitchFamily="18" charset="2"/>
              </a:rPr>
              <a:t>[4] = 0, karena 4 A</a:t>
            </a:r>
          </a:p>
          <a:p>
            <a:pPr eaLnBrk="1" hangingPunct="1">
              <a:lnSpc>
                <a:spcPct val="90000"/>
              </a:lnSpc>
              <a:buFontTx/>
              <a:buNone/>
            </a:pPr>
            <a:endParaRPr lang="en-US" sz="1800" smtClean="0">
              <a:latin typeface="Times New Roman" pitchFamily="18" charset="0"/>
              <a:sym typeface="Symbol" pitchFamily="18" charset="2"/>
            </a:endParaRPr>
          </a:p>
          <a:p>
            <a:pPr eaLnBrk="1" hangingPunct="1">
              <a:lnSpc>
                <a:spcPct val="90000"/>
              </a:lnSpc>
            </a:pPr>
            <a:endParaRPr lang="en-US" sz="1800" smtClean="0">
              <a:latin typeface="Times New Roman" pitchFamily="18" charset="0"/>
              <a:sym typeface="Symbol" pitchFamily="18" charset="2"/>
            </a:endParaRPr>
          </a:p>
        </p:txBody>
      </p:sp>
      <p:sp>
        <p:nvSpPr>
          <p:cNvPr id="204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&lt;Intelligence System&gt;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Model Mamdani</a:t>
            </a:r>
          </a:p>
        </p:txBody>
      </p:sp>
      <p:sp>
        <p:nvSpPr>
          <p:cNvPr id="48131" name="Content Placeholder 2"/>
          <p:cNvSpPr>
            <a:spLocks noGrp="1"/>
          </p:cNvSpPr>
          <p:nvPr>
            <p:ph idx="1"/>
          </p:nvPr>
        </p:nvSpPr>
        <p:spPr/>
        <p:txBody>
          <a:bodyPr/>
          <a:lstStyle/>
          <a:p>
            <a:r>
              <a:rPr lang="en-US" smtClean="0"/>
              <a:t>Sering dikenal dengan nama Metode Max-Min. Metode ini diperkenalkan oleh Ebrahim Mamdani pada tahun 1975.</a:t>
            </a:r>
          </a:p>
          <a:p>
            <a:r>
              <a:rPr lang="en-US" smtClean="0"/>
              <a:t>Untuk mendapatkan output diperlukan 4 tahapan :</a:t>
            </a:r>
          </a:p>
          <a:p>
            <a:pPr lvl="1">
              <a:buFontTx/>
              <a:buNone/>
            </a:pPr>
            <a:r>
              <a:rPr lang="en-US" smtClean="0"/>
              <a:t>1.Pembentukan himpunan fuzzy Variabel input maupun output dibagi menjadi satu atau lebih himpunan</a:t>
            </a:r>
          </a:p>
          <a:p>
            <a:pPr lvl="1">
              <a:buFontTx/>
              <a:buNone/>
            </a:pPr>
            <a:r>
              <a:rPr lang="en-US" smtClean="0"/>
              <a:t>2.Aplikasi fungsi implikasi Fungsi implikasi yang digunakan adalah Min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Model Mamdani(Contd)</a:t>
            </a:r>
          </a:p>
        </p:txBody>
      </p:sp>
      <p:sp>
        <p:nvSpPr>
          <p:cNvPr id="49155" name="Content Placeholder 2"/>
          <p:cNvSpPr>
            <a:spLocks noGrp="1"/>
          </p:cNvSpPr>
          <p:nvPr>
            <p:ph idx="1"/>
          </p:nvPr>
        </p:nvSpPr>
        <p:spPr/>
        <p:txBody>
          <a:bodyPr>
            <a:normAutofit lnSpcReduction="10000"/>
          </a:bodyPr>
          <a:lstStyle/>
          <a:p>
            <a:pPr>
              <a:buFontTx/>
              <a:buNone/>
            </a:pPr>
            <a:r>
              <a:rPr lang="en-US" sz="2800" smtClean="0"/>
              <a:t>3. Komposisi aturan Ada tiga metode yang digunakan dalam melakukan inferensi sistem fuzzy :</a:t>
            </a:r>
          </a:p>
          <a:p>
            <a:pPr lvl="1">
              <a:buFontTx/>
              <a:buNone/>
            </a:pPr>
            <a:r>
              <a:rPr lang="en-US" sz="2400" smtClean="0"/>
              <a:t>a. Metode Max</a:t>
            </a:r>
          </a:p>
          <a:p>
            <a:pPr lvl="1">
              <a:buFontTx/>
              <a:buNone/>
            </a:pPr>
            <a:r>
              <a:rPr lang="en-US" sz="2400" smtClean="0"/>
              <a:t>b. Metode Additive (SUM)</a:t>
            </a:r>
          </a:p>
          <a:p>
            <a:pPr lvl="1">
              <a:buFontTx/>
              <a:buNone/>
            </a:pPr>
            <a:r>
              <a:rPr lang="en-US" sz="2400" smtClean="0"/>
              <a:t>c. Metode Probabilistik OR</a:t>
            </a:r>
          </a:p>
          <a:p>
            <a:pPr>
              <a:buFontTx/>
              <a:buNone/>
            </a:pPr>
            <a:r>
              <a:rPr lang="en-US" sz="2800" smtClean="0"/>
              <a:t>4. Penegasan (defuzzy) Input dari defuzzifikasi adalahsuatu himpunan yang diperoleh dari komposisi aturan-aturan fuzzy, sedangkan output yang dihasilkan merupakan suatu bilangan pada domain himpunan fuzzy tersebut.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Beberapa metode defuzzifi-</a:t>
            </a:r>
            <a:br>
              <a:rPr lang="en-US" smtClean="0"/>
            </a:br>
            <a:r>
              <a:rPr lang="en-US" smtClean="0"/>
              <a:t>kasi aturan MAMDANI :</a:t>
            </a:r>
          </a:p>
        </p:txBody>
      </p:sp>
      <p:sp>
        <p:nvSpPr>
          <p:cNvPr id="50179" name="Content Placeholder 2"/>
          <p:cNvSpPr>
            <a:spLocks noGrp="1"/>
          </p:cNvSpPr>
          <p:nvPr>
            <p:ph idx="1"/>
          </p:nvPr>
        </p:nvSpPr>
        <p:spPr/>
        <p:txBody>
          <a:bodyPr/>
          <a:lstStyle/>
          <a:p>
            <a:pPr>
              <a:buFontTx/>
              <a:buNone/>
            </a:pPr>
            <a:r>
              <a:rPr lang="en-US" smtClean="0"/>
              <a:t>a. Metode Centroid (Composite Moment)</a:t>
            </a:r>
          </a:p>
          <a:p>
            <a:pPr>
              <a:buFontTx/>
              <a:buNone/>
            </a:pPr>
            <a:r>
              <a:rPr lang="en-US" smtClean="0"/>
              <a:t>b. Metode Bisektor</a:t>
            </a:r>
          </a:p>
          <a:p>
            <a:pPr>
              <a:buFontTx/>
              <a:buNone/>
            </a:pPr>
            <a:r>
              <a:rPr lang="en-US" smtClean="0"/>
              <a:t>c. Metode Mean of Maximun (MOM)</a:t>
            </a:r>
          </a:p>
          <a:p>
            <a:pPr>
              <a:buFontTx/>
              <a:buNone/>
            </a:pPr>
            <a:r>
              <a:rPr lang="en-US" smtClean="0"/>
              <a:t>d. Metode Largest of Maximum (LOM)</a:t>
            </a:r>
          </a:p>
          <a:p>
            <a:pPr>
              <a:buFontTx/>
              <a:buNone/>
            </a:pPr>
            <a:r>
              <a:rPr lang="en-US" smtClean="0"/>
              <a:t>e. Metode Smallest of Maximum (SOM)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F54638-2E62-414B-8687-4E6960693FE4}" type="slidenum">
              <a:rPr lang="en-US" smtClean="0"/>
              <a:pPr eaLnBrk="1" hangingPunct="1"/>
              <a:t>33</a:t>
            </a:fld>
            <a:endParaRPr lang="en-US" smtClean="0"/>
          </a:p>
        </p:txBody>
      </p:sp>
      <p:sp>
        <p:nvSpPr>
          <p:cNvPr id="82946" name="Rectangle 2"/>
          <p:cNvSpPr>
            <a:spLocks noChangeArrowheads="1"/>
          </p:cNvSpPr>
          <p:nvPr/>
        </p:nvSpPr>
        <p:spPr bwMode="auto">
          <a:xfrm>
            <a:off x="533400" y="1295400"/>
            <a:ext cx="8359775" cy="990600"/>
          </a:xfrm>
          <a:prstGeom prst="rect">
            <a:avLst/>
          </a:prstGeom>
          <a:noFill/>
          <a:ln w="12700">
            <a:noFill/>
            <a:miter lim="800000"/>
            <a:headEnd/>
            <a:tailEnd/>
          </a:ln>
          <a:effectLst/>
        </p:spPr>
        <p:txBody>
          <a:bodyPr lIns="90488" tIns="44450" rIns="90488" bIns="44450"/>
          <a:lstStyle/>
          <a:p>
            <a:pPr marL="342900" indent="-342900">
              <a:defRPr/>
            </a:pPr>
            <a:r>
              <a:rPr lang="en-GB" sz="2400">
                <a:effectLst>
                  <a:outerShdw blurRad="38100" dist="38100" dir="2700000" algn="tl">
                    <a:srgbClr val="C0C0C0"/>
                  </a:outerShdw>
                </a:effectLst>
                <a:latin typeface="Times New Roman" pitchFamily="18" charset="0"/>
                <a:cs typeface="Arial" pitchFamily="34" charset="0"/>
              </a:rPr>
              <a:t>	</a:t>
            </a:r>
            <a:r>
              <a:rPr lang="en-GB" sz="2400" b="1">
                <a:latin typeface="Arial" pitchFamily="34" charset="0"/>
                <a:cs typeface="Times New Roman" pitchFamily="18" charset="0"/>
              </a:rPr>
              <a:t>Contoh:</a:t>
            </a:r>
            <a:r>
              <a:rPr lang="en-GB" sz="2400">
                <a:effectLst>
                  <a:outerShdw blurRad="38100" dist="38100" dir="2700000" algn="tl">
                    <a:srgbClr val="C0C0C0"/>
                  </a:outerShdw>
                </a:effectLst>
                <a:latin typeface="Times New Roman" pitchFamily="18" charset="0"/>
                <a:cs typeface="Arial" pitchFamily="34" charset="0"/>
              </a:rPr>
              <a:t> </a:t>
            </a:r>
            <a:r>
              <a:rPr lang="en-GB" sz="2400">
                <a:latin typeface="Arial" pitchFamily="34" charset="0"/>
                <a:cs typeface="Times New Roman" pitchFamily="18" charset="0"/>
              </a:rPr>
              <a:t>persoalan sederhana dengan 2 input,1 output dan 3 rules</a:t>
            </a:r>
            <a:r>
              <a:rPr lang="en-GB" sz="2600">
                <a:solidFill>
                  <a:schemeClr val="tx2"/>
                </a:solidFill>
                <a:effectLst>
                  <a:outerShdw blurRad="38100" dist="38100" dir="2700000" algn="tl">
                    <a:srgbClr val="C0C0C0"/>
                  </a:outerShdw>
                </a:effectLst>
                <a:latin typeface="Times New Roman" pitchFamily="18" charset="0"/>
                <a:cs typeface="Arial" pitchFamily="34" charset="0"/>
              </a:rPr>
              <a:t>	</a:t>
            </a:r>
            <a:endParaRPr lang="en-US" sz="2600">
              <a:solidFill>
                <a:schemeClr val="tx2"/>
              </a:solidFill>
              <a:effectLst>
                <a:outerShdw blurRad="38100" dist="38100" dir="2700000" algn="tl">
                  <a:srgbClr val="C0C0C0"/>
                </a:outerShdw>
              </a:effectLst>
              <a:latin typeface="Times New Roman" pitchFamily="18" charset="0"/>
              <a:cs typeface="Arial" pitchFamily="34" charset="0"/>
            </a:endParaRPr>
          </a:p>
        </p:txBody>
      </p:sp>
      <p:sp>
        <p:nvSpPr>
          <p:cNvPr id="51204" name="Rectangle 3"/>
          <p:cNvSpPr>
            <a:spLocks noChangeArrowheads="1"/>
          </p:cNvSpPr>
          <p:nvPr/>
        </p:nvSpPr>
        <p:spPr bwMode="auto">
          <a:xfrm>
            <a:off x="533400" y="2286000"/>
            <a:ext cx="8110538" cy="392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r>
              <a:rPr lang="en-GB">
                <a:cs typeface="Arial" charset="0"/>
              </a:rPr>
              <a:t>	</a:t>
            </a:r>
            <a:r>
              <a:rPr lang="en-GB" b="1">
                <a:cs typeface="Arial" charset="0"/>
              </a:rPr>
              <a:t>Rule: 1			Rule: 1</a:t>
            </a:r>
          </a:p>
          <a:p>
            <a:pPr marL="342900" indent="-342900" algn="just"/>
            <a:r>
              <a:rPr lang="en-GB" b="1">
                <a:cs typeface="Arial" charset="0"/>
              </a:rPr>
              <a:t>	IF	   </a:t>
            </a:r>
            <a:r>
              <a:rPr lang="en-GB" b="1" i="1">
                <a:latin typeface="Times New Roman" pitchFamily="18" charset="0"/>
                <a:cs typeface="Arial" charset="0"/>
              </a:rPr>
              <a:t>x</a:t>
            </a:r>
            <a:r>
              <a:rPr lang="en-GB" b="1">
                <a:cs typeface="Arial" charset="0"/>
              </a:rPr>
              <a:t> is A3			IF	  project_funding is adequate</a:t>
            </a:r>
          </a:p>
          <a:p>
            <a:pPr marL="342900" indent="-342900" algn="just"/>
            <a:r>
              <a:rPr lang="en-GB" b="1">
                <a:cs typeface="Arial" charset="0"/>
              </a:rPr>
              <a:t>	OR	   </a:t>
            </a:r>
            <a:r>
              <a:rPr lang="en-GB" b="1" i="1">
                <a:latin typeface="Times New Roman" pitchFamily="18" charset="0"/>
                <a:cs typeface="Arial" charset="0"/>
              </a:rPr>
              <a:t>y</a:t>
            </a:r>
            <a:r>
              <a:rPr lang="en-GB" b="1">
                <a:cs typeface="Arial" charset="0"/>
              </a:rPr>
              <a:t> is B1			OR	  project_staffing is small</a:t>
            </a:r>
          </a:p>
          <a:p>
            <a:pPr marL="342900" indent="-342900" algn="just"/>
            <a:r>
              <a:rPr lang="en-GB" b="1">
                <a:cs typeface="Arial" charset="0"/>
              </a:rPr>
              <a:t>	THEN  </a:t>
            </a:r>
            <a:r>
              <a:rPr lang="en-GB" b="1" i="1">
                <a:latin typeface="Times New Roman" pitchFamily="18" charset="0"/>
                <a:cs typeface="Arial" charset="0"/>
              </a:rPr>
              <a:t>z</a:t>
            </a:r>
            <a:r>
              <a:rPr lang="en-GB" b="1">
                <a:cs typeface="Arial" charset="0"/>
              </a:rPr>
              <a:t>  is C1		THEN 	  risk is low</a:t>
            </a:r>
          </a:p>
          <a:p>
            <a:pPr marL="342900" indent="-342900" algn="just"/>
            <a:endParaRPr lang="en-GB" b="1">
              <a:cs typeface="Arial" charset="0"/>
            </a:endParaRPr>
          </a:p>
          <a:p>
            <a:pPr marL="342900" indent="-342900" algn="just"/>
            <a:r>
              <a:rPr lang="en-GB" b="1">
                <a:cs typeface="Arial" charset="0"/>
              </a:rPr>
              <a:t>	Rule: 2			Rule: 2</a:t>
            </a:r>
          </a:p>
          <a:p>
            <a:pPr marL="342900" indent="-342900" algn="just"/>
            <a:r>
              <a:rPr lang="en-GB" b="1">
                <a:cs typeface="Arial" charset="0"/>
              </a:rPr>
              <a:t>	IF	   </a:t>
            </a:r>
            <a:r>
              <a:rPr lang="en-GB" b="1" i="1">
                <a:latin typeface="Times New Roman" pitchFamily="18" charset="0"/>
                <a:cs typeface="Arial" charset="0"/>
              </a:rPr>
              <a:t>x</a:t>
            </a:r>
            <a:r>
              <a:rPr lang="en-GB" b="1">
                <a:cs typeface="Arial" charset="0"/>
              </a:rPr>
              <a:t> is A2			IF	  project_funding is marginal</a:t>
            </a:r>
          </a:p>
          <a:p>
            <a:pPr marL="342900" indent="-342900" algn="just"/>
            <a:r>
              <a:rPr lang="en-GB" b="1">
                <a:cs typeface="Arial" charset="0"/>
              </a:rPr>
              <a:t>	AND    </a:t>
            </a:r>
            <a:r>
              <a:rPr lang="en-GB" b="1" i="1">
                <a:latin typeface="Times New Roman" pitchFamily="18" charset="0"/>
                <a:cs typeface="Arial" charset="0"/>
              </a:rPr>
              <a:t>y</a:t>
            </a:r>
            <a:r>
              <a:rPr lang="en-GB" b="1">
                <a:cs typeface="Arial" charset="0"/>
              </a:rPr>
              <a:t> is B2			AND	  project_staffing is large</a:t>
            </a:r>
          </a:p>
          <a:p>
            <a:pPr marL="342900" indent="-342900" algn="just"/>
            <a:r>
              <a:rPr lang="en-GB" b="1">
                <a:cs typeface="Arial" charset="0"/>
              </a:rPr>
              <a:t>	THEN  </a:t>
            </a:r>
            <a:r>
              <a:rPr lang="en-GB" b="1" i="1">
                <a:latin typeface="Times New Roman" pitchFamily="18" charset="0"/>
                <a:cs typeface="Arial" charset="0"/>
              </a:rPr>
              <a:t>z</a:t>
            </a:r>
            <a:r>
              <a:rPr lang="en-GB" b="1">
                <a:cs typeface="Arial" charset="0"/>
              </a:rPr>
              <a:t> is C2			THEN       risk is normal</a:t>
            </a:r>
          </a:p>
          <a:p>
            <a:pPr marL="342900" indent="-342900" algn="just"/>
            <a:endParaRPr lang="en-GB" b="1">
              <a:cs typeface="Arial" charset="0"/>
            </a:endParaRPr>
          </a:p>
          <a:p>
            <a:pPr marL="342900" indent="-342900" algn="just"/>
            <a:r>
              <a:rPr lang="en-GB" b="1">
                <a:cs typeface="Arial" charset="0"/>
              </a:rPr>
              <a:t>	Rule: 3			Rule: 3</a:t>
            </a:r>
          </a:p>
          <a:p>
            <a:pPr marL="342900" indent="-342900" algn="just"/>
            <a:r>
              <a:rPr lang="en-GB" b="1">
                <a:cs typeface="Arial" charset="0"/>
              </a:rPr>
              <a:t>	IF	   </a:t>
            </a:r>
            <a:r>
              <a:rPr lang="en-GB" b="1" i="1">
                <a:latin typeface="Times New Roman" pitchFamily="18" charset="0"/>
                <a:cs typeface="Arial" charset="0"/>
              </a:rPr>
              <a:t>x</a:t>
            </a:r>
            <a:r>
              <a:rPr lang="en-GB" b="1">
                <a:cs typeface="Arial" charset="0"/>
              </a:rPr>
              <a:t> is A1			IF  project_funding is inadequate</a:t>
            </a:r>
          </a:p>
          <a:p>
            <a:pPr marL="342900" indent="-342900" algn="just"/>
            <a:r>
              <a:rPr lang="en-GB" b="1">
                <a:cs typeface="Arial" charset="0"/>
              </a:rPr>
              <a:t>	THEN  </a:t>
            </a:r>
            <a:r>
              <a:rPr lang="en-GB" b="1" i="1">
                <a:latin typeface="Times New Roman" pitchFamily="18" charset="0"/>
                <a:cs typeface="Arial" charset="0"/>
              </a:rPr>
              <a:t>z </a:t>
            </a:r>
            <a:r>
              <a:rPr lang="en-GB" b="1">
                <a:cs typeface="Arial" charset="0"/>
              </a:rPr>
              <a:t>is C3			THEN       risk is high</a:t>
            </a:r>
            <a:endParaRPr lang="en-US" b="1">
              <a:cs typeface="Arial" charset="0"/>
            </a:endParaRPr>
          </a:p>
        </p:txBody>
      </p:sp>
      <p:sp>
        <p:nvSpPr>
          <p:cNvPr id="82948" name="Rectangle 4"/>
          <p:cNvSpPr>
            <a:spLocks noChangeArrowheads="1"/>
          </p:cNvSpPr>
          <p:nvPr/>
        </p:nvSpPr>
        <p:spPr bwMode="auto">
          <a:xfrm>
            <a:off x="900113" y="404813"/>
            <a:ext cx="7800975" cy="871537"/>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Mamdani</a:t>
            </a:r>
            <a:endParaRPr lang="en-US" sz="3600" b="1">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3DF456-68A1-42AB-9563-A51E2AEE7CBA}" type="slidenum">
              <a:rPr lang="en-US" smtClean="0"/>
              <a:pPr eaLnBrk="1" hangingPunct="1"/>
              <a:t>34</a:t>
            </a:fld>
            <a:endParaRPr lang="en-US" smtClean="0"/>
          </a:p>
        </p:txBody>
      </p:sp>
      <p:sp>
        <p:nvSpPr>
          <p:cNvPr id="84994" name="Rectangle 2"/>
          <p:cNvSpPr>
            <a:spLocks noChangeArrowheads="1"/>
          </p:cNvSpPr>
          <p:nvPr/>
        </p:nvSpPr>
        <p:spPr bwMode="auto">
          <a:xfrm>
            <a:off x="755650" y="709613"/>
            <a:ext cx="7843838" cy="703262"/>
          </a:xfrm>
          <a:prstGeom prst="rect">
            <a:avLst/>
          </a:prstGeom>
          <a:noFill/>
          <a:ln w="9525">
            <a:noFill/>
            <a:miter lim="800000"/>
            <a:headEnd/>
            <a:tailEnd/>
          </a:ln>
          <a:effectLst/>
        </p:spPr>
        <p:txBody>
          <a:bodyPr lIns="92075" tIns="46038" rIns="92075" bIns="46038" anchor="ctr"/>
          <a:lstStyle/>
          <a:p>
            <a:pPr>
              <a:defRPr/>
            </a:pPr>
            <a:r>
              <a:rPr lang="en-GB" sz="4000">
                <a:effectLst>
                  <a:outerShdw blurRad="38100" dist="38100" dir="2700000" algn="tl">
                    <a:srgbClr val="C0C0C0"/>
                  </a:outerShdw>
                </a:effectLst>
                <a:latin typeface="Arial" pitchFamily="34" charset="0"/>
                <a:cs typeface="Arial" pitchFamily="34" charset="0"/>
              </a:rPr>
              <a:t>Mamdani fuzzy inference</a:t>
            </a:r>
            <a:endParaRPr lang="en-US" sz="4000">
              <a:effectLst>
                <a:outerShdw blurRad="38100" dist="38100" dir="2700000" algn="tl">
                  <a:srgbClr val="C0C0C0"/>
                </a:outerShdw>
              </a:effectLst>
              <a:latin typeface="Arial" pitchFamily="34" charset="0"/>
              <a:cs typeface="Arial" pitchFamily="34" charset="0"/>
            </a:endParaRPr>
          </a:p>
        </p:txBody>
      </p:sp>
      <p:graphicFrame>
        <p:nvGraphicFramePr>
          <p:cNvPr id="52228" name="Object 2"/>
          <p:cNvGraphicFramePr>
            <a:graphicFrameLocks noChangeAspect="1"/>
          </p:cNvGraphicFramePr>
          <p:nvPr/>
        </p:nvGraphicFramePr>
        <p:xfrm>
          <a:off x="990600" y="3200400"/>
          <a:ext cx="7543800" cy="2854325"/>
        </p:xfrm>
        <a:graphic>
          <a:graphicData uri="http://schemas.openxmlformats.org/presentationml/2006/ole">
            <mc:AlternateContent xmlns:mc="http://schemas.openxmlformats.org/markup-compatibility/2006">
              <mc:Choice xmlns:v="urn:schemas-microsoft-com:vml" Requires="v">
                <p:oleObj spid="_x0000_s52232" name="Picture" r:id="rId4" imgW="5361432" imgH="1862328" progId="Word.Picture.8">
                  <p:embed/>
                </p:oleObj>
              </mc:Choice>
              <mc:Fallback>
                <p:oleObj name="Picture" r:id="rId4" imgW="5361432" imgH="1862328"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200400"/>
                        <a:ext cx="7543800" cy="28543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Rectangle 4"/>
          <p:cNvSpPr>
            <a:spLocks noChangeArrowheads="1"/>
          </p:cNvSpPr>
          <p:nvPr/>
        </p:nvSpPr>
        <p:spPr bwMode="auto">
          <a:xfrm>
            <a:off x="827088" y="1700213"/>
            <a:ext cx="68326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sz="2800" b="1">
                <a:cs typeface="Arial" charset="0"/>
              </a:rPr>
              <a:t>Fuzzifikasi: </a:t>
            </a:r>
            <a:r>
              <a:rPr lang="en-GB" sz="2400">
                <a:cs typeface="Times New Roman" pitchFamily="18" charset="0"/>
              </a:rPr>
              <a:t>menentukan derajat keanggotaan </a:t>
            </a:r>
          </a:p>
          <a:p>
            <a:r>
              <a:rPr lang="en-GB" sz="2400">
                <a:cs typeface="Times New Roman" pitchFamily="18" charset="0"/>
              </a:rPr>
              <a:t>input </a:t>
            </a:r>
            <a:r>
              <a:rPr lang="en-GB" sz="2400" i="1">
                <a:latin typeface="Times New Roman" pitchFamily="18" charset="0"/>
                <a:cs typeface="Times New Roman" pitchFamily="18" charset="0"/>
              </a:rPr>
              <a:t>x1</a:t>
            </a:r>
            <a:r>
              <a:rPr lang="en-GB" sz="2400">
                <a:cs typeface="Times New Roman" pitchFamily="18" charset="0"/>
              </a:rPr>
              <a:t> dan </a:t>
            </a:r>
            <a:r>
              <a:rPr lang="en-GB" sz="2400" i="1">
                <a:latin typeface="Times New Roman" pitchFamily="18" charset="0"/>
                <a:cs typeface="Times New Roman" pitchFamily="18" charset="0"/>
              </a:rPr>
              <a:t>y1</a:t>
            </a:r>
            <a:r>
              <a:rPr lang="en-GB" sz="2400">
                <a:cs typeface="Times New Roman" pitchFamily="18" charset="0"/>
              </a:rPr>
              <a:t> pada himpunan fuzzy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1CD2E8-A08D-430D-B35A-520C1D27517C}" type="slidenum">
              <a:rPr lang="en-US" smtClean="0"/>
              <a:pPr eaLnBrk="1" hangingPunct="1"/>
              <a:t>35</a:t>
            </a:fld>
            <a:endParaRPr lang="en-US" smtClean="0"/>
          </a:p>
        </p:txBody>
      </p:sp>
      <p:sp>
        <p:nvSpPr>
          <p:cNvPr id="87042" name="Rectangle 2"/>
          <p:cNvSpPr>
            <a:spLocks noChangeArrowheads="1"/>
          </p:cNvSpPr>
          <p:nvPr/>
        </p:nvSpPr>
        <p:spPr bwMode="auto">
          <a:xfrm>
            <a:off x="827088" y="612775"/>
            <a:ext cx="7800975" cy="871538"/>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Mamdani</a:t>
            </a:r>
            <a:endParaRPr lang="en-US" sz="3600" b="1">
              <a:effectLst>
                <a:outerShdw blurRad="38100" dist="38100" dir="2700000" algn="tl">
                  <a:srgbClr val="C0C0C0"/>
                </a:outerShdw>
              </a:effectLst>
              <a:latin typeface="Arial" pitchFamily="34" charset="0"/>
              <a:cs typeface="Arial" pitchFamily="34" charset="0"/>
            </a:endParaRPr>
          </a:p>
        </p:txBody>
      </p:sp>
      <p:sp>
        <p:nvSpPr>
          <p:cNvPr id="87043" name="Rectangle 3"/>
          <p:cNvSpPr>
            <a:spLocks noChangeArrowheads="1"/>
          </p:cNvSpPr>
          <p:nvPr/>
        </p:nvSpPr>
        <p:spPr bwMode="auto">
          <a:xfrm>
            <a:off x="855663" y="1603375"/>
            <a:ext cx="7604125" cy="1354138"/>
          </a:xfrm>
          <a:prstGeom prst="rect">
            <a:avLst/>
          </a:prstGeom>
          <a:noFill/>
          <a:ln w="9525">
            <a:noFill/>
            <a:miter lim="800000"/>
            <a:headEnd/>
            <a:tailEnd/>
          </a:ln>
          <a:effectLst/>
        </p:spPr>
        <p:txBody>
          <a:bodyPr>
            <a:spAutoFit/>
          </a:bodyPr>
          <a:lstStyle/>
          <a:p>
            <a:pPr>
              <a:defRPr/>
            </a:pPr>
            <a:r>
              <a:rPr lang="en-GB" sz="2800" b="1" dirty="0" err="1">
                <a:latin typeface="Arial" pitchFamily="34" charset="0"/>
                <a:cs typeface="Arial" pitchFamily="34" charset="0"/>
              </a:rPr>
              <a:t>Inferensi</a:t>
            </a:r>
            <a:r>
              <a:rPr lang="en-GB" sz="2800" b="1" dirty="0">
                <a:latin typeface="Arial" pitchFamily="34" charset="0"/>
                <a:cs typeface="Arial" pitchFamily="34" charset="0"/>
              </a:rPr>
              <a:t>: </a:t>
            </a:r>
            <a:r>
              <a:rPr lang="en-GB" sz="2400" dirty="0" err="1">
                <a:latin typeface="Arial" pitchFamily="34" charset="0"/>
                <a:cs typeface="Times New Roman" pitchFamily="18" charset="0"/>
              </a:rPr>
              <a:t>apikasikan</a:t>
            </a:r>
            <a:r>
              <a:rPr lang="en-GB" sz="2400" dirty="0">
                <a:latin typeface="Arial" pitchFamily="34" charset="0"/>
                <a:cs typeface="Times New Roman" pitchFamily="18" charset="0"/>
              </a:rPr>
              <a:t> </a:t>
            </a:r>
            <a:r>
              <a:rPr lang="en-GB" sz="2400" dirty="0" err="1">
                <a:latin typeface="Arial" pitchFamily="34" charset="0"/>
                <a:cs typeface="Times New Roman" pitchFamily="18" charset="0"/>
              </a:rPr>
              <a:t>fuzzified</a:t>
            </a:r>
            <a:r>
              <a:rPr lang="en-GB" sz="2400" dirty="0">
                <a:latin typeface="Arial" pitchFamily="34" charset="0"/>
                <a:cs typeface="Times New Roman" pitchFamily="18" charset="0"/>
              </a:rPr>
              <a:t>  inputs, </a:t>
            </a:r>
            <a:r>
              <a:rPr lang="en-AU" sz="2400" dirty="0">
                <a:latin typeface="Arial" pitchFamily="34" charset="0"/>
                <a:cs typeface="Times New Roman" pitchFamily="18" charset="0"/>
                <a:sym typeface="Symbol" pitchFamily="18" charset="2"/>
              </a:rPr>
              <a:t></a:t>
            </a:r>
            <a:r>
              <a:rPr lang="en-GB" sz="2400" dirty="0">
                <a:latin typeface="Arial" pitchFamily="34" charset="0"/>
                <a:cs typeface="Times New Roman" pitchFamily="18" charset="0"/>
              </a:rPr>
              <a:t>(x=A1) = 0.5, </a:t>
            </a:r>
            <a:r>
              <a:rPr lang="en-AU" sz="2400" dirty="0">
                <a:latin typeface="Arial" pitchFamily="34" charset="0"/>
                <a:cs typeface="Times New Roman" pitchFamily="18" charset="0"/>
                <a:sym typeface="Symbol" pitchFamily="18" charset="2"/>
              </a:rPr>
              <a:t></a:t>
            </a:r>
            <a:r>
              <a:rPr lang="en-GB" sz="2400" dirty="0">
                <a:latin typeface="Arial" pitchFamily="34" charset="0"/>
                <a:cs typeface="Times New Roman" pitchFamily="18" charset="0"/>
              </a:rPr>
              <a:t>(x=A2) = 0.2, </a:t>
            </a:r>
            <a:r>
              <a:rPr lang="en-AU" sz="2400" dirty="0">
                <a:latin typeface="Arial" pitchFamily="34" charset="0"/>
                <a:cs typeface="Times New Roman" pitchFamily="18" charset="0"/>
                <a:sym typeface="Symbol" pitchFamily="18" charset="2"/>
              </a:rPr>
              <a:t></a:t>
            </a:r>
            <a:r>
              <a:rPr lang="en-GB" sz="2400" dirty="0">
                <a:latin typeface="Arial" pitchFamily="34" charset="0"/>
                <a:cs typeface="Times New Roman" pitchFamily="18" charset="0"/>
              </a:rPr>
              <a:t>(y=B1) = 0.1 and </a:t>
            </a:r>
            <a:r>
              <a:rPr lang="en-AU" sz="2400" dirty="0">
                <a:latin typeface="Arial" pitchFamily="34" charset="0"/>
                <a:cs typeface="Times New Roman" pitchFamily="18" charset="0"/>
                <a:sym typeface="Symbol" pitchFamily="18" charset="2"/>
              </a:rPr>
              <a:t></a:t>
            </a:r>
            <a:r>
              <a:rPr lang="en-GB" sz="2400" dirty="0">
                <a:latin typeface="Arial" pitchFamily="34" charset="0"/>
                <a:cs typeface="Times New Roman" pitchFamily="18" charset="0"/>
              </a:rPr>
              <a:t>(y=B2) = 0.7, </a:t>
            </a:r>
            <a:r>
              <a:rPr lang="en-GB" sz="2400" dirty="0" err="1">
                <a:latin typeface="Arial" pitchFamily="34" charset="0"/>
                <a:cs typeface="Times New Roman" pitchFamily="18" charset="0"/>
              </a:rPr>
              <a:t>ke</a:t>
            </a:r>
            <a:r>
              <a:rPr lang="en-GB" sz="2400" dirty="0">
                <a:latin typeface="Arial" pitchFamily="34" charset="0"/>
                <a:cs typeface="Times New Roman" pitchFamily="18" charset="0"/>
              </a:rPr>
              <a:t>  </a:t>
            </a:r>
            <a:r>
              <a:rPr lang="en-GB" sz="2400" dirty="0" err="1">
                <a:latin typeface="Arial" pitchFamily="34" charset="0"/>
                <a:cs typeface="Times New Roman" pitchFamily="18" charset="0"/>
              </a:rPr>
              <a:t>anteseden</a:t>
            </a:r>
            <a:r>
              <a:rPr lang="en-GB" sz="2400" dirty="0">
                <a:latin typeface="Arial" pitchFamily="34" charset="0"/>
                <a:cs typeface="Times New Roman" pitchFamily="18" charset="0"/>
              </a:rPr>
              <a:t> </a:t>
            </a:r>
            <a:r>
              <a:rPr lang="en-GB" sz="2400" dirty="0" err="1">
                <a:latin typeface="Arial" pitchFamily="34" charset="0"/>
                <a:cs typeface="Times New Roman" pitchFamily="18" charset="0"/>
              </a:rPr>
              <a:t>dari</a:t>
            </a:r>
            <a:r>
              <a:rPr lang="en-GB" sz="2400" dirty="0">
                <a:latin typeface="Arial" pitchFamily="34" charset="0"/>
                <a:cs typeface="Times New Roman" pitchFamily="18" charset="0"/>
              </a:rPr>
              <a:t> </a:t>
            </a:r>
            <a:r>
              <a:rPr lang="en-GB" sz="2400" dirty="0" err="1">
                <a:latin typeface="Arial" pitchFamily="34" charset="0"/>
                <a:cs typeface="Times New Roman" pitchFamily="18" charset="0"/>
              </a:rPr>
              <a:t>aturan</a:t>
            </a:r>
            <a:r>
              <a:rPr lang="en-GB" sz="2400" dirty="0">
                <a:latin typeface="Arial" pitchFamily="34" charset="0"/>
                <a:cs typeface="Times New Roman" pitchFamily="18" charset="0"/>
              </a:rPr>
              <a:t> fuzzy</a:t>
            </a:r>
            <a:r>
              <a:rPr lang="en-GB" sz="3000" dirty="0">
                <a:effectLst>
                  <a:outerShdw blurRad="38100" dist="38100" dir="2700000" algn="tl">
                    <a:srgbClr val="C0C0C0"/>
                  </a:outerShdw>
                </a:effectLst>
                <a:latin typeface="Times New Roman" pitchFamily="18" charset="0"/>
                <a:cs typeface="Arial" pitchFamily="34" charset="0"/>
              </a:rPr>
              <a:t> </a:t>
            </a:r>
          </a:p>
        </p:txBody>
      </p:sp>
      <p:sp>
        <p:nvSpPr>
          <p:cNvPr id="53253" name="Rectangle 4"/>
          <p:cNvSpPr>
            <a:spLocks noChangeArrowheads="1"/>
          </p:cNvSpPr>
          <p:nvPr/>
        </p:nvSpPr>
        <p:spPr bwMode="auto">
          <a:xfrm>
            <a:off x="827088" y="3716338"/>
            <a:ext cx="79216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2400">
                <a:cs typeface="Times New Roman" pitchFamily="18" charset="0"/>
              </a:rPr>
              <a:t>Untuk aturan fuzzy dengan anteseden lebih dari 1,  </a:t>
            </a:r>
          </a:p>
          <a:p>
            <a:r>
              <a:rPr lang="en-GB" sz="2400">
                <a:cs typeface="Times New Roman" pitchFamily="18" charset="0"/>
              </a:rPr>
              <a:t>operator fuzzy (AND atau OR) digunakan untuk mencapai sebuah nilai tunggal yang merepresentasikan hasil rule fuzzy.  Nilai ini kemudian diaplikasikan ke fungsi keanggotaan konsekuen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3E4602-95D8-4596-8372-88E06A83CDF4}" type="slidenum">
              <a:rPr lang="en-US" smtClean="0"/>
              <a:pPr eaLnBrk="1" hangingPunct="1"/>
              <a:t>36</a:t>
            </a:fld>
            <a:endParaRPr lang="en-US" smtClean="0"/>
          </a:p>
        </p:txBody>
      </p:sp>
      <p:graphicFrame>
        <p:nvGraphicFramePr>
          <p:cNvPr id="54275" name="Object 2"/>
          <p:cNvGraphicFramePr>
            <a:graphicFrameLocks noChangeAspect="1"/>
          </p:cNvGraphicFramePr>
          <p:nvPr/>
        </p:nvGraphicFramePr>
        <p:xfrm>
          <a:off x="914400" y="1371600"/>
          <a:ext cx="7467600" cy="4843463"/>
        </p:xfrm>
        <a:graphic>
          <a:graphicData uri="http://schemas.openxmlformats.org/presentationml/2006/ole">
            <mc:AlternateContent xmlns:mc="http://schemas.openxmlformats.org/markup-compatibility/2006">
              <mc:Choice xmlns:v="urn:schemas-microsoft-com:vml" Requires="v">
                <p:oleObj spid="_x0000_s54279" name="Picture" r:id="rId4" imgW="5361432" imgH="3406140" progId="Word.Picture.8">
                  <p:embed/>
                </p:oleObj>
              </mc:Choice>
              <mc:Fallback>
                <p:oleObj name="Picture" r:id="rId4" imgW="5361432" imgH="34061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371600"/>
                        <a:ext cx="7467600" cy="48434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1" name="Rectangle 3"/>
          <p:cNvSpPr>
            <a:spLocks noChangeArrowheads="1"/>
          </p:cNvSpPr>
          <p:nvPr/>
        </p:nvSpPr>
        <p:spPr bwMode="auto">
          <a:xfrm>
            <a:off x="827088" y="333375"/>
            <a:ext cx="7800975" cy="871538"/>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Mamdani</a:t>
            </a:r>
            <a:endParaRPr lang="en-US" sz="3600" b="1">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91E9CA2-7102-44A6-9123-AAF3C3A8D1AD}" type="slidenum">
              <a:rPr lang="en-US" smtClean="0"/>
              <a:pPr eaLnBrk="1" hangingPunct="1"/>
              <a:t>37</a:t>
            </a:fld>
            <a:endParaRPr lang="en-US" smtClean="0"/>
          </a:p>
        </p:txBody>
      </p:sp>
      <p:graphicFrame>
        <p:nvGraphicFramePr>
          <p:cNvPr id="55299" name="Object 2"/>
          <p:cNvGraphicFramePr>
            <a:graphicFrameLocks noChangeAspect="1"/>
          </p:cNvGraphicFramePr>
          <p:nvPr/>
        </p:nvGraphicFramePr>
        <p:xfrm>
          <a:off x="900113" y="2276475"/>
          <a:ext cx="7467600" cy="3078163"/>
        </p:xfrm>
        <a:graphic>
          <a:graphicData uri="http://schemas.openxmlformats.org/presentationml/2006/ole">
            <mc:AlternateContent xmlns:mc="http://schemas.openxmlformats.org/markup-compatibility/2006">
              <mc:Choice xmlns:v="urn:schemas-microsoft-com:vml" Requires="v">
                <p:oleObj spid="_x0000_s55305" name="Picture" r:id="rId4" imgW="5672328" imgH="2142744" progId="Word.Picture.8">
                  <p:embed/>
                </p:oleObj>
              </mc:Choice>
              <mc:Fallback>
                <p:oleObj name="Picture" r:id="rId4" imgW="5672328" imgH="2142744"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276475"/>
                        <a:ext cx="7467600" cy="307816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39" name="Rectangle 3"/>
          <p:cNvSpPr>
            <a:spLocks noChangeArrowheads="1"/>
          </p:cNvSpPr>
          <p:nvPr/>
        </p:nvSpPr>
        <p:spPr bwMode="auto">
          <a:xfrm>
            <a:off x="762000" y="5257800"/>
            <a:ext cx="7543800" cy="838200"/>
          </a:xfrm>
          <a:prstGeom prst="rect">
            <a:avLst/>
          </a:prstGeom>
          <a:noFill/>
          <a:ln w="12700">
            <a:noFill/>
            <a:miter lim="800000"/>
            <a:headEnd/>
            <a:tailEnd/>
          </a:ln>
          <a:effectLst/>
        </p:spPr>
        <p:txBody>
          <a:bodyPr lIns="90488" tIns="44450" rIns="90488" bIns="44450"/>
          <a:lstStyle/>
          <a:p>
            <a:pPr marL="342900" indent="-342900">
              <a:defRPr/>
            </a:pPr>
            <a:r>
              <a:rPr lang="en-GB" sz="3400" b="1">
                <a:solidFill>
                  <a:schemeClr val="tx2"/>
                </a:solidFill>
                <a:effectLst>
                  <a:outerShdw blurRad="38100" dist="38100" dir="2700000" algn="tl">
                    <a:srgbClr val="C0C0C0"/>
                  </a:outerShdw>
                </a:effectLst>
                <a:latin typeface="Times New Roman" pitchFamily="18" charset="0"/>
                <a:cs typeface="Arial" pitchFamily="34" charset="0"/>
              </a:rPr>
              <a:t>		    </a:t>
            </a:r>
            <a:r>
              <a:rPr lang="en-GB" sz="2400" b="1">
                <a:latin typeface="Arial" pitchFamily="34" charset="0"/>
                <a:cs typeface="Times New Roman" pitchFamily="18" charset="0"/>
              </a:rPr>
              <a:t>clipping			          scaling</a:t>
            </a:r>
          </a:p>
        </p:txBody>
      </p:sp>
      <p:sp>
        <p:nvSpPr>
          <p:cNvPr id="91140" name="Rectangle 4"/>
          <p:cNvSpPr>
            <a:spLocks noChangeArrowheads="1"/>
          </p:cNvSpPr>
          <p:nvPr/>
        </p:nvSpPr>
        <p:spPr bwMode="auto">
          <a:xfrm>
            <a:off x="827088" y="476250"/>
            <a:ext cx="7800975" cy="871538"/>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Mamdani</a:t>
            </a:r>
            <a:endParaRPr lang="en-US" sz="3600" b="1">
              <a:effectLst>
                <a:outerShdw blurRad="38100" dist="38100" dir="2700000" algn="tl">
                  <a:srgbClr val="C0C0C0"/>
                </a:outerShdw>
              </a:effectLst>
              <a:latin typeface="Arial" pitchFamily="34" charset="0"/>
              <a:cs typeface="Arial" pitchFamily="34" charset="0"/>
            </a:endParaRPr>
          </a:p>
        </p:txBody>
      </p:sp>
      <p:sp>
        <p:nvSpPr>
          <p:cNvPr id="91141" name="Rectangle 5"/>
          <p:cNvSpPr>
            <a:spLocks noChangeArrowheads="1"/>
          </p:cNvSpPr>
          <p:nvPr/>
        </p:nvSpPr>
        <p:spPr bwMode="auto">
          <a:xfrm>
            <a:off x="468313" y="1341438"/>
            <a:ext cx="7924800" cy="765175"/>
          </a:xfrm>
          <a:prstGeom prst="rect">
            <a:avLst/>
          </a:prstGeom>
          <a:noFill/>
          <a:ln w="12700">
            <a:noFill/>
            <a:miter lim="800000"/>
            <a:headEnd/>
            <a:tailEnd/>
          </a:ln>
          <a:effectLst/>
        </p:spPr>
        <p:txBody>
          <a:bodyPr lIns="90488" tIns="44450" rIns="90488" bIns="44450"/>
          <a:lstStyle/>
          <a:p>
            <a:pPr marL="342900" indent="-342900">
              <a:defRPr/>
            </a:pPr>
            <a:r>
              <a:rPr lang="en-GB" sz="2000">
                <a:latin typeface="Times New Roman" pitchFamily="18" charset="0"/>
                <a:cs typeface="Arial" pitchFamily="34" charset="0"/>
              </a:rPr>
              <a:t>	</a:t>
            </a:r>
            <a:r>
              <a:rPr lang="en-GB" sz="2000">
                <a:latin typeface="Arial" pitchFamily="34" charset="0"/>
                <a:cs typeface="Times New Roman" pitchFamily="18" charset="0"/>
              </a:rPr>
              <a:t>Dua teknik yang umum digunakan untuk mengaplikasikan hasil evaluasi anteseden ke fungsi keanggotaan konsekuen:</a:t>
            </a:r>
            <a:endParaRPr lang="en-GB" sz="2000">
              <a:effectLst>
                <a:outerShdw blurRad="38100" dist="38100" dir="2700000" algn="tl">
                  <a:srgbClr val="C0C0C0"/>
                </a:outerShdw>
              </a:effectLst>
              <a:latin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3A14BCB-055E-4F28-8637-CD4FAE6C93CE}" type="slidenum">
              <a:rPr lang="en-US" smtClean="0"/>
              <a:pPr eaLnBrk="1" hangingPunct="1"/>
              <a:t>38</a:t>
            </a:fld>
            <a:endParaRPr lang="en-US" smtClean="0"/>
          </a:p>
        </p:txBody>
      </p:sp>
      <p:sp>
        <p:nvSpPr>
          <p:cNvPr id="93186" name="Rectangle 2"/>
          <p:cNvSpPr>
            <a:spLocks noChangeArrowheads="1"/>
          </p:cNvSpPr>
          <p:nvPr/>
        </p:nvSpPr>
        <p:spPr bwMode="auto">
          <a:xfrm>
            <a:off x="457200" y="1371600"/>
            <a:ext cx="7924800" cy="1066800"/>
          </a:xfrm>
          <a:prstGeom prst="rect">
            <a:avLst/>
          </a:prstGeom>
          <a:noFill/>
          <a:ln w="12700">
            <a:noFill/>
            <a:miter lim="800000"/>
            <a:headEnd/>
            <a:tailEnd/>
          </a:ln>
          <a:effectLst/>
        </p:spPr>
        <p:txBody>
          <a:bodyPr lIns="90488" tIns="44450" rIns="90488" bIns="44450"/>
          <a:lstStyle/>
          <a:p>
            <a:pPr marL="342900" indent="-342900">
              <a:defRPr/>
            </a:pPr>
            <a:r>
              <a:rPr lang="en-GB" sz="2400">
                <a:latin typeface="Times New Roman" pitchFamily="18" charset="0"/>
                <a:cs typeface="Arial" pitchFamily="34" charset="0"/>
              </a:rPr>
              <a:t>	</a:t>
            </a:r>
            <a:r>
              <a:rPr lang="en-GB" sz="2800" b="1">
                <a:latin typeface="Arial" pitchFamily="34" charset="0"/>
                <a:cs typeface="Arial" pitchFamily="34" charset="0"/>
              </a:rPr>
              <a:t>Composisi: </a:t>
            </a:r>
            <a:r>
              <a:rPr lang="en-GB" sz="2400">
                <a:latin typeface="Arial" pitchFamily="34" charset="0"/>
                <a:cs typeface="Times New Roman" pitchFamily="18" charset="0"/>
              </a:rPr>
              <a:t>agregasi keluaran semua rule ke dalam himpunan fuzzy tunggal.</a:t>
            </a:r>
            <a:endParaRPr lang="en-GB" sz="3000">
              <a:effectLst>
                <a:outerShdw blurRad="38100" dist="38100" dir="2700000" algn="tl">
                  <a:srgbClr val="C0C0C0"/>
                </a:outerShdw>
              </a:effectLst>
              <a:latin typeface="Times New Roman" pitchFamily="18" charset="0"/>
              <a:cs typeface="Arial" pitchFamily="34" charset="0"/>
            </a:endParaRPr>
          </a:p>
        </p:txBody>
      </p:sp>
      <p:grpSp>
        <p:nvGrpSpPr>
          <p:cNvPr id="56324" name="Group 3"/>
          <p:cNvGrpSpPr>
            <a:grpSpLocks/>
          </p:cNvGrpSpPr>
          <p:nvPr/>
        </p:nvGrpSpPr>
        <p:grpSpPr bwMode="auto">
          <a:xfrm>
            <a:off x="838200" y="2590800"/>
            <a:ext cx="7467600" cy="2895600"/>
            <a:chOff x="144" y="1008"/>
            <a:chExt cx="5472" cy="1536"/>
          </a:xfrm>
        </p:grpSpPr>
        <p:sp>
          <p:nvSpPr>
            <p:cNvPr id="56326" name="Rectangle 4"/>
            <p:cNvSpPr>
              <a:spLocks noChangeArrowheads="1"/>
            </p:cNvSpPr>
            <p:nvPr/>
          </p:nvSpPr>
          <p:spPr bwMode="auto">
            <a:xfrm>
              <a:off x="144" y="1008"/>
              <a:ext cx="5472" cy="15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p>
          </p:txBody>
        </p:sp>
        <p:graphicFrame>
          <p:nvGraphicFramePr>
            <p:cNvPr id="56327" name="Object 2"/>
            <p:cNvGraphicFramePr>
              <a:graphicFrameLocks noChangeAspect="1"/>
            </p:cNvGraphicFramePr>
            <p:nvPr/>
          </p:nvGraphicFramePr>
          <p:xfrm>
            <a:off x="192" y="1104"/>
            <a:ext cx="5376" cy="1364"/>
          </p:xfrm>
          <a:graphic>
            <a:graphicData uri="http://schemas.openxmlformats.org/presentationml/2006/ole">
              <mc:AlternateContent xmlns:mc="http://schemas.openxmlformats.org/markup-compatibility/2006">
                <mc:Choice xmlns:v="urn:schemas-microsoft-com:vml" Requires="v">
                  <p:oleObj spid="_x0000_s56330" name="Picture" r:id="rId4" imgW="5309616" imgH="1348740" progId="Word.Picture.8">
                    <p:embed/>
                  </p:oleObj>
                </mc:Choice>
                <mc:Fallback>
                  <p:oleObj name="Picture" r:id="rId4" imgW="5309616" imgH="13487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1104"/>
                          <a:ext cx="5376" cy="136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3190" name="Rectangle 6"/>
          <p:cNvSpPr>
            <a:spLocks noChangeArrowheads="1"/>
          </p:cNvSpPr>
          <p:nvPr/>
        </p:nvSpPr>
        <p:spPr bwMode="auto">
          <a:xfrm>
            <a:off x="827088" y="476250"/>
            <a:ext cx="7800975" cy="871538"/>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Mamdani</a:t>
            </a:r>
            <a:endParaRPr lang="en-US" sz="3600" b="1">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2AAB6EF-C391-4412-AAAB-8115B180641A}" type="slidenum">
              <a:rPr lang="en-US" smtClean="0"/>
              <a:pPr eaLnBrk="1" hangingPunct="1"/>
              <a:t>39</a:t>
            </a:fld>
            <a:endParaRPr lang="en-US" smtClean="0"/>
          </a:p>
        </p:txBody>
      </p:sp>
      <p:sp>
        <p:nvSpPr>
          <p:cNvPr id="95234" name="Rectangle 2"/>
          <p:cNvSpPr>
            <a:spLocks noChangeArrowheads="1"/>
          </p:cNvSpPr>
          <p:nvPr/>
        </p:nvSpPr>
        <p:spPr bwMode="auto">
          <a:xfrm>
            <a:off x="457200" y="1371600"/>
            <a:ext cx="7924800" cy="2819400"/>
          </a:xfrm>
          <a:prstGeom prst="rect">
            <a:avLst/>
          </a:prstGeom>
          <a:noFill/>
          <a:ln w="12700">
            <a:noFill/>
            <a:miter lim="800000"/>
            <a:headEnd/>
            <a:tailEnd/>
          </a:ln>
          <a:effectLst/>
        </p:spPr>
        <p:txBody>
          <a:bodyPr lIns="90488" tIns="44450" rIns="90488" bIns="44450"/>
          <a:lstStyle/>
          <a:p>
            <a:pPr marL="342900" indent="-342900">
              <a:defRPr/>
            </a:pPr>
            <a:r>
              <a:rPr lang="en-GB" sz="2400">
                <a:latin typeface="Times New Roman" pitchFamily="18" charset="0"/>
                <a:cs typeface="Arial" pitchFamily="34" charset="0"/>
              </a:rPr>
              <a:t>	</a:t>
            </a:r>
            <a:r>
              <a:rPr lang="en-GB" sz="2800" b="1">
                <a:latin typeface="Arial" pitchFamily="34" charset="0"/>
                <a:cs typeface="Arial" pitchFamily="34" charset="0"/>
              </a:rPr>
              <a:t>Defuzzifikasi: </a:t>
            </a:r>
            <a:r>
              <a:rPr lang="en-GB" sz="2400">
                <a:latin typeface="Arial" pitchFamily="34" charset="0"/>
                <a:cs typeface="Times New Roman" pitchFamily="18" charset="0"/>
              </a:rPr>
              <a:t>konversi dari himpunan fuzzy yang dihasilkan dari komposisi ke dalam crisp value. </a:t>
            </a:r>
          </a:p>
          <a:p>
            <a:pPr marL="342900" indent="-342900">
              <a:defRPr/>
            </a:pPr>
            <a:endParaRPr lang="en-GB" sz="2400">
              <a:latin typeface="Arial" pitchFamily="34" charset="0"/>
              <a:cs typeface="Times New Roman" pitchFamily="18" charset="0"/>
            </a:endParaRPr>
          </a:p>
          <a:p>
            <a:pPr marL="342900" indent="-342900">
              <a:spcBef>
                <a:spcPct val="20000"/>
              </a:spcBef>
              <a:buClr>
                <a:schemeClr val="tx2"/>
              </a:buClr>
              <a:buSzPct val="75000"/>
              <a:buFont typeface="Monotype Sorts" pitchFamily="2" charset="2"/>
              <a:buNone/>
              <a:defRPr/>
            </a:pPr>
            <a:r>
              <a:rPr lang="en-GB" sz="2400">
                <a:latin typeface="Arial" pitchFamily="34" charset="0"/>
                <a:cs typeface="Times New Roman" pitchFamily="18" charset="0"/>
              </a:rPr>
              <a:t>	Teknik yang paling populer adalah </a:t>
            </a:r>
            <a:r>
              <a:rPr lang="en-GB" sz="2400" b="1">
                <a:latin typeface="Arial" pitchFamily="34" charset="0"/>
                <a:cs typeface="Times New Roman" pitchFamily="18" charset="0"/>
              </a:rPr>
              <a:t>centroid technique</a:t>
            </a:r>
            <a:r>
              <a:rPr lang="en-GB" sz="2400">
                <a:latin typeface="Arial" pitchFamily="34" charset="0"/>
                <a:cs typeface="Times New Roman" pitchFamily="18" charset="0"/>
              </a:rPr>
              <a:t>.  Metoda ini mencari </a:t>
            </a:r>
            <a:r>
              <a:rPr lang="en-GB" sz="2400" b="1">
                <a:latin typeface="Arial" pitchFamily="34" charset="0"/>
                <a:cs typeface="Times New Roman" pitchFamily="18" charset="0"/>
              </a:rPr>
              <a:t>centre of gravity (COG)</a:t>
            </a:r>
            <a:r>
              <a:rPr lang="en-GB" sz="2400">
                <a:latin typeface="Arial" pitchFamily="34" charset="0"/>
                <a:cs typeface="Times New Roman" pitchFamily="18" charset="0"/>
              </a:rPr>
              <a:t> dari </a:t>
            </a:r>
            <a:r>
              <a:rPr lang="en-GB" sz="2400" i="1">
                <a:latin typeface="Arial" pitchFamily="34" charset="0"/>
                <a:cs typeface="Times New Roman" pitchFamily="18" charset="0"/>
              </a:rPr>
              <a:t>aggregate set</a:t>
            </a:r>
            <a:r>
              <a:rPr lang="en-GB" sz="2400">
                <a:latin typeface="Arial" pitchFamily="34" charset="0"/>
                <a:cs typeface="Times New Roman" pitchFamily="18" charset="0"/>
              </a:rPr>
              <a:t>:</a:t>
            </a:r>
          </a:p>
          <a:p>
            <a:pPr marL="342900" indent="-342900">
              <a:defRPr/>
            </a:pPr>
            <a:endParaRPr lang="en-GB" sz="3000">
              <a:effectLst>
                <a:outerShdw blurRad="38100" dist="38100" dir="2700000" algn="tl">
                  <a:srgbClr val="C0C0C0"/>
                </a:outerShdw>
              </a:effectLst>
              <a:latin typeface="Times New Roman" pitchFamily="18" charset="0"/>
              <a:cs typeface="Arial" pitchFamily="34" charset="0"/>
            </a:endParaRPr>
          </a:p>
        </p:txBody>
      </p:sp>
      <p:sp>
        <p:nvSpPr>
          <p:cNvPr id="57348" name="Rectangle 3"/>
          <p:cNvSpPr>
            <a:spLocks noChangeArrowheads="1"/>
          </p:cNvSpPr>
          <p:nvPr/>
        </p:nvSpPr>
        <p:spPr bwMode="auto">
          <a:xfrm>
            <a:off x="1905000" y="4267200"/>
            <a:ext cx="4724400" cy="1981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p>
        </p:txBody>
      </p:sp>
      <p:graphicFrame>
        <p:nvGraphicFramePr>
          <p:cNvPr id="57349" name="Object 2"/>
          <p:cNvGraphicFramePr>
            <a:graphicFrameLocks noChangeAspect="1"/>
          </p:cNvGraphicFramePr>
          <p:nvPr/>
        </p:nvGraphicFramePr>
        <p:xfrm>
          <a:off x="2628900" y="4454525"/>
          <a:ext cx="3429000" cy="1600200"/>
        </p:xfrm>
        <a:graphic>
          <a:graphicData uri="http://schemas.openxmlformats.org/presentationml/2006/ole">
            <mc:AlternateContent xmlns:mc="http://schemas.openxmlformats.org/markup-compatibility/2006">
              <mc:Choice xmlns:v="urn:schemas-microsoft-com:vml" Requires="v">
                <p:oleObj spid="_x0000_s57353" name="Equation" r:id="rId4" imgW="1143000" imgH="914400" progId="Equation.3">
                  <p:embed/>
                </p:oleObj>
              </mc:Choice>
              <mc:Fallback>
                <p:oleObj name="Equation" r:id="rId4" imgW="1143000" imgH="914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900" y="4454525"/>
                        <a:ext cx="3429000" cy="1600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7" name="Rectangle 5"/>
          <p:cNvSpPr>
            <a:spLocks noChangeArrowheads="1"/>
          </p:cNvSpPr>
          <p:nvPr/>
        </p:nvSpPr>
        <p:spPr bwMode="auto">
          <a:xfrm>
            <a:off x="827088" y="476250"/>
            <a:ext cx="7800975" cy="871538"/>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Mamdani</a:t>
            </a:r>
            <a:endParaRPr lang="en-US" sz="3600" b="1">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Himpunan Fuzzy(contd)</a:t>
            </a:r>
          </a:p>
        </p:txBody>
      </p:sp>
      <p:sp>
        <p:nvSpPr>
          <p:cNvPr id="21507" name="Rectangle 3"/>
          <p:cNvSpPr>
            <a:spLocks noGrp="1" noChangeArrowheads="1"/>
          </p:cNvSpPr>
          <p:nvPr>
            <p:ph idx="1"/>
          </p:nvPr>
        </p:nvSpPr>
        <p:spPr/>
        <p:txBody>
          <a:bodyPr/>
          <a:lstStyle/>
          <a:p>
            <a:pPr eaLnBrk="1" hangingPunct="1">
              <a:lnSpc>
                <a:spcPct val="90000"/>
              </a:lnSpc>
              <a:buFontTx/>
              <a:buNone/>
            </a:pPr>
            <a:r>
              <a:rPr lang="en-US" sz="1800" smtClean="0">
                <a:latin typeface="Times New Roman" pitchFamily="18" charset="0"/>
              </a:rPr>
              <a:t>Contoh 2:</a:t>
            </a:r>
          </a:p>
          <a:p>
            <a:pPr eaLnBrk="1" hangingPunct="1">
              <a:lnSpc>
                <a:spcPct val="90000"/>
              </a:lnSpc>
              <a:buFontTx/>
              <a:buNone/>
            </a:pPr>
            <a:r>
              <a:rPr lang="en-US" sz="1800" smtClean="0">
                <a:latin typeface="Times New Roman" pitchFamily="18" charset="0"/>
              </a:rPr>
              <a:t>	“</a:t>
            </a:r>
            <a:r>
              <a:rPr lang="en-US" sz="1800" i="1" smtClean="0">
                <a:latin typeface="Times New Roman" pitchFamily="18" charset="0"/>
              </a:rPr>
              <a:t>Jika suhu lebih tinggi atau sama dengan 80 </a:t>
            </a:r>
            <a:r>
              <a:rPr lang="en-US" sz="1800" i="1" baseline="30000" smtClean="0">
                <a:latin typeface="Times New Roman" pitchFamily="18" charset="0"/>
              </a:rPr>
              <a:t>o</a:t>
            </a:r>
            <a:r>
              <a:rPr lang="en-US" sz="1800" i="1" smtClean="0">
                <a:latin typeface="Times New Roman" pitchFamily="18" charset="0"/>
              </a:rPr>
              <a:t>F, maka suhu disebut panas, sebaliknya disebut tidak panas</a:t>
            </a:r>
            <a:r>
              <a:rPr lang="en-US" sz="1800" smtClean="0">
                <a:latin typeface="Times New Roman" pitchFamily="18" charset="0"/>
              </a:rPr>
              <a:t>”</a:t>
            </a:r>
          </a:p>
          <a:p>
            <a:pPr eaLnBrk="1" hangingPunct="1">
              <a:lnSpc>
                <a:spcPct val="90000"/>
              </a:lnSpc>
              <a:buFontTx/>
              <a:buNone/>
            </a:pPr>
            <a:r>
              <a:rPr lang="en-US" sz="1800" smtClean="0">
                <a:latin typeface="Times New Roman" pitchFamily="18" charset="0"/>
              </a:rPr>
              <a:t>	Kasus :</a:t>
            </a:r>
          </a:p>
          <a:p>
            <a:pPr lvl="1" eaLnBrk="1" hangingPunct="1">
              <a:lnSpc>
                <a:spcPct val="90000"/>
              </a:lnSpc>
            </a:pPr>
            <a:r>
              <a:rPr lang="en-US" sz="1800" smtClean="0">
                <a:latin typeface="Times New Roman" pitchFamily="18" charset="0"/>
              </a:rPr>
              <a:t>Suhu = 100 </a:t>
            </a:r>
            <a:r>
              <a:rPr lang="en-US" sz="1800" baseline="30000" smtClean="0">
                <a:latin typeface="Times New Roman" pitchFamily="18" charset="0"/>
              </a:rPr>
              <a:t>o</a:t>
            </a:r>
            <a:r>
              <a:rPr lang="en-US" sz="1800" smtClean="0">
                <a:latin typeface="Times New Roman" pitchFamily="18" charset="0"/>
              </a:rPr>
              <a:t>F, maka Panas</a:t>
            </a:r>
          </a:p>
          <a:p>
            <a:pPr lvl="1" eaLnBrk="1" hangingPunct="1">
              <a:lnSpc>
                <a:spcPct val="90000"/>
              </a:lnSpc>
            </a:pPr>
            <a:r>
              <a:rPr lang="en-US" sz="1800" smtClean="0">
                <a:latin typeface="Times New Roman" pitchFamily="18" charset="0"/>
              </a:rPr>
              <a:t>Suhu = 80.1 </a:t>
            </a:r>
            <a:r>
              <a:rPr lang="en-US" sz="1800" baseline="30000" smtClean="0">
                <a:latin typeface="Times New Roman" pitchFamily="18" charset="0"/>
              </a:rPr>
              <a:t>o</a:t>
            </a:r>
            <a:r>
              <a:rPr lang="en-US" sz="1800" smtClean="0">
                <a:latin typeface="Times New Roman" pitchFamily="18" charset="0"/>
              </a:rPr>
              <a:t>F, maka Panas</a:t>
            </a:r>
          </a:p>
          <a:p>
            <a:pPr lvl="1" eaLnBrk="1" hangingPunct="1">
              <a:lnSpc>
                <a:spcPct val="90000"/>
              </a:lnSpc>
            </a:pPr>
            <a:r>
              <a:rPr lang="en-US" sz="1800" smtClean="0">
                <a:latin typeface="Times New Roman" pitchFamily="18" charset="0"/>
              </a:rPr>
              <a:t>Suhu = 79.9 </a:t>
            </a:r>
            <a:r>
              <a:rPr lang="en-US" sz="1800" baseline="30000" smtClean="0">
                <a:latin typeface="Times New Roman" pitchFamily="18" charset="0"/>
              </a:rPr>
              <a:t>o</a:t>
            </a:r>
            <a:r>
              <a:rPr lang="en-US" sz="1800" smtClean="0">
                <a:latin typeface="Times New Roman" pitchFamily="18" charset="0"/>
              </a:rPr>
              <a:t>F, maka tidak panas</a:t>
            </a:r>
          </a:p>
          <a:p>
            <a:pPr lvl="1" eaLnBrk="1" hangingPunct="1">
              <a:lnSpc>
                <a:spcPct val="90000"/>
              </a:lnSpc>
            </a:pPr>
            <a:r>
              <a:rPr lang="en-US" sz="1800" smtClean="0">
                <a:latin typeface="Times New Roman" pitchFamily="18" charset="0"/>
              </a:rPr>
              <a:t>Suhu = 50 </a:t>
            </a:r>
            <a:r>
              <a:rPr lang="en-US" sz="1800" baseline="30000" smtClean="0">
                <a:latin typeface="Times New Roman" pitchFamily="18" charset="0"/>
              </a:rPr>
              <a:t>o</a:t>
            </a:r>
            <a:r>
              <a:rPr lang="en-US" sz="1800" smtClean="0">
                <a:latin typeface="Times New Roman" pitchFamily="18" charset="0"/>
              </a:rPr>
              <a:t>F, maka tidak panas</a:t>
            </a:r>
          </a:p>
          <a:p>
            <a:pPr lvl="1" eaLnBrk="1" hangingPunct="1">
              <a:lnSpc>
                <a:spcPct val="90000"/>
              </a:lnSpc>
            </a:pPr>
            <a:endParaRPr lang="en-US" sz="1800" smtClean="0">
              <a:latin typeface="Times New Roman" pitchFamily="18" charset="0"/>
            </a:endParaRPr>
          </a:p>
          <a:p>
            <a:pPr eaLnBrk="1" hangingPunct="1">
              <a:lnSpc>
                <a:spcPct val="90000"/>
              </a:lnSpc>
            </a:pPr>
            <a:r>
              <a:rPr lang="en-US" sz="1800" i="1" smtClean="0">
                <a:latin typeface="Times New Roman" pitchFamily="18" charset="0"/>
              </a:rPr>
              <a:t>If Suhu ≥ 80 oF, disebut panas</a:t>
            </a:r>
          </a:p>
          <a:p>
            <a:pPr eaLnBrk="1" hangingPunct="1">
              <a:lnSpc>
                <a:spcPct val="90000"/>
              </a:lnSpc>
            </a:pPr>
            <a:r>
              <a:rPr lang="en-US" sz="1800" i="1" smtClean="0">
                <a:latin typeface="Times New Roman" pitchFamily="18" charset="0"/>
              </a:rPr>
              <a:t>If Suhu &lt; 80 oF, disebut tidak panas</a:t>
            </a:r>
          </a:p>
          <a:p>
            <a:pPr eaLnBrk="1" hangingPunct="1">
              <a:lnSpc>
                <a:spcPct val="90000"/>
              </a:lnSpc>
            </a:pPr>
            <a:endParaRPr lang="en-US" sz="1800" i="1" smtClean="0">
              <a:latin typeface="Times New Roman" pitchFamily="18" charset="0"/>
            </a:endParaRPr>
          </a:p>
          <a:p>
            <a:pPr eaLnBrk="1" hangingPunct="1">
              <a:lnSpc>
                <a:spcPct val="90000"/>
              </a:lnSpc>
            </a:pPr>
            <a:r>
              <a:rPr lang="en-US" sz="1800" smtClean="0">
                <a:latin typeface="Times New Roman" pitchFamily="18" charset="0"/>
              </a:rPr>
              <a:t>Fungsi keanggotaan dari himpunan tegas gagal membedakan antara anggota pada himpunan yang sama</a:t>
            </a:r>
          </a:p>
          <a:p>
            <a:pPr eaLnBrk="1" hangingPunct="1">
              <a:lnSpc>
                <a:spcPct val="90000"/>
              </a:lnSpc>
            </a:pPr>
            <a:r>
              <a:rPr lang="en-US" sz="1800" smtClean="0">
                <a:latin typeface="Times New Roman" pitchFamily="18" charset="0"/>
              </a:rPr>
              <a:t>Ada problem-problem yang terlalu kompleks untuk didefinisikan secara tepat</a:t>
            </a:r>
          </a:p>
          <a:p>
            <a:pPr lvl="1" eaLnBrk="1" hangingPunct="1">
              <a:lnSpc>
                <a:spcPct val="90000"/>
              </a:lnSpc>
            </a:pPr>
            <a:endParaRPr lang="en-US" sz="1600" smtClean="0">
              <a:latin typeface="Times New Roman" pitchFamily="18" charset="0"/>
              <a:sym typeface="Symbol" pitchFamily="18" charset="2"/>
            </a:endParaRPr>
          </a:p>
          <a:p>
            <a:pPr eaLnBrk="1" hangingPunct="1">
              <a:lnSpc>
                <a:spcPct val="90000"/>
              </a:lnSpc>
              <a:buFontTx/>
              <a:buNone/>
            </a:pPr>
            <a:endParaRPr lang="en-US" sz="1800" smtClean="0">
              <a:latin typeface="Times New Roman" pitchFamily="18" charset="0"/>
              <a:sym typeface="Symbol" pitchFamily="18" charset="2"/>
            </a:endParaRPr>
          </a:p>
          <a:p>
            <a:pPr eaLnBrk="1" hangingPunct="1">
              <a:lnSpc>
                <a:spcPct val="90000"/>
              </a:lnSpc>
            </a:pPr>
            <a:endParaRPr lang="en-US" sz="1800" smtClean="0">
              <a:latin typeface="Times New Roman" pitchFamily="18" charset="0"/>
              <a:sym typeface="Symbol" pitchFamily="18" charset="2"/>
            </a:endParaRPr>
          </a:p>
        </p:txBody>
      </p:sp>
      <p:sp>
        <p:nvSpPr>
          <p:cNvPr id="215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&lt;Intelligence System&gt;</a:t>
            </a:r>
          </a:p>
        </p:txBody>
      </p:sp>
      <p:pic>
        <p:nvPicPr>
          <p:cNvPr id="215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863" y="2335213"/>
            <a:ext cx="4227512"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4A329A-1D17-4917-B052-A15F710C90C7}" type="slidenum">
              <a:rPr lang="en-US" smtClean="0"/>
              <a:pPr eaLnBrk="1" hangingPunct="1"/>
              <a:t>40</a:t>
            </a:fld>
            <a:endParaRPr lang="en-US" smtClean="0"/>
          </a:p>
        </p:txBody>
      </p:sp>
      <p:sp>
        <p:nvSpPr>
          <p:cNvPr id="58371" name="Rectangle 2"/>
          <p:cNvSpPr>
            <a:spLocks noChangeArrowheads="1"/>
          </p:cNvSpPr>
          <p:nvPr/>
        </p:nvSpPr>
        <p:spPr bwMode="auto">
          <a:xfrm>
            <a:off x="457200" y="1371600"/>
            <a:ext cx="7924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r>
              <a:rPr lang="en-GB" sz="2400" b="1">
                <a:cs typeface="Times New Roman" pitchFamily="18" charset="0"/>
              </a:rPr>
              <a:t>	Centre of gravity (COG):</a:t>
            </a:r>
            <a:r>
              <a:rPr lang="en-GB" sz="2400">
                <a:cs typeface="Times New Roman" pitchFamily="18" charset="0"/>
              </a:rPr>
              <a:t> mencari titik yang membagi area solusi menjadi 2 bagian yang sama</a:t>
            </a:r>
          </a:p>
        </p:txBody>
      </p:sp>
      <p:grpSp>
        <p:nvGrpSpPr>
          <p:cNvPr id="2" name="Group 3"/>
          <p:cNvGrpSpPr>
            <a:grpSpLocks/>
          </p:cNvGrpSpPr>
          <p:nvPr/>
        </p:nvGrpSpPr>
        <p:grpSpPr bwMode="auto">
          <a:xfrm>
            <a:off x="914400" y="2743200"/>
            <a:ext cx="7239000" cy="685800"/>
            <a:chOff x="1056" y="576"/>
            <a:chExt cx="3360" cy="336"/>
          </a:xfrm>
        </p:grpSpPr>
        <p:sp>
          <p:nvSpPr>
            <p:cNvPr id="58376" name="Rectangle 4"/>
            <p:cNvSpPr>
              <a:spLocks noChangeArrowheads="1"/>
            </p:cNvSpPr>
            <p:nvPr/>
          </p:nvSpPr>
          <p:spPr bwMode="auto">
            <a:xfrm>
              <a:off x="1056" y="576"/>
              <a:ext cx="3360" cy="3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p>
          </p:txBody>
        </p:sp>
        <p:graphicFrame>
          <p:nvGraphicFramePr>
            <p:cNvPr id="58377" name="Object 3"/>
            <p:cNvGraphicFramePr>
              <a:graphicFrameLocks noChangeAspect="1"/>
            </p:cNvGraphicFramePr>
            <p:nvPr/>
          </p:nvGraphicFramePr>
          <p:xfrm>
            <a:off x="1104" y="624"/>
            <a:ext cx="3248" cy="247"/>
          </p:xfrm>
          <a:graphic>
            <a:graphicData uri="http://schemas.openxmlformats.org/presentationml/2006/ole">
              <mc:AlternateContent xmlns:mc="http://schemas.openxmlformats.org/markup-compatibility/2006">
                <mc:Choice xmlns:v="urn:schemas-microsoft-com:vml" Requires="v">
                  <p:oleObj spid="_x0000_s58382" name="Equation" r:id="rId4" imgW="5156200" imgH="393700" progId="Equation.3">
                    <p:embed/>
                  </p:oleObj>
                </mc:Choice>
                <mc:Fallback>
                  <p:oleObj name="Equation" r:id="rId4" imgW="5156200" imgH="3937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624"/>
                          <a:ext cx="3248" cy="24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8373" name="Rectangle 6"/>
          <p:cNvSpPr>
            <a:spLocks noChangeArrowheads="1"/>
          </p:cNvSpPr>
          <p:nvPr/>
        </p:nvSpPr>
        <p:spPr bwMode="auto">
          <a:xfrm>
            <a:off x="1524000" y="3657600"/>
            <a:ext cx="6172200" cy="2514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p>
        </p:txBody>
      </p:sp>
      <p:graphicFrame>
        <p:nvGraphicFramePr>
          <p:cNvPr id="97287" name="Object 2"/>
          <p:cNvGraphicFramePr>
            <a:graphicFrameLocks noChangeAspect="1"/>
          </p:cNvGraphicFramePr>
          <p:nvPr/>
        </p:nvGraphicFramePr>
        <p:xfrm>
          <a:off x="1700213" y="3727450"/>
          <a:ext cx="5829300" cy="2398713"/>
        </p:xfrm>
        <a:graphic>
          <a:graphicData uri="http://schemas.openxmlformats.org/presentationml/2006/ole">
            <mc:AlternateContent xmlns:mc="http://schemas.openxmlformats.org/markup-compatibility/2006">
              <mc:Choice xmlns:v="urn:schemas-microsoft-com:vml" Requires="v">
                <p:oleObj spid="_x0000_s58383" name="Picture" r:id="rId6" imgW="5038725" imgH="2619375" progId="Word.Picture.8">
                  <p:embed/>
                </p:oleObj>
              </mc:Choice>
              <mc:Fallback>
                <p:oleObj name="Picture" r:id="rId6" imgW="5038725" imgH="2619375" progId="Word.Picture.8">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0213" y="3727450"/>
                        <a:ext cx="5829300" cy="239871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8" name="Rectangle 8"/>
          <p:cNvSpPr>
            <a:spLocks noChangeArrowheads="1"/>
          </p:cNvSpPr>
          <p:nvPr/>
        </p:nvSpPr>
        <p:spPr bwMode="auto">
          <a:xfrm>
            <a:off x="827088" y="476250"/>
            <a:ext cx="7800975" cy="871538"/>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Mamdani</a:t>
            </a:r>
            <a:endParaRPr lang="en-US" sz="3600" b="1">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72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GB" b="1" dirty="0" smtClean="0">
                <a:effectLst>
                  <a:outerShdw blurRad="38100" dist="38100" dir="2700000" algn="tl">
                    <a:srgbClr val="C0C0C0"/>
                  </a:outerShdw>
                </a:effectLst>
                <a:cs typeface="Arial" pitchFamily="34" charset="0"/>
              </a:rPr>
              <a:t>Model Fuzzy </a:t>
            </a:r>
            <a:r>
              <a:rPr lang="en-GB" b="1" dirty="0" err="1" smtClean="0">
                <a:effectLst>
                  <a:outerShdw blurRad="38100" dist="38100" dir="2700000" algn="tl">
                    <a:srgbClr val="C0C0C0"/>
                  </a:outerShdw>
                </a:effectLst>
                <a:cs typeface="Arial" pitchFamily="34" charset="0"/>
              </a:rPr>
              <a:t>Sugeno</a:t>
            </a:r>
            <a:endParaRPr lang="en-US" dirty="0"/>
          </a:p>
        </p:txBody>
      </p:sp>
      <p:sp>
        <p:nvSpPr>
          <p:cNvPr id="59395" name="Content Placeholder 5"/>
          <p:cNvSpPr>
            <a:spLocks noGrp="1"/>
          </p:cNvSpPr>
          <p:nvPr>
            <p:ph idx="1"/>
          </p:nvPr>
        </p:nvSpPr>
        <p:spPr/>
        <p:txBody>
          <a:bodyPr/>
          <a:lstStyle/>
          <a:p>
            <a:r>
              <a:rPr lang="en-GB" sz="2400" smtClean="0">
                <a:cs typeface="Times New Roman" pitchFamily="18" charset="0"/>
              </a:rPr>
              <a:t>Inferensi Mamdani tidak efisien karena melibatkan proses pencarian centroid dari area 2 dimensi.</a:t>
            </a:r>
          </a:p>
          <a:p>
            <a:r>
              <a:rPr lang="en-GB" sz="2400" b="1" smtClean="0">
                <a:cs typeface="Times New Roman" pitchFamily="18" charset="0"/>
              </a:rPr>
              <a:t>Michio Sugeno</a:t>
            </a:r>
            <a:r>
              <a:rPr lang="en-GB" sz="2400" smtClean="0">
                <a:cs typeface="Times New Roman" pitchFamily="18" charset="0"/>
              </a:rPr>
              <a:t> mengusulkan penggunaan singleton sebagai fungsi keanggotaan dari konsekuen. </a:t>
            </a:r>
            <a:r>
              <a:rPr lang="en-GB" sz="2400" b="1" smtClean="0">
                <a:cs typeface="Times New Roman" pitchFamily="18" charset="0"/>
              </a:rPr>
              <a:t>Singleton</a:t>
            </a:r>
            <a:r>
              <a:rPr lang="en-GB" sz="2400" smtClean="0">
                <a:cs typeface="Times New Roman" pitchFamily="18" charset="0"/>
              </a:rPr>
              <a:t> adalah sebuah himpunan fuzzy dengan fungsi keanggotaan: pada titik tertentu mempunyai sebuah nilai dan 0 di luar titik tersebut.</a:t>
            </a:r>
            <a:endParaRPr lang="en-US" sz="2400" smtClean="0"/>
          </a:p>
          <a:p>
            <a:r>
              <a:rPr lang="sv-SE" sz="2400" smtClean="0"/>
              <a:t>Penalaran ini hampir sama dengan penalaran Mamdani, hanya saja output (konsekuen) sistem tidak berupa himpunan fuzzy, melainkan berupa konstanta atau persamaan linear.</a:t>
            </a:r>
            <a:endParaRPr lang="en-US" sz="2400" smtClean="0"/>
          </a:p>
        </p:txBody>
      </p:sp>
      <p:sp>
        <p:nvSpPr>
          <p:cNvPr id="593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9FE82B7-E96A-4246-A607-419E3AAAC5CD}" type="slidenum">
              <a:rPr lang="en-US" smtClean="0"/>
              <a:pPr eaLnBrk="1" hangingPunct="1"/>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Model Fuzzy Sugeno</a:t>
            </a:r>
          </a:p>
        </p:txBody>
      </p:sp>
      <p:sp>
        <p:nvSpPr>
          <p:cNvPr id="60419" name="Content Placeholder 2"/>
          <p:cNvSpPr>
            <a:spLocks noGrp="1"/>
          </p:cNvSpPr>
          <p:nvPr>
            <p:ph idx="1"/>
          </p:nvPr>
        </p:nvSpPr>
        <p:spPr/>
        <p:txBody>
          <a:bodyPr/>
          <a:lstStyle/>
          <a:p>
            <a:r>
              <a:rPr lang="en-US" sz="2200" smtClean="0"/>
              <a:t>Orde-Nol</a:t>
            </a:r>
          </a:p>
          <a:p>
            <a:pPr lvl="1"/>
            <a:r>
              <a:rPr lang="en-US" sz="2200" smtClean="0"/>
              <a:t>Bentuk Umum :</a:t>
            </a:r>
          </a:p>
          <a:p>
            <a:pPr lvl="1">
              <a:buFontTx/>
              <a:buNone/>
            </a:pPr>
            <a:r>
              <a:rPr lang="en-US" sz="2200" smtClean="0"/>
              <a:t>	IF (X is A )  (X is A )  (X is A ) (X is A )  THEN z =  k</a:t>
            </a:r>
          </a:p>
          <a:p>
            <a:pPr lvl="1">
              <a:buFontTx/>
              <a:buNone/>
            </a:pPr>
            <a:r>
              <a:rPr lang="en-US" sz="2200" smtClean="0"/>
              <a:t>	dengan Ai adalah himpunan fuzzy ke-I sebagai anteseden, dan k adalah konstanta (tegas) sebagai konsekuen</a:t>
            </a:r>
          </a:p>
          <a:p>
            <a:r>
              <a:rPr lang="en-US" sz="2200" smtClean="0"/>
              <a:t>Orde-satu</a:t>
            </a:r>
          </a:p>
          <a:p>
            <a:pPr lvl="1"/>
            <a:r>
              <a:rPr lang="en-US" sz="2200" smtClean="0"/>
              <a:t>Bentuk Umum :</a:t>
            </a:r>
          </a:p>
          <a:p>
            <a:pPr lvl="1">
              <a:buFontTx/>
              <a:buNone/>
            </a:pPr>
            <a:r>
              <a:rPr lang="en-US" sz="2200" smtClean="0"/>
              <a:t>	IF (X is A )  …. (X is A ) THEN z = p</a:t>
            </a:r>
          </a:p>
          <a:p>
            <a:pPr lvl="1">
              <a:buFontTx/>
              <a:buNone/>
            </a:pPr>
            <a:r>
              <a:rPr lang="en-US" sz="2200" smtClean="0"/>
              <a:t>	dengan Ai adalah himpunan fuzzy ke-I sebagai anteseden, dan pi adalah suatu konstanta ke-I dan q merupakan konstanta dalam konsekuen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371989-4334-4FD8-93A6-8BB0D4804466}" type="slidenum">
              <a:rPr lang="en-US" smtClean="0"/>
              <a:pPr eaLnBrk="1" hangingPunct="1"/>
              <a:t>43</a:t>
            </a:fld>
            <a:endParaRPr lang="en-US" smtClean="0"/>
          </a:p>
        </p:txBody>
      </p:sp>
      <p:sp>
        <p:nvSpPr>
          <p:cNvPr id="61443" name="Rectangle 2"/>
          <p:cNvSpPr>
            <a:spLocks noChangeArrowheads="1"/>
          </p:cNvSpPr>
          <p:nvPr/>
        </p:nvSpPr>
        <p:spPr bwMode="auto">
          <a:xfrm>
            <a:off x="457200" y="1371600"/>
            <a:ext cx="7924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r>
              <a:rPr lang="en-GB" sz="2000" b="1">
                <a:cs typeface="Times New Roman" pitchFamily="18" charset="0"/>
              </a:rPr>
              <a:t>	</a:t>
            </a:r>
            <a:r>
              <a:rPr lang="en-GB" sz="2000">
                <a:cs typeface="Times New Roman" pitchFamily="18" charset="0"/>
              </a:rPr>
              <a:t>Perbedaan antara Mamdani dan Sugeno ada pada konsekuen. Sugeno menggunakan konstanta atau fungsi matematika dari variabel input:</a:t>
            </a:r>
          </a:p>
          <a:p>
            <a:pPr marL="342900" indent="-342900"/>
            <a:endParaRPr lang="en-GB" sz="2000">
              <a:cs typeface="Times New Roman" pitchFamily="18" charset="0"/>
            </a:endParaRPr>
          </a:p>
          <a:p>
            <a:pPr marL="342900" indent="-342900" algn="just"/>
            <a:r>
              <a:rPr lang="en-GB" sz="2000">
                <a:cs typeface="Times New Roman" pitchFamily="18" charset="0"/>
              </a:rPr>
              <a:t>		IF	   </a:t>
            </a:r>
            <a:r>
              <a:rPr lang="en-GB" sz="2000" i="1">
                <a:latin typeface="Times New Roman" pitchFamily="18" charset="0"/>
                <a:cs typeface="Times New Roman" pitchFamily="18" charset="0"/>
              </a:rPr>
              <a:t>x</a:t>
            </a:r>
            <a:r>
              <a:rPr lang="en-GB" sz="2000">
                <a:cs typeface="Times New Roman" pitchFamily="18" charset="0"/>
              </a:rPr>
              <a:t> is A</a:t>
            </a:r>
          </a:p>
          <a:p>
            <a:pPr marL="342900" indent="-342900" algn="just"/>
            <a:r>
              <a:rPr lang="en-GB" sz="2000">
                <a:cs typeface="Times New Roman" pitchFamily="18" charset="0"/>
              </a:rPr>
              <a:t>		AND	   </a:t>
            </a:r>
            <a:r>
              <a:rPr lang="en-GB" sz="2000" i="1">
                <a:latin typeface="Times New Roman" pitchFamily="18" charset="0"/>
                <a:cs typeface="Times New Roman" pitchFamily="18" charset="0"/>
              </a:rPr>
              <a:t>y</a:t>
            </a:r>
            <a:r>
              <a:rPr lang="en-GB" sz="2000">
                <a:cs typeface="Times New Roman" pitchFamily="18" charset="0"/>
              </a:rPr>
              <a:t> is B</a:t>
            </a:r>
          </a:p>
          <a:p>
            <a:pPr marL="342900" indent="-342900" algn="just"/>
            <a:r>
              <a:rPr lang="en-GB" sz="2000">
                <a:cs typeface="Times New Roman" pitchFamily="18" charset="0"/>
              </a:rPr>
              <a:t>		THEN    </a:t>
            </a:r>
            <a:r>
              <a:rPr lang="en-GB" sz="2000" i="1">
                <a:latin typeface="Times New Roman" pitchFamily="18" charset="0"/>
                <a:cs typeface="Times New Roman" pitchFamily="18" charset="0"/>
              </a:rPr>
              <a:t>z </a:t>
            </a:r>
            <a:r>
              <a:rPr lang="en-GB" sz="2000">
                <a:cs typeface="Times New Roman" pitchFamily="18" charset="0"/>
              </a:rPr>
              <a:t>is </a:t>
            </a:r>
            <a:r>
              <a:rPr lang="en-GB" sz="2000" i="1">
                <a:latin typeface="Times New Roman" pitchFamily="18" charset="0"/>
                <a:cs typeface="Times New Roman" pitchFamily="18" charset="0"/>
              </a:rPr>
              <a:t>f(x, y)</a:t>
            </a:r>
          </a:p>
          <a:p>
            <a:pPr marL="342900" indent="-342900" algn="just"/>
            <a:endParaRPr lang="en-GB" sz="2000" i="1">
              <a:latin typeface="Times New Roman" pitchFamily="18" charset="0"/>
              <a:cs typeface="Times New Roman" pitchFamily="18" charset="0"/>
            </a:endParaRPr>
          </a:p>
          <a:p>
            <a:pPr marL="342900" indent="-342900"/>
            <a:r>
              <a:rPr lang="en-GB" sz="2000">
                <a:cs typeface="Times New Roman" pitchFamily="18" charset="0"/>
              </a:rPr>
              <a:t>	dimana </a:t>
            </a:r>
            <a:r>
              <a:rPr lang="en-GB" sz="2000" i="1">
                <a:latin typeface="Times New Roman" pitchFamily="18" charset="0"/>
                <a:cs typeface="Times New Roman" pitchFamily="18" charset="0"/>
              </a:rPr>
              <a:t>x</a:t>
            </a:r>
            <a:r>
              <a:rPr lang="en-GB" sz="2000">
                <a:cs typeface="Times New Roman" pitchFamily="18" charset="0"/>
              </a:rPr>
              <a:t>, </a:t>
            </a:r>
            <a:r>
              <a:rPr lang="en-GB" sz="2000" i="1">
                <a:latin typeface="Times New Roman" pitchFamily="18" charset="0"/>
                <a:cs typeface="Times New Roman" pitchFamily="18" charset="0"/>
              </a:rPr>
              <a:t>y</a:t>
            </a:r>
            <a:r>
              <a:rPr lang="en-GB" sz="2000">
                <a:cs typeface="Times New Roman" pitchFamily="18" charset="0"/>
              </a:rPr>
              <a:t> dan </a:t>
            </a:r>
            <a:r>
              <a:rPr lang="en-GB" sz="2000" i="1">
                <a:latin typeface="Times New Roman" pitchFamily="18" charset="0"/>
                <a:cs typeface="Times New Roman" pitchFamily="18" charset="0"/>
              </a:rPr>
              <a:t>z</a:t>
            </a:r>
            <a:r>
              <a:rPr lang="en-GB" sz="2000">
                <a:cs typeface="Times New Roman" pitchFamily="18" charset="0"/>
              </a:rPr>
              <a:t> adalah variabel linguistik; A dan B himpunan fuzzy untuk X dan Y, dan </a:t>
            </a:r>
            <a:r>
              <a:rPr lang="en-GB" sz="2000" i="1">
                <a:latin typeface="Times New Roman" pitchFamily="18" charset="0"/>
                <a:cs typeface="Times New Roman" pitchFamily="18" charset="0"/>
              </a:rPr>
              <a:t>f(x, y)</a:t>
            </a:r>
            <a:r>
              <a:rPr lang="en-GB" sz="2000">
                <a:cs typeface="Times New Roman" pitchFamily="18" charset="0"/>
              </a:rPr>
              <a:t> adalah fungsi matematik.</a:t>
            </a:r>
            <a:endParaRPr lang="en-US" sz="2000">
              <a:cs typeface="Times New Roman" pitchFamily="18" charset="0"/>
            </a:endParaRPr>
          </a:p>
          <a:p>
            <a:pPr marL="342900" indent="-342900"/>
            <a:endParaRPr lang="en-GB" sz="2000">
              <a:cs typeface="Times New Roman" pitchFamily="18" charset="0"/>
            </a:endParaRPr>
          </a:p>
        </p:txBody>
      </p:sp>
      <p:sp>
        <p:nvSpPr>
          <p:cNvPr id="61444" name="Rectangle 3"/>
          <p:cNvSpPr>
            <a:spLocks noChangeArrowheads="1"/>
          </p:cNvSpPr>
          <p:nvPr/>
        </p:nvSpPr>
        <p:spPr bwMode="auto">
          <a:xfrm>
            <a:off x="4859338" y="2636838"/>
            <a:ext cx="24479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2000">
                <a:cs typeface="Arial" charset="0"/>
              </a:rPr>
              <a:t>IF	   </a:t>
            </a:r>
            <a:r>
              <a:rPr lang="en-GB" sz="2000" i="1">
                <a:cs typeface="Arial" charset="0"/>
              </a:rPr>
              <a:t>x</a:t>
            </a:r>
            <a:r>
              <a:rPr lang="en-GB" sz="2000">
                <a:cs typeface="Arial" charset="0"/>
              </a:rPr>
              <a:t> is A</a:t>
            </a:r>
          </a:p>
          <a:p>
            <a:r>
              <a:rPr lang="en-GB" sz="2000">
                <a:cs typeface="Arial" charset="0"/>
              </a:rPr>
              <a:t>AND	   </a:t>
            </a:r>
            <a:r>
              <a:rPr lang="en-GB" sz="2000" i="1">
                <a:cs typeface="Arial" charset="0"/>
              </a:rPr>
              <a:t>y</a:t>
            </a:r>
            <a:r>
              <a:rPr lang="en-GB" sz="2000">
                <a:cs typeface="Arial" charset="0"/>
              </a:rPr>
              <a:t> is B</a:t>
            </a:r>
          </a:p>
          <a:p>
            <a:r>
              <a:rPr lang="en-GB" sz="2000">
                <a:cs typeface="Arial" charset="0"/>
              </a:rPr>
              <a:t>THEN      </a:t>
            </a:r>
            <a:r>
              <a:rPr lang="en-GB" sz="2000" i="1">
                <a:cs typeface="Arial" charset="0"/>
              </a:rPr>
              <a:t>z</a:t>
            </a:r>
            <a:r>
              <a:rPr lang="en-GB" sz="2000">
                <a:cs typeface="Arial" charset="0"/>
              </a:rPr>
              <a:t> is </a:t>
            </a:r>
            <a:r>
              <a:rPr lang="en-GB" sz="2000" i="1">
                <a:cs typeface="Arial" charset="0"/>
              </a:rPr>
              <a:t>k</a:t>
            </a:r>
          </a:p>
        </p:txBody>
      </p:sp>
      <p:sp>
        <p:nvSpPr>
          <p:cNvPr id="101380" name="Rectangle 4"/>
          <p:cNvSpPr>
            <a:spLocks noChangeArrowheads="1"/>
          </p:cNvSpPr>
          <p:nvPr/>
        </p:nvSpPr>
        <p:spPr bwMode="auto">
          <a:xfrm>
            <a:off x="755650" y="333375"/>
            <a:ext cx="7800975" cy="792163"/>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Sugeno</a:t>
            </a:r>
            <a:endParaRPr lang="en-US" sz="3600" b="1">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B25EA9F-10A3-43BE-91DE-D8C9390C57BA}" type="slidenum">
              <a:rPr lang="en-US" smtClean="0"/>
              <a:pPr eaLnBrk="1" hangingPunct="1"/>
              <a:t>44</a:t>
            </a:fld>
            <a:endParaRPr lang="en-US" smtClean="0"/>
          </a:p>
        </p:txBody>
      </p:sp>
      <p:grpSp>
        <p:nvGrpSpPr>
          <p:cNvPr id="62467" name="Group 2"/>
          <p:cNvGrpSpPr>
            <a:grpSpLocks/>
          </p:cNvGrpSpPr>
          <p:nvPr/>
        </p:nvGrpSpPr>
        <p:grpSpPr bwMode="auto">
          <a:xfrm>
            <a:off x="990600" y="1905000"/>
            <a:ext cx="7467600" cy="4343400"/>
            <a:chOff x="240" y="528"/>
            <a:chExt cx="5136" cy="3264"/>
          </a:xfrm>
        </p:grpSpPr>
        <p:sp>
          <p:nvSpPr>
            <p:cNvPr id="62470" name="Rectangle 3"/>
            <p:cNvSpPr>
              <a:spLocks noChangeArrowheads="1"/>
            </p:cNvSpPr>
            <p:nvPr/>
          </p:nvSpPr>
          <p:spPr bwMode="auto">
            <a:xfrm>
              <a:off x="240" y="528"/>
              <a:ext cx="5136" cy="32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id-ID"/>
            </a:p>
          </p:txBody>
        </p:sp>
        <p:graphicFrame>
          <p:nvGraphicFramePr>
            <p:cNvPr id="62471" name="Object 2"/>
            <p:cNvGraphicFramePr>
              <a:graphicFrameLocks noChangeAspect="1"/>
            </p:cNvGraphicFramePr>
            <p:nvPr/>
          </p:nvGraphicFramePr>
          <p:xfrm>
            <a:off x="384" y="612"/>
            <a:ext cx="4896" cy="3137"/>
          </p:xfrm>
          <a:graphic>
            <a:graphicData uri="http://schemas.openxmlformats.org/presentationml/2006/ole">
              <mc:AlternateContent xmlns:mc="http://schemas.openxmlformats.org/markup-compatibility/2006">
                <mc:Choice xmlns:v="urn:schemas-microsoft-com:vml" Requires="v">
                  <p:oleObj spid="_x0000_s62474" name="Picture" r:id="rId4" imgW="5361432" imgH="3406140" progId="Word.Picture.8">
                    <p:embed/>
                  </p:oleObj>
                </mc:Choice>
                <mc:Fallback>
                  <p:oleObj name="Picture" r:id="rId4" imgW="5361432" imgH="34061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612"/>
                          <a:ext cx="4896" cy="313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2468" name="Rectangle 5"/>
          <p:cNvSpPr>
            <a:spLocks noChangeArrowheads="1"/>
          </p:cNvSpPr>
          <p:nvPr/>
        </p:nvSpPr>
        <p:spPr bwMode="auto">
          <a:xfrm>
            <a:off x="914400" y="1239838"/>
            <a:ext cx="2498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sz="2800" b="1">
                <a:cs typeface="Arial" charset="0"/>
              </a:rPr>
              <a:t>Evaluasi Rule</a:t>
            </a:r>
          </a:p>
        </p:txBody>
      </p:sp>
      <p:sp>
        <p:nvSpPr>
          <p:cNvPr id="103430" name="Rectangle 6"/>
          <p:cNvSpPr>
            <a:spLocks noChangeArrowheads="1"/>
          </p:cNvSpPr>
          <p:nvPr/>
        </p:nvSpPr>
        <p:spPr bwMode="auto">
          <a:xfrm>
            <a:off x="827088" y="404813"/>
            <a:ext cx="7800975" cy="792162"/>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Sugeno</a:t>
            </a:r>
            <a:endParaRPr lang="en-US" sz="3600" b="1">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567E5EA-CFCD-430D-83DD-BC3E018E12EB}" type="slidenum">
              <a:rPr lang="en-US" smtClean="0"/>
              <a:pPr eaLnBrk="1" hangingPunct="1"/>
              <a:t>45</a:t>
            </a:fld>
            <a:endParaRPr lang="en-US" smtClean="0"/>
          </a:p>
        </p:txBody>
      </p:sp>
      <p:sp>
        <p:nvSpPr>
          <p:cNvPr id="63491" name="Rectangle 2"/>
          <p:cNvSpPr>
            <a:spLocks noChangeArrowheads="1"/>
          </p:cNvSpPr>
          <p:nvPr/>
        </p:nvSpPr>
        <p:spPr bwMode="auto">
          <a:xfrm>
            <a:off x="914400" y="1239838"/>
            <a:ext cx="2003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sz="2800" b="1">
                <a:cs typeface="Arial" charset="0"/>
              </a:rPr>
              <a:t>Komposisi</a:t>
            </a:r>
          </a:p>
        </p:txBody>
      </p:sp>
      <p:graphicFrame>
        <p:nvGraphicFramePr>
          <p:cNvPr id="63492" name="Object 2"/>
          <p:cNvGraphicFramePr>
            <a:graphicFrameLocks noChangeAspect="1"/>
          </p:cNvGraphicFramePr>
          <p:nvPr/>
        </p:nvGraphicFramePr>
        <p:xfrm>
          <a:off x="990600" y="1893888"/>
          <a:ext cx="7315200" cy="2220912"/>
        </p:xfrm>
        <a:graphic>
          <a:graphicData uri="http://schemas.openxmlformats.org/presentationml/2006/ole">
            <mc:AlternateContent xmlns:mc="http://schemas.openxmlformats.org/markup-compatibility/2006">
              <mc:Choice xmlns:v="urn:schemas-microsoft-com:vml" Requires="v">
                <p:oleObj spid="_x0000_s63496" name="Picture" r:id="rId4" imgW="5195316" imgH="1348740" progId="Word.Picture.8">
                  <p:embed/>
                </p:oleObj>
              </mc:Choice>
              <mc:Fallback>
                <p:oleObj name="Picture" r:id="rId4" imgW="5195316" imgH="13487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893888"/>
                        <a:ext cx="7315200" cy="222091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6" name="Rectangle 4"/>
          <p:cNvSpPr>
            <a:spLocks noChangeArrowheads="1"/>
          </p:cNvSpPr>
          <p:nvPr/>
        </p:nvSpPr>
        <p:spPr bwMode="auto">
          <a:xfrm>
            <a:off x="827088" y="260350"/>
            <a:ext cx="7800975" cy="792163"/>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Sugeno</a:t>
            </a:r>
            <a:endParaRPr lang="en-US" sz="3600" b="1">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A76E642-DBE8-40EE-9A2D-C4F8C5864DDA}" type="slidenum">
              <a:rPr lang="en-US" smtClean="0"/>
              <a:pPr eaLnBrk="1" hangingPunct="1"/>
              <a:t>46</a:t>
            </a:fld>
            <a:endParaRPr lang="en-US" smtClean="0"/>
          </a:p>
        </p:txBody>
      </p:sp>
      <p:sp>
        <p:nvSpPr>
          <p:cNvPr id="64515" name="Rectangle 2"/>
          <p:cNvSpPr>
            <a:spLocks noChangeArrowheads="1"/>
          </p:cNvSpPr>
          <p:nvPr/>
        </p:nvSpPr>
        <p:spPr bwMode="auto">
          <a:xfrm>
            <a:off x="914400" y="1239838"/>
            <a:ext cx="2341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sz="2800" b="1">
                <a:cs typeface="Arial" charset="0"/>
              </a:rPr>
              <a:t>Defuzzifikasi</a:t>
            </a:r>
          </a:p>
        </p:txBody>
      </p:sp>
      <p:graphicFrame>
        <p:nvGraphicFramePr>
          <p:cNvPr id="64516" name="Object 2"/>
          <p:cNvGraphicFramePr>
            <a:graphicFrameLocks noChangeAspect="1"/>
          </p:cNvGraphicFramePr>
          <p:nvPr/>
        </p:nvGraphicFramePr>
        <p:xfrm>
          <a:off x="3276600" y="2057400"/>
          <a:ext cx="2590800" cy="1981200"/>
        </p:xfrm>
        <a:graphic>
          <a:graphicData uri="http://schemas.openxmlformats.org/presentationml/2006/ole">
            <mc:AlternateContent xmlns:mc="http://schemas.openxmlformats.org/markup-compatibility/2006">
              <mc:Choice xmlns:v="urn:schemas-microsoft-com:vml" Requires="v">
                <p:oleObj spid="_x0000_s64524" name="Picture" r:id="rId4" imgW="1423416" imgH="1176528" progId="Word.Picture.8">
                  <p:embed/>
                </p:oleObj>
              </mc:Choice>
              <mc:Fallback>
                <p:oleObj name="Picture" r:id="rId4" imgW="1423416" imgH="1176528"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057400"/>
                        <a:ext cx="2590800" cy="1981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524" name="Object 3"/>
          <p:cNvGraphicFramePr>
            <a:graphicFrameLocks noChangeAspect="1"/>
          </p:cNvGraphicFramePr>
          <p:nvPr/>
        </p:nvGraphicFramePr>
        <p:xfrm>
          <a:off x="838200" y="5006975"/>
          <a:ext cx="7467600" cy="784225"/>
        </p:xfrm>
        <a:graphic>
          <a:graphicData uri="http://schemas.openxmlformats.org/presentationml/2006/ole">
            <mc:AlternateContent xmlns:mc="http://schemas.openxmlformats.org/markup-compatibility/2006">
              <mc:Choice xmlns:v="urn:schemas-microsoft-com:vml" Requires="v">
                <p:oleObj spid="_x0000_s64525" name="Equation" r:id="rId6" imgW="4622800" imgH="419100" progId="Equation.3">
                  <p:embed/>
                </p:oleObj>
              </mc:Choice>
              <mc:Fallback>
                <p:oleObj name="Equation" r:id="rId6" imgW="4622800" imgH="4191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006975"/>
                        <a:ext cx="7467600" cy="7842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5" name="Rectangle 5"/>
          <p:cNvSpPr>
            <a:spLocks noChangeArrowheads="1"/>
          </p:cNvSpPr>
          <p:nvPr/>
        </p:nvSpPr>
        <p:spPr bwMode="auto">
          <a:xfrm>
            <a:off x="2801938" y="4495800"/>
            <a:ext cx="3522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GB" sz="2400">
                <a:cs typeface="Times New Roman" pitchFamily="18" charset="0"/>
              </a:rPr>
              <a:t>Weighted average (WA):</a:t>
            </a:r>
          </a:p>
        </p:txBody>
      </p:sp>
      <p:sp>
        <p:nvSpPr>
          <p:cNvPr id="107526" name="Rectangle 6"/>
          <p:cNvSpPr>
            <a:spLocks noChangeArrowheads="1"/>
          </p:cNvSpPr>
          <p:nvPr/>
        </p:nvSpPr>
        <p:spPr bwMode="auto">
          <a:xfrm>
            <a:off x="900113" y="260350"/>
            <a:ext cx="7727950" cy="792163"/>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Sugeno</a:t>
            </a:r>
            <a:endParaRPr lang="en-US" sz="3600" b="1">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7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6"/>
          <p:cNvSpPr>
            <a:spLocks noGrp="1"/>
          </p:cNvSpPr>
          <p:nvPr>
            <p:ph type="title"/>
          </p:nvPr>
        </p:nvSpPr>
        <p:spPr/>
        <p:txBody>
          <a:bodyPr/>
          <a:lstStyle/>
          <a:p>
            <a:r>
              <a:rPr lang="en-US" smtClean="0"/>
              <a:t>Model Fuzzy Sugeno: Contoh</a:t>
            </a:r>
          </a:p>
        </p:txBody>
      </p:sp>
      <p:sp>
        <p:nvSpPr>
          <p:cNvPr id="65539" name="Content Placeholder 7"/>
          <p:cNvSpPr>
            <a:spLocks noGrp="1"/>
          </p:cNvSpPr>
          <p:nvPr>
            <p:ph idx="1"/>
          </p:nvPr>
        </p:nvSpPr>
        <p:spPr/>
        <p:txBody>
          <a:bodyPr/>
          <a:lstStyle/>
          <a:p>
            <a:r>
              <a:rPr lang="en-US" smtClean="0">
                <a:cs typeface="Arial" charset="0"/>
              </a:rPr>
              <a:t>Mengevaluasi kesehatan orang berdasarkan tinggi dan berat badannya</a:t>
            </a:r>
          </a:p>
          <a:p>
            <a:r>
              <a:rPr lang="en-US" smtClean="0">
                <a:cs typeface="Arial" charset="0"/>
              </a:rPr>
              <a:t>Input: tinggi dan berat badan</a:t>
            </a:r>
          </a:p>
          <a:p>
            <a:r>
              <a:rPr lang="en-US" smtClean="0">
                <a:cs typeface="Arial" charset="0"/>
              </a:rPr>
              <a:t>Output: kategori sehat</a:t>
            </a:r>
          </a:p>
          <a:p>
            <a:pPr lvl="1">
              <a:buFontTx/>
              <a:buChar char="-"/>
            </a:pPr>
            <a:r>
              <a:rPr lang="en-US" smtClean="0">
                <a:cs typeface="Arial" charset="0"/>
              </a:rPr>
              <a:t> sangat sehat  (SS), index=0.8</a:t>
            </a:r>
          </a:p>
          <a:p>
            <a:pPr lvl="1">
              <a:buFontTx/>
              <a:buChar char="-"/>
            </a:pPr>
            <a:r>
              <a:rPr lang="en-US" smtClean="0">
                <a:cs typeface="Arial" charset="0"/>
              </a:rPr>
              <a:t> sehat (A), index=0.6 </a:t>
            </a:r>
          </a:p>
          <a:p>
            <a:pPr lvl="1">
              <a:buFontTx/>
              <a:buChar char="-"/>
            </a:pPr>
            <a:r>
              <a:rPr lang="en-US" smtClean="0">
                <a:cs typeface="Arial" charset="0"/>
              </a:rPr>
              <a:t> agak sehat  (AS), index=0.4</a:t>
            </a:r>
          </a:p>
          <a:p>
            <a:pPr lvl="1">
              <a:buFontTx/>
              <a:buChar char="-"/>
            </a:pPr>
            <a:r>
              <a:rPr lang="en-US" smtClean="0">
                <a:cs typeface="Arial" charset="0"/>
              </a:rPr>
              <a:t> tidak sehat  (TS), index=0.2</a:t>
            </a:r>
          </a:p>
        </p:txBody>
      </p:sp>
      <p:sp>
        <p:nvSpPr>
          <p:cNvPr id="655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5A7CC0-2116-43F6-A0DF-2CE215B25D47}" type="slidenum">
              <a:rPr lang="en-US" smtClean="0"/>
              <a:pPr eaLnBrk="1" hangingPunct="1"/>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title"/>
          </p:nvPr>
        </p:nvSpPr>
        <p:spPr>
          <a:xfrm>
            <a:off x="457200" y="457200"/>
            <a:ext cx="8229600" cy="457200"/>
          </a:xfrm>
          <a:noFill/>
        </p:spPr>
        <p:txBody>
          <a:bodyPr/>
          <a:lstStyle/>
          <a:p>
            <a:r>
              <a:rPr lang="en-US" sz="2500" smtClean="0"/>
              <a:t>L1: Fuzzification (1)</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9BD490-50E9-4D4F-A112-0A4C4A0133DD}" type="slidenum">
              <a:rPr lang="en-US" smtClean="0"/>
              <a:pPr eaLnBrk="1" hangingPunct="1"/>
              <a:t>48</a:t>
            </a:fld>
            <a:endParaRPr lang="en-US" smtClean="0"/>
          </a:p>
        </p:txBody>
      </p:sp>
      <p:graphicFrame>
        <p:nvGraphicFramePr>
          <p:cNvPr id="66564" name="Object 2"/>
          <p:cNvGraphicFramePr>
            <a:graphicFrameLocks noChangeAspect="1"/>
          </p:cNvGraphicFramePr>
          <p:nvPr/>
        </p:nvGraphicFramePr>
        <p:xfrm>
          <a:off x="457200" y="1066800"/>
          <a:ext cx="5527675" cy="2498725"/>
        </p:xfrm>
        <a:graphic>
          <a:graphicData uri="http://schemas.openxmlformats.org/presentationml/2006/ole">
            <mc:AlternateContent xmlns:mc="http://schemas.openxmlformats.org/markup-compatibility/2006">
              <mc:Choice xmlns:v="urn:schemas-microsoft-com:vml" Requires="v">
                <p:oleObj spid="_x0000_s66571" name="VISIO" r:id="rId3" imgW="5530522" imgH="2493680" progId="Visio.Drawing.6">
                  <p:embed/>
                </p:oleObj>
              </mc:Choice>
              <mc:Fallback>
                <p:oleObj name="VISIO" r:id="rId3" imgW="5530522" imgH="2493680"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5527675"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5" name="Object 3"/>
          <p:cNvGraphicFramePr>
            <a:graphicFrameLocks noChangeAspect="1"/>
          </p:cNvGraphicFramePr>
          <p:nvPr/>
        </p:nvGraphicFramePr>
        <p:xfrm>
          <a:off x="2514600" y="3581400"/>
          <a:ext cx="5813425" cy="2498725"/>
        </p:xfrm>
        <a:graphic>
          <a:graphicData uri="http://schemas.openxmlformats.org/presentationml/2006/ole">
            <mc:AlternateContent xmlns:mc="http://schemas.openxmlformats.org/markup-compatibility/2006">
              <mc:Choice xmlns:v="urn:schemas-microsoft-com:vml" Requires="v">
                <p:oleObj spid="_x0000_s66572" name="VISIO" r:id="rId5" imgW="5809488" imgH="2502408" progId="Visio.Drawing.6">
                  <p:embed/>
                </p:oleObj>
              </mc:Choice>
              <mc:Fallback>
                <p:oleObj name="VISIO" r:id="rId5" imgW="5809488" imgH="2502408" progId="Visio.Drawing.6">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581400"/>
                        <a:ext cx="5813425"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6" name="Rectangle 4"/>
          <p:cNvSpPr>
            <a:spLocks noChangeArrowheads="1"/>
          </p:cNvSpPr>
          <p:nvPr/>
        </p:nvSpPr>
        <p:spPr bwMode="auto">
          <a:xfrm>
            <a:off x="5867400" y="1828800"/>
            <a:ext cx="266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500"/>
              <a:t>Ada 3 variabel fuzzy yang dimodelkan: tinggi, berat, sehat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457200"/>
            <a:ext cx="8229600" cy="457200"/>
          </a:xfrm>
          <a:noFill/>
        </p:spPr>
        <p:txBody>
          <a:bodyPr/>
          <a:lstStyle/>
          <a:p>
            <a:r>
              <a:rPr lang="en-US" sz="2500" smtClean="0"/>
              <a:t>L2: Rules Evaluation (1)</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E8188CD-5342-448A-9571-9EDF91EB78AB}" type="slidenum">
              <a:rPr lang="en-US" smtClean="0"/>
              <a:pPr eaLnBrk="1" hangingPunct="1"/>
              <a:t>49</a:t>
            </a:fld>
            <a:endParaRPr lang="en-US" smtClean="0"/>
          </a:p>
        </p:txBody>
      </p:sp>
      <p:sp>
        <p:nvSpPr>
          <p:cNvPr id="67588" name="Rectangle 3"/>
          <p:cNvSpPr>
            <a:spLocks noChangeArrowheads="1"/>
          </p:cNvSpPr>
          <p:nvPr/>
        </p:nvSpPr>
        <p:spPr bwMode="auto">
          <a:xfrm>
            <a:off x="609600" y="9906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900">
                <a:solidFill>
                  <a:schemeClr val="tx2"/>
                </a:solidFill>
              </a:rPr>
              <a:t>Tentukan rules</a:t>
            </a:r>
          </a:p>
        </p:txBody>
      </p:sp>
      <p:sp>
        <p:nvSpPr>
          <p:cNvPr id="67589" name="Rectangle 4"/>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graphicFrame>
        <p:nvGraphicFramePr>
          <p:cNvPr id="111621" name="Group 5"/>
          <p:cNvGraphicFramePr>
            <a:graphicFrameLocks noGrp="1"/>
          </p:cNvGraphicFramePr>
          <p:nvPr/>
        </p:nvGraphicFramePr>
        <p:xfrm>
          <a:off x="1981200" y="1752600"/>
          <a:ext cx="5486400" cy="2895600"/>
        </p:xfrm>
        <a:graphic>
          <a:graphicData uri="http://schemas.openxmlformats.org/drawingml/2006/table">
            <a:tbl>
              <a:tblPr/>
              <a:tblGrid>
                <a:gridCol w="498475"/>
                <a:gridCol w="971550"/>
                <a:gridCol w="798513"/>
                <a:gridCol w="817562"/>
                <a:gridCol w="817563"/>
                <a:gridCol w="790575"/>
                <a:gridCol w="792162"/>
              </a:tblGrid>
              <a:tr h="287338">
                <a:tc gridSpan="7">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 E R A T</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7850">
                <a:tc rowSpan="6">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 I</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N</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Sangat kurus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Kurus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Biasa</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Berat</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Sangat berat</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476250">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Sangat pendek</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Pendek</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Sedang</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Tinggi</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Sangat tinggi</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7645" name="Rectangle 60"/>
          <p:cNvSpPr>
            <a:spLocks noChangeArrowheads="1"/>
          </p:cNvSpPr>
          <p:nvPr/>
        </p:nvSpPr>
        <p:spPr bwMode="auto">
          <a:xfrm>
            <a:off x="3505200" y="1371600"/>
            <a:ext cx="2743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900">
                <a:solidFill>
                  <a:schemeClr val="tx2"/>
                </a:solidFill>
              </a:rPr>
              <a:t>Tabel Kaidah Fuzzy</a:t>
            </a:r>
          </a:p>
        </p:txBody>
      </p:sp>
      <p:sp>
        <p:nvSpPr>
          <p:cNvPr id="67646" name="Rectangle 61"/>
          <p:cNvSpPr>
            <a:spLocks noChangeArrowheads="1"/>
          </p:cNvSpPr>
          <p:nvPr/>
        </p:nvSpPr>
        <p:spPr bwMode="auto">
          <a:xfrm>
            <a:off x="1371600" y="4800600"/>
            <a:ext cx="6400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700"/>
              <a:t>Dalam bentuk if-then, contoh:</a:t>
            </a:r>
            <a:r>
              <a:rPr lang="en-US" sz="1700">
                <a:solidFill>
                  <a:srgbClr val="D60093"/>
                </a:solidFill>
              </a:rPr>
              <a:t> </a:t>
            </a:r>
            <a:br>
              <a:rPr lang="en-US" sz="1700">
                <a:solidFill>
                  <a:srgbClr val="D60093"/>
                </a:solidFill>
              </a:rPr>
            </a:br>
            <a:r>
              <a:rPr lang="en-US" sz="1700">
                <a:solidFill>
                  <a:srgbClr val="D60093"/>
                </a:solidFill>
              </a:rPr>
              <a:t>If </a:t>
            </a:r>
            <a:r>
              <a:rPr lang="en-US" sz="1700" i="1">
                <a:solidFill>
                  <a:srgbClr val="D60093"/>
                </a:solidFill>
              </a:rPr>
              <a:t>sangat</a:t>
            </a:r>
            <a:r>
              <a:rPr lang="en-US" sz="1700">
                <a:solidFill>
                  <a:srgbClr val="D60093"/>
                </a:solidFill>
              </a:rPr>
              <a:t> </a:t>
            </a:r>
            <a:r>
              <a:rPr lang="en-US" sz="1700" i="1">
                <a:solidFill>
                  <a:srgbClr val="D60093"/>
                </a:solidFill>
              </a:rPr>
              <a:t>pendek</a:t>
            </a:r>
            <a:r>
              <a:rPr lang="en-US" sz="1700">
                <a:solidFill>
                  <a:srgbClr val="D60093"/>
                </a:solidFill>
              </a:rPr>
              <a:t> dan </a:t>
            </a:r>
            <a:r>
              <a:rPr lang="en-US" sz="1700" i="1">
                <a:solidFill>
                  <a:srgbClr val="D60093"/>
                </a:solidFill>
              </a:rPr>
              <a:t>sangat kurus</a:t>
            </a:r>
            <a:r>
              <a:rPr lang="en-US" sz="1700">
                <a:solidFill>
                  <a:srgbClr val="D60093"/>
                </a:solidFill>
              </a:rPr>
              <a:t> then</a:t>
            </a:r>
            <a:br>
              <a:rPr lang="en-US" sz="1700">
                <a:solidFill>
                  <a:srgbClr val="D60093"/>
                </a:solidFill>
              </a:rPr>
            </a:br>
            <a:r>
              <a:rPr lang="en-US" sz="1700">
                <a:solidFill>
                  <a:srgbClr val="D60093"/>
                </a:solidFill>
              </a:rPr>
              <a:t>           </a:t>
            </a:r>
            <a:r>
              <a:rPr lang="en-US" sz="1700" i="1">
                <a:solidFill>
                  <a:srgbClr val="D60093"/>
                </a:solidFill>
              </a:rPr>
              <a:t>sangat sehat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3"/>
          <p:cNvSpPr>
            <a:spLocks noGrp="1"/>
          </p:cNvSpPr>
          <p:nvPr>
            <p:ph type="title"/>
          </p:nvPr>
        </p:nvSpPr>
        <p:spPr/>
        <p:txBody>
          <a:bodyPr/>
          <a:lstStyle/>
          <a:p>
            <a:r>
              <a:rPr lang="en-US" smtClean="0"/>
              <a:t>Himpunan Fuzzy(contd)</a:t>
            </a:r>
          </a:p>
        </p:txBody>
      </p:sp>
      <p:sp>
        <p:nvSpPr>
          <p:cNvPr id="22531" name="Rectangle 3"/>
          <p:cNvSpPr>
            <a:spLocks noGrp="1" noChangeArrowheads="1"/>
          </p:cNvSpPr>
          <p:nvPr>
            <p:ph idx="1"/>
          </p:nvPr>
        </p:nvSpPr>
        <p:spPr>
          <a:xfrm>
            <a:off x="457200" y="1357313"/>
            <a:ext cx="8229600" cy="4525962"/>
          </a:xfrm>
        </p:spPr>
        <p:txBody>
          <a:bodyPr>
            <a:normAutofit lnSpcReduction="10000"/>
          </a:bodyPr>
          <a:lstStyle/>
          <a:p>
            <a:pPr eaLnBrk="1" hangingPunct="1">
              <a:buFontTx/>
              <a:buNone/>
            </a:pPr>
            <a:r>
              <a:rPr lang="en-US" sz="1800" dirty="0" err="1" smtClean="0">
                <a:latin typeface="Times New Roman" pitchFamily="18" charset="0"/>
              </a:rPr>
              <a:t>Contoh</a:t>
            </a:r>
            <a:r>
              <a:rPr lang="en-US" sz="1800" dirty="0" smtClean="0">
                <a:latin typeface="Times New Roman" pitchFamily="18" charset="0"/>
              </a:rPr>
              <a:t> 3 :</a:t>
            </a:r>
          </a:p>
          <a:p>
            <a:pPr eaLnBrk="1" hangingPunct="1">
              <a:buFontTx/>
              <a:buNone/>
            </a:pPr>
            <a:r>
              <a:rPr lang="en-US" sz="1800" dirty="0" err="1" smtClean="0">
                <a:latin typeface="Times New Roman" pitchFamily="18" charset="0"/>
              </a:rPr>
              <a:t>Misal</a:t>
            </a:r>
            <a:r>
              <a:rPr lang="en-US" sz="1800" dirty="0" smtClean="0">
                <a:latin typeface="Times New Roman" pitchFamily="18" charset="0"/>
              </a:rPr>
              <a:t> variable </a:t>
            </a:r>
            <a:r>
              <a:rPr lang="en-US" sz="1800" dirty="0" err="1" smtClean="0">
                <a:latin typeface="Times New Roman" pitchFamily="18" charset="0"/>
              </a:rPr>
              <a:t>umur</a:t>
            </a:r>
            <a:r>
              <a:rPr lang="en-US" sz="1800" dirty="0" smtClean="0">
                <a:latin typeface="Times New Roman" pitchFamily="18" charset="0"/>
              </a:rPr>
              <a:t> </a:t>
            </a:r>
            <a:r>
              <a:rPr lang="en-US" sz="1800" dirty="0" err="1" smtClean="0">
                <a:latin typeface="Times New Roman" pitchFamily="18" charset="0"/>
              </a:rPr>
              <a:t>dibagi</a:t>
            </a:r>
            <a:r>
              <a:rPr lang="en-US" sz="1800" dirty="0" smtClean="0">
                <a:latin typeface="Times New Roman" pitchFamily="18" charset="0"/>
              </a:rPr>
              <a:t> </a:t>
            </a:r>
            <a:r>
              <a:rPr lang="en-US" sz="1800" dirty="0" err="1" smtClean="0">
                <a:latin typeface="Times New Roman" pitchFamily="18" charset="0"/>
              </a:rPr>
              <a:t>menjadi</a:t>
            </a:r>
            <a:r>
              <a:rPr lang="en-US" sz="1800" dirty="0" smtClean="0">
                <a:latin typeface="Times New Roman" pitchFamily="18" charset="0"/>
              </a:rPr>
              <a:t> 3 </a:t>
            </a:r>
            <a:r>
              <a:rPr lang="en-US" sz="1800" dirty="0" err="1" smtClean="0">
                <a:latin typeface="Times New Roman" pitchFamily="18" charset="0"/>
              </a:rPr>
              <a:t>katagori</a:t>
            </a:r>
            <a:r>
              <a:rPr lang="en-US" sz="1800" dirty="0" smtClean="0">
                <a:latin typeface="Times New Roman" pitchFamily="18" charset="0"/>
              </a:rPr>
              <a:t> :</a:t>
            </a:r>
          </a:p>
          <a:p>
            <a:pPr eaLnBrk="1" hangingPunct="1">
              <a:spcBef>
                <a:spcPct val="0"/>
              </a:spcBef>
            </a:pPr>
            <a:r>
              <a:rPr lang="en-US" sz="1800" dirty="0" smtClean="0">
                <a:latin typeface="Times New Roman" pitchFamily="18" charset="0"/>
              </a:rPr>
              <a:t>MUDA 	</a:t>
            </a:r>
            <a:r>
              <a:rPr lang="en-US" sz="1800" dirty="0" err="1" smtClean="0">
                <a:latin typeface="Times New Roman" pitchFamily="18" charset="0"/>
              </a:rPr>
              <a:t>umur</a:t>
            </a:r>
            <a:r>
              <a:rPr lang="en-US" sz="1800" dirty="0" smtClean="0">
                <a:latin typeface="Times New Roman" pitchFamily="18" charset="0"/>
              </a:rPr>
              <a:t> &lt;35 </a:t>
            </a:r>
            <a:r>
              <a:rPr lang="en-US" sz="1800" dirty="0" err="1" smtClean="0">
                <a:latin typeface="Times New Roman" pitchFamily="18" charset="0"/>
              </a:rPr>
              <a:t>tahun</a:t>
            </a:r>
            <a:endParaRPr lang="en-US" sz="1800" dirty="0" smtClean="0">
              <a:latin typeface="Times New Roman" pitchFamily="18" charset="0"/>
            </a:endParaRPr>
          </a:p>
          <a:p>
            <a:pPr eaLnBrk="1" hangingPunct="1">
              <a:spcBef>
                <a:spcPct val="0"/>
              </a:spcBef>
            </a:pPr>
            <a:r>
              <a:rPr lang="en-US" sz="1800" dirty="0" smtClean="0">
                <a:latin typeface="Times New Roman" pitchFamily="18" charset="0"/>
              </a:rPr>
              <a:t>PAROBAYA	35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umur</a:t>
            </a:r>
            <a:r>
              <a:rPr lang="en-US" sz="1800" dirty="0" smtClean="0">
                <a:latin typeface="Times New Roman" pitchFamily="18" charset="0"/>
                <a:cs typeface="Times New Roman" pitchFamily="18" charset="0"/>
              </a:rPr>
              <a:t> ≤ 55 </a:t>
            </a:r>
            <a:r>
              <a:rPr lang="en-US" sz="1800" dirty="0" err="1" smtClean="0">
                <a:latin typeface="Times New Roman" pitchFamily="18" charset="0"/>
                <a:cs typeface="Times New Roman" pitchFamily="18" charset="0"/>
              </a:rPr>
              <a:t>tahun</a:t>
            </a:r>
            <a:endParaRPr lang="en-US" sz="1800" dirty="0" smtClean="0">
              <a:latin typeface="Times New Roman" pitchFamily="18" charset="0"/>
              <a:cs typeface="Times New Roman" pitchFamily="18" charset="0"/>
            </a:endParaRPr>
          </a:p>
          <a:p>
            <a:pPr eaLnBrk="1" hangingPunct="1">
              <a:spcBef>
                <a:spcPct val="0"/>
              </a:spcBef>
            </a:pPr>
            <a:r>
              <a:rPr lang="en-US" sz="1800" dirty="0" smtClean="0">
                <a:latin typeface="Times New Roman" pitchFamily="18" charset="0"/>
                <a:cs typeface="Times New Roman" pitchFamily="18" charset="0"/>
              </a:rPr>
              <a:t>TUA		</a:t>
            </a:r>
            <a:r>
              <a:rPr lang="en-US" sz="1800" dirty="0" err="1" smtClean="0">
                <a:latin typeface="Times New Roman" pitchFamily="18" charset="0"/>
                <a:cs typeface="Times New Roman" pitchFamily="18" charset="0"/>
              </a:rPr>
              <a:t>umur</a:t>
            </a:r>
            <a:r>
              <a:rPr lang="en-US" sz="1800" dirty="0" smtClean="0">
                <a:latin typeface="Times New Roman" pitchFamily="18" charset="0"/>
                <a:cs typeface="Times New Roman" pitchFamily="18" charset="0"/>
              </a:rPr>
              <a:t> &gt; 55 </a:t>
            </a:r>
            <a:r>
              <a:rPr lang="en-US" sz="1800" dirty="0" err="1" smtClean="0">
                <a:latin typeface="Times New Roman" pitchFamily="18" charset="0"/>
                <a:cs typeface="Times New Roman" pitchFamily="18" charset="0"/>
              </a:rPr>
              <a:t>tahun</a:t>
            </a:r>
            <a:endParaRPr lang="en-US" sz="1800" dirty="0" smtClean="0">
              <a:latin typeface="Times New Roman" pitchFamily="18" charset="0"/>
              <a:cs typeface="Times New Roman" pitchFamily="18" charset="0"/>
            </a:endParaRPr>
          </a:p>
          <a:p>
            <a:pPr eaLnBrk="1" hangingPunct="1">
              <a:spcBef>
                <a:spcPct val="0"/>
              </a:spcBef>
            </a:pPr>
            <a:endParaRPr lang="en-US" sz="1800" dirty="0" smtClean="0">
              <a:latin typeface="Times New Roman" pitchFamily="18" charset="0"/>
              <a:cs typeface="Times New Roman" pitchFamily="18" charset="0"/>
            </a:endParaRPr>
          </a:p>
          <a:p>
            <a:pPr eaLnBrk="1" hangingPunct="1">
              <a:spcBef>
                <a:spcPct val="0"/>
              </a:spcBef>
            </a:pPr>
            <a:endParaRPr lang="en-US" sz="1800" dirty="0" smtClean="0">
              <a:latin typeface="Times New Roman" pitchFamily="18" charset="0"/>
              <a:cs typeface="Times New Roman" pitchFamily="18" charset="0"/>
            </a:endParaRPr>
          </a:p>
          <a:p>
            <a:pPr eaLnBrk="1" hangingPunct="1">
              <a:spcBef>
                <a:spcPct val="0"/>
              </a:spcBef>
            </a:pPr>
            <a:endParaRPr lang="en-US" sz="1800" dirty="0" smtClean="0">
              <a:latin typeface="Times New Roman" pitchFamily="18" charset="0"/>
              <a:cs typeface="Times New Roman" pitchFamily="18" charset="0"/>
            </a:endParaRPr>
          </a:p>
          <a:p>
            <a:pPr eaLnBrk="1" hangingPunct="1">
              <a:spcBef>
                <a:spcPct val="0"/>
              </a:spcBef>
            </a:pPr>
            <a:endParaRPr lang="en-US" sz="1800" dirty="0" smtClean="0">
              <a:latin typeface="Times New Roman" pitchFamily="18" charset="0"/>
              <a:cs typeface="Times New Roman" pitchFamily="18" charset="0"/>
            </a:endParaRPr>
          </a:p>
          <a:p>
            <a:pPr eaLnBrk="1" hangingPunct="1">
              <a:spcBef>
                <a:spcPct val="0"/>
              </a:spcBef>
            </a:pPr>
            <a:endParaRPr lang="en-US" sz="1800" dirty="0" smtClean="0">
              <a:latin typeface="Times New Roman" pitchFamily="18" charset="0"/>
              <a:cs typeface="Times New Roman" pitchFamily="18" charset="0"/>
            </a:endParaRPr>
          </a:p>
          <a:p>
            <a:pPr eaLnBrk="1" hangingPunct="1">
              <a:spcBef>
                <a:spcPct val="0"/>
              </a:spcBef>
            </a:pPr>
            <a:endParaRPr lang="en-US" sz="1800" dirty="0" smtClean="0">
              <a:latin typeface="Times New Roman" pitchFamily="18" charset="0"/>
              <a:cs typeface="Times New Roman" pitchFamily="18" charset="0"/>
            </a:endParaRPr>
          </a:p>
          <a:p>
            <a:pPr lvl="1" eaLnBrk="1" hangingPunct="1">
              <a:spcBef>
                <a:spcPct val="0"/>
              </a:spcBef>
            </a:pPr>
            <a:endParaRPr lang="id-ID" sz="1600" dirty="0" smtClean="0">
              <a:latin typeface="Times New Roman" pitchFamily="18" charset="0"/>
              <a:cs typeface="Times New Roman" pitchFamily="18" charset="0"/>
            </a:endParaRPr>
          </a:p>
          <a:p>
            <a:pPr lvl="1" eaLnBrk="1" hangingPunct="1">
              <a:spcBef>
                <a:spcPct val="0"/>
              </a:spcBef>
            </a:pPr>
            <a:r>
              <a:rPr lang="en-US" sz="1600" dirty="0" err="1" smtClean="0">
                <a:latin typeface="Times New Roman" pitchFamily="18" charset="0"/>
                <a:cs typeface="Times New Roman" pitchFamily="18" charset="0"/>
              </a:rPr>
              <a:t>Apabila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seseorang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berusia</a:t>
            </a:r>
            <a:r>
              <a:rPr lang="en-US" sz="1600" dirty="0" smtClean="0">
                <a:latin typeface="Times New Roman" pitchFamily="18" charset="0"/>
                <a:cs typeface="Times New Roman" pitchFamily="18" charset="0"/>
              </a:rPr>
              <a:t> 34 </a:t>
            </a:r>
            <a:r>
              <a:rPr lang="en-US" sz="1600" dirty="0" err="1" smtClean="0">
                <a:latin typeface="Times New Roman" pitchFamily="18" charset="0"/>
                <a:cs typeface="Times New Roman" pitchFamily="18" charset="0"/>
              </a:rPr>
              <a:t>tahun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maka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dikatakan</a:t>
            </a:r>
            <a:r>
              <a:rPr lang="en-US" sz="1600" dirty="0" smtClean="0">
                <a:latin typeface="Times New Roman" pitchFamily="18" charset="0"/>
                <a:cs typeface="Times New Roman" pitchFamily="18" charset="0"/>
              </a:rPr>
              <a:t> MUDA</a:t>
            </a:r>
          </a:p>
          <a:p>
            <a:pPr lvl="1" eaLnBrk="1" hangingPunct="1">
              <a:spcBef>
                <a:spcPct val="0"/>
              </a:spcBef>
            </a:pPr>
            <a:r>
              <a:rPr lang="en-US" sz="1600" dirty="0" err="1" smtClean="0">
                <a:latin typeface="Times New Roman" pitchFamily="18" charset="0"/>
                <a:cs typeface="Times New Roman" pitchFamily="18" charset="0"/>
              </a:rPr>
              <a:t>Apabila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seseorang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berusia</a:t>
            </a:r>
            <a:r>
              <a:rPr lang="en-US" sz="1600" dirty="0" smtClean="0">
                <a:latin typeface="Times New Roman" pitchFamily="18" charset="0"/>
                <a:cs typeface="Times New Roman" pitchFamily="18" charset="0"/>
              </a:rPr>
              <a:t> 35 </a:t>
            </a:r>
            <a:r>
              <a:rPr lang="en-US" sz="1600" dirty="0" err="1" smtClean="0">
                <a:latin typeface="Times New Roman" pitchFamily="18" charset="0"/>
                <a:cs typeface="Times New Roman" pitchFamily="18" charset="0"/>
              </a:rPr>
              <a:t>tahun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maka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dikatakan</a:t>
            </a:r>
            <a:r>
              <a:rPr lang="en-US" sz="1600" dirty="0" smtClean="0">
                <a:latin typeface="Times New Roman" pitchFamily="18" charset="0"/>
                <a:cs typeface="Times New Roman" pitchFamily="18" charset="0"/>
              </a:rPr>
              <a:t> TIDAK MUDA</a:t>
            </a:r>
          </a:p>
          <a:p>
            <a:pPr lvl="1" eaLnBrk="1" hangingPunct="1">
              <a:spcBef>
                <a:spcPct val="0"/>
              </a:spcBef>
            </a:pPr>
            <a:r>
              <a:rPr lang="en-US" sz="1600" dirty="0" err="1" smtClean="0">
                <a:latin typeface="Times New Roman" pitchFamily="18" charset="0"/>
                <a:cs typeface="Times New Roman" pitchFamily="18" charset="0"/>
              </a:rPr>
              <a:t>Apabila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seseorang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berusia</a:t>
            </a:r>
            <a:r>
              <a:rPr lang="en-US" sz="1600" dirty="0" smtClean="0">
                <a:latin typeface="Times New Roman" pitchFamily="18" charset="0"/>
                <a:cs typeface="Times New Roman" pitchFamily="18" charset="0"/>
              </a:rPr>
              <a:t> 35 </a:t>
            </a:r>
            <a:r>
              <a:rPr lang="en-US" sz="1600" dirty="0" err="1" smtClean="0">
                <a:latin typeface="Times New Roman" pitchFamily="18" charset="0"/>
                <a:cs typeface="Times New Roman" pitchFamily="18" charset="0"/>
              </a:rPr>
              <a:t>tahun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maka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dikatakan</a:t>
            </a:r>
            <a:r>
              <a:rPr lang="en-US" sz="1600" dirty="0" smtClean="0">
                <a:latin typeface="Times New Roman" pitchFamily="18" charset="0"/>
                <a:cs typeface="Times New Roman" pitchFamily="18" charset="0"/>
              </a:rPr>
              <a:t> PAROBAYA</a:t>
            </a:r>
          </a:p>
          <a:p>
            <a:pPr lvl="1" eaLnBrk="1" hangingPunct="1">
              <a:spcBef>
                <a:spcPct val="0"/>
              </a:spcBef>
            </a:pPr>
            <a:r>
              <a:rPr lang="en-US" sz="1600" dirty="0" err="1" smtClean="0">
                <a:latin typeface="Times New Roman" pitchFamily="18" charset="0"/>
                <a:cs typeface="Times New Roman" pitchFamily="18" charset="0"/>
              </a:rPr>
              <a:t>Apabila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seseorang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berusia</a:t>
            </a:r>
            <a:r>
              <a:rPr lang="en-US" sz="1600" dirty="0" smtClean="0">
                <a:latin typeface="Times New Roman" pitchFamily="18" charset="0"/>
                <a:cs typeface="Times New Roman" pitchFamily="18" charset="0"/>
              </a:rPr>
              <a:t> 35 </a:t>
            </a:r>
            <a:r>
              <a:rPr lang="en-US" sz="1600" dirty="0" err="1" smtClean="0">
                <a:latin typeface="Times New Roman" pitchFamily="18" charset="0"/>
                <a:cs typeface="Times New Roman" pitchFamily="18" charset="0"/>
              </a:rPr>
              <a:t>tahun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kurang</a:t>
            </a:r>
            <a:r>
              <a:rPr lang="en-US" sz="1600" dirty="0" smtClean="0">
                <a:latin typeface="Times New Roman" pitchFamily="18" charset="0"/>
                <a:cs typeface="Times New Roman" pitchFamily="18" charset="0"/>
              </a:rPr>
              <a:t> 1 </a:t>
            </a:r>
            <a:r>
              <a:rPr lang="en-US" sz="1600" dirty="0" err="1" smtClean="0">
                <a:latin typeface="Times New Roman" pitchFamily="18" charset="0"/>
                <a:cs typeface="Times New Roman" pitchFamily="18" charset="0"/>
              </a:rPr>
              <a:t>hari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maka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dikatakan</a:t>
            </a:r>
            <a:r>
              <a:rPr lang="en-US" sz="1600" dirty="0" smtClean="0">
                <a:latin typeface="Times New Roman" pitchFamily="18" charset="0"/>
                <a:cs typeface="Times New Roman" pitchFamily="18" charset="0"/>
              </a:rPr>
              <a:t> TIDAK PAROBAYA</a:t>
            </a:r>
          </a:p>
          <a:p>
            <a:pPr lvl="1" eaLnBrk="1" hangingPunct="1">
              <a:spcBef>
                <a:spcPct val="0"/>
              </a:spcBef>
            </a:pPr>
            <a:r>
              <a:rPr lang="en-US" sz="1600" dirty="0" err="1" smtClean="0">
                <a:latin typeface="Times New Roman" pitchFamily="18" charset="0"/>
                <a:cs typeface="Times New Roman" pitchFamily="18" charset="0"/>
              </a:rPr>
              <a:t>Apabila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seseorang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berusia</a:t>
            </a:r>
            <a:r>
              <a:rPr lang="en-US" sz="1600" dirty="0" smtClean="0">
                <a:latin typeface="Times New Roman" pitchFamily="18" charset="0"/>
                <a:cs typeface="Times New Roman" pitchFamily="18" charset="0"/>
              </a:rPr>
              <a:t> 55 </a:t>
            </a:r>
            <a:r>
              <a:rPr lang="en-US" sz="1600" dirty="0" err="1" smtClean="0">
                <a:latin typeface="Times New Roman" pitchFamily="18" charset="0"/>
                <a:cs typeface="Times New Roman" pitchFamily="18" charset="0"/>
              </a:rPr>
              <a:t>tahun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maka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dikatakan</a:t>
            </a:r>
            <a:r>
              <a:rPr lang="en-US" sz="1600" dirty="0" smtClean="0">
                <a:latin typeface="Times New Roman" pitchFamily="18" charset="0"/>
                <a:cs typeface="Times New Roman" pitchFamily="18" charset="0"/>
              </a:rPr>
              <a:t> TIDAK TUA</a:t>
            </a:r>
          </a:p>
          <a:p>
            <a:pPr lvl="1" eaLnBrk="1" hangingPunct="1">
              <a:spcBef>
                <a:spcPct val="0"/>
              </a:spcBef>
            </a:pPr>
            <a:r>
              <a:rPr lang="en-US" sz="1600" dirty="0" err="1" smtClean="0">
                <a:latin typeface="Times New Roman" pitchFamily="18" charset="0"/>
                <a:cs typeface="Times New Roman" pitchFamily="18" charset="0"/>
              </a:rPr>
              <a:t>Apabila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seseorang</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berusia</a:t>
            </a:r>
            <a:r>
              <a:rPr lang="en-US" sz="1600" dirty="0" smtClean="0">
                <a:latin typeface="Times New Roman" pitchFamily="18" charset="0"/>
                <a:cs typeface="Times New Roman" pitchFamily="18" charset="0"/>
              </a:rPr>
              <a:t> 55 </a:t>
            </a:r>
            <a:r>
              <a:rPr lang="en-US" sz="1600" dirty="0" err="1" smtClean="0">
                <a:latin typeface="Times New Roman" pitchFamily="18" charset="0"/>
                <a:cs typeface="Times New Roman" pitchFamily="18" charset="0"/>
              </a:rPr>
              <a:t>tahun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lebih</a:t>
            </a:r>
            <a:r>
              <a:rPr lang="en-US" sz="1600" dirty="0" smtClean="0">
                <a:latin typeface="Times New Roman" pitchFamily="18" charset="0"/>
                <a:cs typeface="Times New Roman" pitchFamily="18" charset="0"/>
              </a:rPr>
              <a:t> ½ </a:t>
            </a:r>
            <a:r>
              <a:rPr lang="en-US" sz="1600" dirty="0" err="1" smtClean="0">
                <a:latin typeface="Times New Roman" pitchFamily="18" charset="0"/>
                <a:cs typeface="Times New Roman" pitchFamily="18" charset="0"/>
              </a:rPr>
              <a:t>hari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maka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dikatakan</a:t>
            </a:r>
            <a:r>
              <a:rPr lang="en-US" sz="1600" dirty="0" smtClean="0">
                <a:latin typeface="Times New Roman" pitchFamily="18" charset="0"/>
                <a:cs typeface="Times New Roman" pitchFamily="18" charset="0"/>
              </a:rPr>
              <a:t> TUA</a:t>
            </a:r>
          </a:p>
        </p:txBody>
      </p:sp>
      <p:sp>
        <p:nvSpPr>
          <p:cNvPr id="22532" name="Footer Placeholder 3"/>
          <p:cNvSpPr>
            <a:spLocks noGrp="1"/>
          </p:cNvSpPr>
          <p:nvPr>
            <p:ph type="ftr" sz="quarter" idx="11"/>
          </p:nvPr>
        </p:nvSpPr>
        <p:spPr>
          <a:xfrm>
            <a:off x="3124200" y="6381750"/>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&lt;Intelligence System&gt;</a:t>
            </a:r>
          </a:p>
        </p:txBody>
      </p:sp>
      <p:grpSp>
        <p:nvGrpSpPr>
          <p:cNvPr id="22533" name="Group 77"/>
          <p:cNvGrpSpPr>
            <a:grpSpLocks noChangeAspect="1"/>
          </p:cNvGrpSpPr>
          <p:nvPr/>
        </p:nvGrpSpPr>
        <p:grpSpPr bwMode="auto">
          <a:xfrm>
            <a:off x="360363" y="2400300"/>
            <a:ext cx="8497887" cy="2246313"/>
            <a:chOff x="3120" y="7012"/>
            <a:chExt cx="7200" cy="1902"/>
          </a:xfrm>
        </p:grpSpPr>
        <p:sp>
          <p:nvSpPr>
            <p:cNvPr id="22534" name="AutoShape 78"/>
            <p:cNvSpPr>
              <a:spLocks noChangeAspect="1" noChangeArrowheads="1"/>
            </p:cNvSpPr>
            <p:nvPr/>
          </p:nvSpPr>
          <p:spPr bwMode="auto">
            <a:xfrm>
              <a:off x="3120" y="7012"/>
              <a:ext cx="7200" cy="1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grpSp>
          <p:nvGrpSpPr>
            <p:cNvPr id="22535" name="Group 79"/>
            <p:cNvGrpSpPr>
              <a:grpSpLocks/>
            </p:cNvGrpSpPr>
            <p:nvPr/>
          </p:nvGrpSpPr>
          <p:grpSpPr bwMode="auto">
            <a:xfrm>
              <a:off x="3644" y="7392"/>
              <a:ext cx="1083" cy="1004"/>
              <a:chOff x="3644" y="7392"/>
              <a:chExt cx="1083" cy="1004"/>
            </a:xfrm>
          </p:grpSpPr>
          <p:sp>
            <p:nvSpPr>
              <p:cNvPr id="22561" name="Text Box 80"/>
              <p:cNvSpPr txBox="1">
                <a:spLocks noChangeArrowheads="1"/>
              </p:cNvSpPr>
              <p:nvPr/>
            </p:nvSpPr>
            <p:spPr bwMode="auto">
              <a:xfrm>
                <a:off x="4001" y="7392"/>
                <a:ext cx="6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FF0000"/>
                    </a:solidFill>
                  </a:rPr>
                  <a:t>Muda</a:t>
                </a:r>
                <a:endParaRPr lang="en-US" sz="2800">
                  <a:solidFill>
                    <a:srgbClr val="FF0000"/>
                  </a:solidFill>
                </a:endParaRPr>
              </a:p>
            </p:txBody>
          </p:sp>
          <p:sp>
            <p:nvSpPr>
              <p:cNvPr id="22562" name="Text Box 81"/>
              <p:cNvSpPr txBox="1">
                <a:spLocks noChangeArrowheads="1"/>
              </p:cNvSpPr>
              <p:nvPr/>
            </p:nvSpPr>
            <p:spPr bwMode="auto">
              <a:xfrm>
                <a:off x="3770" y="7532"/>
                <a:ext cx="27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800"/>
                  <a:t>1</a:t>
                </a:r>
                <a:endParaRPr lang="en-US"/>
              </a:p>
            </p:txBody>
          </p:sp>
          <p:sp>
            <p:nvSpPr>
              <p:cNvPr id="22563" name="Text Box 82"/>
              <p:cNvSpPr txBox="1">
                <a:spLocks noChangeArrowheads="1"/>
              </p:cNvSpPr>
              <p:nvPr/>
            </p:nvSpPr>
            <p:spPr bwMode="auto">
              <a:xfrm>
                <a:off x="3785" y="8188"/>
                <a:ext cx="3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800"/>
                  <a:t>0</a:t>
                </a:r>
                <a:endParaRPr lang="en-US"/>
              </a:p>
            </p:txBody>
          </p:sp>
          <p:grpSp>
            <p:nvGrpSpPr>
              <p:cNvPr id="22564" name="Group 83"/>
              <p:cNvGrpSpPr>
                <a:grpSpLocks/>
              </p:cNvGrpSpPr>
              <p:nvPr/>
            </p:nvGrpSpPr>
            <p:grpSpPr bwMode="auto">
              <a:xfrm>
                <a:off x="4004" y="7506"/>
                <a:ext cx="705" cy="669"/>
                <a:chOff x="3690" y="7650"/>
                <a:chExt cx="705" cy="669"/>
              </a:xfrm>
            </p:grpSpPr>
            <p:grpSp>
              <p:nvGrpSpPr>
                <p:cNvPr id="22568" name="Group 84"/>
                <p:cNvGrpSpPr>
                  <a:grpSpLocks/>
                </p:cNvGrpSpPr>
                <p:nvPr/>
              </p:nvGrpSpPr>
              <p:grpSpPr bwMode="auto">
                <a:xfrm>
                  <a:off x="3690" y="7650"/>
                  <a:ext cx="705" cy="669"/>
                  <a:chOff x="3684" y="7364"/>
                  <a:chExt cx="629" cy="668"/>
                </a:xfrm>
              </p:grpSpPr>
              <p:sp>
                <p:nvSpPr>
                  <p:cNvPr id="22570" name="Line 85"/>
                  <p:cNvSpPr>
                    <a:spLocks noChangeShapeType="1"/>
                  </p:cNvSpPr>
                  <p:nvPr/>
                </p:nvSpPr>
                <p:spPr bwMode="auto">
                  <a:xfrm>
                    <a:off x="3684" y="7364"/>
                    <a:ext cx="1" cy="6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2571" name="Line 86"/>
                  <p:cNvSpPr>
                    <a:spLocks noChangeShapeType="1"/>
                  </p:cNvSpPr>
                  <p:nvPr/>
                </p:nvSpPr>
                <p:spPr bwMode="auto">
                  <a:xfrm flipV="1">
                    <a:off x="3684" y="8031"/>
                    <a:ext cx="62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22569" name="Rectangle 87"/>
                <p:cNvSpPr>
                  <a:spLocks noChangeArrowheads="1"/>
                </p:cNvSpPr>
                <p:nvPr/>
              </p:nvSpPr>
              <p:spPr bwMode="auto">
                <a:xfrm>
                  <a:off x="3691" y="7797"/>
                  <a:ext cx="534"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id-ID"/>
                </a:p>
              </p:txBody>
            </p:sp>
          </p:grpSp>
          <p:sp>
            <p:nvSpPr>
              <p:cNvPr id="22565" name="Text Box 88"/>
              <p:cNvSpPr txBox="1">
                <a:spLocks noChangeArrowheads="1"/>
              </p:cNvSpPr>
              <p:nvPr/>
            </p:nvSpPr>
            <p:spPr bwMode="auto">
              <a:xfrm>
                <a:off x="3644" y="7733"/>
                <a:ext cx="47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ym typeface="Symbol" pitchFamily="18" charset="2"/>
                  </a:rPr>
                  <a:t></a:t>
                </a:r>
                <a:r>
                  <a:rPr lang="en-US" sz="1200" baseline="-25000"/>
                  <a:t>[x]</a:t>
                </a:r>
                <a:endParaRPr lang="en-US" sz="2800"/>
              </a:p>
            </p:txBody>
          </p:sp>
          <p:sp>
            <p:nvSpPr>
              <p:cNvPr id="22566" name="Text Box 89"/>
              <p:cNvSpPr txBox="1">
                <a:spLocks noChangeArrowheads="1"/>
              </p:cNvSpPr>
              <p:nvPr/>
            </p:nvSpPr>
            <p:spPr bwMode="auto">
              <a:xfrm>
                <a:off x="4319" y="8189"/>
                <a:ext cx="40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35</a:t>
                </a:r>
                <a:endParaRPr lang="en-US" sz="2400"/>
              </a:p>
            </p:txBody>
          </p:sp>
          <p:sp>
            <p:nvSpPr>
              <p:cNvPr id="22567" name="Oval 90"/>
              <p:cNvSpPr>
                <a:spLocks noChangeArrowheads="1"/>
              </p:cNvSpPr>
              <p:nvPr/>
            </p:nvSpPr>
            <p:spPr bwMode="auto">
              <a:xfrm>
                <a:off x="4473" y="8103"/>
                <a:ext cx="120" cy="12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grpSp>
        <p:sp>
          <p:nvSpPr>
            <p:cNvPr id="22536" name="Text Box 91"/>
            <p:cNvSpPr txBox="1">
              <a:spLocks noChangeArrowheads="1"/>
            </p:cNvSpPr>
            <p:nvPr/>
          </p:nvSpPr>
          <p:spPr bwMode="auto">
            <a:xfrm>
              <a:off x="4932" y="7706"/>
              <a:ext cx="471"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ym typeface="Symbol" pitchFamily="18" charset="2"/>
                </a:rPr>
                <a:t></a:t>
              </a:r>
              <a:r>
                <a:rPr lang="en-US" sz="1400" baseline="-25000"/>
                <a:t>[x]</a:t>
              </a:r>
              <a:endParaRPr lang="en-US" sz="3200"/>
            </a:p>
          </p:txBody>
        </p:sp>
        <p:grpSp>
          <p:nvGrpSpPr>
            <p:cNvPr id="22537" name="Group 92"/>
            <p:cNvGrpSpPr>
              <a:grpSpLocks/>
            </p:cNvGrpSpPr>
            <p:nvPr/>
          </p:nvGrpSpPr>
          <p:grpSpPr bwMode="auto">
            <a:xfrm>
              <a:off x="5060" y="7371"/>
              <a:ext cx="1499" cy="997"/>
              <a:chOff x="5060" y="7371"/>
              <a:chExt cx="1499" cy="997"/>
            </a:xfrm>
          </p:grpSpPr>
          <p:sp>
            <p:nvSpPr>
              <p:cNvPr id="22551" name="Text Box 93"/>
              <p:cNvSpPr txBox="1">
                <a:spLocks noChangeArrowheads="1"/>
              </p:cNvSpPr>
              <p:nvPr/>
            </p:nvSpPr>
            <p:spPr bwMode="auto">
              <a:xfrm>
                <a:off x="5711" y="7371"/>
                <a:ext cx="78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FF0000"/>
                    </a:solidFill>
                  </a:rPr>
                  <a:t>Parobaya</a:t>
                </a:r>
                <a:endParaRPr lang="en-US" sz="2800">
                  <a:solidFill>
                    <a:srgbClr val="FF0000"/>
                  </a:solidFill>
                </a:endParaRPr>
              </a:p>
            </p:txBody>
          </p:sp>
          <p:sp>
            <p:nvSpPr>
              <p:cNvPr id="22552" name="Text Box 94"/>
              <p:cNvSpPr txBox="1">
                <a:spLocks noChangeArrowheads="1"/>
              </p:cNvSpPr>
              <p:nvPr/>
            </p:nvSpPr>
            <p:spPr bwMode="auto">
              <a:xfrm>
                <a:off x="5060" y="7501"/>
                <a:ext cx="26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800"/>
                  <a:t>1</a:t>
                </a:r>
                <a:endParaRPr lang="en-US"/>
              </a:p>
            </p:txBody>
          </p:sp>
          <p:sp>
            <p:nvSpPr>
              <p:cNvPr id="22553" name="Text Box 95"/>
              <p:cNvSpPr txBox="1">
                <a:spLocks noChangeArrowheads="1"/>
              </p:cNvSpPr>
              <p:nvPr/>
            </p:nvSpPr>
            <p:spPr bwMode="auto">
              <a:xfrm>
                <a:off x="5076" y="8158"/>
                <a:ext cx="33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800"/>
                  <a:t>0</a:t>
                </a:r>
                <a:endParaRPr lang="en-US"/>
              </a:p>
            </p:txBody>
          </p:sp>
          <p:grpSp>
            <p:nvGrpSpPr>
              <p:cNvPr id="22554" name="Group 96"/>
              <p:cNvGrpSpPr>
                <a:grpSpLocks/>
              </p:cNvGrpSpPr>
              <p:nvPr/>
            </p:nvGrpSpPr>
            <p:grpSpPr bwMode="auto">
              <a:xfrm>
                <a:off x="5292" y="7477"/>
                <a:ext cx="1248" cy="669"/>
                <a:chOff x="3684" y="7364"/>
                <a:chExt cx="629" cy="668"/>
              </a:xfrm>
            </p:grpSpPr>
            <p:sp>
              <p:nvSpPr>
                <p:cNvPr id="22559" name="Line 97"/>
                <p:cNvSpPr>
                  <a:spLocks noChangeShapeType="1"/>
                </p:cNvSpPr>
                <p:nvPr/>
              </p:nvSpPr>
              <p:spPr bwMode="auto">
                <a:xfrm>
                  <a:off x="3684" y="7364"/>
                  <a:ext cx="1" cy="6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2560" name="Line 98"/>
                <p:cNvSpPr>
                  <a:spLocks noChangeShapeType="1"/>
                </p:cNvSpPr>
                <p:nvPr/>
              </p:nvSpPr>
              <p:spPr bwMode="auto">
                <a:xfrm flipV="1">
                  <a:off x="3684" y="8031"/>
                  <a:ext cx="62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22555" name="Rectangle 99"/>
              <p:cNvSpPr>
                <a:spLocks noChangeArrowheads="1"/>
              </p:cNvSpPr>
              <p:nvPr/>
            </p:nvSpPr>
            <p:spPr bwMode="auto">
              <a:xfrm>
                <a:off x="5819" y="7624"/>
                <a:ext cx="555" cy="5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22556" name="Text Box 100"/>
              <p:cNvSpPr txBox="1">
                <a:spLocks noChangeArrowheads="1"/>
              </p:cNvSpPr>
              <p:nvPr/>
            </p:nvSpPr>
            <p:spPr bwMode="auto">
              <a:xfrm>
                <a:off x="5607" y="8157"/>
                <a:ext cx="40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35</a:t>
                </a:r>
                <a:endParaRPr lang="en-US" sz="2400"/>
              </a:p>
            </p:txBody>
          </p:sp>
          <p:sp>
            <p:nvSpPr>
              <p:cNvPr id="22557" name="Text Box 101"/>
              <p:cNvSpPr txBox="1">
                <a:spLocks noChangeArrowheads="1"/>
              </p:cNvSpPr>
              <p:nvPr/>
            </p:nvSpPr>
            <p:spPr bwMode="auto">
              <a:xfrm>
                <a:off x="6152" y="8161"/>
                <a:ext cx="40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55</a:t>
                </a:r>
                <a:endParaRPr lang="en-US" sz="2400"/>
              </a:p>
            </p:txBody>
          </p:sp>
          <p:sp>
            <p:nvSpPr>
              <p:cNvPr id="22558" name="Line 102"/>
              <p:cNvSpPr>
                <a:spLocks noChangeShapeType="1"/>
              </p:cNvSpPr>
              <p:nvPr/>
            </p:nvSpPr>
            <p:spPr bwMode="auto">
              <a:xfrm flipH="1">
                <a:off x="5278" y="7620"/>
                <a:ext cx="526" cy="1"/>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22538" name="Text Box 103"/>
            <p:cNvSpPr txBox="1">
              <a:spLocks noChangeArrowheads="1"/>
            </p:cNvSpPr>
            <p:nvPr/>
          </p:nvSpPr>
          <p:spPr bwMode="auto">
            <a:xfrm>
              <a:off x="7569" y="7359"/>
              <a:ext cx="57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FF0000"/>
                  </a:solidFill>
                </a:rPr>
                <a:t>Tua</a:t>
              </a:r>
              <a:endParaRPr lang="en-US" sz="2800">
                <a:solidFill>
                  <a:srgbClr val="FF0000"/>
                </a:solidFill>
              </a:endParaRPr>
            </a:p>
          </p:txBody>
        </p:sp>
        <p:sp>
          <p:nvSpPr>
            <p:cNvPr id="22539" name="Text Box 104"/>
            <p:cNvSpPr txBox="1">
              <a:spLocks noChangeArrowheads="1"/>
            </p:cNvSpPr>
            <p:nvPr/>
          </p:nvSpPr>
          <p:spPr bwMode="auto">
            <a:xfrm>
              <a:off x="6715" y="7491"/>
              <a:ext cx="27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800"/>
                <a:t>1</a:t>
              </a:r>
              <a:endParaRPr lang="en-US"/>
            </a:p>
          </p:txBody>
        </p:sp>
        <p:sp>
          <p:nvSpPr>
            <p:cNvPr id="22540" name="Text Box 105"/>
            <p:cNvSpPr txBox="1">
              <a:spLocks noChangeArrowheads="1"/>
            </p:cNvSpPr>
            <p:nvPr/>
          </p:nvSpPr>
          <p:spPr bwMode="auto">
            <a:xfrm>
              <a:off x="6731" y="8144"/>
              <a:ext cx="33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800"/>
                <a:t>0</a:t>
              </a:r>
              <a:endParaRPr lang="en-US"/>
            </a:p>
          </p:txBody>
        </p:sp>
        <p:grpSp>
          <p:nvGrpSpPr>
            <p:cNvPr id="22541" name="Group 106"/>
            <p:cNvGrpSpPr>
              <a:grpSpLocks/>
            </p:cNvGrpSpPr>
            <p:nvPr/>
          </p:nvGrpSpPr>
          <p:grpSpPr bwMode="auto">
            <a:xfrm>
              <a:off x="6948" y="7465"/>
              <a:ext cx="1248" cy="669"/>
              <a:chOff x="3684" y="7364"/>
              <a:chExt cx="629" cy="668"/>
            </a:xfrm>
          </p:grpSpPr>
          <p:sp>
            <p:nvSpPr>
              <p:cNvPr id="22549" name="Line 107"/>
              <p:cNvSpPr>
                <a:spLocks noChangeShapeType="1"/>
              </p:cNvSpPr>
              <p:nvPr/>
            </p:nvSpPr>
            <p:spPr bwMode="auto">
              <a:xfrm>
                <a:off x="3684" y="7364"/>
                <a:ext cx="1" cy="65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2550" name="Line 108"/>
              <p:cNvSpPr>
                <a:spLocks noChangeShapeType="1"/>
              </p:cNvSpPr>
              <p:nvPr/>
            </p:nvSpPr>
            <p:spPr bwMode="auto">
              <a:xfrm flipV="1">
                <a:off x="3684" y="8031"/>
                <a:ext cx="62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22542" name="Rectangle 109"/>
            <p:cNvSpPr>
              <a:spLocks noChangeArrowheads="1"/>
            </p:cNvSpPr>
            <p:nvPr/>
          </p:nvSpPr>
          <p:spPr bwMode="auto">
            <a:xfrm>
              <a:off x="7475" y="7612"/>
              <a:ext cx="555" cy="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22543" name="Text Box 110"/>
            <p:cNvSpPr txBox="1">
              <a:spLocks noChangeArrowheads="1"/>
            </p:cNvSpPr>
            <p:nvPr/>
          </p:nvSpPr>
          <p:spPr bwMode="auto">
            <a:xfrm>
              <a:off x="7265" y="8144"/>
              <a:ext cx="40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000"/>
                <a:t>55</a:t>
              </a:r>
              <a:endParaRPr lang="en-US" sz="2400"/>
            </a:p>
          </p:txBody>
        </p:sp>
        <p:sp>
          <p:nvSpPr>
            <p:cNvPr id="22544" name="Text Box 111"/>
            <p:cNvSpPr txBox="1">
              <a:spLocks noChangeArrowheads="1"/>
            </p:cNvSpPr>
            <p:nvPr/>
          </p:nvSpPr>
          <p:spPr bwMode="auto">
            <a:xfrm>
              <a:off x="7807" y="8148"/>
              <a:ext cx="40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id-ID"/>
            </a:p>
          </p:txBody>
        </p:sp>
        <p:sp>
          <p:nvSpPr>
            <p:cNvPr id="22545" name="Line 112"/>
            <p:cNvSpPr>
              <a:spLocks noChangeShapeType="1"/>
            </p:cNvSpPr>
            <p:nvPr/>
          </p:nvSpPr>
          <p:spPr bwMode="auto">
            <a:xfrm flipH="1">
              <a:off x="6934" y="7608"/>
              <a:ext cx="526" cy="1"/>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d-ID"/>
            </a:p>
          </p:txBody>
        </p:sp>
        <p:sp>
          <p:nvSpPr>
            <p:cNvPr id="22546" name="Rectangle 113"/>
            <p:cNvSpPr>
              <a:spLocks noChangeArrowheads="1"/>
            </p:cNvSpPr>
            <p:nvPr/>
          </p:nvSpPr>
          <p:spPr bwMode="auto">
            <a:xfrm>
              <a:off x="7900" y="7619"/>
              <a:ext cx="555"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a:p>
          </p:txBody>
        </p:sp>
        <p:sp>
          <p:nvSpPr>
            <p:cNvPr id="22547" name="Text Box 114"/>
            <p:cNvSpPr txBox="1">
              <a:spLocks noChangeArrowheads="1"/>
            </p:cNvSpPr>
            <p:nvPr/>
          </p:nvSpPr>
          <p:spPr bwMode="auto">
            <a:xfrm>
              <a:off x="6618" y="7706"/>
              <a:ext cx="47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sym typeface="Symbol" pitchFamily="18" charset="2"/>
                </a:rPr>
                <a:t></a:t>
              </a:r>
              <a:r>
                <a:rPr lang="en-US" sz="1400" baseline="-25000"/>
                <a:t>[x]</a:t>
              </a:r>
              <a:endParaRPr lang="en-US" sz="3200"/>
            </a:p>
          </p:txBody>
        </p:sp>
        <p:sp>
          <p:nvSpPr>
            <p:cNvPr id="22548" name="Text Box 115"/>
            <p:cNvSpPr txBox="1">
              <a:spLocks noChangeArrowheads="1"/>
            </p:cNvSpPr>
            <p:nvPr/>
          </p:nvSpPr>
          <p:spPr bwMode="auto">
            <a:xfrm>
              <a:off x="4018" y="8338"/>
              <a:ext cx="567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dirty="0" err="1">
                  <a:latin typeface="Times New Roman" pitchFamily="18" charset="0"/>
                </a:rPr>
                <a:t>Gambar</a:t>
              </a:r>
              <a:r>
                <a:rPr lang="en-US" sz="1400" dirty="0">
                  <a:latin typeface="Times New Roman" pitchFamily="18" charset="0"/>
                </a:rPr>
                <a:t> 2a. </a:t>
              </a:r>
              <a:r>
                <a:rPr lang="en-US" sz="1400" dirty="0" err="1">
                  <a:latin typeface="Times New Roman" pitchFamily="18" charset="0"/>
                </a:rPr>
                <a:t>Keanggotaan</a:t>
              </a:r>
              <a:r>
                <a:rPr lang="en-US" sz="1400" dirty="0">
                  <a:latin typeface="Times New Roman" pitchFamily="18" charset="0"/>
                </a:rPr>
                <a:t> </a:t>
              </a:r>
              <a:r>
                <a:rPr lang="en-US" sz="1400" dirty="0" err="1">
                  <a:latin typeface="Times New Roman" pitchFamily="18" charset="0"/>
                </a:rPr>
                <a:t>himpunan</a:t>
              </a:r>
              <a:r>
                <a:rPr lang="en-US" sz="1400" dirty="0">
                  <a:latin typeface="Times New Roman" pitchFamily="18" charset="0"/>
                </a:rPr>
                <a:t> </a:t>
              </a:r>
              <a:r>
                <a:rPr lang="en-US" sz="1400" dirty="0" err="1">
                  <a:latin typeface="Times New Roman" pitchFamily="18" charset="0"/>
                </a:rPr>
                <a:t>biasa</a:t>
              </a:r>
              <a:r>
                <a:rPr lang="en-US" sz="1400" dirty="0">
                  <a:latin typeface="Times New Roman" pitchFamily="18" charset="0"/>
                </a:rPr>
                <a:t> (crisp) </a:t>
              </a:r>
              <a:r>
                <a:rPr lang="en-US" sz="1400" dirty="0" err="1">
                  <a:latin typeface="Times New Roman" pitchFamily="18" charset="0"/>
                </a:rPr>
                <a:t>umur</a:t>
              </a:r>
              <a:r>
                <a:rPr lang="en-US" sz="1400" dirty="0">
                  <a:latin typeface="Times New Roman" pitchFamily="18" charset="0"/>
                </a:rPr>
                <a:t> </a:t>
              </a:r>
              <a:r>
                <a:rPr lang="en-US" sz="1400" dirty="0" err="1">
                  <a:latin typeface="Times New Roman" pitchFamily="18" charset="0"/>
                </a:rPr>
                <a:t>muda</a:t>
              </a:r>
              <a:r>
                <a:rPr lang="en-US" sz="1400" dirty="0">
                  <a:latin typeface="Times New Roman" pitchFamily="18" charset="0"/>
                </a:rPr>
                <a:t> </a:t>
              </a:r>
              <a:r>
                <a:rPr lang="en-US" sz="1400" dirty="0" err="1">
                  <a:latin typeface="Times New Roman" pitchFamily="18" charset="0"/>
                </a:rPr>
                <a:t>dan</a:t>
              </a:r>
              <a:r>
                <a:rPr lang="en-US" sz="1400" dirty="0">
                  <a:latin typeface="Times New Roman" pitchFamily="18" charset="0"/>
                </a:rPr>
                <a:t> </a:t>
              </a:r>
              <a:r>
                <a:rPr lang="en-US" sz="1400" dirty="0" err="1">
                  <a:latin typeface="Times New Roman" pitchFamily="18" charset="0"/>
                </a:rPr>
                <a:t>parobaya</a:t>
              </a:r>
              <a:endParaRPr lang="en-US" sz="2400" dirty="0">
                <a:latin typeface="Times New Roman" pitchFamily="18" charset="0"/>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457200"/>
            <a:ext cx="8229600" cy="457200"/>
          </a:xfrm>
          <a:noFill/>
        </p:spPr>
        <p:txBody>
          <a:bodyPr/>
          <a:lstStyle/>
          <a:p>
            <a:r>
              <a:rPr lang="en-US" sz="2500" smtClean="0"/>
              <a:t>L2: Rules Evaluation (2)</a:t>
            </a:r>
          </a:p>
        </p:txBody>
      </p:sp>
      <p:graphicFrame>
        <p:nvGraphicFramePr>
          <p:cNvPr id="68611" name="Object 2"/>
          <p:cNvGraphicFramePr>
            <a:graphicFrameLocks noGrp="1" noChangeAspect="1"/>
          </p:cNvGraphicFramePr>
          <p:nvPr>
            <p:ph idx="1"/>
          </p:nvPr>
        </p:nvGraphicFramePr>
        <p:xfrm>
          <a:off x="1147763" y="1524000"/>
          <a:ext cx="6924675" cy="3135313"/>
        </p:xfrm>
        <a:graphic>
          <a:graphicData uri="http://schemas.openxmlformats.org/presentationml/2006/ole">
            <mc:AlternateContent xmlns:mc="http://schemas.openxmlformats.org/markup-compatibility/2006">
              <mc:Choice xmlns:v="urn:schemas-microsoft-com:vml" Requires="v">
                <p:oleObj spid="_x0000_s68619" name="VISIO" r:id="rId3" imgW="5526024" imgH="2502408" progId="Visio.Drawing.6">
                  <p:embed/>
                </p:oleObj>
              </mc:Choice>
              <mc:Fallback>
                <p:oleObj name="VISIO" r:id="rId3" imgW="5526024" imgH="2502408"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1524000"/>
                        <a:ext cx="6924675"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EC00343-5075-492A-9454-8A245A5EDA3B}" type="slidenum">
              <a:rPr lang="en-US" smtClean="0"/>
              <a:pPr eaLnBrk="1" hangingPunct="1"/>
              <a:t>50</a:t>
            </a:fld>
            <a:endParaRPr lang="en-US" smtClean="0"/>
          </a:p>
        </p:txBody>
      </p:sp>
      <p:sp>
        <p:nvSpPr>
          <p:cNvPr id="68613" name="Rectangle 3"/>
          <p:cNvSpPr>
            <a:spLocks noChangeArrowheads="1"/>
          </p:cNvSpPr>
          <p:nvPr/>
        </p:nvSpPr>
        <p:spPr bwMode="auto">
          <a:xfrm>
            <a:off x="609600" y="1066800"/>
            <a:ext cx="792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700">
                <a:solidFill>
                  <a:schemeClr val="hlink"/>
                </a:solidFill>
              </a:rPr>
              <a:t>Contoh: bagaimana kondisi kesehatan untuk orang dengan tinggi 161.5 cm dan berat 41 kg?</a:t>
            </a:r>
          </a:p>
        </p:txBody>
      </p:sp>
      <p:sp>
        <p:nvSpPr>
          <p:cNvPr id="68614" name="Rectangle 4"/>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68615" name="Rectangle 6"/>
          <p:cNvSpPr>
            <a:spLocks noChangeArrowheads="1"/>
          </p:cNvSpPr>
          <p:nvPr/>
        </p:nvSpPr>
        <p:spPr bwMode="auto">
          <a:xfrm>
            <a:off x="1219200" y="4876800"/>
            <a:ext cx="609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i="1">
                <a:solidFill>
                  <a:srgbClr val="FF33CC"/>
                </a:solidFill>
                <a:cs typeface="Arial" charset="0"/>
                <a:sym typeface="Symbol" pitchFamily="18" charset="2"/>
              </a:rPr>
              <a:t></a:t>
            </a:r>
            <a:r>
              <a:rPr lang="en-US" sz="2000" i="1" baseline="-25000">
                <a:solidFill>
                  <a:srgbClr val="FF33CC"/>
                </a:solidFill>
                <a:cs typeface="Arial" charset="0"/>
                <a:sym typeface="Symbol" pitchFamily="18" charset="2"/>
              </a:rPr>
              <a:t>sedang</a:t>
            </a:r>
            <a:r>
              <a:rPr lang="en-US" sz="2000" i="1">
                <a:solidFill>
                  <a:srgbClr val="FF33CC"/>
                </a:solidFill>
                <a:cs typeface="Arial" charset="0"/>
                <a:sym typeface="Symbol" pitchFamily="18" charset="2"/>
              </a:rPr>
              <a:t>[161.5] = (165-161.5)/(165-160) = 0.7</a:t>
            </a:r>
          </a:p>
        </p:txBody>
      </p:sp>
      <p:sp>
        <p:nvSpPr>
          <p:cNvPr id="68616" name="Rectangle 7"/>
          <p:cNvSpPr>
            <a:spLocks noChangeArrowheads="1"/>
          </p:cNvSpPr>
          <p:nvPr/>
        </p:nvSpPr>
        <p:spPr bwMode="auto">
          <a:xfrm>
            <a:off x="1219200" y="5257800"/>
            <a:ext cx="609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i="1">
                <a:solidFill>
                  <a:srgbClr val="0000FF"/>
                </a:solidFill>
                <a:cs typeface="Arial" charset="0"/>
                <a:sym typeface="Symbol" pitchFamily="18" charset="2"/>
              </a:rPr>
              <a:t></a:t>
            </a:r>
            <a:r>
              <a:rPr lang="en-US" sz="2000" i="1" baseline="-25000">
                <a:solidFill>
                  <a:srgbClr val="0000FF"/>
                </a:solidFill>
                <a:cs typeface="Arial" charset="0"/>
                <a:sym typeface="Symbol" pitchFamily="18" charset="2"/>
              </a:rPr>
              <a:t>tinggi</a:t>
            </a:r>
            <a:r>
              <a:rPr lang="en-US" sz="2000" i="1">
                <a:solidFill>
                  <a:srgbClr val="0000FF"/>
                </a:solidFill>
                <a:cs typeface="Arial" charset="0"/>
                <a:sym typeface="Symbol" pitchFamily="18" charset="2"/>
              </a:rPr>
              <a:t>[161.5] = (161.5-160)/(165-160) = 0.3</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457200"/>
            <a:ext cx="8229600" cy="611188"/>
          </a:xfrm>
          <a:noFill/>
        </p:spPr>
        <p:txBody>
          <a:bodyPr/>
          <a:lstStyle/>
          <a:p>
            <a:r>
              <a:rPr lang="en-US" sz="2500" smtClean="0"/>
              <a:t>L2: Rules Evaluation (3)</a:t>
            </a:r>
          </a:p>
        </p:txBody>
      </p:sp>
      <p:graphicFrame>
        <p:nvGraphicFramePr>
          <p:cNvPr id="69635" name="Object 2"/>
          <p:cNvGraphicFramePr>
            <a:graphicFrameLocks noGrp="1" noChangeAspect="1"/>
          </p:cNvGraphicFramePr>
          <p:nvPr>
            <p:ph idx="1"/>
          </p:nvPr>
        </p:nvGraphicFramePr>
        <p:xfrm>
          <a:off x="615950" y="1143000"/>
          <a:ext cx="7683500" cy="3308350"/>
        </p:xfrm>
        <a:graphic>
          <a:graphicData uri="http://schemas.openxmlformats.org/presentationml/2006/ole">
            <mc:AlternateContent xmlns:mc="http://schemas.openxmlformats.org/markup-compatibility/2006">
              <mc:Choice xmlns:v="urn:schemas-microsoft-com:vml" Requires="v">
                <p:oleObj spid="_x0000_s69642" name="VISIO" r:id="rId3" imgW="5809488" imgH="2502408" progId="Visio.Drawing.6">
                  <p:embed/>
                </p:oleObj>
              </mc:Choice>
              <mc:Fallback>
                <p:oleObj name="VISIO" r:id="rId3" imgW="5809488" imgH="2502408"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1143000"/>
                        <a:ext cx="7683500"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F0E2050-6686-4FFF-8714-386C33F12876}" type="slidenum">
              <a:rPr lang="en-US" smtClean="0"/>
              <a:pPr eaLnBrk="1" hangingPunct="1"/>
              <a:t>51</a:t>
            </a:fld>
            <a:endParaRPr lang="en-US" smtClean="0"/>
          </a:p>
        </p:txBody>
      </p:sp>
      <p:sp>
        <p:nvSpPr>
          <p:cNvPr id="69637" name="Rectangle 3"/>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69638" name="Rectangle 4"/>
          <p:cNvSpPr>
            <a:spLocks noChangeArrowheads="1"/>
          </p:cNvSpPr>
          <p:nvPr/>
        </p:nvSpPr>
        <p:spPr bwMode="auto">
          <a:xfrm>
            <a:off x="1447800" y="4724400"/>
            <a:ext cx="609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i="1">
                <a:solidFill>
                  <a:srgbClr val="FF33CC"/>
                </a:solidFill>
                <a:cs typeface="Arial" charset="0"/>
                <a:sym typeface="Symbol" pitchFamily="18" charset="2"/>
              </a:rPr>
              <a:t></a:t>
            </a:r>
            <a:r>
              <a:rPr lang="en-US" sz="2000" i="1" baseline="-25000">
                <a:solidFill>
                  <a:srgbClr val="FF33CC"/>
                </a:solidFill>
                <a:cs typeface="Arial" charset="0"/>
                <a:sym typeface="Symbol" pitchFamily="18" charset="2"/>
              </a:rPr>
              <a:t>sangatkurus</a:t>
            </a:r>
            <a:r>
              <a:rPr lang="en-US" sz="2000" i="1">
                <a:solidFill>
                  <a:srgbClr val="FF33CC"/>
                </a:solidFill>
                <a:cs typeface="Arial" charset="0"/>
                <a:sym typeface="Symbol" pitchFamily="18" charset="2"/>
              </a:rPr>
              <a:t>[41] = (45-41)/(45-40) = 0.8</a:t>
            </a:r>
          </a:p>
        </p:txBody>
      </p:sp>
      <p:sp>
        <p:nvSpPr>
          <p:cNvPr id="69639" name="Rectangle 5"/>
          <p:cNvSpPr>
            <a:spLocks noChangeArrowheads="1"/>
          </p:cNvSpPr>
          <p:nvPr/>
        </p:nvSpPr>
        <p:spPr bwMode="auto">
          <a:xfrm>
            <a:off x="1524000" y="5181600"/>
            <a:ext cx="609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i="1">
                <a:solidFill>
                  <a:srgbClr val="0000FF"/>
                </a:solidFill>
                <a:cs typeface="Arial" charset="0"/>
                <a:sym typeface="Symbol" pitchFamily="18" charset="2"/>
              </a:rPr>
              <a:t></a:t>
            </a:r>
            <a:r>
              <a:rPr lang="en-US" sz="2000" i="1" baseline="-25000">
                <a:solidFill>
                  <a:srgbClr val="0000FF"/>
                </a:solidFill>
                <a:cs typeface="Arial" charset="0"/>
                <a:sym typeface="Symbol" pitchFamily="18" charset="2"/>
              </a:rPr>
              <a:t>kurus</a:t>
            </a:r>
            <a:r>
              <a:rPr lang="en-US" sz="2000" i="1">
                <a:solidFill>
                  <a:srgbClr val="0000FF"/>
                </a:solidFill>
                <a:cs typeface="Arial" charset="0"/>
                <a:sym typeface="Symbol" pitchFamily="18" charset="2"/>
              </a:rPr>
              <a:t>[41] = (41-40)/(45-40) = 0.2</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867400" y="685800"/>
            <a:ext cx="2743200" cy="2209800"/>
          </a:xfrm>
          <a:noFill/>
        </p:spPr>
        <p:txBody>
          <a:bodyPr/>
          <a:lstStyle/>
          <a:p>
            <a:r>
              <a:rPr lang="en-US" sz="2500" smtClean="0"/>
              <a:t>L2: Rules Evaluation (4)</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CDA4B64-3642-442A-A69A-22255069B310}" type="slidenum">
              <a:rPr lang="en-US" smtClean="0"/>
              <a:pPr eaLnBrk="1" hangingPunct="1"/>
              <a:t>52</a:t>
            </a:fld>
            <a:endParaRPr lang="en-US" smtClean="0"/>
          </a:p>
        </p:txBody>
      </p:sp>
      <p:sp>
        <p:nvSpPr>
          <p:cNvPr id="70660" name="Rectangle 3"/>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0661" name="Rectangle 4"/>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graphicFrame>
        <p:nvGraphicFramePr>
          <p:cNvPr id="114693" name="Group 5"/>
          <p:cNvGraphicFramePr>
            <a:graphicFrameLocks noGrp="1"/>
          </p:cNvGraphicFramePr>
          <p:nvPr/>
        </p:nvGraphicFramePr>
        <p:xfrm>
          <a:off x="685800" y="533400"/>
          <a:ext cx="5029200" cy="2752725"/>
        </p:xfrm>
        <a:graphic>
          <a:graphicData uri="http://schemas.openxmlformats.org/drawingml/2006/table">
            <a:tbl>
              <a:tblPr/>
              <a:tblGrid>
                <a:gridCol w="411163"/>
                <a:gridCol w="936625"/>
                <a:gridCol w="731837"/>
                <a:gridCol w="749300"/>
                <a:gridCol w="749300"/>
                <a:gridCol w="725488"/>
                <a:gridCol w="725487"/>
              </a:tblGrid>
              <a:tr h="274352">
                <a:tc gridSpan="7">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 E R A T</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54102">
                <a:tc rowSpan="6">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I</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N G G</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0.8</a:t>
                      </a:r>
                      <a:endPar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0.2</a:t>
                      </a:r>
                      <a:endPar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Biasa</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Berat</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Sangat berat</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457253">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Sangat pendek</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8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Pendek</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89">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0.7</a:t>
                      </a:r>
                      <a:endParaRPr kumimoji="0" lang="en-US"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89">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0.3</a:t>
                      </a:r>
                      <a:endParaRPr kumimoji="0" lang="en-US"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53">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Sangat tinggi</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0717" name="Rectangle 60"/>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graphicFrame>
        <p:nvGraphicFramePr>
          <p:cNvPr id="114749" name="Group 61"/>
          <p:cNvGraphicFramePr>
            <a:graphicFrameLocks noGrp="1"/>
          </p:cNvGraphicFramePr>
          <p:nvPr/>
        </p:nvGraphicFramePr>
        <p:xfrm>
          <a:off x="3352800" y="3505200"/>
          <a:ext cx="5029200" cy="2752725"/>
        </p:xfrm>
        <a:graphic>
          <a:graphicData uri="http://schemas.openxmlformats.org/drawingml/2006/table">
            <a:tbl>
              <a:tblPr/>
              <a:tblGrid>
                <a:gridCol w="411163"/>
                <a:gridCol w="936625"/>
                <a:gridCol w="731837"/>
                <a:gridCol w="749300"/>
                <a:gridCol w="749300"/>
                <a:gridCol w="725488"/>
                <a:gridCol w="725487"/>
              </a:tblGrid>
              <a:tr h="274352">
                <a:tc gridSpan="7">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 E R A T</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54102">
                <a:tc rowSpan="6">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I</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N G G</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0.8</a:t>
                      </a:r>
                      <a:endPar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0.2</a:t>
                      </a:r>
                      <a:endParaRPr kumimoji="0" lang="en-US" sz="1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Biasa</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Berat</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Sangat berat</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457253">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Sangat pendek</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8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Pendek</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89">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0.7</a:t>
                      </a:r>
                      <a:endParaRPr kumimoji="0" lang="en-US"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0.7</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0.2</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89">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0.3</a:t>
                      </a:r>
                      <a:endParaRPr kumimoji="0" lang="en-US" sz="1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0.3</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0000"/>
                          </a:solidFill>
                          <a:effectLst/>
                          <a:latin typeface="Arial" pitchFamily="34" charset="0"/>
                          <a:ea typeface="Times New Roman" pitchFamily="18" charset="0"/>
                          <a:cs typeface="Arial" pitchFamily="34" charset="0"/>
                        </a:rPr>
                        <a:t>0.2</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53">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Sangat tinggi</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AS</a:t>
                      </a:r>
                      <a:endParaRPr kumimoji="0" lang="en-US" sz="18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0773" name="Rectangle 116"/>
          <p:cNvSpPr>
            <a:spLocks noChangeArrowheads="1"/>
          </p:cNvSpPr>
          <p:nvPr/>
        </p:nvSpPr>
        <p:spPr bwMode="auto">
          <a:xfrm>
            <a:off x="457200" y="3733800"/>
            <a:ext cx="2743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700">
                <a:solidFill>
                  <a:srgbClr val="D60093"/>
                </a:solidFill>
              </a:rPr>
              <a:t>Pilih bobot minimum krn relasi AND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03413" y="457200"/>
            <a:ext cx="5640387" cy="533400"/>
          </a:xfrm>
          <a:noFill/>
        </p:spPr>
        <p:txBody>
          <a:bodyPr/>
          <a:lstStyle/>
          <a:p>
            <a:r>
              <a:rPr lang="en-US" sz="2500" smtClean="0"/>
              <a:t>L3: Defuzzification</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73234C4-C5AB-4CDA-85D8-2FF0601C8B1F}" type="slidenum">
              <a:rPr lang="en-US" smtClean="0"/>
              <a:pPr eaLnBrk="1" hangingPunct="1"/>
              <a:t>53</a:t>
            </a:fld>
            <a:endParaRPr lang="en-US" smtClean="0"/>
          </a:p>
        </p:txBody>
      </p:sp>
      <p:sp>
        <p:nvSpPr>
          <p:cNvPr id="71684" name="Rectangle 3"/>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1685" name="Rectangle 4"/>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1686" name="Rectangle 5"/>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1687" name="Rectangle 6"/>
          <p:cNvSpPr>
            <a:spLocks noChangeArrowheads="1"/>
          </p:cNvSpPr>
          <p:nvPr/>
        </p:nvSpPr>
        <p:spPr bwMode="auto">
          <a:xfrm>
            <a:off x="1066800" y="1371600"/>
            <a:ext cx="563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900">
                <a:solidFill>
                  <a:schemeClr val="tx2"/>
                </a:solidFill>
              </a:rPr>
              <a:t>Diperoleh:</a:t>
            </a:r>
            <a:br>
              <a:rPr lang="en-US" sz="1900">
                <a:solidFill>
                  <a:schemeClr val="tx2"/>
                </a:solidFill>
              </a:rPr>
            </a:br>
            <a:r>
              <a:rPr lang="en-US" sz="1900">
                <a:solidFill>
                  <a:schemeClr val="tx2"/>
                </a:solidFill>
              </a:rPr>
              <a:t>      </a:t>
            </a:r>
            <a:r>
              <a:rPr lang="en-US" sz="1900" i="1">
                <a:solidFill>
                  <a:schemeClr val="tx2"/>
                </a:solidFill>
              </a:rPr>
              <a:t>f = {TS, AS, S, SS} = {0.3, 0.7, 0.2, 0.2}</a:t>
            </a:r>
          </a:p>
        </p:txBody>
      </p:sp>
      <p:sp>
        <p:nvSpPr>
          <p:cNvPr id="71688" name="Rectangle 7"/>
          <p:cNvSpPr>
            <a:spLocks noChangeArrowheads="1"/>
          </p:cNvSpPr>
          <p:nvPr/>
        </p:nvSpPr>
        <p:spPr bwMode="auto">
          <a:xfrm>
            <a:off x="685800" y="1981200"/>
            <a:ext cx="746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1700">
                <a:solidFill>
                  <a:schemeClr val="tx2"/>
                </a:solidFill>
              </a:rPr>
              <a:t>Penentuan hasil akhir, ada 2 metoda:</a:t>
            </a:r>
            <a:br>
              <a:rPr lang="en-US" sz="1700">
                <a:solidFill>
                  <a:schemeClr val="tx2"/>
                </a:solidFill>
              </a:rPr>
            </a:br>
            <a:r>
              <a:rPr lang="en-US" sz="1700">
                <a:solidFill>
                  <a:schemeClr val="tx2"/>
                </a:solidFill>
              </a:rPr>
              <a:t>1.  Max method: index tertinggi 0.7</a:t>
            </a:r>
            <a:br>
              <a:rPr lang="en-US" sz="1700">
                <a:solidFill>
                  <a:schemeClr val="tx2"/>
                </a:solidFill>
              </a:rPr>
            </a:br>
            <a:r>
              <a:rPr lang="en-US" sz="1700">
                <a:solidFill>
                  <a:schemeClr val="tx2"/>
                </a:solidFill>
              </a:rPr>
              <a:t>                           hasil </a:t>
            </a:r>
            <a:r>
              <a:rPr lang="en-US" sz="1700"/>
              <a:t>Agak Sehat</a:t>
            </a:r>
            <a:r>
              <a:rPr lang="en-US" sz="1700">
                <a:solidFill>
                  <a:srgbClr val="D60093"/>
                </a:solidFill>
              </a:rPr>
              <a:t/>
            </a:r>
            <a:br>
              <a:rPr lang="en-US" sz="1700">
                <a:solidFill>
                  <a:srgbClr val="D60093"/>
                </a:solidFill>
              </a:rPr>
            </a:br>
            <a:r>
              <a:rPr lang="en-US" sz="1700">
                <a:solidFill>
                  <a:srgbClr val="D60093"/>
                </a:solidFill>
              </a:rPr>
              <a:t/>
            </a:r>
            <a:br>
              <a:rPr lang="en-US" sz="1700">
                <a:solidFill>
                  <a:srgbClr val="D60093"/>
                </a:solidFill>
              </a:rPr>
            </a:br>
            <a:r>
              <a:rPr lang="en-US" sz="1700"/>
              <a:t>2.</a:t>
            </a:r>
            <a:r>
              <a:rPr lang="en-US" sz="1700">
                <a:solidFill>
                  <a:srgbClr val="D60093"/>
                </a:solidFill>
              </a:rPr>
              <a:t>   </a:t>
            </a:r>
            <a:r>
              <a:rPr lang="en-US" sz="1700"/>
              <a:t>Centroid method, dengan metoda </a:t>
            </a:r>
            <a:r>
              <a:rPr lang="en-US" sz="1700">
                <a:solidFill>
                  <a:srgbClr val="0000FF"/>
                </a:solidFill>
              </a:rPr>
              <a:t>Sugeno</a:t>
            </a:r>
            <a:r>
              <a:rPr lang="en-US" sz="1700"/>
              <a:t>: </a:t>
            </a:r>
            <a:br>
              <a:rPr lang="en-US" sz="1700"/>
            </a:br>
            <a:r>
              <a:rPr lang="en-US" sz="1700"/>
              <a:t>       Decision Index  = (0.3x0.2)+(0.7x0.4)+(0.2x0.6)+(0.3x0.8) / </a:t>
            </a:r>
            <a:br>
              <a:rPr lang="en-US" sz="1700"/>
            </a:br>
            <a:r>
              <a:rPr lang="en-US" sz="1700"/>
              <a:t>                                    (0.3+0.7+0.2+0.2)</a:t>
            </a:r>
            <a:br>
              <a:rPr lang="en-US" sz="1700"/>
            </a:br>
            <a:r>
              <a:rPr lang="en-US" sz="1700"/>
              <a:t>                                 = 0.4429</a:t>
            </a:r>
            <a:br>
              <a:rPr lang="en-US" sz="1700"/>
            </a:br>
            <a:r>
              <a:rPr lang="en-US" sz="1700"/>
              <a:t>       Crisp decision index = 0.4429</a:t>
            </a:r>
            <a:br>
              <a:rPr lang="en-US" sz="1700"/>
            </a:br>
            <a:r>
              <a:rPr lang="en-US" sz="1700"/>
              <a:t>       Fuzzy decision index: 75% agak sehat, 25% sehat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23850" y="549275"/>
            <a:ext cx="8637588" cy="762000"/>
          </a:xfrm>
        </p:spPr>
        <p:txBody>
          <a:bodyPr/>
          <a:lstStyle/>
          <a:p>
            <a:r>
              <a:rPr lang="en-US" sz="2500" b="1" smtClean="0">
                <a:solidFill>
                  <a:schemeClr val="tx1"/>
                </a:solidFill>
              </a:rPr>
              <a:t>Model Fuzzy Tsukamoto</a:t>
            </a:r>
          </a:p>
        </p:txBody>
      </p:sp>
      <p:sp>
        <p:nvSpPr>
          <p:cNvPr id="72707" name="Rectangle 3"/>
          <p:cNvSpPr>
            <a:spLocks noGrp="1" noChangeArrowheads="1"/>
          </p:cNvSpPr>
          <p:nvPr>
            <p:ph idx="1"/>
          </p:nvPr>
        </p:nvSpPr>
        <p:spPr>
          <a:xfrm>
            <a:off x="539750" y="1412875"/>
            <a:ext cx="8202613" cy="1152525"/>
          </a:xfrm>
        </p:spPr>
        <p:txBody>
          <a:bodyPr/>
          <a:lstStyle/>
          <a:p>
            <a:pPr marL="609600" indent="-609600"/>
            <a:r>
              <a:rPr lang="en-US" sz="2000" smtClean="0"/>
              <a:t>Karakteristik:</a:t>
            </a:r>
          </a:p>
          <a:p>
            <a:pPr marL="609600" indent="-609600">
              <a:buFont typeface="Wingdings" pitchFamily="2" charset="2"/>
              <a:buNone/>
            </a:pPr>
            <a:r>
              <a:rPr lang="en-US" sz="2000" smtClean="0"/>
              <a:t>	Konsekuen dari setiap aturan if-then fuzzy direpresentasikan dengan himpunan fuzzy monoton</a:t>
            </a:r>
          </a:p>
        </p:txBody>
      </p:sp>
      <p:sp>
        <p:nvSpPr>
          <p:cNvPr id="727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4707C5-B124-4DC0-B88B-8E0554B41E64}" type="slidenum">
              <a:rPr lang="en-US" smtClean="0"/>
              <a:pPr eaLnBrk="1" hangingPunct="1"/>
              <a:t>54</a:t>
            </a:fld>
            <a:endParaRPr lang="en-US" smtClean="0"/>
          </a:p>
        </p:txBody>
      </p:sp>
      <p:sp>
        <p:nvSpPr>
          <p:cNvPr id="72709" name="Rectangle 4"/>
          <p:cNvSpPr>
            <a:spLocks noChangeArrowheads="1"/>
          </p:cNvSpPr>
          <p:nvPr/>
        </p:nvSpPr>
        <p:spPr bwMode="auto">
          <a:xfrm>
            <a:off x="971550" y="2781300"/>
            <a:ext cx="76327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it-IT" sz="2000">
                <a:cs typeface="Arial" charset="0"/>
              </a:rPr>
              <a:t>[EMD – Fuzzy Logic, 2004] Contoh:</a:t>
            </a:r>
          </a:p>
          <a:p>
            <a:r>
              <a:rPr lang="it-IT" sz="2000">
                <a:cs typeface="Arial" charset="0"/>
              </a:rPr>
              <a:t>Sebuah pabrik elektronik dapat berhasil mencapai permintaan terbesar sebanyak 5000 barang/hari. Namun pernah pabrik tersebut hanya mencapai permintaan barang sebanyak 1000 barang/hari. </a:t>
            </a:r>
            <a:r>
              <a:rPr lang="sv-SE" sz="2000">
                <a:cs typeface="Arial" charset="0"/>
              </a:rPr>
              <a:t>Persediaan barang di gudang dapat mencapai titik tertinggi yaitu 600 barang/hari dan titik terendahnya 100 barang/hari. Dengan semua keterbatasannya, pabrik tersebut dapat memproduksi barang maksimum 7000 barang/hari dan minimalnya 2000 barang/hari. Apabila proses produksi pabrik tersebut menggunakan aturan fuzzy sebagai berikut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48EFC5-D562-4191-9C2D-085D42FE6FEB}" type="slidenum">
              <a:rPr lang="en-US" smtClean="0"/>
              <a:pPr eaLnBrk="1" hangingPunct="1"/>
              <a:t>55</a:t>
            </a:fld>
            <a:endParaRPr lang="en-US" smtClean="0"/>
          </a:p>
        </p:txBody>
      </p:sp>
      <p:sp>
        <p:nvSpPr>
          <p:cNvPr id="73731" name="Rectangle 2"/>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3732" name="Rectangle 3"/>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3733" name="Rectangle 4"/>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3734" name="Rectangle 5"/>
          <p:cNvSpPr>
            <a:spLocks noChangeArrowheads="1"/>
          </p:cNvSpPr>
          <p:nvPr/>
        </p:nvSpPr>
        <p:spPr bwMode="auto">
          <a:xfrm>
            <a:off x="684213" y="1196975"/>
            <a:ext cx="77724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sz="2000">
              <a:cs typeface="Arial" charset="0"/>
            </a:endParaRPr>
          </a:p>
          <a:p>
            <a:r>
              <a:rPr lang="en-US" sz="2000">
                <a:cs typeface="Arial" charset="0"/>
              </a:rPr>
              <a:t>[A1]   IF Permintaan BANYAK And Persediaan BANYAK</a:t>
            </a:r>
          </a:p>
          <a:p>
            <a:r>
              <a:rPr lang="en-US" sz="2000">
                <a:cs typeface="Arial" charset="0"/>
              </a:rPr>
              <a:t>	          THEN Produksi Barang BERTAMBAH ;</a:t>
            </a:r>
          </a:p>
          <a:p>
            <a:r>
              <a:rPr lang="en-US" sz="2000">
                <a:cs typeface="Arial" charset="0"/>
              </a:rPr>
              <a:t>[A2]   IF permintaan SEDIKIT And persediaan SEDIKIT </a:t>
            </a:r>
          </a:p>
          <a:p>
            <a:r>
              <a:rPr lang="en-US" sz="2000">
                <a:cs typeface="Arial" charset="0"/>
              </a:rPr>
              <a:t>	          THEN Produksi Barang BERKURANG ;</a:t>
            </a:r>
          </a:p>
          <a:p>
            <a:r>
              <a:rPr lang="en-US" sz="2000">
                <a:cs typeface="Arial" charset="0"/>
              </a:rPr>
              <a:t>[A3]   IF Permintaan SEDIKIT And Persediaan BANYAK</a:t>
            </a:r>
          </a:p>
          <a:p>
            <a:r>
              <a:rPr lang="en-US" sz="2000">
                <a:cs typeface="Arial" charset="0"/>
              </a:rPr>
              <a:t>	          THEN Produksi Barang BERKURANG ;</a:t>
            </a:r>
          </a:p>
          <a:p>
            <a:r>
              <a:rPr lang="en-US" sz="2000">
                <a:cs typeface="Arial" charset="0"/>
              </a:rPr>
              <a:t>[A4]   IF permintaan BANYAK And persediaan SEDIKIT </a:t>
            </a:r>
          </a:p>
          <a:p>
            <a:r>
              <a:rPr lang="en-US" sz="2000">
                <a:cs typeface="Arial" charset="0"/>
              </a:rPr>
              <a:t>	          THEN Produksi Barang BERTAMBAH ;</a:t>
            </a:r>
          </a:p>
          <a:p>
            <a:endParaRPr lang="en-US" sz="2000">
              <a:cs typeface="Arial" charset="0"/>
            </a:endParaRPr>
          </a:p>
          <a:p>
            <a:r>
              <a:rPr lang="en-US" sz="2000">
                <a:cs typeface="Arial" charset="0"/>
              </a:rPr>
              <a:t>Berapa barang elektronik tersebut harus diproduksi jika jumlah permintaannya sebanyak 4000 barang dan persediaan di gudang masih 300 barang ?</a:t>
            </a:r>
          </a:p>
        </p:txBody>
      </p:sp>
      <p:sp>
        <p:nvSpPr>
          <p:cNvPr id="117766" name="Rectangle 6"/>
          <p:cNvSpPr>
            <a:spLocks noChangeArrowheads="1"/>
          </p:cNvSpPr>
          <p:nvPr/>
        </p:nvSpPr>
        <p:spPr bwMode="auto">
          <a:xfrm>
            <a:off x="827088" y="404813"/>
            <a:ext cx="7800975" cy="792162"/>
          </a:xfrm>
          <a:prstGeom prst="rect">
            <a:avLst/>
          </a:prstGeom>
          <a:noFill/>
          <a:ln w="9525">
            <a:noFill/>
            <a:miter lim="800000"/>
            <a:headEnd/>
            <a:tailEnd/>
          </a:ln>
          <a:effectLst/>
        </p:spPr>
        <p:txBody>
          <a:bodyPr lIns="92075" tIns="46038" rIns="92075" bIns="46038" anchor="ctr"/>
          <a:lstStyle/>
          <a:p>
            <a:pPr>
              <a:defRPr/>
            </a:pPr>
            <a:r>
              <a:rPr lang="en-GB" sz="3600" b="1">
                <a:effectLst>
                  <a:outerShdw blurRad="38100" dist="38100" dir="2700000" algn="tl">
                    <a:srgbClr val="C0C0C0"/>
                  </a:outerShdw>
                </a:effectLst>
                <a:latin typeface="Arial" pitchFamily="34" charset="0"/>
                <a:cs typeface="Arial" pitchFamily="34" charset="0"/>
              </a:rPr>
              <a:t>Model Fuzzy Tsukamoto</a:t>
            </a:r>
            <a:endParaRPr lang="en-US" sz="3600" b="1">
              <a:effectLst>
                <a:outerShdw blurRad="38100" dist="38100" dir="2700000" algn="tl">
                  <a:srgbClr val="C0C0C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903413" y="306388"/>
            <a:ext cx="5640387" cy="531812"/>
          </a:xfrm>
          <a:noFill/>
        </p:spPr>
        <p:txBody>
          <a:bodyPr/>
          <a:lstStyle/>
          <a:p>
            <a:r>
              <a:rPr lang="en-US" sz="2500" smtClean="0">
                <a:solidFill>
                  <a:schemeClr val="tx1"/>
                </a:solidFill>
              </a:rPr>
              <a:t>Contoh (2)</a:t>
            </a: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B771F4-E4D7-4F50-A02A-A8A280E573C2}" type="slidenum">
              <a:rPr lang="en-US" smtClean="0"/>
              <a:pPr eaLnBrk="1" hangingPunct="1"/>
              <a:t>56</a:t>
            </a:fld>
            <a:endParaRPr lang="en-US" smtClean="0"/>
          </a:p>
        </p:txBody>
      </p:sp>
      <p:sp>
        <p:nvSpPr>
          <p:cNvPr id="74756" name="Rectangle 3"/>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4757" name="Rectangle 4"/>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4758" name="Rectangle 5"/>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graphicFrame>
        <p:nvGraphicFramePr>
          <p:cNvPr id="74759" name="Object 2"/>
          <p:cNvGraphicFramePr>
            <a:graphicFrameLocks noChangeAspect="1"/>
          </p:cNvGraphicFramePr>
          <p:nvPr/>
        </p:nvGraphicFramePr>
        <p:xfrm>
          <a:off x="2057400" y="1371600"/>
          <a:ext cx="4648200" cy="3746500"/>
        </p:xfrm>
        <a:graphic>
          <a:graphicData uri="http://schemas.openxmlformats.org/presentationml/2006/ole">
            <mc:AlternateContent xmlns:mc="http://schemas.openxmlformats.org/markup-compatibility/2006">
              <mc:Choice xmlns:v="urn:schemas-microsoft-com:vml" Requires="v">
                <p:oleObj spid="_x0000_s74765" name="VISIO" r:id="rId3" imgW="2114702" imgH="1706270" progId="Visio.Drawing.6">
                  <p:embed/>
                </p:oleObj>
              </mc:Choice>
              <mc:Fallback>
                <p:oleObj name="VISIO" r:id="rId3" imgW="2114702" imgH="1706270"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71600"/>
                        <a:ext cx="46482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0" name="Text Box 7"/>
          <p:cNvSpPr txBox="1">
            <a:spLocks noChangeArrowheads="1"/>
          </p:cNvSpPr>
          <p:nvPr/>
        </p:nvSpPr>
        <p:spPr bwMode="auto">
          <a:xfrm>
            <a:off x="1447800" y="4724400"/>
            <a:ext cx="6553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238125" algn="l"/>
                <a:tab pos="1187450" algn="l"/>
                <a:tab pos="1425575" algn="l"/>
              </a:tabLst>
              <a:defRPr>
                <a:solidFill>
                  <a:schemeClr val="tx1"/>
                </a:solidFill>
                <a:latin typeface="Arial" charset="0"/>
              </a:defRPr>
            </a:lvl1pPr>
            <a:lvl2pPr marL="742950" indent="-285750" eaLnBrk="0" hangingPunct="0">
              <a:tabLst>
                <a:tab pos="238125" algn="l"/>
                <a:tab pos="1187450" algn="l"/>
                <a:tab pos="1425575" algn="l"/>
              </a:tabLst>
              <a:defRPr>
                <a:solidFill>
                  <a:schemeClr val="tx1"/>
                </a:solidFill>
                <a:latin typeface="Arial" charset="0"/>
              </a:defRPr>
            </a:lvl2pPr>
            <a:lvl3pPr marL="1143000" indent="-228600" eaLnBrk="0" hangingPunct="0">
              <a:tabLst>
                <a:tab pos="238125" algn="l"/>
                <a:tab pos="1187450" algn="l"/>
                <a:tab pos="1425575" algn="l"/>
              </a:tabLst>
              <a:defRPr>
                <a:solidFill>
                  <a:schemeClr val="tx1"/>
                </a:solidFill>
                <a:latin typeface="Arial" charset="0"/>
              </a:defRPr>
            </a:lvl3pPr>
            <a:lvl4pPr marL="1600200" indent="-228600" eaLnBrk="0" hangingPunct="0">
              <a:tabLst>
                <a:tab pos="238125" algn="l"/>
                <a:tab pos="1187450" algn="l"/>
                <a:tab pos="1425575" algn="l"/>
              </a:tabLst>
              <a:defRPr>
                <a:solidFill>
                  <a:schemeClr val="tx1"/>
                </a:solidFill>
                <a:latin typeface="Arial" charset="0"/>
              </a:defRPr>
            </a:lvl4pPr>
            <a:lvl5pPr marL="2057400" indent="-228600" eaLnBrk="0" hangingPunct="0">
              <a:tabLst>
                <a:tab pos="238125" algn="l"/>
                <a:tab pos="1187450" algn="l"/>
                <a:tab pos="1425575" algn="l"/>
              </a:tabLst>
              <a:defRPr>
                <a:solidFill>
                  <a:schemeClr val="tx1"/>
                </a:solidFill>
                <a:latin typeface="Arial" charset="0"/>
              </a:defRPr>
            </a:lvl5pPr>
            <a:lvl6pPr marL="2514600" indent="-228600" eaLnBrk="0" fontAlgn="base" hangingPunct="0">
              <a:spcBef>
                <a:spcPct val="0"/>
              </a:spcBef>
              <a:spcAft>
                <a:spcPct val="0"/>
              </a:spcAft>
              <a:tabLst>
                <a:tab pos="238125" algn="l"/>
                <a:tab pos="1187450" algn="l"/>
                <a:tab pos="1425575" algn="l"/>
              </a:tabLst>
              <a:defRPr>
                <a:solidFill>
                  <a:schemeClr val="tx1"/>
                </a:solidFill>
                <a:latin typeface="Arial" charset="0"/>
              </a:defRPr>
            </a:lvl6pPr>
            <a:lvl7pPr marL="2971800" indent="-228600" eaLnBrk="0" fontAlgn="base" hangingPunct="0">
              <a:spcBef>
                <a:spcPct val="0"/>
              </a:spcBef>
              <a:spcAft>
                <a:spcPct val="0"/>
              </a:spcAft>
              <a:tabLst>
                <a:tab pos="238125" algn="l"/>
                <a:tab pos="1187450" algn="l"/>
                <a:tab pos="1425575" algn="l"/>
              </a:tabLst>
              <a:defRPr>
                <a:solidFill>
                  <a:schemeClr val="tx1"/>
                </a:solidFill>
                <a:latin typeface="Arial" charset="0"/>
              </a:defRPr>
            </a:lvl7pPr>
            <a:lvl8pPr marL="3429000" indent="-228600" eaLnBrk="0" fontAlgn="base" hangingPunct="0">
              <a:spcBef>
                <a:spcPct val="0"/>
              </a:spcBef>
              <a:spcAft>
                <a:spcPct val="0"/>
              </a:spcAft>
              <a:tabLst>
                <a:tab pos="238125" algn="l"/>
                <a:tab pos="1187450" algn="l"/>
                <a:tab pos="1425575" algn="l"/>
              </a:tabLst>
              <a:defRPr>
                <a:solidFill>
                  <a:schemeClr val="tx1"/>
                </a:solidFill>
                <a:latin typeface="Arial" charset="0"/>
              </a:defRPr>
            </a:lvl8pPr>
            <a:lvl9pPr marL="3886200" indent="-228600" eaLnBrk="0" fontAlgn="base" hangingPunct="0">
              <a:spcBef>
                <a:spcPct val="0"/>
              </a:spcBef>
              <a:spcAft>
                <a:spcPct val="0"/>
              </a:spcAft>
              <a:tabLst>
                <a:tab pos="238125" algn="l"/>
                <a:tab pos="1187450" algn="l"/>
                <a:tab pos="1425575" algn="l"/>
              </a:tabLst>
              <a:defRPr>
                <a:solidFill>
                  <a:schemeClr val="tx1"/>
                </a:solidFill>
                <a:latin typeface="Arial" charset="0"/>
              </a:defRPr>
            </a:lvl9pPr>
          </a:lstStyle>
          <a:p>
            <a:pPr eaLnBrk="1" hangingPunct="1"/>
            <a:r>
              <a:rPr lang="en-US" b="1">
                <a:cs typeface="Times New Roman" pitchFamily="18" charset="0"/>
              </a:rPr>
              <a:t>Nilai Keanggotaan :</a:t>
            </a:r>
            <a:endParaRPr lang="en-US">
              <a:cs typeface="Arial" charset="0"/>
            </a:endParaRPr>
          </a:p>
          <a:p>
            <a:pPr algn="just" eaLnBrk="1" hangingPunct="1"/>
            <a:r>
              <a:rPr lang="en-US">
                <a:latin typeface="Times New Roman" pitchFamily="18" charset="0"/>
                <a:cs typeface="Times New Roman" pitchFamily="18" charset="0"/>
                <a:sym typeface="Symbol" pitchFamily="18" charset="2"/>
              </a:rPr>
              <a:t></a:t>
            </a:r>
            <a:r>
              <a:rPr lang="en-US" baseline="-30000">
                <a:cs typeface="Times New Roman" pitchFamily="18" charset="0"/>
              </a:rPr>
              <a:t>PmtSEDIKIT</a:t>
            </a:r>
            <a:r>
              <a:rPr lang="en-US">
                <a:latin typeface="Times New Roman" pitchFamily="18" charset="0"/>
                <a:cs typeface="Times New Roman" pitchFamily="18" charset="0"/>
                <a:sym typeface="Symbol" pitchFamily="18" charset="2"/>
              </a:rPr>
              <a:t>[4000] 	= (5000-4000)/(5000-1000)</a:t>
            </a:r>
            <a:endParaRPr lang="en-US">
              <a:latin typeface="Times New Roman" pitchFamily="18" charset="0"/>
              <a:cs typeface="Arial" charset="0"/>
              <a:sym typeface="Symbol" pitchFamily="18" charset="2"/>
            </a:endParaRPr>
          </a:p>
          <a:p>
            <a:pPr algn="just" eaLnBrk="1" hangingPunct="1"/>
            <a:r>
              <a:rPr lang="en-US">
                <a:latin typeface="Times New Roman" pitchFamily="18" charset="0"/>
                <a:cs typeface="Times New Roman" pitchFamily="18" charset="0"/>
                <a:sym typeface="Symbol" pitchFamily="18" charset="2"/>
              </a:rPr>
              <a:t>		           = 0.25</a:t>
            </a:r>
            <a:endParaRPr lang="en-US">
              <a:latin typeface="Times New Roman" pitchFamily="18" charset="0"/>
              <a:cs typeface="Arial" charset="0"/>
              <a:sym typeface="Symbol" pitchFamily="18" charset="2"/>
            </a:endParaRPr>
          </a:p>
          <a:p>
            <a:pPr algn="just" eaLnBrk="1" hangingPunct="1"/>
            <a:r>
              <a:rPr lang="en-US">
                <a:latin typeface="Times New Roman" pitchFamily="18" charset="0"/>
                <a:cs typeface="Times New Roman" pitchFamily="18" charset="0"/>
                <a:sym typeface="Symbol" pitchFamily="18" charset="2"/>
              </a:rPr>
              <a:t></a:t>
            </a:r>
            <a:r>
              <a:rPr lang="en-US" baseline="-30000">
                <a:cs typeface="Times New Roman" pitchFamily="18" charset="0"/>
              </a:rPr>
              <a:t>PmtBANYAK</a:t>
            </a:r>
            <a:r>
              <a:rPr lang="en-US">
                <a:latin typeface="Times New Roman" pitchFamily="18" charset="0"/>
                <a:cs typeface="Times New Roman" pitchFamily="18" charset="0"/>
                <a:sym typeface="Symbol" pitchFamily="18" charset="2"/>
              </a:rPr>
              <a:t>[4000] 	= (4000-1000)/ (5000-1000)</a:t>
            </a:r>
            <a:endParaRPr lang="en-US">
              <a:latin typeface="Times New Roman" pitchFamily="18" charset="0"/>
              <a:cs typeface="Arial" charset="0"/>
              <a:sym typeface="Symbol" pitchFamily="18" charset="2"/>
            </a:endParaRPr>
          </a:p>
          <a:p>
            <a:pPr algn="just" eaLnBrk="1" hangingPunct="1"/>
            <a:r>
              <a:rPr lang="en-US">
                <a:latin typeface="Times New Roman" pitchFamily="18" charset="0"/>
                <a:cs typeface="Times New Roman" pitchFamily="18" charset="0"/>
                <a:sym typeface="Symbol" pitchFamily="18" charset="2"/>
              </a:rPr>
              <a:t>		           = 0.75</a:t>
            </a:r>
          </a:p>
        </p:txBody>
      </p:sp>
      <p:sp>
        <p:nvSpPr>
          <p:cNvPr id="74761" name="Rectangle 8"/>
          <p:cNvSpPr>
            <a:spLocks noChangeArrowheads="1"/>
          </p:cNvSpPr>
          <p:nvPr/>
        </p:nvSpPr>
        <p:spPr bwMode="auto">
          <a:xfrm>
            <a:off x="457200" y="1143000"/>
            <a:ext cx="6665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 typeface="Symbol" pitchFamily="18" charset="2"/>
              <a:buNone/>
              <a:tabLst>
                <a:tab pos="228600" algn="l"/>
              </a:tabLst>
            </a:pPr>
            <a:r>
              <a:rPr lang="en-US" sz="1600" b="1">
                <a:cs typeface="Times New Roman" pitchFamily="18" charset="0"/>
              </a:rPr>
              <a:t>Permintaan</a:t>
            </a:r>
            <a:r>
              <a:rPr lang="en-US" sz="1600">
                <a:cs typeface="Times New Roman" pitchFamily="18" charset="0"/>
              </a:rPr>
              <a:t>; terdiri atas 2 himpunan fuzzy, yaitu BANYAK dan SEDIKIT</a:t>
            </a:r>
            <a:endParaRPr lang="en-US" sz="1600">
              <a:cs typeface="Arial" charset="0"/>
            </a:endParaRPr>
          </a:p>
        </p:txBody>
      </p:sp>
      <p:sp>
        <p:nvSpPr>
          <p:cNvPr id="74762" name="Rectangle 9"/>
          <p:cNvSpPr>
            <a:spLocks noChangeArrowheads="1"/>
          </p:cNvSpPr>
          <p:nvPr/>
        </p:nvSpPr>
        <p:spPr bwMode="auto">
          <a:xfrm>
            <a:off x="0" y="3641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endParaRPr lang="id-ID">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903413" y="306388"/>
            <a:ext cx="5640387" cy="531812"/>
          </a:xfrm>
          <a:noFill/>
        </p:spPr>
        <p:txBody>
          <a:bodyPr/>
          <a:lstStyle/>
          <a:p>
            <a:r>
              <a:rPr lang="en-US" sz="2500" smtClean="0">
                <a:solidFill>
                  <a:schemeClr val="tx1"/>
                </a:solidFill>
              </a:rPr>
              <a:t>Contoh (3)</a:t>
            </a: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6AE0193-95A3-4F03-877A-9FCCE7E7ACD6}" type="slidenum">
              <a:rPr lang="en-US" smtClean="0"/>
              <a:pPr eaLnBrk="1" hangingPunct="1"/>
              <a:t>57</a:t>
            </a:fld>
            <a:endParaRPr lang="en-US" smtClean="0"/>
          </a:p>
        </p:txBody>
      </p:sp>
      <p:sp>
        <p:nvSpPr>
          <p:cNvPr id="75780" name="Rectangle 3"/>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5781" name="Rectangle 4"/>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5782" name="Rectangle 5"/>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graphicFrame>
        <p:nvGraphicFramePr>
          <p:cNvPr id="75783" name="Object 2"/>
          <p:cNvGraphicFramePr>
            <a:graphicFrameLocks noChangeAspect="1"/>
          </p:cNvGraphicFramePr>
          <p:nvPr/>
        </p:nvGraphicFramePr>
        <p:xfrm>
          <a:off x="2209800" y="1219200"/>
          <a:ext cx="4876800" cy="3946525"/>
        </p:xfrm>
        <a:graphic>
          <a:graphicData uri="http://schemas.openxmlformats.org/presentationml/2006/ole">
            <mc:AlternateContent xmlns:mc="http://schemas.openxmlformats.org/markup-compatibility/2006">
              <mc:Choice xmlns:v="urn:schemas-microsoft-com:vml" Requires="v">
                <p:oleObj spid="_x0000_s75790" name="VISIO" r:id="rId3" imgW="2506133" imgH="2020711" progId="Visio.Drawing.6">
                  <p:embed/>
                </p:oleObj>
              </mc:Choice>
              <mc:Fallback>
                <p:oleObj name="VISIO" r:id="rId3" imgW="2506133" imgH="2020711"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219200"/>
                        <a:ext cx="4876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4" name="Text Box 7"/>
          <p:cNvSpPr txBox="1">
            <a:spLocks noChangeArrowheads="1"/>
          </p:cNvSpPr>
          <p:nvPr/>
        </p:nvSpPr>
        <p:spPr bwMode="auto">
          <a:xfrm>
            <a:off x="1066800" y="4648200"/>
            <a:ext cx="6934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238125" algn="l"/>
                <a:tab pos="1187450" algn="l"/>
                <a:tab pos="1425575" algn="l"/>
              </a:tabLst>
              <a:defRPr>
                <a:solidFill>
                  <a:schemeClr val="tx1"/>
                </a:solidFill>
                <a:latin typeface="Arial" charset="0"/>
              </a:defRPr>
            </a:lvl1pPr>
            <a:lvl2pPr marL="742950" indent="-285750" eaLnBrk="0" hangingPunct="0">
              <a:tabLst>
                <a:tab pos="238125" algn="l"/>
                <a:tab pos="1187450" algn="l"/>
                <a:tab pos="1425575" algn="l"/>
              </a:tabLst>
              <a:defRPr>
                <a:solidFill>
                  <a:schemeClr val="tx1"/>
                </a:solidFill>
                <a:latin typeface="Arial" charset="0"/>
              </a:defRPr>
            </a:lvl2pPr>
            <a:lvl3pPr marL="1143000" indent="-228600" eaLnBrk="0" hangingPunct="0">
              <a:tabLst>
                <a:tab pos="238125" algn="l"/>
                <a:tab pos="1187450" algn="l"/>
                <a:tab pos="1425575" algn="l"/>
              </a:tabLst>
              <a:defRPr>
                <a:solidFill>
                  <a:schemeClr val="tx1"/>
                </a:solidFill>
                <a:latin typeface="Arial" charset="0"/>
              </a:defRPr>
            </a:lvl3pPr>
            <a:lvl4pPr marL="1600200" indent="-228600" eaLnBrk="0" hangingPunct="0">
              <a:tabLst>
                <a:tab pos="238125" algn="l"/>
                <a:tab pos="1187450" algn="l"/>
                <a:tab pos="1425575" algn="l"/>
              </a:tabLst>
              <a:defRPr>
                <a:solidFill>
                  <a:schemeClr val="tx1"/>
                </a:solidFill>
                <a:latin typeface="Arial" charset="0"/>
              </a:defRPr>
            </a:lvl4pPr>
            <a:lvl5pPr marL="2057400" indent="-228600" eaLnBrk="0" hangingPunct="0">
              <a:tabLst>
                <a:tab pos="238125" algn="l"/>
                <a:tab pos="1187450" algn="l"/>
                <a:tab pos="1425575" algn="l"/>
              </a:tabLst>
              <a:defRPr>
                <a:solidFill>
                  <a:schemeClr val="tx1"/>
                </a:solidFill>
                <a:latin typeface="Arial" charset="0"/>
              </a:defRPr>
            </a:lvl5pPr>
            <a:lvl6pPr marL="2514600" indent="-228600" eaLnBrk="0" fontAlgn="base" hangingPunct="0">
              <a:spcBef>
                <a:spcPct val="0"/>
              </a:spcBef>
              <a:spcAft>
                <a:spcPct val="0"/>
              </a:spcAft>
              <a:tabLst>
                <a:tab pos="238125" algn="l"/>
                <a:tab pos="1187450" algn="l"/>
                <a:tab pos="1425575" algn="l"/>
              </a:tabLst>
              <a:defRPr>
                <a:solidFill>
                  <a:schemeClr val="tx1"/>
                </a:solidFill>
                <a:latin typeface="Arial" charset="0"/>
              </a:defRPr>
            </a:lvl6pPr>
            <a:lvl7pPr marL="2971800" indent="-228600" eaLnBrk="0" fontAlgn="base" hangingPunct="0">
              <a:spcBef>
                <a:spcPct val="0"/>
              </a:spcBef>
              <a:spcAft>
                <a:spcPct val="0"/>
              </a:spcAft>
              <a:tabLst>
                <a:tab pos="238125" algn="l"/>
                <a:tab pos="1187450" algn="l"/>
                <a:tab pos="1425575" algn="l"/>
              </a:tabLst>
              <a:defRPr>
                <a:solidFill>
                  <a:schemeClr val="tx1"/>
                </a:solidFill>
                <a:latin typeface="Arial" charset="0"/>
              </a:defRPr>
            </a:lvl7pPr>
            <a:lvl8pPr marL="3429000" indent="-228600" eaLnBrk="0" fontAlgn="base" hangingPunct="0">
              <a:spcBef>
                <a:spcPct val="0"/>
              </a:spcBef>
              <a:spcAft>
                <a:spcPct val="0"/>
              </a:spcAft>
              <a:tabLst>
                <a:tab pos="238125" algn="l"/>
                <a:tab pos="1187450" algn="l"/>
                <a:tab pos="1425575" algn="l"/>
              </a:tabLst>
              <a:defRPr>
                <a:solidFill>
                  <a:schemeClr val="tx1"/>
                </a:solidFill>
                <a:latin typeface="Arial" charset="0"/>
              </a:defRPr>
            </a:lvl8pPr>
            <a:lvl9pPr marL="3886200" indent="-228600" eaLnBrk="0" fontAlgn="base" hangingPunct="0">
              <a:spcBef>
                <a:spcPct val="0"/>
              </a:spcBef>
              <a:spcAft>
                <a:spcPct val="0"/>
              </a:spcAft>
              <a:tabLst>
                <a:tab pos="238125" algn="l"/>
                <a:tab pos="1187450" algn="l"/>
                <a:tab pos="1425575" algn="l"/>
              </a:tabLst>
              <a:defRPr>
                <a:solidFill>
                  <a:schemeClr val="tx1"/>
                </a:solidFill>
                <a:latin typeface="Arial" charset="0"/>
              </a:defRPr>
            </a:lvl9pPr>
          </a:lstStyle>
          <a:p>
            <a:pPr eaLnBrk="1" hangingPunct="1"/>
            <a:r>
              <a:rPr lang="en-US" sz="2000" b="1">
                <a:cs typeface="Times New Roman" pitchFamily="18" charset="0"/>
              </a:rPr>
              <a:t>Nilai Keanggotaan :</a:t>
            </a:r>
            <a:endParaRPr lang="en-US" sz="2000">
              <a:cs typeface="Arial" charset="0"/>
            </a:endParaRPr>
          </a:p>
          <a:p>
            <a:pPr algn="just" eaLnBrk="1" hangingPunct="1"/>
            <a:r>
              <a:rPr lang="en-US" sz="2000">
                <a:latin typeface="Times New Roman" pitchFamily="18" charset="0"/>
                <a:cs typeface="Times New Roman" pitchFamily="18" charset="0"/>
                <a:sym typeface="Symbol" pitchFamily="18" charset="2"/>
              </a:rPr>
              <a:t></a:t>
            </a:r>
            <a:r>
              <a:rPr lang="en-US" sz="2000" baseline="-30000">
                <a:cs typeface="Times New Roman" pitchFamily="18" charset="0"/>
              </a:rPr>
              <a:t>PsdSEDIKIT</a:t>
            </a:r>
            <a:r>
              <a:rPr lang="en-US" sz="2000">
                <a:latin typeface="Times New Roman" pitchFamily="18" charset="0"/>
                <a:cs typeface="Times New Roman" pitchFamily="18" charset="0"/>
                <a:sym typeface="Symbol" pitchFamily="18" charset="2"/>
              </a:rPr>
              <a:t>[300]    = (600-300)/(600-100)</a:t>
            </a:r>
            <a:endParaRPr lang="en-US" sz="2000">
              <a:latin typeface="Times New Roman" pitchFamily="18" charset="0"/>
              <a:cs typeface="Arial" charset="0"/>
              <a:sym typeface="Symbol" pitchFamily="18" charset="2"/>
            </a:endParaRPr>
          </a:p>
          <a:p>
            <a:pPr algn="just" eaLnBrk="1" hangingPunct="1"/>
            <a:r>
              <a:rPr lang="en-US" sz="2000">
                <a:latin typeface="Times New Roman" pitchFamily="18" charset="0"/>
                <a:cs typeface="Times New Roman" pitchFamily="18" charset="0"/>
                <a:sym typeface="Symbol" pitchFamily="18" charset="2"/>
              </a:rPr>
              <a:t>		          = 0.6</a:t>
            </a:r>
            <a:endParaRPr lang="en-US" sz="2000">
              <a:latin typeface="Times New Roman" pitchFamily="18" charset="0"/>
              <a:cs typeface="Arial" charset="0"/>
              <a:sym typeface="Symbol" pitchFamily="18" charset="2"/>
            </a:endParaRPr>
          </a:p>
          <a:p>
            <a:pPr algn="just" eaLnBrk="1" hangingPunct="1"/>
            <a:r>
              <a:rPr lang="en-US" sz="2000">
                <a:latin typeface="Times New Roman" pitchFamily="18" charset="0"/>
                <a:cs typeface="Times New Roman" pitchFamily="18" charset="0"/>
                <a:sym typeface="Symbol" pitchFamily="18" charset="2"/>
              </a:rPr>
              <a:t></a:t>
            </a:r>
            <a:r>
              <a:rPr lang="en-US" sz="2000" baseline="-30000">
                <a:cs typeface="Times New Roman" pitchFamily="18" charset="0"/>
              </a:rPr>
              <a:t>PsdBANYAK</a:t>
            </a:r>
            <a:r>
              <a:rPr lang="en-US" sz="2000">
                <a:latin typeface="Times New Roman" pitchFamily="18" charset="0"/>
                <a:cs typeface="Times New Roman" pitchFamily="18" charset="0"/>
                <a:sym typeface="Symbol" pitchFamily="18" charset="2"/>
              </a:rPr>
              <a:t>[300] 	= (300-100)/(600-100)</a:t>
            </a:r>
            <a:endParaRPr lang="en-US" sz="2000">
              <a:latin typeface="Times New Roman" pitchFamily="18" charset="0"/>
              <a:cs typeface="Arial" charset="0"/>
              <a:sym typeface="Symbol" pitchFamily="18" charset="2"/>
            </a:endParaRPr>
          </a:p>
          <a:p>
            <a:pPr algn="just" eaLnBrk="1" hangingPunct="1"/>
            <a:r>
              <a:rPr lang="en-US" sz="2000">
                <a:latin typeface="Times New Roman" pitchFamily="18" charset="0"/>
                <a:cs typeface="Times New Roman" pitchFamily="18" charset="0"/>
                <a:sym typeface="Symbol" pitchFamily="18" charset="2"/>
              </a:rPr>
              <a:t>		          = 0.4</a:t>
            </a:r>
          </a:p>
        </p:txBody>
      </p:sp>
      <p:sp>
        <p:nvSpPr>
          <p:cNvPr id="75785" name="Rectangle 8"/>
          <p:cNvSpPr>
            <a:spLocks noChangeArrowheads="1"/>
          </p:cNvSpPr>
          <p:nvPr/>
        </p:nvSpPr>
        <p:spPr bwMode="auto">
          <a:xfrm>
            <a:off x="0" y="1100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endParaRPr lang="id-ID">
              <a:cs typeface="Arial" charset="0"/>
            </a:endParaRPr>
          </a:p>
        </p:txBody>
      </p:sp>
      <p:sp>
        <p:nvSpPr>
          <p:cNvPr id="75786" name="Rectangle 9"/>
          <p:cNvSpPr>
            <a:spLocks noChangeArrowheads="1"/>
          </p:cNvSpPr>
          <p:nvPr/>
        </p:nvSpPr>
        <p:spPr bwMode="auto">
          <a:xfrm>
            <a:off x="533400" y="990600"/>
            <a:ext cx="6653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1600" b="1">
                <a:cs typeface="Arial" charset="0"/>
              </a:rPr>
              <a:t>Persediaan;</a:t>
            </a:r>
            <a:r>
              <a:rPr lang="en-US" sz="1600">
                <a:cs typeface="Arial" charset="0"/>
              </a:rPr>
              <a:t> terdiri atas 2 himpunan fuzzy, yaitu BANYAK dan SEDIKIT</a:t>
            </a:r>
          </a:p>
        </p:txBody>
      </p:sp>
      <p:sp>
        <p:nvSpPr>
          <p:cNvPr id="75787" name="Rectangle 10"/>
          <p:cNvSpPr>
            <a:spLocks noChangeArrowheads="1"/>
          </p:cNvSpPr>
          <p:nvPr/>
        </p:nvSpPr>
        <p:spPr bwMode="auto">
          <a:xfrm>
            <a:off x="0" y="4999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903413" y="306388"/>
            <a:ext cx="5640387" cy="531812"/>
          </a:xfrm>
          <a:noFill/>
        </p:spPr>
        <p:txBody>
          <a:bodyPr/>
          <a:lstStyle/>
          <a:p>
            <a:r>
              <a:rPr lang="en-US" sz="2500" smtClean="0">
                <a:solidFill>
                  <a:schemeClr val="tx1"/>
                </a:solidFill>
              </a:rPr>
              <a:t>Contoh (4)</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E87B36-DB01-400C-BB70-8AEED5A9E512}" type="slidenum">
              <a:rPr lang="en-US" smtClean="0"/>
              <a:pPr eaLnBrk="1" hangingPunct="1"/>
              <a:t>58</a:t>
            </a:fld>
            <a:endParaRPr lang="en-US" smtClean="0"/>
          </a:p>
        </p:txBody>
      </p:sp>
      <p:sp>
        <p:nvSpPr>
          <p:cNvPr id="76804" name="Rectangle 3"/>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6805" name="Rectangle 4"/>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6806" name="Rectangle 5"/>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6807" name="Rectangle 6"/>
          <p:cNvSpPr>
            <a:spLocks noChangeArrowheads="1"/>
          </p:cNvSpPr>
          <p:nvPr/>
        </p:nvSpPr>
        <p:spPr bwMode="auto">
          <a:xfrm>
            <a:off x="0" y="1100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endParaRPr lang="id-ID">
              <a:cs typeface="Arial" charset="0"/>
            </a:endParaRPr>
          </a:p>
        </p:txBody>
      </p:sp>
      <p:sp>
        <p:nvSpPr>
          <p:cNvPr id="76808" name="Rectangle 7"/>
          <p:cNvSpPr>
            <a:spLocks noChangeArrowheads="1"/>
          </p:cNvSpPr>
          <p:nvPr/>
        </p:nvSpPr>
        <p:spPr bwMode="auto">
          <a:xfrm>
            <a:off x="0" y="4999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graphicFrame>
        <p:nvGraphicFramePr>
          <p:cNvPr id="76809" name="Object 2"/>
          <p:cNvGraphicFramePr>
            <a:graphicFrameLocks noChangeAspect="1"/>
          </p:cNvGraphicFramePr>
          <p:nvPr/>
        </p:nvGraphicFramePr>
        <p:xfrm>
          <a:off x="2311400" y="4114800"/>
          <a:ext cx="4519613" cy="1060450"/>
        </p:xfrm>
        <a:graphic>
          <a:graphicData uri="http://schemas.openxmlformats.org/presentationml/2006/ole">
            <mc:AlternateContent xmlns:mc="http://schemas.openxmlformats.org/markup-compatibility/2006">
              <mc:Choice xmlns:v="urn:schemas-microsoft-com:vml" Requires="v">
                <p:oleObj spid="_x0000_s76823" name="Equation" r:id="rId3" imgW="3251200" imgH="762000" progId="Equation.3">
                  <p:embed/>
                </p:oleObj>
              </mc:Choice>
              <mc:Fallback>
                <p:oleObj name="Equation" r:id="rId3" imgW="3251200" imgH="762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4114800"/>
                        <a:ext cx="451961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0" name="Object 3"/>
          <p:cNvGraphicFramePr>
            <a:graphicFrameLocks noChangeAspect="1"/>
          </p:cNvGraphicFramePr>
          <p:nvPr/>
        </p:nvGraphicFramePr>
        <p:xfrm>
          <a:off x="2286000" y="5181600"/>
          <a:ext cx="4724400" cy="1108075"/>
        </p:xfrm>
        <a:graphic>
          <a:graphicData uri="http://schemas.openxmlformats.org/presentationml/2006/ole">
            <mc:AlternateContent xmlns:mc="http://schemas.openxmlformats.org/markup-compatibility/2006">
              <mc:Choice xmlns:v="urn:schemas-microsoft-com:vml" Requires="v">
                <p:oleObj spid="_x0000_s76824" name="Equation" r:id="rId5" imgW="3251200" imgH="762000" progId="Equation.3">
                  <p:embed/>
                </p:oleObj>
              </mc:Choice>
              <mc:Fallback>
                <p:oleObj name="Equation" r:id="rId5" imgW="3251200" imgH="762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181600"/>
                        <a:ext cx="4724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1" name="Object 4"/>
          <p:cNvGraphicFramePr>
            <a:graphicFrameLocks noChangeAspect="1"/>
          </p:cNvGraphicFramePr>
          <p:nvPr/>
        </p:nvGraphicFramePr>
        <p:xfrm>
          <a:off x="2667000" y="1098550"/>
          <a:ext cx="4038600" cy="3267075"/>
        </p:xfrm>
        <a:graphic>
          <a:graphicData uri="http://schemas.openxmlformats.org/presentationml/2006/ole">
            <mc:AlternateContent xmlns:mc="http://schemas.openxmlformats.org/markup-compatibility/2006">
              <mc:Choice xmlns:v="urn:schemas-microsoft-com:vml" Requires="v">
                <p:oleObj spid="_x0000_s76825" name="VISIO" r:id="rId7" imgW="2506133" imgH="2020711" progId="Visio.Drawing.6">
                  <p:embed/>
                </p:oleObj>
              </mc:Choice>
              <mc:Fallback>
                <p:oleObj name="VISIO" r:id="rId7" imgW="2506133" imgH="2020711" progId="Visio.Drawing.6">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1098550"/>
                        <a:ext cx="40386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2" name="Text Box 11"/>
          <p:cNvSpPr txBox="1">
            <a:spLocks noChangeArrowheads="1"/>
          </p:cNvSpPr>
          <p:nvPr/>
        </p:nvSpPr>
        <p:spPr bwMode="auto">
          <a:xfrm>
            <a:off x="533400" y="3886200"/>
            <a:ext cx="34432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b="1">
                <a:cs typeface="Times New Roman" pitchFamily="18" charset="0"/>
              </a:rPr>
              <a:t>Nilai Keanggotaan :</a:t>
            </a:r>
            <a:endParaRPr lang="en-US">
              <a:cs typeface="Arial" charset="0"/>
            </a:endParaRPr>
          </a:p>
        </p:txBody>
      </p:sp>
      <p:sp>
        <p:nvSpPr>
          <p:cNvPr id="76813" name="Rectangle 12"/>
          <p:cNvSpPr>
            <a:spLocks noChangeArrowheads="1"/>
          </p:cNvSpPr>
          <p:nvPr/>
        </p:nvSpPr>
        <p:spPr bwMode="auto">
          <a:xfrm>
            <a:off x="0" y="147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endParaRPr lang="id-ID">
              <a:cs typeface="Arial" charset="0"/>
            </a:endParaRPr>
          </a:p>
        </p:txBody>
      </p:sp>
      <p:sp>
        <p:nvSpPr>
          <p:cNvPr id="76814" name="Rectangle 13"/>
          <p:cNvSpPr>
            <a:spLocks noChangeArrowheads="1"/>
          </p:cNvSpPr>
          <p:nvPr/>
        </p:nvSpPr>
        <p:spPr bwMode="auto">
          <a:xfrm>
            <a:off x="0" y="2241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6815" name="Rectangle 14"/>
          <p:cNvSpPr>
            <a:spLocks noChangeArrowheads="1"/>
          </p:cNvSpPr>
          <p:nvPr/>
        </p:nvSpPr>
        <p:spPr bwMode="auto">
          <a:xfrm>
            <a:off x="609600" y="914400"/>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b="1">
                <a:cs typeface="Arial" charset="0"/>
              </a:rPr>
              <a:t>Produksi Barang</a:t>
            </a:r>
            <a:endParaRPr lang="en-US">
              <a:cs typeface="Arial" charset="0"/>
            </a:endParaRPr>
          </a:p>
        </p:txBody>
      </p:sp>
      <p:sp>
        <p:nvSpPr>
          <p:cNvPr id="76816" name="Rectangle 15"/>
          <p:cNvSpPr>
            <a:spLocks noChangeArrowheads="1"/>
          </p:cNvSpPr>
          <p:nvPr/>
        </p:nvSpPr>
        <p:spPr bwMode="auto">
          <a:xfrm>
            <a:off x="0" y="537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457200" algn="l"/>
              </a:tabLst>
            </a:pPr>
            <a:endParaRPr lang="id-ID">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381000"/>
            <a:ext cx="8229600" cy="533400"/>
          </a:xfrm>
          <a:noFill/>
        </p:spPr>
        <p:txBody>
          <a:bodyPr/>
          <a:lstStyle/>
          <a:p>
            <a:r>
              <a:rPr lang="en-US" sz="2500" smtClean="0">
                <a:solidFill>
                  <a:schemeClr val="tx1"/>
                </a:solidFill>
              </a:rPr>
              <a:t>Contoh (5)</a:t>
            </a:r>
          </a:p>
        </p:txBody>
      </p:sp>
      <p:graphicFrame>
        <p:nvGraphicFramePr>
          <p:cNvPr id="121859" name="Group 3"/>
          <p:cNvGraphicFramePr>
            <a:graphicFrameLocks noGrp="1"/>
          </p:cNvGraphicFramePr>
          <p:nvPr>
            <p:ph sz="half" idx="1"/>
          </p:nvPr>
        </p:nvGraphicFramePr>
        <p:xfrm>
          <a:off x="838200" y="1143000"/>
          <a:ext cx="7620000" cy="1447800"/>
        </p:xfrm>
        <a:graphic>
          <a:graphicData uri="http://schemas.openxmlformats.org/drawingml/2006/table">
            <a:tbl>
              <a:tblPr/>
              <a:tblGrid>
                <a:gridCol w="973138"/>
                <a:gridCol w="1755775"/>
                <a:gridCol w="2425700"/>
                <a:gridCol w="2465387"/>
              </a:tblGrid>
              <a:tr h="344488">
                <a:tc gridSpan="4">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PERMINTAAN</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46075">
                <a:tc rowSpan="3">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PER</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SE</a:t>
                      </a:r>
                    </a:p>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DIAAN</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B: 0.75</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 0.25</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44488">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 0.4</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Bertambah</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Berkurang</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 0.6</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Bertambah</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Berkurang</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1935" name="Group 79"/>
          <p:cNvGraphicFramePr>
            <a:graphicFrameLocks noGrp="1"/>
          </p:cNvGraphicFramePr>
          <p:nvPr>
            <p:ph sz="quarter" idx="2"/>
          </p:nvPr>
        </p:nvGraphicFramePr>
        <p:xfrm>
          <a:off x="785813" y="4670425"/>
          <a:ext cx="7643812" cy="1401763"/>
        </p:xfrm>
        <a:graphic>
          <a:graphicData uri="http://schemas.openxmlformats.org/drawingml/2006/table">
            <a:tbl>
              <a:tblPr/>
              <a:tblGrid>
                <a:gridCol w="974093"/>
                <a:gridCol w="1763299"/>
                <a:gridCol w="2430955"/>
                <a:gridCol w="2475466"/>
              </a:tblGrid>
              <a:tr h="335194">
                <a:tc gridSpan="4">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PERMINTAAN</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L="91439" marR="91439"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5194">
                <a:tc rowSpan="3">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PER</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SE</a:t>
                      </a:r>
                    </a:p>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DIAAN</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L="91439" marR="91439"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endParaRPr>
                    </a:p>
                  </a:txBody>
                  <a:tcPr marL="91439" marR="91439" marT="45701" marB="457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B: 0.75</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L="91439" marR="91439" marT="45701" marB="457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 0.25</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L="91439" marR="91439" marT="45701" marB="457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335194">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 0.4</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L="91439" marR="91439" marT="45701" marB="457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5050"/>
                          </a:solidFill>
                          <a:effectLst/>
                          <a:latin typeface="Arial" pitchFamily="34" charset="0"/>
                          <a:ea typeface="Times New Roman" pitchFamily="18" charset="0"/>
                          <a:cs typeface="Arial" pitchFamily="34" charset="0"/>
                        </a:rPr>
                        <a:t>4000</a:t>
                      </a:r>
                      <a:endParaRPr kumimoji="0" lang="en-US" sz="1600" b="0" i="0" u="none" strike="noStrike" cap="none" normalizeH="0" baseline="0" smtClean="0">
                        <a:ln>
                          <a:noFill/>
                        </a:ln>
                        <a:solidFill>
                          <a:srgbClr val="FF5050"/>
                        </a:solidFill>
                        <a:effectLst/>
                        <a:latin typeface="Arial" pitchFamily="34" charset="0"/>
                        <a:ea typeface="Times New Roman" pitchFamily="18" charset="0"/>
                        <a:cs typeface="Arial" pitchFamily="34" charset="0"/>
                      </a:endParaRPr>
                    </a:p>
                  </a:txBody>
                  <a:tcPr marL="91439" marR="91439" marT="45701" marB="457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5050"/>
                          </a:solidFill>
                          <a:effectLst/>
                          <a:latin typeface="Arial" pitchFamily="34" charset="0"/>
                          <a:ea typeface="Times New Roman" pitchFamily="18" charset="0"/>
                          <a:cs typeface="Arial" pitchFamily="34" charset="0"/>
                        </a:rPr>
                        <a:t>5750</a:t>
                      </a:r>
                      <a:endParaRPr kumimoji="0" lang="en-US" sz="1600" b="0" i="0" u="none" strike="noStrike" cap="none" normalizeH="0" baseline="0" smtClean="0">
                        <a:ln>
                          <a:noFill/>
                        </a:ln>
                        <a:solidFill>
                          <a:srgbClr val="FF5050"/>
                        </a:solidFill>
                        <a:effectLst/>
                        <a:latin typeface="Arial" pitchFamily="34" charset="0"/>
                        <a:ea typeface="Times New Roman" pitchFamily="18" charset="0"/>
                        <a:cs typeface="Arial" pitchFamily="34" charset="0"/>
                      </a:endParaRPr>
                    </a:p>
                  </a:txBody>
                  <a:tcPr marL="91439" marR="91439" marT="45701" marB="457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82">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 0.6</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L="91439" marR="91439" marT="45701" marB="457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5050"/>
                          </a:solidFill>
                          <a:effectLst/>
                          <a:latin typeface="Arial" pitchFamily="34" charset="0"/>
                          <a:ea typeface="Times New Roman" pitchFamily="18" charset="0"/>
                          <a:cs typeface="Arial" pitchFamily="34" charset="0"/>
                        </a:rPr>
                        <a:t>5000</a:t>
                      </a:r>
                      <a:endParaRPr kumimoji="0" lang="en-US" sz="1600" b="0" i="0" u="none" strike="noStrike" cap="none" normalizeH="0" baseline="0" smtClean="0">
                        <a:ln>
                          <a:noFill/>
                        </a:ln>
                        <a:solidFill>
                          <a:srgbClr val="FF5050"/>
                        </a:solidFill>
                        <a:effectLst/>
                        <a:latin typeface="Arial" pitchFamily="34" charset="0"/>
                        <a:ea typeface="Times New Roman" pitchFamily="18" charset="0"/>
                        <a:cs typeface="Arial" pitchFamily="34" charset="0"/>
                      </a:endParaRPr>
                    </a:p>
                  </a:txBody>
                  <a:tcPr marL="91439" marR="91439" marT="45701" marB="457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dirty="0" smtClean="0">
                          <a:ln>
                            <a:noFill/>
                          </a:ln>
                          <a:solidFill>
                            <a:srgbClr val="FF5050"/>
                          </a:solidFill>
                          <a:effectLst/>
                          <a:latin typeface="Arial" pitchFamily="34" charset="0"/>
                          <a:ea typeface="Times New Roman" pitchFamily="18" charset="0"/>
                          <a:cs typeface="Arial" pitchFamily="34" charset="0"/>
                        </a:rPr>
                        <a:t>5750</a:t>
                      </a:r>
                      <a:endParaRPr kumimoji="0" lang="en-US" sz="1600" b="0" i="0" u="none" strike="noStrike" cap="none" normalizeH="0" baseline="0" dirty="0" smtClean="0">
                        <a:ln>
                          <a:noFill/>
                        </a:ln>
                        <a:solidFill>
                          <a:srgbClr val="FF5050"/>
                        </a:solidFill>
                        <a:effectLst/>
                        <a:latin typeface="Arial" pitchFamily="34" charset="0"/>
                        <a:ea typeface="Times New Roman" pitchFamily="18" charset="0"/>
                        <a:cs typeface="Arial" pitchFamily="34" charset="0"/>
                      </a:endParaRPr>
                    </a:p>
                  </a:txBody>
                  <a:tcPr marL="91439" marR="91439" marT="45701" marB="457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1932" name="Group 76"/>
          <p:cNvGraphicFramePr>
            <a:graphicFrameLocks noGrp="1"/>
          </p:cNvGraphicFramePr>
          <p:nvPr>
            <p:ph sz="quarter" idx="3"/>
          </p:nvPr>
        </p:nvGraphicFramePr>
        <p:xfrm>
          <a:off x="836613" y="2822575"/>
          <a:ext cx="7621587" cy="1736725"/>
        </p:xfrm>
        <a:graphic>
          <a:graphicData uri="http://schemas.openxmlformats.org/drawingml/2006/table">
            <a:tbl>
              <a:tblPr/>
              <a:tblGrid>
                <a:gridCol w="969962"/>
                <a:gridCol w="1760538"/>
                <a:gridCol w="2422525"/>
                <a:gridCol w="2468562"/>
              </a:tblGrid>
              <a:tr h="414338">
                <a:tc gridSpan="4">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PERMINTAAN</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14338">
                <a:tc rowSpan="3">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PER</a:t>
                      </a:r>
                      <a:endParaRPr kumimoji="0" lang="en-US" sz="16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SE</a:t>
                      </a:r>
                    </a:p>
                    <a:p>
                      <a:pPr marL="0" marR="0" lvl="0" indent="0" algn="ctr" defTabSz="914400" rtl="0" eaLnBrk="0" fontAlgn="base" latinLnBrk="0" hangingPunct="0">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DIAAN</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B: 0.75</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S: 0.25</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414338">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B: 0.4</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5050"/>
                          </a:solidFill>
                          <a:effectLst/>
                          <a:latin typeface="Arial" pitchFamily="34" charset="0"/>
                          <a:ea typeface="Times New Roman" pitchFamily="18" charset="0"/>
                          <a:cs typeface="Arial" pitchFamily="34" charset="0"/>
                        </a:rPr>
                        <a:t>0.4</a:t>
                      </a:r>
                      <a:endParaRPr kumimoji="0" lang="en-US" sz="1600" b="0" i="0" u="none" strike="noStrike" cap="none" normalizeH="0" baseline="0" smtClean="0">
                        <a:ln>
                          <a:noFill/>
                        </a:ln>
                        <a:solidFill>
                          <a:srgbClr val="FF5050"/>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5050"/>
                          </a:solidFill>
                          <a:effectLst/>
                          <a:latin typeface="Arial" pitchFamily="34" charset="0"/>
                          <a:ea typeface="Times New Roman" pitchFamily="18" charset="0"/>
                          <a:cs typeface="Arial" pitchFamily="34" charset="0"/>
                        </a:rPr>
                        <a:t>0.25</a:t>
                      </a:r>
                      <a:endParaRPr kumimoji="0" lang="en-US" sz="1600" b="0" i="0" u="none" strike="noStrike" cap="none" normalizeH="0" baseline="0" smtClean="0">
                        <a:ln>
                          <a:noFill/>
                        </a:ln>
                        <a:solidFill>
                          <a:srgbClr val="FF5050"/>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3712">
                <a:tc vMerge="1">
                  <a:txBody>
                    <a:bodyPr/>
                    <a:lstStyle/>
                    <a:p>
                      <a:endParaRPr 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S: 0.6</a:t>
                      </a:r>
                      <a:endParaRPr kumimoji="0" lang="en-US"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5050"/>
                          </a:solidFill>
                          <a:effectLst/>
                          <a:latin typeface="Arial" pitchFamily="34" charset="0"/>
                          <a:ea typeface="Times New Roman" pitchFamily="18" charset="0"/>
                          <a:cs typeface="Arial" pitchFamily="34" charset="0"/>
                        </a:rPr>
                        <a:t>0.6</a:t>
                      </a:r>
                      <a:endParaRPr kumimoji="0" lang="en-US" sz="1600" b="0" i="0" u="none" strike="noStrike" cap="none" normalizeH="0" baseline="0" smtClean="0">
                        <a:ln>
                          <a:noFill/>
                        </a:ln>
                        <a:solidFill>
                          <a:srgbClr val="FF5050"/>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FF5050"/>
                          </a:solidFill>
                          <a:effectLst/>
                          <a:latin typeface="Arial" pitchFamily="34" charset="0"/>
                          <a:ea typeface="Times New Roman" pitchFamily="18" charset="0"/>
                          <a:cs typeface="Arial" pitchFamily="34" charset="0"/>
                        </a:rPr>
                        <a:t>0.25</a:t>
                      </a:r>
                      <a:endParaRPr kumimoji="0" lang="en-US" sz="1600" b="0" i="0" u="none" strike="noStrike" cap="none" normalizeH="0" baseline="0" smtClean="0">
                        <a:ln>
                          <a:noFill/>
                        </a:ln>
                        <a:solidFill>
                          <a:srgbClr val="FF5050"/>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789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B2E28A-55E4-403C-A85C-8312A9DF5916}" type="slidenum">
              <a:rPr lang="en-US" smtClean="0"/>
              <a:pPr eaLnBrk="1" hangingPunct="1"/>
              <a:t>59</a:t>
            </a:fld>
            <a:endParaRPr lang="en-US" smtClean="0"/>
          </a:p>
        </p:txBody>
      </p:sp>
      <p:sp>
        <p:nvSpPr>
          <p:cNvPr id="77894" name="Rectangle 47"/>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7895" name="Rectangle 48"/>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7896" name="Rectangle 49"/>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7897" name="Rectangle 50"/>
          <p:cNvSpPr>
            <a:spLocks noChangeArrowheads="1"/>
          </p:cNvSpPr>
          <p:nvPr/>
        </p:nvSpPr>
        <p:spPr bwMode="auto">
          <a:xfrm>
            <a:off x="0" y="1100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endParaRPr lang="id-ID">
              <a:cs typeface="Arial" charset="0"/>
            </a:endParaRPr>
          </a:p>
        </p:txBody>
      </p:sp>
      <p:sp>
        <p:nvSpPr>
          <p:cNvPr id="77898" name="Rectangle 51"/>
          <p:cNvSpPr>
            <a:spLocks noChangeArrowheads="1"/>
          </p:cNvSpPr>
          <p:nvPr/>
        </p:nvSpPr>
        <p:spPr bwMode="auto">
          <a:xfrm>
            <a:off x="0" y="4999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7899" name="Rectangle 52"/>
          <p:cNvSpPr>
            <a:spLocks noChangeArrowheads="1"/>
          </p:cNvSpPr>
          <p:nvPr/>
        </p:nvSpPr>
        <p:spPr bwMode="auto">
          <a:xfrm>
            <a:off x="0" y="2241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7900" name="Rectangle 53"/>
          <p:cNvSpPr>
            <a:spLocks noChangeArrowheads="1"/>
          </p:cNvSpPr>
          <p:nvPr/>
        </p:nvSpPr>
        <p:spPr bwMode="auto">
          <a:xfrm>
            <a:off x="0" y="537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457200" algn="l"/>
              </a:tabLst>
            </a:pPr>
            <a:endParaRPr lang="id-ID">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8"/>
          <p:cNvSpPr>
            <a:spLocks noGrp="1"/>
          </p:cNvSpPr>
          <p:nvPr>
            <p:ph type="title"/>
          </p:nvPr>
        </p:nvSpPr>
        <p:spPr/>
        <p:txBody>
          <a:bodyPr/>
          <a:lstStyle/>
          <a:p>
            <a:r>
              <a:rPr lang="en-US" smtClean="0"/>
              <a:t>Himpunan Fuzzy(contd)</a:t>
            </a:r>
          </a:p>
        </p:txBody>
      </p:sp>
      <p:sp>
        <p:nvSpPr>
          <p:cNvPr id="23555" name="Rectangle 3"/>
          <p:cNvSpPr>
            <a:spLocks noGrp="1" noChangeArrowheads="1"/>
          </p:cNvSpPr>
          <p:nvPr>
            <p:ph idx="1"/>
          </p:nvPr>
        </p:nvSpPr>
        <p:spPr/>
        <p:txBody>
          <a:bodyPr/>
          <a:lstStyle/>
          <a:p>
            <a:pPr eaLnBrk="1" hangingPunct="1"/>
            <a:r>
              <a:rPr lang="en-US" sz="1800" smtClean="0">
                <a:latin typeface="Times New Roman" pitchFamily="18" charset="0"/>
              </a:rPr>
              <a:t>Dari sini bisa dikatakan bahwa pemakaian himpunan crisp untuk menyatakan umur sangat tidak adil, adanya perubahan kecil saja pada suatu nilai mengakibatkan perbedaan katagori yang cukup signifikan</a:t>
            </a:r>
          </a:p>
          <a:p>
            <a:pPr eaLnBrk="1" hangingPunct="1"/>
            <a:r>
              <a:rPr lang="en-US" sz="1800" smtClean="0">
                <a:latin typeface="Times New Roman" pitchFamily="18" charset="0"/>
              </a:rPr>
              <a:t>Himpunan fuzzy digunakan untuk mengantisipasi hal tersebut. Sesorang dapat masuk dalam 2 himpunan yang berbeda. MUDA dan PAROBAYA, PAROBAYA dan TUA, dsb. Seberapa besar eksistensinya dapat dilihat pada nilai/derajat keanggotaannya. Gambar  berikut menunjukkan himpunan fuzzy untuk variabel umur :</a:t>
            </a:r>
          </a:p>
          <a:p>
            <a:pPr eaLnBrk="1" hangingPunct="1"/>
            <a:endParaRPr lang="en-US" sz="1800" smtClean="0">
              <a:latin typeface="Times New Roman" pitchFamily="18" charset="0"/>
            </a:endParaRPr>
          </a:p>
          <a:p>
            <a:pPr eaLnBrk="1" hangingPunct="1"/>
            <a:endParaRPr lang="en-US" sz="1800" smtClean="0">
              <a:latin typeface="Times New Roman" pitchFamily="18" charset="0"/>
            </a:endParaRPr>
          </a:p>
          <a:p>
            <a:pPr eaLnBrk="1" hangingPunct="1"/>
            <a:endParaRPr lang="en-US" sz="1800" smtClean="0">
              <a:latin typeface="Times New Roman" pitchFamily="18" charset="0"/>
            </a:endParaRPr>
          </a:p>
          <a:p>
            <a:pPr eaLnBrk="1" hangingPunct="1"/>
            <a:endParaRPr lang="en-US" sz="1800" smtClean="0">
              <a:latin typeface="Times New Roman" pitchFamily="18" charset="0"/>
            </a:endParaRPr>
          </a:p>
          <a:p>
            <a:pPr eaLnBrk="1" hangingPunct="1"/>
            <a:endParaRPr lang="en-US" sz="1800" smtClean="0">
              <a:latin typeface="Times New Roman" pitchFamily="18" charset="0"/>
            </a:endParaRPr>
          </a:p>
          <a:p>
            <a:pPr eaLnBrk="1" hangingPunct="1"/>
            <a:endParaRPr lang="en-US" sz="1800" smtClean="0">
              <a:latin typeface="Times New Roman" pitchFamily="18" charset="0"/>
            </a:endParaRPr>
          </a:p>
          <a:p>
            <a:pPr eaLnBrk="1" hangingPunct="1"/>
            <a:endParaRPr lang="en-US" sz="1800" smtClean="0">
              <a:latin typeface="Times New Roman" pitchFamily="18" charset="0"/>
            </a:endParaRPr>
          </a:p>
        </p:txBody>
      </p:sp>
      <p:sp>
        <p:nvSpPr>
          <p:cNvPr id="2355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&lt;Intelligence System&gt;</a:t>
            </a:r>
          </a:p>
        </p:txBody>
      </p:sp>
      <p:grpSp>
        <p:nvGrpSpPr>
          <p:cNvPr id="23557" name="Group 4"/>
          <p:cNvGrpSpPr>
            <a:grpSpLocks/>
          </p:cNvGrpSpPr>
          <p:nvPr/>
        </p:nvGrpSpPr>
        <p:grpSpPr bwMode="auto">
          <a:xfrm>
            <a:off x="1928813" y="3906838"/>
            <a:ext cx="4465637" cy="1905000"/>
            <a:chOff x="4006" y="8877"/>
            <a:chExt cx="4725" cy="1670"/>
          </a:xfrm>
        </p:grpSpPr>
        <p:sp>
          <p:nvSpPr>
            <p:cNvPr id="23559" name="Text Box 5"/>
            <p:cNvSpPr txBox="1">
              <a:spLocks noChangeArrowheads="1"/>
            </p:cNvSpPr>
            <p:nvPr/>
          </p:nvSpPr>
          <p:spPr bwMode="auto">
            <a:xfrm>
              <a:off x="4245" y="9606"/>
              <a:ext cx="48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0,5</a:t>
              </a:r>
              <a:endParaRPr lang="en-US" sz="2800">
                <a:latin typeface="Times New Roman" pitchFamily="18" charset="0"/>
              </a:endParaRPr>
            </a:p>
          </p:txBody>
        </p:sp>
        <p:sp>
          <p:nvSpPr>
            <p:cNvPr id="23560" name="Text Box 6"/>
            <p:cNvSpPr txBox="1">
              <a:spLocks noChangeArrowheads="1"/>
            </p:cNvSpPr>
            <p:nvPr/>
          </p:nvSpPr>
          <p:spPr bwMode="auto">
            <a:xfrm>
              <a:off x="4423" y="9036"/>
              <a:ext cx="3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1</a:t>
              </a:r>
              <a:endParaRPr lang="en-US" sz="2800">
                <a:latin typeface="Times New Roman" pitchFamily="18" charset="0"/>
              </a:endParaRPr>
            </a:p>
          </p:txBody>
        </p:sp>
        <p:sp>
          <p:nvSpPr>
            <p:cNvPr id="23561" name="Text Box 7"/>
            <p:cNvSpPr txBox="1">
              <a:spLocks noChangeArrowheads="1"/>
            </p:cNvSpPr>
            <p:nvPr/>
          </p:nvSpPr>
          <p:spPr bwMode="auto">
            <a:xfrm>
              <a:off x="7844" y="8902"/>
              <a:ext cx="67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Times New Roman" pitchFamily="18" charset="0"/>
                </a:rPr>
                <a:t>Tua</a:t>
              </a:r>
              <a:endParaRPr lang="en-US" sz="4000">
                <a:latin typeface="Times New Roman" pitchFamily="18" charset="0"/>
              </a:endParaRPr>
            </a:p>
          </p:txBody>
        </p:sp>
        <p:sp>
          <p:nvSpPr>
            <p:cNvPr id="23562" name="Text Box 8"/>
            <p:cNvSpPr txBox="1">
              <a:spLocks noChangeArrowheads="1"/>
            </p:cNvSpPr>
            <p:nvPr/>
          </p:nvSpPr>
          <p:spPr bwMode="auto">
            <a:xfrm>
              <a:off x="4690" y="8931"/>
              <a:ext cx="75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Times New Roman" pitchFamily="18" charset="0"/>
                </a:rPr>
                <a:t>Muda</a:t>
              </a:r>
              <a:endParaRPr lang="en-US" sz="4000">
                <a:latin typeface="Times New Roman" pitchFamily="18" charset="0"/>
              </a:endParaRPr>
            </a:p>
          </p:txBody>
        </p:sp>
        <p:grpSp>
          <p:nvGrpSpPr>
            <p:cNvPr id="23563" name="Group 9"/>
            <p:cNvGrpSpPr>
              <a:grpSpLocks/>
            </p:cNvGrpSpPr>
            <p:nvPr/>
          </p:nvGrpSpPr>
          <p:grpSpPr bwMode="auto">
            <a:xfrm>
              <a:off x="4714" y="8979"/>
              <a:ext cx="4017" cy="1263"/>
              <a:chOff x="4714" y="8979"/>
              <a:chExt cx="4017" cy="1263"/>
            </a:xfrm>
          </p:grpSpPr>
          <p:sp>
            <p:nvSpPr>
              <p:cNvPr id="23578" name="Line 10"/>
              <p:cNvSpPr>
                <a:spLocks noChangeShapeType="1"/>
              </p:cNvSpPr>
              <p:nvPr/>
            </p:nvSpPr>
            <p:spPr bwMode="auto">
              <a:xfrm>
                <a:off x="4714" y="8979"/>
                <a:ext cx="1" cy="12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3579" name="Line 11"/>
              <p:cNvSpPr>
                <a:spLocks noChangeShapeType="1"/>
              </p:cNvSpPr>
              <p:nvPr/>
            </p:nvSpPr>
            <p:spPr bwMode="auto">
              <a:xfrm>
                <a:off x="4714" y="10237"/>
                <a:ext cx="40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3580" name="Line 12"/>
              <p:cNvSpPr>
                <a:spLocks noChangeShapeType="1"/>
              </p:cNvSpPr>
              <p:nvPr/>
            </p:nvSpPr>
            <p:spPr bwMode="auto">
              <a:xfrm>
                <a:off x="4714" y="9157"/>
                <a:ext cx="3979"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d-ID"/>
              </a:p>
            </p:txBody>
          </p:sp>
          <p:sp>
            <p:nvSpPr>
              <p:cNvPr id="23581" name="Line 13"/>
              <p:cNvSpPr>
                <a:spLocks noChangeShapeType="1"/>
              </p:cNvSpPr>
              <p:nvPr/>
            </p:nvSpPr>
            <p:spPr bwMode="auto">
              <a:xfrm>
                <a:off x="4721" y="9151"/>
                <a:ext cx="5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3582" name="Line 14"/>
              <p:cNvSpPr>
                <a:spLocks noChangeShapeType="1"/>
              </p:cNvSpPr>
              <p:nvPr/>
            </p:nvSpPr>
            <p:spPr bwMode="auto">
              <a:xfrm>
                <a:off x="5293" y="9151"/>
                <a:ext cx="0" cy="10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d-ID"/>
              </a:p>
            </p:txBody>
          </p:sp>
          <p:sp>
            <p:nvSpPr>
              <p:cNvPr id="23583" name="Line 15"/>
              <p:cNvSpPr>
                <a:spLocks noChangeShapeType="1"/>
              </p:cNvSpPr>
              <p:nvPr/>
            </p:nvSpPr>
            <p:spPr bwMode="auto">
              <a:xfrm flipV="1">
                <a:off x="5941" y="9157"/>
                <a:ext cx="616" cy="10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3584" name="Line 16"/>
              <p:cNvSpPr>
                <a:spLocks noChangeShapeType="1"/>
              </p:cNvSpPr>
              <p:nvPr/>
            </p:nvSpPr>
            <p:spPr bwMode="auto">
              <a:xfrm>
                <a:off x="6564" y="9157"/>
                <a:ext cx="585" cy="10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3585" name="Line 17"/>
              <p:cNvSpPr>
                <a:spLocks noChangeShapeType="1"/>
              </p:cNvSpPr>
              <p:nvPr/>
            </p:nvSpPr>
            <p:spPr bwMode="auto">
              <a:xfrm flipH="1">
                <a:off x="6558" y="9151"/>
                <a:ext cx="1" cy="108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d-ID"/>
              </a:p>
            </p:txBody>
          </p:sp>
          <p:sp>
            <p:nvSpPr>
              <p:cNvPr id="23586" name="Line 18"/>
              <p:cNvSpPr>
                <a:spLocks noChangeShapeType="1"/>
              </p:cNvSpPr>
              <p:nvPr/>
            </p:nvSpPr>
            <p:spPr bwMode="auto">
              <a:xfrm>
                <a:off x="5286" y="9151"/>
                <a:ext cx="1265"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3587" name="Line 19"/>
              <p:cNvSpPr>
                <a:spLocks noChangeShapeType="1"/>
              </p:cNvSpPr>
              <p:nvPr/>
            </p:nvSpPr>
            <p:spPr bwMode="auto">
              <a:xfrm>
                <a:off x="7943" y="9151"/>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3588" name="Line 20"/>
              <p:cNvSpPr>
                <a:spLocks noChangeShapeType="1"/>
              </p:cNvSpPr>
              <p:nvPr/>
            </p:nvSpPr>
            <p:spPr bwMode="auto">
              <a:xfrm flipV="1">
                <a:off x="6557" y="9148"/>
                <a:ext cx="1285" cy="10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23589" name="Line 21"/>
              <p:cNvSpPr>
                <a:spLocks noChangeShapeType="1"/>
              </p:cNvSpPr>
              <p:nvPr/>
            </p:nvSpPr>
            <p:spPr bwMode="auto">
              <a:xfrm flipH="1" flipV="1">
                <a:off x="7829" y="9151"/>
                <a:ext cx="5" cy="1074"/>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id-ID"/>
              </a:p>
            </p:txBody>
          </p:sp>
          <p:sp>
            <p:nvSpPr>
              <p:cNvPr id="23590" name="Line 22"/>
              <p:cNvSpPr>
                <a:spLocks noChangeShapeType="1"/>
              </p:cNvSpPr>
              <p:nvPr/>
            </p:nvSpPr>
            <p:spPr bwMode="auto">
              <a:xfrm>
                <a:off x="7828" y="9151"/>
                <a:ext cx="8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grpSp>
        <p:sp>
          <p:nvSpPr>
            <p:cNvPr id="23564" name="Text Box 23"/>
            <p:cNvSpPr txBox="1">
              <a:spLocks noChangeArrowheads="1"/>
            </p:cNvSpPr>
            <p:nvPr/>
          </p:nvSpPr>
          <p:spPr bwMode="auto">
            <a:xfrm>
              <a:off x="4412" y="10281"/>
              <a:ext cx="33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0</a:t>
              </a:r>
              <a:endParaRPr lang="en-US" sz="2800">
                <a:latin typeface="Times New Roman" pitchFamily="18" charset="0"/>
              </a:endParaRPr>
            </a:p>
          </p:txBody>
        </p:sp>
        <p:sp>
          <p:nvSpPr>
            <p:cNvPr id="23565" name="Text Box 24"/>
            <p:cNvSpPr txBox="1">
              <a:spLocks noChangeArrowheads="1"/>
            </p:cNvSpPr>
            <p:nvPr/>
          </p:nvSpPr>
          <p:spPr bwMode="auto">
            <a:xfrm>
              <a:off x="5733" y="10295"/>
              <a:ext cx="4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35</a:t>
              </a:r>
              <a:endParaRPr lang="en-US" sz="2800">
                <a:latin typeface="Times New Roman" pitchFamily="18" charset="0"/>
              </a:endParaRPr>
            </a:p>
          </p:txBody>
        </p:sp>
        <p:sp>
          <p:nvSpPr>
            <p:cNvPr id="23566" name="Text Box 25"/>
            <p:cNvSpPr txBox="1">
              <a:spLocks noChangeArrowheads="1"/>
            </p:cNvSpPr>
            <p:nvPr/>
          </p:nvSpPr>
          <p:spPr bwMode="auto">
            <a:xfrm>
              <a:off x="5057" y="10306"/>
              <a:ext cx="407"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25</a:t>
              </a:r>
              <a:endParaRPr lang="en-US" sz="2800">
                <a:latin typeface="Times New Roman" pitchFamily="18" charset="0"/>
              </a:endParaRPr>
            </a:p>
          </p:txBody>
        </p:sp>
        <p:sp>
          <p:nvSpPr>
            <p:cNvPr id="23567" name="Text Box 26"/>
            <p:cNvSpPr txBox="1">
              <a:spLocks noChangeArrowheads="1"/>
            </p:cNvSpPr>
            <p:nvPr/>
          </p:nvSpPr>
          <p:spPr bwMode="auto">
            <a:xfrm>
              <a:off x="6341" y="10306"/>
              <a:ext cx="40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45</a:t>
              </a:r>
              <a:endParaRPr lang="en-US" sz="2800">
                <a:latin typeface="Times New Roman" pitchFamily="18" charset="0"/>
              </a:endParaRPr>
            </a:p>
          </p:txBody>
        </p:sp>
        <p:sp>
          <p:nvSpPr>
            <p:cNvPr id="23568" name="Text Box 27"/>
            <p:cNvSpPr txBox="1">
              <a:spLocks noChangeArrowheads="1"/>
            </p:cNvSpPr>
            <p:nvPr/>
          </p:nvSpPr>
          <p:spPr bwMode="auto">
            <a:xfrm>
              <a:off x="6925" y="10292"/>
              <a:ext cx="40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55</a:t>
              </a:r>
              <a:endParaRPr lang="en-US" sz="2800">
                <a:latin typeface="Times New Roman" pitchFamily="18" charset="0"/>
              </a:endParaRPr>
            </a:p>
          </p:txBody>
        </p:sp>
        <p:sp>
          <p:nvSpPr>
            <p:cNvPr id="23569" name="Text Box 28"/>
            <p:cNvSpPr txBox="1">
              <a:spLocks noChangeArrowheads="1"/>
            </p:cNvSpPr>
            <p:nvPr/>
          </p:nvSpPr>
          <p:spPr bwMode="auto">
            <a:xfrm>
              <a:off x="7601" y="10306"/>
              <a:ext cx="40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65</a:t>
              </a:r>
              <a:endParaRPr lang="en-US" sz="2800">
                <a:latin typeface="Times New Roman" pitchFamily="18" charset="0"/>
              </a:endParaRPr>
            </a:p>
          </p:txBody>
        </p:sp>
        <p:sp>
          <p:nvSpPr>
            <p:cNvPr id="23570" name="Text Box 29"/>
            <p:cNvSpPr txBox="1">
              <a:spLocks noChangeArrowheads="1"/>
            </p:cNvSpPr>
            <p:nvPr/>
          </p:nvSpPr>
          <p:spPr bwMode="auto">
            <a:xfrm>
              <a:off x="6035" y="10306"/>
              <a:ext cx="40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40</a:t>
              </a:r>
              <a:endParaRPr lang="en-US" sz="2800">
                <a:latin typeface="Times New Roman" pitchFamily="18" charset="0"/>
              </a:endParaRPr>
            </a:p>
          </p:txBody>
        </p:sp>
        <p:sp>
          <p:nvSpPr>
            <p:cNvPr id="23571" name="Text Box 30"/>
            <p:cNvSpPr txBox="1">
              <a:spLocks noChangeArrowheads="1"/>
            </p:cNvSpPr>
            <p:nvPr/>
          </p:nvSpPr>
          <p:spPr bwMode="auto">
            <a:xfrm>
              <a:off x="6646" y="10306"/>
              <a:ext cx="40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50</a:t>
              </a:r>
              <a:endParaRPr lang="en-US" sz="2800">
                <a:latin typeface="Times New Roman" pitchFamily="18" charset="0"/>
              </a:endParaRPr>
            </a:p>
          </p:txBody>
        </p:sp>
        <p:sp>
          <p:nvSpPr>
            <p:cNvPr id="23572" name="Text Box 31"/>
            <p:cNvSpPr txBox="1">
              <a:spLocks noChangeArrowheads="1"/>
            </p:cNvSpPr>
            <p:nvPr/>
          </p:nvSpPr>
          <p:spPr bwMode="auto">
            <a:xfrm>
              <a:off x="6176" y="8877"/>
              <a:ext cx="1095"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Times New Roman" pitchFamily="18" charset="0"/>
                </a:rPr>
                <a:t>Parobaya</a:t>
              </a:r>
              <a:endParaRPr lang="en-US" sz="4000">
                <a:latin typeface="Times New Roman" pitchFamily="18" charset="0"/>
              </a:endParaRPr>
            </a:p>
          </p:txBody>
        </p:sp>
        <p:sp>
          <p:nvSpPr>
            <p:cNvPr id="23573" name="Line 32"/>
            <p:cNvSpPr>
              <a:spLocks noChangeShapeType="1"/>
            </p:cNvSpPr>
            <p:nvPr/>
          </p:nvSpPr>
          <p:spPr bwMode="auto">
            <a:xfrm flipV="1">
              <a:off x="6239" y="9691"/>
              <a:ext cx="0" cy="5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3574" name="Line 33"/>
            <p:cNvSpPr>
              <a:spLocks noChangeShapeType="1"/>
            </p:cNvSpPr>
            <p:nvPr/>
          </p:nvSpPr>
          <p:spPr bwMode="auto">
            <a:xfrm flipH="1">
              <a:off x="4701" y="9958"/>
              <a:ext cx="152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3575" name="Line 34"/>
            <p:cNvSpPr>
              <a:spLocks noChangeShapeType="1"/>
            </p:cNvSpPr>
            <p:nvPr/>
          </p:nvSpPr>
          <p:spPr bwMode="auto">
            <a:xfrm flipH="1">
              <a:off x="4714" y="9716"/>
              <a:ext cx="15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23576" name="Text Box 35"/>
            <p:cNvSpPr txBox="1">
              <a:spLocks noChangeArrowheads="1"/>
            </p:cNvSpPr>
            <p:nvPr/>
          </p:nvSpPr>
          <p:spPr bwMode="auto">
            <a:xfrm>
              <a:off x="4006" y="9268"/>
              <a:ext cx="47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sym typeface="Symbol" pitchFamily="18" charset="2"/>
                </a:rPr>
                <a:t></a:t>
              </a:r>
              <a:r>
                <a:rPr lang="en-US" sz="1200" baseline="-25000">
                  <a:latin typeface="Times New Roman" pitchFamily="18" charset="0"/>
                </a:rPr>
                <a:t>[x]</a:t>
              </a:r>
              <a:endParaRPr lang="en-US" sz="2800">
                <a:latin typeface="Times New Roman" pitchFamily="18" charset="0"/>
              </a:endParaRPr>
            </a:p>
          </p:txBody>
        </p:sp>
        <p:sp>
          <p:nvSpPr>
            <p:cNvPr id="23577" name="Text Box 36"/>
            <p:cNvSpPr txBox="1">
              <a:spLocks noChangeArrowheads="1"/>
            </p:cNvSpPr>
            <p:nvPr/>
          </p:nvSpPr>
          <p:spPr bwMode="auto">
            <a:xfrm>
              <a:off x="4219" y="9823"/>
              <a:ext cx="48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latin typeface="Times New Roman" pitchFamily="18" charset="0"/>
                </a:rPr>
                <a:t>0,25</a:t>
              </a:r>
              <a:endParaRPr lang="en-US" sz="2800">
                <a:latin typeface="Times New Roman" pitchFamily="18" charset="0"/>
              </a:endParaRPr>
            </a:p>
          </p:txBody>
        </p:sp>
      </p:grpSp>
      <p:sp>
        <p:nvSpPr>
          <p:cNvPr id="23558" name="Text Box 37"/>
          <p:cNvSpPr txBox="1">
            <a:spLocks noChangeArrowheads="1"/>
          </p:cNvSpPr>
          <p:nvPr/>
        </p:nvSpPr>
        <p:spPr bwMode="auto">
          <a:xfrm>
            <a:off x="2268538" y="5786438"/>
            <a:ext cx="39719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a:latin typeface="Times New Roman" pitchFamily="18" charset="0"/>
              </a:rPr>
              <a:t>Gambar 2b. Himpunan Fuzzy untuk variable umur</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381000"/>
            <a:ext cx="8229600" cy="533400"/>
          </a:xfrm>
          <a:noFill/>
        </p:spPr>
        <p:txBody>
          <a:bodyPr/>
          <a:lstStyle/>
          <a:p>
            <a:r>
              <a:rPr lang="en-US" sz="2500" smtClean="0">
                <a:solidFill>
                  <a:schemeClr val="tx1"/>
                </a:solidFill>
              </a:rPr>
              <a:t>Contoh (6)</a:t>
            </a:r>
          </a:p>
        </p:txBody>
      </p:sp>
      <p:sp>
        <p:nvSpPr>
          <p:cNvPr id="78851"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75F4C9-7301-4616-81A3-89C982D05982}" type="slidenum">
              <a:rPr lang="en-US" smtClean="0"/>
              <a:pPr eaLnBrk="1" hangingPunct="1"/>
              <a:t>60</a:t>
            </a:fld>
            <a:endParaRPr lang="en-US" smtClean="0"/>
          </a:p>
        </p:txBody>
      </p:sp>
      <p:sp>
        <p:nvSpPr>
          <p:cNvPr id="78852" name="Rectangle 3"/>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8853" name="Rectangle 4"/>
          <p:cNvSpPr>
            <a:spLocks noChangeArrowheads="1"/>
          </p:cNvSpPr>
          <p:nvPr/>
        </p:nvSpPr>
        <p:spPr bwMode="auto">
          <a:xfrm>
            <a:off x="0" y="205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8854" name="Rectangle 5"/>
          <p:cNvSpPr>
            <a:spLocks noChangeArrowheads="1"/>
          </p:cNvSpPr>
          <p:nvPr/>
        </p:nvSpPr>
        <p:spPr bwMode="auto">
          <a:xfrm>
            <a:off x="0" y="1100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endParaRPr lang="id-ID">
              <a:cs typeface="Arial" charset="0"/>
            </a:endParaRPr>
          </a:p>
        </p:txBody>
      </p:sp>
      <p:sp>
        <p:nvSpPr>
          <p:cNvPr id="78855" name="Rectangle 6"/>
          <p:cNvSpPr>
            <a:spLocks noChangeArrowheads="1"/>
          </p:cNvSpPr>
          <p:nvPr/>
        </p:nvSpPr>
        <p:spPr bwMode="auto">
          <a:xfrm>
            <a:off x="0" y="4999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8856" name="Rectangle 7"/>
          <p:cNvSpPr>
            <a:spLocks noChangeArrowheads="1"/>
          </p:cNvSpPr>
          <p:nvPr/>
        </p:nvSpPr>
        <p:spPr bwMode="auto">
          <a:xfrm>
            <a:off x="0" y="2241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cs typeface="Arial" charset="0"/>
            </a:endParaRPr>
          </a:p>
        </p:txBody>
      </p:sp>
      <p:sp>
        <p:nvSpPr>
          <p:cNvPr id="78857" name="Rectangle 8"/>
          <p:cNvSpPr>
            <a:spLocks noChangeArrowheads="1"/>
          </p:cNvSpPr>
          <p:nvPr/>
        </p:nvSpPr>
        <p:spPr bwMode="auto">
          <a:xfrm>
            <a:off x="0" y="537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457200" algn="l"/>
              </a:tabLst>
            </a:pPr>
            <a:endParaRPr lang="id-ID">
              <a:cs typeface="Arial" charset="0"/>
            </a:endParaRPr>
          </a:p>
        </p:txBody>
      </p:sp>
      <p:graphicFrame>
        <p:nvGraphicFramePr>
          <p:cNvPr id="78858" name="Object 2"/>
          <p:cNvGraphicFramePr>
            <a:graphicFrameLocks noChangeAspect="1"/>
          </p:cNvGraphicFramePr>
          <p:nvPr/>
        </p:nvGraphicFramePr>
        <p:xfrm>
          <a:off x="685800" y="2133600"/>
          <a:ext cx="7620000" cy="792163"/>
        </p:xfrm>
        <a:graphic>
          <a:graphicData uri="http://schemas.openxmlformats.org/presentationml/2006/ole">
            <mc:AlternateContent xmlns:mc="http://schemas.openxmlformats.org/markup-compatibility/2006">
              <mc:Choice xmlns:v="urn:schemas-microsoft-com:vml" Requires="v">
                <p:oleObj spid="_x0000_s78869" name="Equation" r:id="rId3" imgW="4305300" imgH="444500" progId="Equation.3">
                  <p:embed/>
                </p:oleObj>
              </mc:Choice>
              <mc:Fallback>
                <p:oleObj name="Equation" r:id="rId3" imgW="4305300" imgH="444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133600"/>
                        <a:ext cx="7620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9" name="Object 3"/>
          <p:cNvGraphicFramePr>
            <a:graphicFrameLocks noChangeAspect="1"/>
          </p:cNvGraphicFramePr>
          <p:nvPr/>
        </p:nvGraphicFramePr>
        <p:xfrm>
          <a:off x="762000" y="3352800"/>
          <a:ext cx="7772400" cy="863600"/>
        </p:xfrm>
        <a:graphic>
          <a:graphicData uri="http://schemas.openxmlformats.org/presentationml/2006/ole">
            <mc:AlternateContent xmlns:mc="http://schemas.openxmlformats.org/markup-compatibility/2006">
              <mc:Choice xmlns:v="urn:schemas-microsoft-com:vml" Requires="v">
                <p:oleObj spid="_x0000_s78870" name="Equation" r:id="rId5" imgW="3352800" imgH="393700" progId="Equation.3">
                  <p:embed/>
                </p:oleObj>
              </mc:Choice>
              <mc:Fallback>
                <p:oleObj name="Equation" r:id="rId5" imgW="33528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352800"/>
                        <a:ext cx="7772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60" name="Object 4"/>
          <p:cNvGraphicFramePr>
            <a:graphicFrameLocks noChangeAspect="1"/>
          </p:cNvGraphicFramePr>
          <p:nvPr/>
        </p:nvGraphicFramePr>
        <p:xfrm>
          <a:off x="838200" y="4495800"/>
          <a:ext cx="1371600" cy="407988"/>
        </p:xfrm>
        <a:graphic>
          <a:graphicData uri="http://schemas.openxmlformats.org/presentationml/2006/ole">
            <mc:AlternateContent xmlns:mc="http://schemas.openxmlformats.org/markup-compatibility/2006">
              <mc:Choice xmlns:v="urn:schemas-microsoft-com:vml" Requires="v">
                <p:oleObj spid="_x0000_s78871" name="Equation" r:id="rId7" imgW="609336" imgH="177723" progId="Equation.3">
                  <p:embed/>
                </p:oleObj>
              </mc:Choice>
              <mc:Fallback>
                <p:oleObj name="Equation" r:id="rId7" imgW="609336" imgH="177723"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495800"/>
                        <a:ext cx="13716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1" name="Rectangle 12"/>
          <p:cNvSpPr>
            <a:spLocks noChangeArrowheads="1"/>
          </p:cNvSpPr>
          <p:nvPr/>
        </p:nvSpPr>
        <p:spPr bwMode="auto">
          <a:xfrm>
            <a:off x="838200" y="1158875"/>
            <a:ext cx="6629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en-US">
                <a:cs typeface="Times New Roman" pitchFamily="18" charset="0"/>
              </a:rPr>
              <a:t>Defuzzification: mencaria nilai z. Dapat dicari dengan metoda centroid </a:t>
            </a:r>
            <a:r>
              <a:rPr lang="en-US">
                <a:solidFill>
                  <a:srgbClr val="0000FF"/>
                </a:solidFill>
                <a:cs typeface="Times New Roman" pitchFamily="18" charset="0"/>
              </a:rPr>
              <a:t>Tsukamoto</a:t>
            </a:r>
            <a:r>
              <a:rPr lang="en-US">
                <a:cs typeface="Times New Roman" pitchFamily="18" charset="0"/>
              </a:rPr>
              <a:t> :</a:t>
            </a:r>
            <a:endParaRPr lang="en-US">
              <a:cs typeface="Arial" charset="0"/>
            </a:endParaRPr>
          </a:p>
        </p:txBody>
      </p:sp>
      <p:sp>
        <p:nvSpPr>
          <p:cNvPr id="78862" name="Rectangle 13"/>
          <p:cNvSpPr>
            <a:spLocks noChangeArrowheads="1"/>
          </p:cNvSpPr>
          <p:nvPr/>
        </p:nvSpPr>
        <p:spPr bwMode="auto">
          <a:xfrm>
            <a:off x="1524000" y="5410200"/>
            <a:ext cx="639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457200" algn="l"/>
              </a:tabLst>
            </a:pPr>
            <a:r>
              <a:rPr lang="en-US" i="1">
                <a:cs typeface="Times New Roman" pitchFamily="18" charset="0"/>
              </a:rPr>
              <a:t>Jadi barang elektronik yang harus diproduksi sebanyak 4983</a:t>
            </a:r>
            <a:r>
              <a:rPr lang="en-US">
                <a:cs typeface="Arial" charset="0"/>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55D57D-EB94-43DB-B425-FEEE9F9E006F}" type="slidenum">
              <a:rPr lang="en-US" smtClean="0"/>
              <a:pPr eaLnBrk="1" hangingPunct="1"/>
              <a:t>61</a:t>
            </a:fld>
            <a:endParaRPr lang="en-US" smtClean="0"/>
          </a:p>
        </p:txBody>
      </p:sp>
      <p:sp>
        <p:nvSpPr>
          <p:cNvPr id="123906" name="Rectangle 2"/>
          <p:cNvSpPr>
            <a:spLocks noChangeArrowheads="1"/>
          </p:cNvSpPr>
          <p:nvPr/>
        </p:nvSpPr>
        <p:spPr bwMode="auto">
          <a:xfrm>
            <a:off x="838200" y="381000"/>
            <a:ext cx="7772400" cy="1295400"/>
          </a:xfrm>
          <a:prstGeom prst="rect">
            <a:avLst/>
          </a:prstGeom>
          <a:noFill/>
          <a:ln w="9525">
            <a:noFill/>
            <a:miter lim="800000"/>
            <a:headEnd/>
            <a:tailEnd/>
          </a:ln>
          <a:effectLst/>
        </p:spPr>
        <p:txBody>
          <a:bodyPr lIns="92075" tIns="46038" rIns="92075" bIns="46038" anchor="ctr"/>
          <a:lstStyle/>
          <a:p>
            <a:pPr>
              <a:defRPr/>
            </a:pPr>
            <a:r>
              <a:rPr lang="en-GB" sz="4000">
                <a:solidFill>
                  <a:srgbClr val="000066"/>
                </a:solidFill>
                <a:effectLst>
                  <a:outerShdw blurRad="38100" dist="38100" dir="2700000" algn="tl">
                    <a:srgbClr val="C0C0C0"/>
                  </a:outerShdw>
                </a:effectLst>
                <a:latin typeface="Arial" pitchFamily="34" charset="0"/>
                <a:cs typeface="Arial" pitchFamily="34" charset="0"/>
              </a:rPr>
              <a:t>Summary</a:t>
            </a:r>
            <a:endParaRPr lang="en-US" sz="4000">
              <a:solidFill>
                <a:srgbClr val="000066"/>
              </a:solidFill>
              <a:effectLst>
                <a:outerShdw blurRad="38100" dist="38100" dir="2700000" algn="tl">
                  <a:srgbClr val="C0C0C0"/>
                </a:outerShdw>
              </a:effectLst>
              <a:latin typeface="Arial" pitchFamily="34" charset="0"/>
              <a:cs typeface="Arial" pitchFamily="34" charset="0"/>
            </a:endParaRPr>
          </a:p>
          <a:p>
            <a:pPr>
              <a:defRPr/>
            </a:pPr>
            <a:endParaRPr lang="en-US" sz="4000">
              <a:solidFill>
                <a:srgbClr val="000066"/>
              </a:solidFill>
              <a:effectLst>
                <a:outerShdw blurRad="38100" dist="38100" dir="2700000" algn="tl">
                  <a:srgbClr val="C0C0C0"/>
                </a:outerShdw>
              </a:effectLst>
              <a:latin typeface="Arial" pitchFamily="34" charset="0"/>
              <a:cs typeface="Arial" pitchFamily="34" charset="0"/>
            </a:endParaRPr>
          </a:p>
        </p:txBody>
      </p:sp>
      <p:sp>
        <p:nvSpPr>
          <p:cNvPr id="79876" name="Rectangle 3"/>
          <p:cNvSpPr>
            <a:spLocks noChangeArrowheads="1"/>
          </p:cNvSpPr>
          <p:nvPr/>
        </p:nvSpPr>
        <p:spPr bwMode="auto">
          <a:xfrm>
            <a:off x="533400" y="1412875"/>
            <a:ext cx="79248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742950" lvl="1" indent="-285750">
              <a:spcBef>
                <a:spcPct val="20000"/>
              </a:spcBef>
              <a:buClr>
                <a:schemeClr val="tx1"/>
              </a:buClr>
              <a:buFontTx/>
              <a:buChar char="•"/>
            </a:pPr>
            <a:r>
              <a:rPr lang="en-GB" sz="2400">
                <a:solidFill>
                  <a:srgbClr val="000066"/>
                </a:solidFill>
                <a:cs typeface="Times New Roman" pitchFamily="18" charset="0"/>
              </a:rPr>
              <a:t>Ada 4 tahapan utama sistem pakar fuzzy: fuzzifikasi, inferensi, komposisi, defuzzifikasi.</a:t>
            </a:r>
          </a:p>
          <a:p>
            <a:pPr marL="742950" lvl="1" indent="-285750">
              <a:spcBef>
                <a:spcPct val="20000"/>
              </a:spcBef>
              <a:buClr>
                <a:schemeClr val="tx1"/>
              </a:buClr>
              <a:buFontTx/>
              <a:buChar char="•"/>
            </a:pPr>
            <a:r>
              <a:rPr lang="en-GB" sz="2400">
                <a:solidFill>
                  <a:srgbClr val="000066"/>
                </a:solidFill>
                <a:cs typeface="Times New Roman" pitchFamily="18" charset="0"/>
              </a:rPr>
              <a:t>2 metoda yang paling banyak dipakai: Mamdani dan Sugeno.</a:t>
            </a:r>
          </a:p>
          <a:p>
            <a:pPr marL="742950" lvl="1" indent="-285750">
              <a:spcBef>
                <a:spcPct val="20000"/>
              </a:spcBef>
              <a:buClr>
                <a:schemeClr val="tx1"/>
              </a:buClr>
              <a:buFontTx/>
              <a:buChar char="•"/>
            </a:pPr>
            <a:r>
              <a:rPr lang="en-GB" sz="2400">
                <a:solidFill>
                  <a:srgbClr val="000066"/>
                </a:solidFill>
                <a:cs typeface="Times New Roman" pitchFamily="18" charset="0"/>
              </a:rPr>
              <a:t>Metoda Mamdani menggunakan himpunan fuzzy sebagai konsekuen rule, Metoda Sugeno menggunakan fungsi matematik atau konstanta.</a:t>
            </a:r>
          </a:p>
          <a:p>
            <a:pPr marL="742950" lvl="1" indent="-285750">
              <a:spcBef>
                <a:spcPct val="20000"/>
              </a:spcBef>
              <a:buClr>
                <a:schemeClr val="tx1"/>
              </a:buClr>
              <a:buFontTx/>
              <a:buChar char="•"/>
            </a:pPr>
            <a:r>
              <a:rPr lang="en-GB" sz="2400">
                <a:solidFill>
                  <a:srgbClr val="000066"/>
                </a:solidFill>
                <a:cs typeface="Times New Roman" pitchFamily="18" charset="0"/>
              </a:rPr>
              <a:t>Mamdani: komputasi lebih berat, human-like inference, Sugeno: komputasi lebih efisien tetapi  kehilangan interpretabilitas linguistik.</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a:xfrm>
            <a:off x="827088" y="333375"/>
            <a:ext cx="7772400" cy="503238"/>
          </a:xfrm>
        </p:spPr>
        <p:txBody>
          <a:bodyPr/>
          <a:lstStyle/>
          <a:p>
            <a:r>
              <a:rPr lang="en-US" sz="2400" smtClean="0"/>
              <a:t>Soal</a:t>
            </a:r>
          </a:p>
        </p:txBody>
      </p:sp>
      <p:sp>
        <p:nvSpPr>
          <p:cNvPr id="80899" name="Rectangle 11"/>
          <p:cNvSpPr>
            <a:spLocks noGrp="1" noChangeArrowheads="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057C7F0-71B7-4034-B3FB-BE395B5251E5}" type="slidenum">
              <a:rPr lang="en-US" smtClean="0"/>
              <a:pPr eaLnBrk="1" hangingPunct="1"/>
              <a:t>62</a:t>
            </a:fld>
            <a:endParaRPr lang="en-US" smtClean="0"/>
          </a:p>
        </p:txBody>
      </p:sp>
      <p:graphicFrame>
        <p:nvGraphicFramePr>
          <p:cNvPr id="80900" name="Object 2"/>
          <p:cNvGraphicFramePr>
            <a:graphicFrameLocks noChangeAspect="1"/>
          </p:cNvGraphicFramePr>
          <p:nvPr/>
        </p:nvGraphicFramePr>
        <p:xfrm>
          <a:off x="827088" y="1628775"/>
          <a:ext cx="7315200" cy="3949700"/>
        </p:xfrm>
        <a:graphic>
          <a:graphicData uri="http://schemas.openxmlformats.org/presentationml/2006/ole">
            <mc:AlternateContent xmlns:mc="http://schemas.openxmlformats.org/markup-compatibility/2006">
              <mc:Choice xmlns:v="urn:schemas-microsoft-com:vml" Requires="v">
                <p:oleObj spid="_x0000_s80905" name="VISIO" r:id="rId3" imgW="3992880" imgH="2154936" progId="Visio.Drawing.6">
                  <p:embed/>
                </p:oleObj>
              </mc:Choice>
              <mc:Fallback>
                <p:oleObj name="VISIO" r:id="rId3" imgW="3992880" imgH="2154936"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628775"/>
                        <a:ext cx="7315200" cy="394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1" name="Rectangle 4"/>
          <p:cNvSpPr>
            <a:spLocks noChangeArrowheads="1"/>
          </p:cNvSpPr>
          <p:nvPr/>
        </p:nvSpPr>
        <p:spPr bwMode="auto">
          <a:xfrm>
            <a:off x="827088" y="836613"/>
            <a:ext cx="7772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400"/>
              <a:t>Mengevaluasi mahasiswa berdasarkan GPA dan nilai GRE</a:t>
            </a:r>
          </a:p>
        </p:txBody>
      </p:sp>
      <p:sp>
        <p:nvSpPr>
          <p:cNvPr id="80902" name="Rectangle 5"/>
          <p:cNvSpPr>
            <a:spLocks noChangeArrowheads="1"/>
          </p:cNvSpPr>
          <p:nvPr/>
        </p:nvSpPr>
        <p:spPr bwMode="auto">
          <a:xfrm>
            <a:off x="827088" y="5300663"/>
            <a:ext cx="7772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400"/>
              <a:t>Fungsi Keanggotaan untuk GRE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838200" y="457200"/>
            <a:ext cx="7772400" cy="688975"/>
          </a:xfrm>
        </p:spPr>
        <p:txBody>
          <a:bodyPr/>
          <a:lstStyle/>
          <a:p>
            <a:r>
              <a:rPr lang="en-US" sz="2400" smtClean="0"/>
              <a:t>Fungsi Keanggotaan untuk GPA</a:t>
            </a:r>
          </a:p>
        </p:txBody>
      </p:sp>
      <p:sp>
        <p:nvSpPr>
          <p:cNvPr id="81923" name="Rectangle 11"/>
          <p:cNvSpPr>
            <a:spLocks noGrp="1" noChangeArrowheads="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19B26FA-1B62-4989-A708-CB4DDA96DEE0}" type="slidenum">
              <a:rPr lang="en-US" smtClean="0"/>
              <a:pPr eaLnBrk="1" hangingPunct="1"/>
              <a:t>63</a:t>
            </a:fld>
            <a:endParaRPr lang="en-US" smtClean="0"/>
          </a:p>
        </p:txBody>
      </p:sp>
      <p:graphicFrame>
        <p:nvGraphicFramePr>
          <p:cNvPr id="81924" name="Object 2"/>
          <p:cNvGraphicFramePr>
            <a:graphicFrameLocks noChangeAspect="1"/>
          </p:cNvGraphicFramePr>
          <p:nvPr/>
        </p:nvGraphicFramePr>
        <p:xfrm>
          <a:off x="609600" y="1371600"/>
          <a:ext cx="7696200" cy="4156075"/>
        </p:xfrm>
        <a:graphic>
          <a:graphicData uri="http://schemas.openxmlformats.org/presentationml/2006/ole">
            <mc:AlternateContent xmlns:mc="http://schemas.openxmlformats.org/markup-compatibility/2006">
              <mc:Choice xmlns:v="urn:schemas-microsoft-com:vml" Requires="v">
                <p:oleObj spid="_x0000_s81927" name="VISIO" r:id="rId3" imgW="3992880" imgH="2154936" progId="Visio.Drawing.6">
                  <p:embed/>
                </p:oleObj>
              </mc:Choice>
              <mc:Fallback>
                <p:oleObj name="VISIO" r:id="rId3" imgW="3992880" imgH="2154936"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371600"/>
                        <a:ext cx="7696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838200" y="457200"/>
            <a:ext cx="7772400" cy="688975"/>
          </a:xfrm>
        </p:spPr>
        <p:txBody>
          <a:bodyPr/>
          <a:lstStyle/>
          <a:p>
            <a:r>
              <a:rPr lang="en-US" sz="2400" smtClean="0"/>
              <a:t>Soal</a:t>
            </a:r>
          </a:p>
        </p:txBody>
      </p:sp>
      <p:sp>
        <p:nvSpPr>
          <p:cNvPr id="82947" name="Rectangle 11"/>
          <p:cNvSpPr>
            <a:spLocks noGrp="1" noChangeArrowheads="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E682C1-A657-4CB4-9F9D-D9B8480C24B5}" type="slidenum">
              <a:rPr lang="en-US" smtClean="0"/>
              <a:pPr eaLnBrk="1" hangingPunct="1"/>
              <a:t>64</a:t>
            </a:fld>
            <a:endParaRPr lang="en-US" smtClean="0"/>
          </a:p>
        </p:txBody>
      </p:sp>
      <p:graphicFrame>
        <p:nvGraphicFramePr>
          <p:cNvPr id="82948" name="Object 2"/>
          <p:cNvGraphicFramePr>
            <a:graphicFrameLocks noChangeAspect="1"/>
          </p:cNvGraphicFramePr>
          <p:nvPr/>
        </p:nvGraphicFramePr>
        <p:xfrm>
          <a:off x="685800" y="1371600"/>
          <a:ext cx="7696200" cy="4489450"/>
        </p:xfrm>
        <a:graphic>
          <a:graphicData uri="http://schemas.openxmlformats.org/presentationml/2006/ole">
            <mc:AlternateContent xmlns:mc="http://schemas.openxmlformats.org/markup-compatibility/2006">
              <mc:Choice xmlns:v="urn:schemas-microsoft-com:vml" Requires="v">
                <p:oleObj spid="_x0000_s82951" name="Visio" r:id="rId3" imgW="3931464" imgH="2288282" progId="Visio.Drawing.11">
                  <p:embed/>
                </p:oleObj>
              </mc:Choice>
              <mc:Fallback>
                <p:oleObj name="Visio" r:id="rId3" imgW="3931464" imgH="2288282"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71600"/>
                        <a:ext cx="7696200"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a:xfrm>
            <a:off x="838200" y="457200"/>
            <a:ext cx="7772400" cy="688975"/>
          </a:xfrm>
        </p:spPr>
        <p:txBody>
          <a:bodyPr/>
          <a:lstStyle/>
          <a:p>
            <a:r>
              <a:rPr lang="en-US" sz="2400" smtClean="0"/>
              <a:t>Soal</a:t>
            </a:r>
          </a:p>
        </p:txBody>
      </p:sp>
      <p:sp>
        <p:nvSpPr>
          <p:cNvPr id="83971" name="Rectangle 11"/>
          <p:cNvSpPr>
            <a:spLocks noGrp="1" noChangeArrowheads="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72C36D-8AC3-4918-8F17-7C795BB1FFA4}" type="slidenum">
              <a:rPr lang="en-US" smtClean="0"/>
              <a:pPr eaLnBrk="1" hangingPunct="1"/>
              <a:t>65</a:t>
            </a:fld>
            <a:endParaRPr lang="en-US" smtClean="0"/>
          </a:p>
        </p:txBody>
      </p:sp>
      <p:graphicFrame>
        <p:nvGraphicFramePr>
          <p:cNvPr id="129027" name="Group 3"/>
          <p:cNvGraphicFramePr>
            <a:graphicFrameLocks noGrp="1"/>
          </p:cNvGraphicFramePr>
          <p:nvPr/>
        </p:nvGraphicFramePr>
        <p:xfrm>
          <a:off x="1676400" y="1295400"/>
          <a:ext cx="5638800" cy="4419600"/>
        </p:xfrm>
        <a:graphic>
          <a:graphicData uri="http://schemas.openxmlformats.org/drawingml/2006/table">
            <a:tbl>
              <a:tblPr/>
              <a:tblGrid>
                <a:gridCol w="800100"/>
                <a:gridCol w="1417638"/>
                <a:gridCol w="1146175"/>
                <a:gridCol w="1144587"/>
                <a:gridCol w="1130300"/>
              </a:tblGrid>
              <a:tr h="660400">
                <a:tc gridSpan="5">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GRE</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31913">
                <a:tc rowSpan="4">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endPar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t>
                      </a:r>
                    </a:p>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A</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FF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4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H</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M</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L</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809625">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H</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E</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VG</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8038">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G</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9625">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L</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sz="24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P</a:t>
                      </a:r>
                      <a:endParaRPr kumimoji="0" 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2400" smtClean="0"/>
              <a:t>FUNGSI KEANGGOTAAN HIMPUNAN FUZZY (MEMBERSHIP FUNCTION)</a:t>
            </a:r>
          </a:p>
        </p:txBody>
      </p:sp>
      <p:sp>
        <p:nvSpPr>
          <p:cNvPr id="24580" name="Content Placeholder 6"/>
          <p:cNvSpPr>
            <a:spLocks noGrp="1"/>
          </p:cNvSpPr>
          <p:nvPr>
            <p:ph idx="1"/>
          </p:nvPr>
        </p:nvSpPr>
        <p:spPr>
          <a:xfrm>
            <a:off x="457200" y="1474788"/>
            <a:ext cx="8229600" cy="4525962"/>
          </a:xfrm>
        </p:spPr>
        <p:txBody>
          <a:bodyPr/>
          <a:lstStyle/>
          <a:p>
            <a:pPr marL="533400" indent="-533400" eaLnBrk="1" hangingPunct="1"/>
            <a:r>
              <a:rPr lang="en-US" sz="2400" smtClean="0">
                <a:latin typeface="Times New Roman" pitchFamily="18" charset="0"/>
              </a:rPr>
              <a:t>Adalah suatu fungsi (kurva) yang menunjukkan pemetaan titik-titik input data ke dalam nilai keanggotaannya (derajat keanggotaan) yang memiliki interval antara 0 sampai 1.</a:t>
            </a:r>
          </a:p>
          <a:p>
            <a:pPr marL="533400" indent="-533400" eaLnBrk="1" hangingPunct="1"/>
            <a:r>
              <a:rPr lang="en-US" sz="2400" smtClean="0">
                <a:latin typeface="Times New Roman" pitchFamily="18" charset="0"/>
              </a:rPr>
              <a:t>Ada beberapa fungsi yang bisa digunakan :</a:t>
            </a:r>
          </a:p>
          <a:p>
            <a:pPr marL="914400" lvl="1" indent="-457200" eaLnBrk="1" hangingPunct="1">
              <a:buFontTx/>
              <a:buAutoNum type="arabicPeriod"/>
            </a:pPr>
            <a:r>
              <a:rPr lang="en-US" sz="2400" smtClean="0">
                <a:latin typeface="Times New Roman" pitchFamily="18" charset="0"/>
              </a:rPr>
              <a:t>Linier</a:t>
            </a:r>
          </a:p>
          <a:p>
            <a:pPr marL="914400" lvl="1" indent="-457200" eaLnBrk="1" hangingPunct="1">
              <a:buFontTx/>
              <a:buAutoNum type="arabicPeriod"/>
            </a:pPr>
            <a:r>
              <a:rPr lang="en-US" sz="2400" smtClean="0">
                <a:latin typeface="Times New Roman" pitchFamily="18" charset="0"/>
              </a:rPr>
              <a:t>Segitiga</a:t>
            </a:r>
          </a:p>
          <a:p>
            <a:pPr marL="914400" lvl="1" indent="-457200" eaLnBrk="1" hangingPunct="1">
              <a:buFontTx/>
              <a:buAutoNum type="arabicPeriod"/>
            </a:pPr>
            <a:r>
              <a:rPr lang="en-US" sz="2400" smtClean="0">
                <a:latin typeface="Times New Roman" pitchFamily="18" charset="0"/>
              </a:rPr>
              <a:t>Trapesium</a:t>
            </a:r>
          </a:p>
          <a:p>
            <a:pPr marL="914400" lvl="1" indent="-457200" eaLnBrk="1" hangingPunct="1">
              <a:buFontTx/>
              <a:buAutoNum type="arabicPeriod"/>
            </a:pPr>
            <a:r>
              <a:rPr lang="en-US" sz="2400" smtClean="0">
                <a:latin typeface="Times New Roman" pitchFamily="18" charset="0"/>
              </a:rPr>
              <a:t>Sigmoid</a:t>
            </a:r>
          </a:p>
          <a:p>
            <a:pPr marL="914400" lvl="1" indent="-457200" eaLnBrk="1" hangingPunct="1">
              <a:buFontTx/>
              <a:buAutoNum type="arabicPeriod"/>
            </a:pPr>
            <a:r>
              <a:rPr lang="en-US" sz="2400" smtClean="0">
                <a:latin typeface="Times New Roman" pitchFamily="18" charset="0"/>
              </a:rPr>
              <a:t>Phi</a:t>
            </a:r>
          </a:p>
          <a:p>
            <a:pPr marL="914400" lvl="1" indent="-457200" eaLnBrk="1" hangingPunct="1">
              <a:buFontTx/>
              <a:buAutoNum type="arabicPeriod"/>
            </a:pPr>
            <a:endParaRPr lang="en-US" sz="2400" smtClean="0">
              <a:latin typeface="Times New Roman" pitchFamily="18" charset="0"/>
            </a:endParaRPr>
          </a:p>
        </p:txBody>
      </p:sp>
      <p:sp>
        <p:nvSpPr>
          <p:cNvPr id="2457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&lt;Intelligence System&gt;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81000"/>
            <a:ext cx="8229600" cy="533400"/>
          </a:xfrm>
        </p:spPr>
        <p:txBody>
          <a:bodyPr/>
          <a:lstStyle/>
          <a:p>
            <a:r>
              <a:rPr lang="en-US" sz="2600" smtClean="0"/>
              <a:t>Fungsi Keanggotaan: Fungsi Linier</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63C5F14-7FF9-4023-B511-1EFAF6F70C4F}" type="slidenum">
              <a:rPr lang="en-US" smtClean="0"/>
              <a:pPr eaLnBrk="1" hangingPunct="1"/>
              <a:t>8</a:t>
            </a:fld>
            <a:endParaRPr lang="en-US" smtClean="0"/>
          </a:p>
        </p:txBody>
      </p:sp>
      <p:graphicFrame>
        <p:nvGraphicFramePr>
          <p:cNvPr id="25604" name="Object 2"/>
          <p:cNvGraphicFramePr>
            <a:graphicFrameLocks noChangeAspect="1"/>
          </p:cNvGraphicFramePr>
          <p:nvPr/>
        </p:nvGraphicFramePr>
        <p:xfrm>
          <a:off x="1371600" y="990600"/>
          <a:ext cx="6594475" cy="3444875"/>
        </p:xfrm>
        <a:graphic>
          <a:graphicData uri="http://schemas.openxmlformats.org/presentationml/2006/ole">
            <mc:AlternateContent xmlns:mc="http://schemas.openxmlformats.org/markup-compatibility/2006">
              <mc:Choice xmlns:v="urn:schemas-microsoft-com:vml" Requires="v">
                <p:oleObj spid="_x0000_s25609" name="VISIO" r:id="rId3" imgW="6216703" imgH="3239197" progId="Visio.Drawing.6">
                  <p:embed/>
                </p:oleObj>
              </mc:Choice>
              <mc:Fallback>
                <p:oleObj name="VISIO" r:id="rId3" imgW="6216703" imgH="3239197"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990600"/>
                        <a:ext cx="659447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Text Box 7"/>
          <p:cNvSpPr txBox="1">
            <a:spLocks noChangeArrowheads="1"/>
          </p:cNvSpPr>
          <p:nvPr/>
        </p:nvSpPr>
        <p:spPr bwMode="auto">
          <a:xfrm>
            <a:off x="1143000" y="4572000"/>
            <a:ext cx="36734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ym typeface="Symbol" pitchFamily="18" charset="2"/>
              </a:rPr>
              <a:t>[x]=  0;  x  a</a:t>
            </a:r>
          </a:p>
          <a:p>
            <a:pPr eaLnBrk="1" hangingPunct="1"/>
            <a:r>
              <a:rPr lang="en-US">
                <a:sym typeface="Symbol" pitchFamily="18" charset="2"/>
              </a:rPr>
              <a:t>          (x-a)/(b-a);  a  x  b </a:t>
            </a:r>
          </a:p>
          <a:p>
            <a:pPr eaLnBrk="1" hangingPunct="1"/>
            <a:r>
              <a:rPr lang="en-US">
                <a:sym typeface="Symbol" pitchFamily="18" charset="2"/>
              </a:rPr>
              <a:t>          1;  x </a:t>
            </a:r>
            <a:r>
              <a:rPr lang="en-US">
                <a:cs typeface="Arial" charset="0"/>
                <a:sym typeface="Symbol" pitchFamily="18" charset="2"/>
              </a:rPr>
              <a:t></a:t>
            </a:r>
            <a:r>
              <a:rPr lang="en-US">
                <a:sym typeface="Symbol" pitchFamily="18" charset="2"/>
              </a:rPr>
              <a:t> b</a:t>
            </a:r>
          </a:p>
        </p:txBody>
      </p:sp>
      <p:sp>
        <p:nvSpPr>
          <p:cNvPr id="25606" name="Text Box 8"/>
          <p:cNvSpPr txBox="1">
            <a:spLocks noChangeArrowheads="1"/>
          </p:cNvSpPr>
          <p:nvPr/>
        </p:nvSpPr>
        <p:spPr bwMode="auto">
          <a:xfrm>
            <a:off x="4876800" y="4724400"/>
            <a:ext cx="3673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ym typeface="Symbol" pitchFamily="18" charset="2"/>
              </a:rPr>
              <a:t>[x]=  (b-x)/(b-a);  a  x  b </a:t>
            </a:r>
          </a:p>
          <a:p>
            <a:pPr eaLnBrk="1" hangingPunct="1"/>
            <a:r>
              <a:rPr lang="en-US">
                <a:sym typeface="Symbol" pitchFamily="18" charset="2"/>
              </a:rPr>
              <a:t>          0;  x </a:t>
            </a:r>
            <a:r>
              <a:rPr lang="en-US">
                <a:cs typeface="Arial" charset="0"/>
                <a:sym typeface="Symbol" pitchFamily="18" charset="2"/>
              </a:rPr>
              <a:t></a:t>
            </a:r>
            <a:r>
              <a:rPr lang="en-US">
                <a:sym typeface="Symbol" pitchFamily="18" charset="2"/>
              </a:rPr>
              <a:t> b</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81000"/>
            <a:ext cx="8229600" cy="533400"/>
          </a:xfrm>
        </p:spPr>
        <p:txBody>
          <a:bodyPr/>
          <a:lstStyle/>
          <a:p>
            <a:r>
              <a:rPr lang="en-US" sz="2500" smtClean="0"/>
              <a:t>Fungsi Keanggotaan: Segitiga</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8BDFB3-2E9D-4F0F-9656-0F2D8CC2FB0A}" type="slidenum">
              <a:rPr lang="en-US" smtClean="0"/>
              <a:pPr eaLnBrk="1" hangingPunct="1"/>
              <a:t>9</a:t>
            </a:fld>
            <a:endParaRPr lang="en-US" smtClean="0"/>
          </a:p>
        </p:txBody>
      </p:sp>
      <p:graphicFrame>
        <p:nvGraphicFramePr>
          <p:cNvPr id="26628" name="Object 2"/>
          <p:cNvGraphicFramePr>
            <a:graphicFrameLocks noChangeAspect="1"/>
          </p:cNvGraphicFramePr>
          <p:nvPr/>
        </p:nvGraphicFramePr>
        <p:xfrm>
          <a:off x="2133600" y="914400"/>
          <a:ext cx="5029200" cy="3668713"/>
        </p:xfrm>
        <a:graphic>
          <a:graphicData uri="http://schemas.openxmlformats.org/presentationml/2006/ole">
            <mc:AlternateContent xmlns:mc="http://schemas.openxmlformats.org/markup-compatibility/2006">
              <mc:Choice xmlns:v="urn:schemas-microsoft-com:vml" Requires="v">
                <p:oleObj spid="_x0000_s26632" name="VISIO" r:id="rId3" imgW="3471981" imgH="2527152" progId="Visio.Drawing.6">
                  <p:embed/>
                </p:oleObj>
              </mc:Choice>
              <mc:Fallback>
                <p:oleObj name="VISIO" r:id="rId3" imgW="3471981" imgH="2527152"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14400"/>
                        <a:ext cx="5029200" cy="366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Text Box 7"/>
          <p:cNvSpPr txBox="1">
            <a:spLocks noChangeArrowheads="1"/>
          </p:cNvSpPr>
          <p:nvPr/>
        </p:nvSpPr>
        <p:spPr bwMode="auto">
          <a:xfrm>
            <a:off x="1143000" y="4572000"/>
            <a:ext cx="36734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5800" indent="-6858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ym typeface="Symbol" pitchFamily="18" charset="2"/>
              </a:rPr>
              <a:t>[x] =  0;  x  a atau x </a:t>
            </a:r>
            <a:r>
              <a:rPr lang="en-US">
                <a:cs typeface="Arial" charset="0"/>
                <a:sym typeface="Symbol" pitchFamily="18" charset="2"/>
              </a:rPr>
              <a:t></a:t>
            </a:r>
            <a:r>
              <a:rPr lang="en-US">
                <a:sym typeface="Symbol" pitchFamily="18" charset="2"/>
              </a:rPr>
              <a:t> c </a:t>
            </a:r>
          </a:p>
          <a:p>
            <a:pPr eaLnBrk="1" hangingPunct="1"/>
            <a:r>
              <a:rPr lang="en-US">
                <a:sym typeface="Symbol" pitchFamily="18" charset="2"/>
              </a:rPr>
              <a:t>           (x-a)/(b-a);  a  x  b </a:t>
            </a:r>
          </a:p>
          <a:p>
            <a:pPr eaLnBrk="1" hangingPunct="1"/>
            <a:r>
              <a:rPr lang="en-US">
                <a:sym typeface="Symbol" pitchFamily="18" charset="2"/>
              </a:rPr>
              <a:t>           (c-x)/(c-b);  b  x  c </a:t>
            </a:r>
          </a:p>
        </p:txBody>
      </p:sp>
    </p:spTree>
  </p:cSld>
  <p:clrMapOvr>
    <a:masterClrMapping/>
  </p:clrMapOvr>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yarsi2">
  <a:themeElements>
    <a:clrScheme name="">
      <a:dk1>
        <a:srgbClr val="C0C0C0"/>
      </a:dk1>
      <a:lt1>
        <a:srgbClr val="FFFFFF"/>
      </a:lt1>
      <a:dk2>
        <a:srgbClr val="336699"/>
      </a:dk2>
      <a:lt2>
        <a:srgbClr val="CCECFF"/>
      </a:lt2>
      <a:accent1>
        <a:srgbClr val="FF3399"/>
      </a:accent1>
      <a:accent2>
        <a:srgbClr val="99CCFF"/>
      </a:accent2>
      <a:accent3>
        <a:srgbClr val="ADB8CA"/>
      </a:accent3>
      <a:accent4>
        <a:srgbClr val="DADADA"/>
      </a:accent4>
      <a:accent5>
        <a:srgbClr val="FFADCA"/>
      </a:accent5>
      <a:accent6>
        <a:srgbClr val="8AB9E7"/>
      </a:accent6>
      <a:hlink>
        <a:srgbClr val="FF5050"/>
      </a:hlink>
      <a:folHlink>
        <a:srgbClr val="FFFF99"/>
      </a:folHlink>
    </a:clrScheme>
    <a:fontScheme name="yarsi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arsi2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yarsi2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yarsi2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yarsi2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yarsi2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yarsi2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yarsi2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yarsi2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yarsi2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yarsi2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yarsi2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yarsi2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yarsi2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yarsi2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yarsi2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yarsi2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lormaster">
  <a:themeElements>
    <a:clrScheme name="">
      <a:dk1>
        <a:srgbClr val="000000"/>
      </a:dk1>
      <a:lt1>
        <a:srgbClr val="336699"/>
      </a:lt1>
      <a:dk2>
        <a:srgbClr val="3366CC"/>
      </a:dk2>
      <a:lt2>
        <a:srgbClr val="C0C0C0"/>
      </a:lt2>
      <a:accent1>
        <a:srgbClr val="FF3399"/>
      </a:accent1>
      <a:accent2>
        <a:srgbClr val="99CCFF"/>
      </a:accent2>
      <a:accent3>
        <a:srgbClr val="ADB8CA"/>
      </a:accent3>
      <a:accent4>
        <a:srgbClr val="000000"/>
      </a:accent4>
      <a:accent5>
        <a:srgbClr val="FFADCA"/>
      </a:accent5>
      <a:accent6>
        <a:srgbClr val="8AB9E7"/>
      </a:accent6>
      <a:hlink>
        <a:srgbClr val="FF5050"/>
      </a:hlink>
      <a:folHlink>
        <a:srgbClr val="FFFF99"/>
      </a:folHlink>
    </a:clrScheme>
    <a:fontScheme name="1_color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1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1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1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1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1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1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1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1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1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1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1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1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1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1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1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olormaster">
  <a:themeElements>
    <a:clrScheme name="">
      <a:dk1>
        <a:srgbClr val="000000"/>
      </a:dk1>
      <a:lt1>
        <a:srgbClr val="336699"/>
      </a:lt1>
      <a:dk2>
        <a:srgbClr val="3366CC"/>
      </a:dk2>
      <a:lt2>
        <a:srgbClr val="C0C0C0"/>
      </a:lt2>
      <a:accent1>
        <a:srgbClr val="FF3399"/>
      </a:accent1>
      <a:accent2>
        <a:srgbClr val="99CCFF"/>
      </a:accent2>
      <a:accent3>
        <a:srgbClr val="ADB8CA"/>
      </a:accent3>
      <a:accent4>
        <a:srgbClr val="000000"/>
      </a:accent4>
      <a:accent5>
        <a:srgbClr val="FFADCA"/>
      </a:accent5>
      <a:accent6>
        <a:srgbClr val="8AB9E7"/>
      </a:accent6>
      <a:hlink>
        <a:srgbClr val="FF5050"/>
      </a:hlink>
      <a:folHlink>
        <a:srgbClr val="FFFF99"/>
      </a:folHlink>
    </a:clrScheme>
    <a:fontScheme name="2_color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2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2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2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2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2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2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2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2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2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2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2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2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2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2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2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olormaster">
  <a:themeElements>
    <a:clrScheme name="3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fontScheme name="3_color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3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3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3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3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3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3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3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3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3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3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3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3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3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3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3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colormaster">
  <a:themeElements>
    <a:clrScheme name="">
      <a:dk1>
        <a:srgbClr val="000000"/>
      </a:dk1>
      <a:lt1>
        <a:srgbClr val="008080"/>
      </a:lt1>
      <a:dk2>
        <a:srgbClr val="1B5136"/>
      </a:dk2>
      <a:lt2>
        <a:srgbClr val="C0C0C0"/>
      </a:lt2>
      <a:accent1>
        <a:srgbClr val="29A329"/>
      </a:accent1>
      <a:accent2>
        <a:srgbClr val="00FFFF"/>
      </a:accent2>
      <a:accent3>
        <a:srgbClr val="AAC0C0"/>
      </a:accent3>
      <a:accent4>
        <a:srgbClr val="000000"/>
      </a:accent4>
      <a:accent5>
        <a:srgbClr val="ACCEAC"/>
      </a:accent5>
      <a:accent6>
        <a:srgbClr val="00E7E7"/>
      </a:accent6>
      <a:hlink>
        <a:srgbClr val="3B6AFF"/>
      </a:hlink>
      <a:folHlink>
        <a:srgbClr val="FF9900"/>
      </a:folHlink>
    </a:clrScheme>
    <a:fontScheme name="4_color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4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4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4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4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4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4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4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4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4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4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4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4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4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4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4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colormaster">
  <a:themeElements>
    <a:clrScheme name="">
      <a:dk1>
        <a:srgbClr val="000000"/>
      </a:dk1>
      <a:lt1>
        <a:srgbClr val="008080"/>
      </a:lt1>
      <a:dk2>
        <a:srgbClr val="1B5136"/>
      </a:dk2>
      <a:lt2>
        <a:srgbClr val="C0C0C0"/>
      </a:lt2>
      <a:accent1>
        <a:srgbClr val="29A329"/>
      </a:accent1>
      <a:accent2>
        <a:srgbClr val="00FFFF"/>
      </a:accent2>
      <a:accent3>
        <a:srgbClr val="AAC0C0"/>
      </a:accent3>
      <a:accent4>
        <a:srgbClr val="000000"/>
      </a:accent4>
      <a:accent5>
        <a:srgbClr val="ACCEAC"/>
      </a:accent5>
      <a:accent6>
        <a:srgbClr val="00E7E7"/>
      </a:accent6>
      <a:hlink>
        <a:srgbClr val="3B6AFF"/>
      </a:hlink>
      <a:folHlink>
        <a:srgbClr val="FF9900"/>
      </a:folHlink>
    </a:clrScheme>
    <a:fontScheme name="5_color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5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5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5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5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5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5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5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5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5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5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5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5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5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5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5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colormaster">
  <a:themeElements>
    <a:clrScheme name="">
      <a:dk1>
        <a:srgbClr val="C0C0C0"/>
      </a:dk1>
      <a:lt1>
        <a:srgbClr val="FFFFFF"/>
      </a:lt1>
      <a:dk2>
        <a:srgbClr val="993366"/>
      </a:dk2>
      <a:lt2>
        <a:srgbClr val="FFCCCC"/>
      </a:lt2>
      <a:accent1>
        <a:srgbClr val="993366"/>
      </a:accent1>
      <a:accent2>
        <a:srgbClr val="FF9999"/>
      </a:accent2>
      <a:accent3>
        <a:srgbClr val="CAADB8"/>
      </a:accent3>
      <a:accent4>
        <a:srgbClr val="DADADA"/>
      </a:accent4>
      <a:accent5>
        <a:srgbClr val="CAADB8"/>
      </a:accent5>
      <a:accent6>
        <a:srgbClr val="E78A8A"/>
      </a:accent6>
      <a:hlink>
        <a:srgbClr val="009999"/>
      </a:hlink>
      <a:folHlink>
        <a:srgbClr val="FF9933"/>
      </a:folHlink>
    </a:clrScheme>
    <a:fontScheme name="6_color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6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6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6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6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6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6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6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6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6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6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6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6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6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6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6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colormaster">
  <a:themeElements>
    <a:clrScheme name="">
      <a:dk1>
        <a:srgbClr val="000000"/>
      </a:dk1>
      <a:lt1>
        <a:srgbClr val="993366"/>
      </a:lt1>
      <a:dk2>
        <a:srgbClr val="660033"/>
      </a:dk2>
      <a:lt2>
        <a:srgbClr val="C0C0C0"/>
      </a:lt2>
      <a:accent1>
        <a:srgbClr val="993366"/>
      </a:accent1>
      <a:accent2>
        <a:srgbClr val="FF9999"/>
      </a:accent2>
      <a:accent3>
        <a:srgbClr val="CAADB8"/>
      </a:accent3>
      <a:accent4>
        <a:srgbClr val="000000"/>
      </a:accent4>
      <a:accent5>
        <a:srgbClr val="CAADB8"/>
      </a:accent5>
      <a:accent6>
        <a:srgbClr val="E78A8A"/>
      </a:accent6>
      <a:hlink>
        <a:srgbClr val="009999"/>
      </a:hlink>
      <a:folHlink>
        <a:srgbClr val="FF9933"/>
      </a:folHlink>
    </a:clrScheme>
    <a:fontScheme name="7_color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7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7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7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7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7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7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7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7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7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7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7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7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7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7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7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colormaster">
  <a:themeElements>
    <a:clrScheme name="">
      <a:dk1>
        <a:srgbClr val="000000"/>
      </a:dk1>
      <a:lt1>
        <a:srgbClr val="993366"/>
      </a:lt1>
      <a:dk2>
        <a:srgbClr val="660033"/>
      </a:dk2>
      <a:lt2>
        <a:srgbClr val="C0C0C0"/>
      </a:lt2>
      <a:accent1>
        <a:srgbClr val="993366"/>
      </a:accent1>
      <a:accent2>
        <a:srgbClr val="FF9999"/>
      </a:accent2>
      <a:accent3>
        <a:srgbClr val="CAADB8"/>
      </a:accent3>
      <a:accent4>
        <a:srgbClr val="000000"/>
      </a:accent4>
      <a:accent5>
        <a:srgbClr val="CAADB8"/>
      </a:accent5>
      <a:accent6>
        <a:srgbClr val="E78A8A"/>
      </a:accent6>
      <a:hlink>
        <a:srgbClr val="009999"/>
      </a:hlink>
      <a:folHlink>
        <a:srgbClr val="FF9933"/>
      </a:folHlink>
    </a:clrScheme>
    <a:fontScheme name="8_color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colormaster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8_colormaster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8_colormaster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8_colormaster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8_colormaster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8_colormaster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8_colormaster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8_colormaster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8_colormaster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8_colormaster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8_colormaster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8_colormaster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8_colormaster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8_colormaster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8_colormaster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8_colormaster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yarsi2</Template>
  <TotalTime>712</TotalTime>
  <Words>2411</Words>
  <Application>Microsoft Office PowerPoint</Application>
  <PresentationFormat>On-screen Show (4:3)</PresentationFormat>
  <Paragraphs>650</Paragraphs>
  <Slides>65</Slides>
  <Notes>16</Notes>
  <HiddenSlides>0</HiddenSlides>
  <MMClips>0</MMClips>
  <ScaleCrop>false</ScaleCrop>
  <HeadingPairs>
    <vt:vector size="6" baseType="variant">
      <vt:variant>
        <vt:lpstr>Theme</vt:lpstr>
      </vt:variant>
      <vt:variant>
        <vt:i4>10</vt:i4>
      </vt:variant>
      <vt:variant>
        <vt:lpstr>Embedded OLE Servers</vt:lpstr>
      </vt:variant>
      <vt:variant>
        <vt:i4>5</vt:i4>
      </vt:variant>
      <vt:variant>
        <vt:lpstr>Slide Titles</vt:lpstr>
      </vt:variant>
      <vt:variant>
        <vt:i4>65</vt:i4>
      </vt:variant>
    </vt:vector>
  </HeadingPairs>
  <TitlesOfParts>
    <vt:vector size="80" baseType="lpstr">
      <vt:lpstr>yarsi2</vt:lpstr>
      <vt:lpstr>1_colormaster</vt:lpstr>
      <vt:lpstr>2_colormaster</vt:lpstr>
      <vt:lpstr>3_colormaster</vt:lpstr>
      <vt:lpstr>4_colormaster</vt:lpstr>
      <vt:lpstr>5_colormaster</vt:lpstr>
      <vt:lpstr>6_colormaster</vt:lpstr>
      <vt:lpstr>7_colormaster</vt:lpstr>
      <vt:lpstr>8_colormaster</vt:lpstr>
      <vt:lpstr>Adjacency</vt:lpstr>
      <vt:lpstr>VISIO</vt:lpstr>
      <vt:lpstr>Visio.Drawing.6</vt:lpstr>
      <vt:lpstr>Picture</vt:lpstr>
      <vt:lpstr>Equation</vt:lpstr>
      <vt:lpstr>Visio</vt:lpstr>
      <vt:lpstr>LOGIKA FUZZY</vt:lpstr>
      <vt:lpstr>Definisi</vt:lpstr>
      <vt:lpstr>Himpunan Fuzzy</vt:lpstr>
      <vt:lpstr>Himpunan Fuzzy(contd)</vt:lpstr>
      <vt:lpstr>Himpunan Fuzzy(contd)</vt:lpstr>
      <vt:lpstr>Himpunan Fuzzy(contd)</vt:lpstr>
      <vt:lpstr>FUNGSI KEANGGOTAAN HIMPUNAN FUZZY (MEMBERSHIP FUNCTION)</vt:lpstr>
      <vt:lpstr>Fungsi Keanggotaan: Fungsi Linier</vt:lpstr>
      <vt:lpstr>Fungsi Keanggotaan: Segitiga</vt:lpstr>
      <vt:lpstr>Fungsi Keanggotaan: Trapesium</vt:lpstr>
      <vt:lpstr>Fungsi Keanggotaan: Sigmoid</vt:lpstr>
      <vt:lpstr>Fungsi Keanggotaan: Phi</vt:lpstr>
      <vt:lpstr>Operasi Logika (Operasi Himpunan Fuzzy)</vt:lpstr>
      <vt:lpstr>PowerPoint Presentation</vt:lpstr>
      <vt:lpstr>OR (Union)</vt:lpstr>
      <vt:lpstr>AND (Intersection)</vt:lpstr>
      <vt:lpstr>NOT (Complement)</vt:lpstr>
      <vt:lpstr>Contoh</vt:lpstr>
      <vt:lpstr>PowerPoint Presentation</vt:lpstr>
      <vt:lpstr>A’</vt:lpstr>
      <vt:lpstr>A  B</vt:lpstr>
      <vt:lpstr>A  B</vt:lpstr>
      <vt:lpstr>Penalaran monoton  (Aturan Fuzzy If Then)</vt:lpstr>
      <vt:lpstr>Contoh Implementasi</vt:lpstr>
      <vt:lpstr>FUNGSI IMPLIKASI</vt:lpstr>
      <vt:lpstr>PowerPoint Presentation</vt:lpstr>
      <vt:lpstr>Fuzzy Inference Systems</vt:lpstr>
      <vt:lpstr>Fuzzy Inference Systems</vt:lpstr>
      <vt:lpstr>Pengantar</vt:lpstr>
      <vt:lpstr>Model Mamdani</vt:lpstr>
      <vt:lpstr>Model Mamdani(Contd)</vt:lpstr>
      <vt:lpstr>Beberapa metode defuzzifi- kasi aturan MAMDANI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Fuzzy Sugeno</vt:lpstr>
      <vt:lpstr>Model Fuzzy Sugeno</vt:lpstr>
      <vt:lpstr>PowerPoint Presentation</vt:lpstr>
      <vt:lpstr>PowerPoint Presentation</vt:lpstr>
      <vt:lpstr>PowerPoint Presentation</vt:lpstr>
      <vt:lpstr>PowerPoint Presentation</vt:lpstr>
      <vt:lpstr>Model Fuzzy Sugeno: Contoh</vt:lpstr>
      <vt:lpstr>L1: Fuzzification (1)</vt:lpstr>
      <vt:lpstr>L2: Rules Evaluation (1)</vt:lpstr>
      <vt:lpstr>L2: Rules Evaluation (2)</vt:lpstr>
      <vt:lpstr>L2: Rules Evaluation (3)</vt:lpstr>
      <vt:lpstr>L2: Rules Evaluation (4)</vt:lpstr>
      <vt:lpstr>L3: Defuzzification</vt:lpstr>
      <vt:lpstr>Model Fuzzy Tsukamoto</vt:lpstr>
      <vt:lpstr>PowerPoint Presentation</vt:lpstr>
      <vt:lpstr>Contoh (2)</vt:lpstr>
      <vt:lpstr>Contoh (3)</vt:lpstr>
      <vt:lpstr>Contoh (4)</vt:lpstr>
      <vt:lpstr>Contoh (5)</vt:lpstr>
      <vt:lpstr>Contoh (6)</vt:lpstr>
      <vt:lpstr>PowerPoint Presentation</vt:lpstr>
      <vt:lpstr>Soal</vt:lpstr>
      <vt:lpstr>Fungsi Keanggotaan untuk GPA</vt:lpstr>
      <vt:lpstr>Soal</vt:lpstr>
      <vt:lpstr>Soal</vt:lpstr>
    </vt:vector>
  </TitlesOfParts>
  <Company>UY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LOGIKA FUZZY</dc:title>
  <dc:creator>Elan Suherlan</dc:creator>
  <cp:lastModifiedBy>herlina</cp:lastModifiedBy>
  <cp:revision>37</cp:revision>
  <dcterms:created xsi:type="dcterms:W3CDTF">2010-05-13T10:43:17Z</dcterms:created>
  <dcterms:modified xsi:type="dcterms:W3CDTF">2019-09-25T03:32:02Z</dcterms:modified>
</cp:coreProperties>
</file>