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handoutMasterIdLst>
    <p:handoutMasterId r:id="rId2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9" tIns="52240" rIns="104479" bIns="52240" numCol="1" anchor="t" anchorCtr="0" compatLnSpc="1">
            <a:prstTxWarp prst="textNoShape">
              <a:avLst/>
            </a:prstTxWarp>
          </a:bodyPr>
          <a:lstStyle>
            <a:lvl1pPr defTabSz="1044575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9" tIns="52240" rIns="104479" bIns="52240" numCol="1" anchor="t" anchorCtr="0" compatLnSpc="1">
            <a:prstTxWarp prst="textNoShape">
              <a:avLst/>
            </a:prstTxWarp>
          </a:bodyPr>
          <a:lstStyle>
            <a:lvl1pPr algn="r" defTabSz="1044575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187"/>
            <a:ext cx="2971800" cy="49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9" tIns="52240" rIns="104479" bIns="52240" numCol="1" anchor="b" anchorCtr="0" compatLnSpc="1">
            <a:prstTxWarp prst="textNoShape">
              <a:avLst/>
            </a:prstTxWarp>
          </a:bodyPr>
          <a:lstStyle>
            <a:lvl1pPr defTabSz="1044575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9187"/>
            <a:ext cx="2971800" cy="49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9" tIns="52240" rIns="104479" bIns="52240" numCol="1" anchor="b" anchorCtr="0" compatLnSpc="1">
            <a:prstTxWarp prst="textNoShape">
              <a:avLst/>
            </a:prstTxWarp>
          </a:bodyPr>
          <a:lstStyle>
            <a:lvl1pPr algn="r" defTabSz="1044575">
              <a:defRPr sz="1400" smtClean="0"/>
            </a:lvl1pPr>
          </a:lstStyle>
          <a:p>
            <a:pPr>
              <a:defRPr/>
            </a:pPr>
            <a:fld id="{2681A13C-FC4E-46BF-9C42-9C2C32B72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BDD6B-6DBE-4373-A163-BC72509C1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8763F-FEB1-489D-9883-829F772DD3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7CFF8-8BD1-4019-95E6-746E6EB687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989B6-ADB2-4F3A-ADB5-56C5FEF3D3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1F27C-2CB1-4B38-A16D-9610D639BC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6F04D-8D19-4EEB-B8C1-AA851B0A7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FB9F7-CBC6-4236-98AC-92FB1D3196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BC5BA-AE3C-4010-BB4F-BB5B6CE95F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23D0D-165F-40DA-AF3C-A99C87511E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9C311-3471-42C4-B3C0-55F42A03E0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964AE0-6ADA-4CC8-955C-0F73A162D6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72C812-6FCB-4AC2-999A-8A0E5F1FF6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4800" b="1" dirty="0" smtClean="0">
                <a:solidFill>
                  <a:schemeClr val="tx1"/>
                </a:solidFill>
                <a:ea typeface="ＭＳ Ｐゴシック" charset="-128"/>
              </a:rPr>
              <a:t>JARINGAN SARAF TIRUAN</a:t>
            </a:r>
            <a:endParaRPr lang="en-US" altLang="en-US" sz="4800" b="1" dirty="0" smtClean="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1856"/>
            <a:ext cx="8532440" cy="1296144"/>
          </a:xfrm>
        </p:spPr>
        <p:txBody>
          <a:bodyPr>
            <a:normAutofit fontScale="77500" lnSpcReduction="20000"/>
          </a:bodyPr>
          <a:lstStyle/>
          <a:p>
            <a:r>
              <a:rPr lang="id-ID" sz="4000" b="1" dirty="0" smtClean="0"/>
              <a:t>Sistem cerdas dan Sistem Pendukung Keputusan</a:t>
            </a:r>
          </a:p>
          <a:p>
            <a:r>
              <a:rPr lang="id-ID" sz="4000" dirty="0" smtClean="0"/>
              <a:t>Dr. Herlina Jayadianti. ST.MT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b="1" smtClean="0">
                <a:solidFill>
                  <a:schemeClr val="tx1"/>
                </a:solidFill>
              </a:rPr>
              <a:t>Komponen Jaringan Syaraf Tiruan</a:t>
            </a:r>
            <a:endParaRPr lang="en-US" altLang="en-US" b="1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Neuron-neuron (mentransformasikan informasi yang diterima melalui sambungan keluarnya menuju ke neuron-neuron yang lain dikenal dengan bobot). </a:t>
            </a:r>
          </a:p>
          <a:p>
            <a:pPr eaLnBrk="1" hangingPunct="1"/>
            <a:r>
              <a:rPr lang="es-MX" altLang="en-US" smtClean="0"/>
              <a:t>Informasi tersebut disimpan pada suatu nilai tertentu pada bobot tersebut.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>
                <a:solidFill>
                  <a:schemeClr val="tx1"/>
                </a:solidFill>
              </a:rPr>
              <a:t>Struktur neuron pada jaringan syaraf</a:t>
            </a:r>
            <a:r>
              <a:rPr lang="en-US" altLang="en-US" smtClean="0"/>
              <a:t> </a:t>
            </a:r>
          </a:p>
        </p:txBody>
      </p:sp>
      <p:grpSp>
        <p:nvGrpSpPr>
          <p:cNvPr id="13315" name="Group 29"/>
          <p:cNvGrpSpPr>
            <a:grpSpLocks noChangeAspect="1"/>
          </p:cNvGrpSpPr>
          <p:nvPr/>
        </p:nvGrpSpPr>
        <p:grpSpPr bwMode="auto">
          <a:xfrm>
            <a:off x="533400" y="1905000"/>
            <a:ext cx="7924800" cy="3429000"/>
            <a:chOff x="2088" y="2617"/>
            <a:chExt cx="8100" cy="1811"/>
          </a:xfrm>
        </p:grpSpPr>
        <p:sp>
          <p:nvSpPr>
            <p:cNvPr id="13316" name="AutoShape 30"/>
            <p:cNvSpPr>
              <a:spLocks noChangeAspect="1" noChangeArrowheads="1"/>
            </p:cNvSpPr>
            <p:nvPr/>
          </p:nvSpPr>
          <p:spPr bwMode="auto">
            <a:xfrm>
              <a:off x="2088" y="2617"/>
              <a:ext cx="8100" cy="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3317" name="Rectangle 31"/>
            <p:cNvSpPr>
              <a:spLocks noChangeArrowheads="1"/>
            </p:cNvSpPr>
            <p:nvPr/>
          </p:nvSpPr>
          <p:spPr bwMode="auto">
            <a:xfrm>
              <a:off x="8667" y="3117"/>
              <a:ext cx="1458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pitchFamily="18" charset="0"/>
                  <a:ea typeface="ＭＳ 明朝" pitchFamily="49" charset="-128"/>
                </a:rPr>
                <a:t>Output ke neuron-neuron yang lain</a:t>
              </a:r>
              <a:endParaRPr lang="en-US" altLang="en-US"/>
            </a:p>
          </p:txBody>
        </p:sp>
        <p:grpSp>
          <p:nvGrpSpPr>
            <p:cNvPr id="13318" name="Group 32"/>
            <p:cNvGrpSpPr>
              <a:grpSpLocks/>
            </p:cNvGrpSpPr>
            <p:nvPr/>
          </p:nvGrpSpPr>
          <p:grpSpPr bwMode="auto">
            <a:xfrm>
              <a:off x="2268" y="2617"/>
              <a:ext cx="7740" cy="1811"/>
              <a:chOff x="2268" y="2617"/>
              <a:chExt cx="7740" cy="1811"/>
            </a:xfrm>
          </p:grpSpPr>
          <p:sp>
            <p:nvSpPr>
              <p:cNvPr id="13319" name="Rectangle 33"/>
              <p:cNvSpPr>
                <a:spLocks noChangeArrowheads="1"/>
              </p:cNvSpPr>
              <p:nvPr/>
            </p:nvSpPr>
            <p:spPr bwMode="auto">
              <a:xfrm>
                <a:off x="4428" y="2808"/>
                <a:ext cx="3600" cy="1440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ja-JP" sz="4800" b="1">
                    <a:latin typeface="Times New Roman" pitchFamily="18" charset="0"/>
                    <a:ea typeface="ＭＳ 明朝" pitchFamily="49" charset="-128"/>
                  </a:rPr>
                  <a:t>∑</a:t>
                </a:r>
                <a:endParaRPr lang="en-US" altLang="en-US"/>
              </a:p>
            </p:txBody>
          </p:sp>
          <p:sp>
            <p:nvSpPr>
              <p:cNvPr id="13320" name="Line 34"/>
              <p:cNvSpPr>
                <a:spLocks noChangeShapeType="1"/>
              </p:cNvSpPr>
              <p:nvPr/>
            </p:nvSpPr>
            <p:spPr bwMode="auto">
              <a:xfrm>
                <a:off x="5868" y="3708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Line 35"/>
              <p:cNvSpPr>
                <a:spLocks noChangeShapeType="1"/>
              </p:cNvSpPr>
              <p:nvPr/>
            </p:nvSpPr>
            <p:spPr bwMode="auto">
              <a:xfrm flipV="1">
                <a:off x="6228" y="3168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ne 36"/>
              <p:cNvSpPr>
                <a:spLocks noChangeShapeType="1"/>
              </p:cNvSpPr>
              <p:nvPr/>
            </p:nvSpPr>
            <p:spPr bwMode="auto">
              <a:xfrm>
                <a:off x="6228" y="3348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Line 37"/>
              <p:cNvSpPr>
                <a:spLocks noChangeShapeType="1"/>
              </p:cNvSpPr>
              <p:nvPr/>
            </p:nvSpPr>
            <p:spPr bwMode="auto">
              <a:xfrm>
                <a:off x="5688" y="3528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Line 38"/>
              <p:cNvSpPr>
                <a:spLocks noChangeShapeType="1"/>
              </p:cNvSpPr>
              <p:nvPr/>
            </p:nvSpPr>
            <p:spPr bwMode="auto">
              <a:xfrm flipV="1">
                <a:off x="5508" y="2808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Line 39"/>
              <p:cNvSpPr>
                <a:spLocks noChangeShapeType="1"/>
              </p:cNvSpPr>
              <p:nvPr/>
            </p:nvSpPr>
            <p:spPr bwMode="auto">
              <a:xfrm flipV="1">
                <a:off x="6948" y="2808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Rectangle 40"/>
              <p:cNvSpPr>
                <a:spLocks noChangeArrowheads="1"/>
              </p:cNvSpPr>
              <p:nvPr/>
            </p:nvSpPr>
            <p:spPr bwMode="auto">
              <a:xfrm>
                <a:off x="6945" y="3255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ja-JP" b="1">
                    <a:latin typeface="Times New Roman" pitchFamily="18" charset="0"/>
                    <a:ea typeface="ＭＳ 明朝" pitchFamily="49" charset="-128"/>
                  </a:rPr>
                  <a:t>Output</a:t>
                </a:r>
                <a:endParaRPr lang="en-US" altLang="en-US"/>
              </a:p>
            </p:txBody>
          </p:sp>
          <p:sp>
            <p:nvSpPr>
              <p:cNvPr id="13327" name="Rectangle 41"/>
              <p:cNvSpPr>
                <a:spLocks noChangeArrowheads="1"/>
              </p:cNvSpPr>
              <p:nvPr/>
            </p:nvSpPr>
            <p:spPr bwMode="auto">
              <a:xfrm>
                <a:off x="5508" y="2808"/>
                <a:ext cx="16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ja-JP">
                    <a:latin typeface="Times New Roman" pitchFamily="18" charset="0"/>
                    <a:ea typeface="ＭＳ 明朝" pitchFamily="49" charset="-128"/>
                  </a:rPr>
                  <a:t>Fungsi Aktivasi</a:t>
                </a:r>
                <a:endParaRPr lang="en-US" altLang="en-US"/>
              </a:p>
            </p:txBody>
          </p:sp>
          <p:sp>
            <p:nvSpPr>
              <p:cNvPr id="13328" name="Line 42"/>
              <p:cNvSpPr>
                <a:spLocks noChangeShapeType="1"/>
              </p:cNvSpPr>
              <p:nvPr/>
            </p:nvSpPr>
            <p:spPr bwMode="auto">
              <a:xfrm>
                <a:off x="8028" y="3168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Line 43"/>
              <p:cNvSpPr>
                <a:spLocks noChangeShapeType="1"/>
              </p:cNvSpPr>
              <p:nvPr/>
            </p:nvSpPr>
            <p:spPr bwMode="auto">
              <a:xfrm>
                <a:off x="8028" y="3888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Line 44"/>
              <p:cNvSpPr>
                <a:spLocks noChangeShapeType="1"/>
              </p:cNvSpPr>
              <p:nvPr/>
            </p:nvSpPr>
            <p:spPr bwMode="auto">
              <a:xfrm>
                <a:off x="3528" y="2988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Line 45"/>
              <p:cNvSpPr>
                <a:spLocks noChangeShapeType="1"/>
              </p:cNvSpPr>
              <p:nvPr/>
            </p:nvSpPr>
            <p:spPr bwMode="auto">
              <a:xfrm>
                <a:off x="3528" y="352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Line 46"/>
              <p:cNvSpPr>
                <a:spLocks noChangeShapeType="1"/>
              </p:cNvSpPr>
              <p:nvPr/>
            </p:nvSpPr>
            <p:spPr bwMode="auto">
              <a:xfrm>
                <a:off x="3528" y="40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Rectangle 47"/>
              <p:cNvSpPr>
                <a:spLocks noChangeArrowheads="1"/>
              </p:cNvSpPr>
              <p:nvPr/>
            </p:nvSpPr>
            <p:spPr bwMode="auto">
              <a:xfrm>
                <a:off x="8028" y="2808"/>
                <a:ext cx="9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ja-JP">
                    <a:latin typeface="Times New Roman" pitchFamily="18" charset="0"/>
                    <a:ea typeface="ＭＳ 明朝" pitchFamily="49" charset="-128"/>
                  </a:rPr>
                  <a:t>Bobot</a:t>
                </a:r>
                <a:endParaRPr lang="en-US" altLang="en-US"/>
              </a:p>
            </p:txBody>
          </p:sp>
          <p:sp>
            <p:nvSpPr>
              <p:cNvPr id="13334" name="Rectangle 48"/>
              <p:cNvSpPr>
                <a:spLocks noChangeArrowheads="1"/>
              </p:cNvSpPr>
              <p:nvPr/>
            </p:nvSpPr>
            <p:spPr bwMode="auto">
              <a:xfrm>
                <a:off x="3528" y="2628"/>
                <a:ext cx="9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ja-JP">
                    <a:latin typeface="Times New Roman" pitchFamily="18" charset="0"/>
                    <a:ea typeface="ＭＳ 明朝" pitchFamily="49" charset="-128"/>
                  </a:rPr>
                  <a:t>Bobot</a:t>
                </a:r>
                <a:endParaRPr lang="en-US" altLang="en-US"/>
              </a:p>
            </p:txBody>
          </p:sp>
          <p:sp>
            <p:nvSpPr>
              <p:cNvPr id="13335" name="Rectangle 49"/>
              <p:cNvSpPr>
                <a:spLocks noChangeArrowheads="1"/>
              </p:cNvSpPr>
              <p:nvPr/>
            </p:nvSpPr>
            <p:spPr bwMode="auto">
              <a:xfrm>
                <a:off x="2268" y="2988"/>
                <a:ext cx="1260" cy="1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de-DE" altLang="ja-JP">
                    <a:latin typeface="Times New Roman" pitchFamily="18" charset="0"/>
                    <a:ea typeface="ＭＳ 明朝" pitchFamily="49" charset="-128"/>
                  </a:rPr>
                  <a:t>Input dari neuron-neuron yang lain</a:t>
                </a:r>
                <a:endParaRPr lang="en-US" altLang="en-US"/>
              </a:p>
            </p:txBody>
          </p:sp>
          <p:sp>
            <p:nvSpPr>
              <p:cNvPr id="13336" name="Line 50"/>
              <p:cNvSpPr>
                <a:spLocks noChangeShapeType="1"/>
              </p:cNvSpPr>
              <p:nvPr/>
            </p:nvSpPr>
            <p:spPr bwMode="auto">
              <a:xfrm>
                <a:off x="2268" y="2628"/>
                <a:ext cx="77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Line 51"/>
              <p:cNvSpPr>
                <a:spLocks noChangeShapeType="1"/>
              </p:cNvSpPr>
              <p:nvPr/>
            </p:nvSpPr>
            <p:spPr bwMode="auto">
              <a:xfrm>
                <a:off x="10008" y="2628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52"/>
              <p:cNvSpPr>
                <a:spLocks noChangeShapeType="1"/>
              </p:cNvSpPr>
              <p:nvPr/>
            </p:nvSpPr>
            <p:spPr bwMode="auto">
              <a:xfrm flipH="1">
                <a:off x="2268" y="4428"/>
                <a:ext cx="77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53"/>
              <p:cNvSpPr>
                <a:spLocks noChangeShapeType="1"/>
              </p:cNvSpPr>
              <p:nvPr/>
            </p:nvSpPr>
            <p:spPr bwMode="auto">
              <a:xfrm flipV="1">
                <a:off x="2268" y="2617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smtClean="0">
                <a:solidFill>
                  <a:schemeClr val="tx1"/>
                </a:solidFill>
              </a:rPr>
              <a:t>Arsitektur Jaringan Syaraf Tiruan</a:t>
            </a:r>
            <a:endParaRPr lang="en-US" altLang="en-US" b="1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914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800" smtClean="0"/>
              <a:t>Jaringan dengan lapisan tunggal (</a:t>
            </a:r>
            <a:r>
              <a:rPr lang="en-US" altLang="en-US" sz="2800" i="1" smtClean="0"/>
              <a:t>single layer net</a:t>
            </a:r>
            <a:r>
              <a:rPr lang="en-US" altLang="en-US" sz="2800" smtClean="0"/>
              <a:t>)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1295400" y="1905000"/>
            <a:ext cx="6477000" cy="4191000"/>
            <a:chOff x="1800" y="1369"/>
            <a:chExt cx="6661" cy="4320"/>
          </a:xfrm>
        </p:grpSpPr>
        <p:sp>
          <p:nvSpPr>
            <p:cNvPr id="14341" name="AutoShape 5"/>
            <p:cNvSpPr>
              <a:spLocks noChangeAspect="1" noChangeArrowheads="1"/>
            </p:cNvSpPr>
            <p:nvPr/>
          </p:nvSpPr>
          <p:spPr bwMode="auto">
            <a:xfrm>
              <a:off x="1800" y="1369"/>
              <a:ext cx="6661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1800" y="1369"/>
              <a:ext cx="6661" cy="4320"/>
              <a:chOff x="1800" y="1369"/>
              <a:chExt cx="6661" cy="4320"/>
            </a:xfrm>
          </p:grpSpPr>
          <p:grpSp>
            <p:nvGrpSpPr>
              <p:cNvPr id="14343" name="Group 7"/>
              <p:cNvGrpSpPr>
                <a:grpSpLocks/>
              </p:cNvGrpSpPr>
              <p:nvPr/>
            </p:nvGrpSpPr>
            <p:grpSpPr bwMode="auto">
              <a:xfrm>
                <a:off x="2025" y="1590"/>
                <a:ext cx="6251" cy="3799"/>
                <a:chOff x="2025" y="1590"/>
                <a:chExt cx="6251" cy="3799"/>
              </a:xfrm>
            </p:grpSpPr>
            <p:sp>
              <p:nvSpPr>
                <p:cNvPr id="14348" name="Rectangle 8"/>
                <p:cNvSpPr>
                  <a:spLocks noChangeArrowheads="1"/>
                </p:cNvSpPr>
                <p:nvPr/>
              </p:nvSpPr>
              <p:spPr bwMode="auto">
                <a:xfrm>
                  <a:off x="2040" y="4680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200">
                      <a:latin typeface="Times New Roman" pitchFamily="18" charset="0"/>
                      <a:ea typeface="ＭＳ 明朝" pitchFamily="49" charset="-128"/>
                    </a:rPr>
                    <a:t>	                                                                    </a:t>
                  </a:r>
                  <a:r>
                    <a:rPr lang="en-US" altLang="ja-JP">
                      <a:latin typeface="Times New Roman" pitchFamily="18" charset="0"/>
                      <a:ea typeface="ＭＳ 明朝" pitchFamily="49" charset="-128"/>
                    </a:rPr>
                    <a:t> Nilai Output</a:t>
                  </a:r>
                  <a:endParaRPr lang="en-US" altLang="en-US"/>
                </a:p>
              </p:txBody>
            </p:sp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2029" y="3881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200">
                      <a:latin typeface="Times New Roman" pitchFamily="18" charset="0"/>
                      <a:ea typeface="ＭＳ 明朝" pitchFamily="49" charset="-128"/>
                    </a:rPr>
                    <a:t>                                                                                            </a:t>
                  </a:r>
                  <a:r>
                    <a:rPr lang="en-US" altLang="ja-JP">
                      <a:latin typeface="Times New Roman" pitchFamily="18" charset="0"/>
                      <a:ea typeface="ＭＳ 明朝" pitchFamily="49" charset="-128"/>
                    </a:rPr>
                    <a:t> Lapisan Output</a:t>
                  </a:r>
                  <a:endParaRPr lang="en-US" altLang="en-US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2025" y="3075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200">
                      <a:latin typeface="Times New Roman" pitchFamily="18" charset="0"/>
                      <a:ea typeface="ＭＳ 明朝" pitchFamily="49" charset="-128"/>
                    </a:rPr>
                    <a:t>                                                                                            </a:t>
                  </a:r>
                  <a:r>
                    <a:rPr lang="en-US" altLang="ja-JP">
                      <a:latin typeface="Times New Roman" pitchFamily="18" charset="0"/>
                      <a:ea typeface="ＭＳ 明朝" pitchFamily="49" charset="-128"/>
                    </a:rPr>
                    <a:t>Matriks bobot</a:t>
                  </a:r>
                  <a:endParaRPr lang="en-US" altLang="en-US"/>
                </a:p>
              </p:txBody>
            </p:sp>
            <p:sp>
              <p:nvSpPr>
                <p:cNvPr id="14351" name="Rectangle 11"/>
                <p:cNvSpPr>
                  <a:spLocks noChangeArrowheads="1"/>
                </p:cNvSpPr>
                <p:nvPr/>
              </p:nvSpPr>
              <p:spPr bwMode="auto">
                <a:xfrm>
                  <a:off x="2025" y="2295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200">
                      <a:latin typeface="Times New Roman" pitchFamily="18" charset="0"/>
                      <a:ea typeface="ＭＳ 明朝" pitchFamily="49" charset="-128"/>
                    </a:rPr>
                    <a:t>		                                     </a:t>
                  </a:r>
                  <a:r>
                    <a:rPr lang="en-US" altLang="ja-JP">
                      <a:latin typeface="Times New Roman" pitchFamily="18" charset="0"/>
                      <a:ea typeface="ＭＳ 明朝" pitchFamily="49" charset="-128"/>
                    </a:rPr>
                    <a:t>     Lapisan Input  </a:t>
                  </a:r>
                  <a:endParaRPr lang="en-US" altLang="en-US"/>
                </a:p>
              </p:txBody>
            </p:sp>
            <p:sp>
              <p:nvSpPr>
                <p:cNvPr id="143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025" y="1590"/>
                  <a:ext cx="6236" cy="624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116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200">
                      <a:latin typeface="Times New Roman" pitchFamily="18" charset="0"/>
                      <a:ea typeface="ＭＳ 明朝" pitchFamily="49" charset="-128"/>
                    </a:rPr>
                    <a:t>                                                                                              </a:t>
                  </a:r>
                  <a:r>
                    <a:rPr lang="en-US" altLang="ja-JP">
                      <a:latin typeface="Times New Roman" pitchFamily="18" charset="0"/>
                      <a:ea typeface="ＭＳ 明朝" pitchFamily="49" charset="-128"/>
                    </a:rPr>
                    <a:t>Nilai Input</a:t>
                  </a:r>
                  <a:endParaRPr lang="en-US" altLang="en-US"/>
                </a:p>
              </p:txBody>
            </p:sp>
            <p:sp>
              <p:nvSpPr>
                <p:cNvPr id="143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541" y="1800"/>
                  <a:ext cx="339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4354" name="Oval 14" descr="30%"/>
                <p:cNvSpPr>
                  <a:spLocks noChangeArrowheads="1"/>
                </p:cNvSpPr>
                <p:nvPr/>
              </p:nvSpPr>
              <p:spPr bwMode="auto">
                <a:xfrm>
                  <a:off x="2510" y="2535"/>
                  <a:ext cx="385" cy="386"/>
                </a:xfrm>
                <a:prstGeom prst="ellipse">
                  <a:avLst/>
                </a:prstGeom>
                <a:pattFill prst="pct30">
                  <a:fgClr>
                    <a:srgbClr val="C0C0C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X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1</a:t>
                  </a:r>
                  <a:endParaRPr lang="en-US" altLang="ja-JP" sz="1600">
                    <a:latin typeface="Times New Roman" pitchFamily="18" charset="0"/>
                    <a:ea typeface="ＭＳ 明朝" pitchFamily="49" charset="-128"/>
                  </a:endParaRPr>
                </a:p>
                <a:p>
                  <a:pPr eaLnBrk="1" hangingPunct="1"/>
                  <a:endParaRPr lang="en-US" altLang="en-US" sz="1600"/>
                </a:p>
              </p:txBody>
            </p:sp>
            <p:sp>
              <p:nvSpPr>
                <p:cNvPr id="143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0" y="1800"/>
                  <a:ext cx="340" cy="341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4356" name="Rectangle 16"/>
                <p:cNvSpPr>
                  <a:spLocks noChangeArrowheads="1"/>
                </p:cNvSpPr>
                <p:nvPr/>
              </p:nvSpPr>
              <p:spPr bwMode="auto">
                <a:xfrm>
                  <a:off x="5059" y="1800"/>
                  <a:ext cx="341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43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5" y="4920"/>
                  <a:ext cx="340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4358" name="Oval 18" descr="30%"/>
                <p:cNvSpPr>
                  <a:spLocks noChangeArrowheads="1"/>
                </p:cNvSpPr>
                <p:nvPr/>
              </p:nvSpPr>
              <p:spPr bwMode="auto">
                <a:xfrm>
                  <a:off x="3780" y="2535"/>
                  <a:ext cx="385" cy="386"/>
                </a:xfrm>
                <a:prstGeom prst="ellipse">
                  <a:avLst/>
                </a:prstGeom>
                <a:pattFill prst="pct30">
                  <a:fgClr>
                    <a:srgbClr val="C0C0C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X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2</a:t>
                  </a:r>
                  <a:endParaRPr lang="en-US" altLang="ja-JP" sz="1600">
                    <a:latin typeface="Times New Roman" pitchFamily="18" charset="0"/>
                    <a:ea typeface="ＭＳ 明朝" pitchFamily="49" charset="-128"/>
                  </a:endParaRPr>
                </a:p>
                <a:p>
                  <a:pPr eaLnBrk="1" hangingPunct="1"/>
                  <a:endParaRPr lang="en-US" altLang="en-US" sz="1600"/>
                </a:p>
              </p:txBody>
            </p:sp>
            <p:sp>
              <p:nvSpPr>
                <p:cNvPr id="14359" name="Oval 19" descr="30%"/>
                <p:cNvSpPr>
                  <a:spLocks noChangeArrowheads="1"/>
                </p:cNvSpPr>
                <p:nvPr/>
              </p:nvSpPr>
              <p:spPr bwMode="auto">
                <a:xfrm>
                  <a:off x="5040" y="2535"/>
                  <a:ext cx="385" cy="386"/>
                </a:xfrm>
                <a:prstGeom prst="ellipse">
                  <a:avLst/>
                </a:prstGeom>
                <a:pattFill prst="pct30">
                  <a:fgClr>
                    <a:srgbClr val="C0C0C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X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3</a:t>
                  </a:r>
                  <a:endParaRPr lang="en-US" altLang="ja-JP" sz="1600">
                    <a:latin typeface="Times New Roman" pitchFamily="18" charset="0"/>
                    <a:ea typeface="ＭＳ 明朝" pitchFamily="49" charset="-128"/>
                  </a:endParaRPr>
                </a:p>
                <a:p>
                  <a:pPr eaLnBrk="1" hangingPunct="1"/>
                  <a:endParaRPr lang="en-US" altLang="en-US" sz="1600"/>
                </a:p>
              </p:txBody>
            </p:sp>
            <p:sp>
              <p:nvSpPr>
                <p:cNvPr id="14360" name="Oval 20" descr="30%"/>
                <p:cNvSpPr>
                  <a:spLocks noChangeArrowheads="1"/>
                </p:cNvSpPr>
                <p:nvPr/>
              </p:nvSpPr>
              <p:spPr bwMode="auto">
                <a:xfrm>
                  <a:off x="4400" y="4125"/>
                  <a:ext cx="385" cy="386"/>
                </a:xfrm>
                <a:prstGeom prst="ellipse">
                  <a:avLst/>
                </a:prstGeom>
                <a:pattFill prst="pct30">
                  <a:fgClr>
                    <a:srgbClr val="C0C0C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400">
                      <a:latin typeface="Times New Roman" pitchFamily="18" charset="0"/>
                      <a:ea typeface="ＭＳ 明朝" pitchFamily="49" charset="-128"/>
                    </a:rPr>
                    <a:t>Y</a:t>
                  </a:r>
                  <a:r>
                    <a:rPr lang="en-US" altLang="ja-JP" sz="1400" baseline="-25000">
                      <a:latin typeface="Times New Roman" pitchFamily="18" charset="0"/>
                      <a:ea typeface="ＭＳ 明朝" pitchFamily="49" charset="-128"/>
                    </a:rPr>
                    <a:t>2</a:t>
                  </a:r>
                  <a:endParaRPr lang="en-US" altLang="ja-JP" sz="1400">
                    <a:latin typeface="Times New Roman" pitchFamily="18" charset="0"/>
                    <a:ea typeface="ＭＳ 明朝" pitchFamily="49" charset="-128"/>
                  </a:endParaRPr>
                </a:p>
                <a:p>
                  <a:pPr eaLnBrk="1" hangingPunct="1"/>
                  <a:endParaRPr lang="en-US" altLang="en-US" sz="1400"/>
                </a:p>
              </p:txBody>
            </p:sp>
            <p:sp>
              <p:nvSpPr>
                <p:cNvPr id="14361" name="Oval 21" descr="30%"/>
                <p:cNvSpPr>
                  <a:spLocks noChangeArrowheads="1"/>
                </p:cNvSpPr>
                <p:nvPr/>
              </p:nvSpPr>
              <p:spPr bwMode="auto">
                <a:xfrm>
                  <a:off x="3155" y="4125"/>
                  <a:ext cx="385" cy="386"/>
                </a:xfrm>
                <a:prstGeom prst="ellipse">
                  <a:avLst/>
                </a:prstGeom>
                <a:pattFill prst="pct30">
                  <a:fgClr>
                    <a:srgbClr val="C0C0C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Y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1</a:t>
                  </a:r>
                  <a:endParaRPr lang="en-US" altLang="ja-JP" sz="1600">
                    <a:latin typeface="Times New Roman" pitchFamily="18" charset="0"/>
                    <a:ea typeface="ＭＳ 明朝" pitchFamily="49" charset="-128"/>
                  </a:endParaRPr>
                </a:p>
                <a:p>
                  <a:pPr eaLnBrk="1" hangingPunct="1"/>
                  <a:endParaRPr lang="en-US" altLang="en-US" sz="1600"/>
                </a:p>
              </p:txBody>
            </p:sp>
            <p:sp>
              <p:nvSpPr>
                <p:cNvPr id="14362" name="Rectangle 22"/>
                <p:cNvSpPr>
                  <a:spLocks noChangeArrowheads="1"/>
                </p:cNvSpPr>
                <p:nvPr/>
              </p:nvSpPr>
              <p:spPr bwMode="auto">
                <a:xfrm>
                  <a:off x="4425" y="4920"/>
                  <a:ext cx="340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4363" name="Line 23"/>
                <p:cNvSpPr>
                  <a:spLocks noChangeShapeType="1"/>
                </p:cNvSpPr>
                <p:nvPr/>
              </p:nvSpPr>
              <p:spPr bwMode="auto">
                <a:xfrm>
                  <a:off x="2700" y="2130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4" name="Line 24"/>
                <p:cNvSpPr>
                  <a:spLocks noChangeShapeType="1"/>
                </p:cNvSpPr>
                <p:nvPr/>
              </p:nvSpPr>
              <p:spPr bwMode="auto">
                <a:xfrm>
                  <a:off x="3960" y="2130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5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2115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340" y="2858"/>
                  <a:ext cx="493" cy="12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726" y="2888"/>
                  <a:ext cx="637" cy="1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496" y="2865"/>
                  <a:ext cx="1582" cy="1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Line 29"/>
                <p:cNvSpPr>
                  <a:spLocks noChangeShapeType="1"/>
                </p:cNvSpPr>
                <p:nvPr/>
              </p:nvSpPr>
              <p:spPr bwMode="auto">
                <a:xfrm>
                  <a:off x="2573" y="2880"/>
                  <a:ext cx="631" cy="1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0" name="Line 30"/>
                <p:cNvSpPr>
                  <a:spLocks noChangeShapeType="1"/>
                </p:cNvSpPr>
                <p:nvPr/>
              </p:nvSpPr>
              <p:spPr bwMode="auto">
                <a:xfrm>
                  <a:off x="2843" y="2858"/>
                  <a:ext cx="1606" cy="1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1" name="Line 31"/>
                <p:cNvSpPr>
                  <a:spLocks noChangeShapeType="1"/>
                </p:cNvSpPr>
                <p:nvPr/>
              </p:nvSpPr>
              <p:spPr bwMode="auto">
                <a:xfrm>
                  <a:off x="4118" y="2866"/>
                  <a:ext cx="459" cy="12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2" name="Line 32"/>
                <p:cNvSpPr>
                  <a:spLocks noChangeShapeType="1"/>
                </p:cNvSpPr>
                <p:nvPr/>
              </p:nvSpPr>
              <p:spPr bwMode="auto">
                <a:xfrm>
                  <a:off x="3330" y="4523"/>
                  <a:ext cx="1" cy="3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3" name="Line 33"/>
                <p:cNvSpPr>
                  <a:spLocks noChangeShapeType="1"/>
                </p:cNvSpPr>
                <p:nvPr/>
              </p:nvSpPr>
              <p:spPr bwMode="auto">
                <a:xfrm>
                  <a:off x="4590" y="4523"/>
                  <a:ext cx="1" cy="3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60" y="330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11</a:t>
                  </a:r>
                  <a:endParaRPr lang="en-US" altLang="en-US" sz="1600"/>
                </a:p>
              </p:txBody>
            </p:sp>
            <p:sp>
              <p:nvSpPr>
                <p:cNvPr id="143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20" y="328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12</a:t>
                  </a:r>
                  <a:endParaRPr lang="en-US" altLang="en-US" sz="1600"/>
                </a:p>
              </p:txBody>
            </p:sp>
            <p:sp>
              <p:nvSpPr>
                <p:cNvPr id="143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45" y="307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21</a:t>
                  </a:r>
                  <a:endParaRPr lang="en-US" altLang="en-US" sz="1600"/>
                </a:p>
              </p:txBody>
            </p:sp>
            <p:sp>
              <p:nvSpPr>
                <p:cNvPr id="143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00" y="307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22</a:t>
                  </a:r>
                  <a:endParaRPr lang="en-US" altLang="en-US" sz="1600"/>
                </a:p>
              </p:txBody>
            </p:sp>
            <p:sp>
              <p:nvSpPr>
                <p:cNvPr id="143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500" y="333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31</a:t>
                  </a:r>
                  <a:endParaRPr lang="en-US" altLang="en-US" sz="1600"/>
                </a:p>
              </p:txBody>
            </p:sp>
            <p:sp>
              <p:nvSpPr>
                <p:cNvPr id="143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160" y="333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latin typeface="Times New Roman" pitchFamily="18" charset="0"/>
                      <a:ea typeface="ＭＳ 明朝" pitchFamily="49" charset="-128"/>
                    </a:rPr>
                    <a:t>W</a:t>
                  </a:r>
                  <a:r>
                    <a:rPr lang="en-US" altLang="ja-JP" sz="1600" baseline="-25000">
                      <a:latin typeface="Times New Roman" pitchFamily="18" charset="0"/>
                      <a:ea typeface="ＭＳ 明朝" pitchFamily="49" charset="-128"/>
                    </a:rPr>
                    <a:t>32</a:t>
                  </a:r>
                  <a:endParaRPr lang="en-US" altLang="en-US" sz="1600"/>
                </a:p>
              </p:txBody>
            </p:sp>
          </p:grpSp>
          <p:sp>
            <p:nvSpPr>
              <p:cNvPr id="14344" name="Line 40"/>
              <p:cNvSpPr>
                <a:spLocks noChangeShapeType="1"/>
              </p:cNvSpPr>
              <p:nvPr/>
            </p:nvSpPr>
            <p:spPr bwMode="auto">
              <a:xfrm>
                <a:off x="1800" y="1369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5" name="Line 41"/>
              <p:cNvSpPr>
                <a:spLocks noChangeShapeType="1"/>
              </p:cNvSpPr>
              <p:nvPr/>
            </p:nvSpPr>
            <p:spPr bwMode="auto">
              <a:xfrm>
                <a:off x="8460" y="1369"/>
                <a:ext cx="1" cy="4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6" name="Line 42"/>
              <p:cNvSpPr>
                <a:spLocks noChangeShapeType="1"/>
              </p:cNvSpPr>
              <p:nvPr/>
            </p:nvSpPr>
            <p:spPr bwMode="auto">
              <a:xfrm flipH="1">
                <a:off x="1800" y="5689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7" name="Line 43"/>
              <p:cNvSpPr>
                <a:spLocks noChangeShapeType="1"/>
              </p:cNvSpPr>
              <p:nvPr/>
            </p:nvSpPr>
            <p:spPr bwMode="auto">
              <a:xfrm flipV="1">
                <a:off x="1800" y="1369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571500" indent="-571500" eaLnBrk="1" hangingPunct="1"/>
            <a:r>
              <a:rPr lang="sv-SE" altLang="en-US" smtClean="0"/>
              <a:t>Jaringan dengan banyak lapisan (</a:t>
            </a:r>
            <a:r>
              <a:rPr lang="sv-SE" altLang="en-US" i="1" smtClean="0"/>
              <a:t>multilayer net</a:t>
            </a:r>
            <a:r>
              <a:rPr lang="sv-SE" altLang="en-US" smtClean="0"/>
              <a:t>)</a:t>
            </a:r>
            <a:endParaRPr lang="en-US" altLang="en-US" smtClean="0"/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981200" y="1371600"/>
            <a:ext cx="6172200" cy="4724400"/>
            <a:chOff x="2808" y="2268"/>
            <a:chExt cx="6660" cy="5940"/>
          </a:xfrm>
        </p:grpSpPr>
        <p:grpSp>
          <p:nvGrpSpPr>
            <p:cNvPr id="15364" name="Group 5"/>
            <p:cNvGrpSpPr>
              <a:grpSpLocks noChangeAspect="1"/>
            </p:cNvGrpSpPr>
            <p:nvPr/>
          </p:nvGrpSpPr>
          <p:grpSpPr bwMode="auto">
            <a:xfrm>
              <a:off x="2808" y="2268"/>
              <a:ext cx="6660" cy="5940"/>
              <a:chOff x="1800" y="1260"/>
              <a:chExt cx="6660" cy="5940"/>
            </a:xfrm>
          </p:grpSpPr>
          <p:sp>
            <p:nvSpPr>
              <p:cNvPr id="15369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800" y="1260"/>
                <a:ext cx="6660" cy="5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grpSp>
            <p:nvGrpSpPr>
              <p:cNvPr id="15370" name="Group 7"/>
              <p:cNvGrpSpPr>
                <a:grpSpLocks/>
              </p:cNvGrpSpPr>
              <p:nvPr/>
            </p:nvGrpSpPr>
            <p:grpSpPr bwMode="auto">
              <a:xfrm>
                <a:off x="2025" y="1590"/>
                <a:ext cx="6251" cy="5389"/>
                <a:chOff x="2025" y="1590"/>
                <a:chExt cx="6251" cy="5389"/>
              </a:xfrm>
            </p:grpSpPr>
            <p:sp>
              <p:nvSpPr>
                <p:cNvPr id="15371" name="Rectangle 8"/>
                <p:cNvSpPr>
                  <a:spLocks noChangeArrowheads="1"/>
                </p:cNvSpPr>
                <p:nvPr/>
              </p:nvSpPr>
              <p:spPr bwMode="auto">
                <a:xfrm>
                  <a:off x="2040" y="6270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Nilai Output</a:t>
                  </a:r>
                </a:p>
              </p:txBody>
            </p:sp>
            <p:sp>
              <p:nvSpPr>
                <p:cNvPr id="15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040" y="5475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Lapisan Output</a:t>
                  </a:r>
                </a:p>
              </p:txBody>
            </p:sp>
            <p:sp>
              <p:nvSpPr>
                <p:cNvPr id="15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040" y="4680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Matriks bobot kedua</a:t>
                  </a:r>
                </a:p>
              </p:txBody>
            </p:sp>
            <p:sp>
              <p:nvSpPr>
                <p:cNvPr id="15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029" y="3881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Lapisan Tersembunyi</a:t>
                  </a:r>
                </a:p>
              </p:txBody>
            </p:sp>
            <p:sp>
              <p:nvSpPr>
                <p:cNvPr id="15375" name="Rectangle 12"/>
                <p:cNvSpPr>
                  <a:spLocks noChangeArrowheads="1"/>
                </p:cNvSpPr>
                <p:nvPr/>
              </p:nvSpPr>
              <p:spPr bwMode="auto">
                <a:xfrm>
                  <a:off x="2025" y="3075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/>
                    <a:t>                                                              Matriks bobot pertama</a:t>
                  </a:r>
                </a:p>
              </p:txBody>
            </p:sp>
            <p:sp>
              <p:nvSpPr>
                <p:cNvPr id="15376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5" y="2295"/>
                  <a:ext cx="6236" cy="709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36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Lapisan Input  </a:t>
                  </a:r>
                </a:p>
              </p:txBody>
            </p:sp>
            <p:sp>
              <p:nvSpPr>
                <p:cNvPr id="15377" name="Rectangle 14"/>
                <p:cNvSpPr>
                  <a:spLocks noChangeArrowheads="1"/>
                </p:cNvSpPr>
                <p:nvPr/>
              </p:nvSpPr>
              <p:spPr bwMode="auto">
                <a:xfrm>
                  <a:off x="2025" y="1590"/>
                  <a:ext cx="6236" cy="624"/>
                </a:xfrm>
                <a:prstGeom prst="rect">
                  <a:avLst/>
                </a:prstGeom>
                <a:solidFill>
                  <a:srgbClr val="FFFFFF"/>
                </a:solidFill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tIns="1116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200"/>
                    <a:t>                                                                                   </a:t>
                  </a:r>
                  <a:r>
                    <a:rPr lang="en-US" altLang="en-US" sz="1600"/>
                    <a:t>Nilai Input</a:t>
                  </a:r>
                </a:p>
              </p:txBody>
            </p:sp>
            <p:sp>
              <p:nvSpPr>
                <p:cNvPr id="15378" name="Rectangle 15"/>
                <p:cNvSpPr>
                  <a:spLocks noChangeArrowheads="1"/>
                </p:cNvSpPr>
                <p:nvPr/>
              </p:nvSpPr>
              <p:spPr bwMode="auto">
                <a:xfrm>
                  <a:off x="2541" y="1800"/>
                  <a:ext cx="339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5379" name="Oval 16"/>
                <p:cNvSpPr>
                  <a:spLocks noChangeArrowheads="1"/>
                </p:cNvSpPr>
                <p:nvPr/>
              </p:nvSpPr>
              <p:spPr bwMode="auto">
                <a:xfrm>
                  <a:off x="2510" y="253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/>
                    <a:t>X</a:t>
                  </a:r>
                  <a:r>
                    <a:rPr lang="en-US" altLang="en-US" sz="1600" baseline="-25000"/>
                    <a:t>1</a:t>
                  </a:r>
                  <a:endParaRPr lang="en-US" altLang="en-US" sz="1600"/>
                </a:p>
                <a:p>
                  <a:pPr eaLnBrk="1" hangingPunct="1"/>
                  <a:endParaRPr lang="en-US" altLang="en-US" sz="1600"/>
                </a:p>
              </p:txBody>
            </p:sp>
            <p:sp>
              <p:nvSpPr>
                <p:cNvPr id="15380" name="Rectangle 17"/>
                <p:cNvSpPr>
                  <a:spLocks noChangeArrowheads="1"/>
                </p:cNvSpPr>
                <p:nvPr/>
              </p:nvSpPr>
              <p:spPr bwMode="auto">
                <a:xfrm>
                  <a:off x="3800" y="1800"/>
                  <a:ext cx="340" cy="341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538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59" y="1800"/>
                  <a:ext cx="341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5382" name="Oval 19"/>
                <p:cNvSpPr>
                  <a:spLocks noChangeArrowheads="1"/>
                </p:cNvSpPr>
                <p:nvPr/>
              </p:nvSpPr>
              <p:spPr bwMode="auto">
                <a:xfrm>
                  <a:off x="3780" y="253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/>
                    <a:t>X</a:t>
                  </a:r>
                  <a:r>
                    <a:rPr lang="en-US" altLang="en-US" sz="1400" baseline="-25000"/>
                    <a:t>2</a:t>
                  </a:r>
                  <a:endParaRPr lang="en-US" altLang="en-US" sz="1400"/>
                </a:p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5383" name="Oval 20"/>
                <p:cNvSpPr>
                  <a:spLocks noChangeArrowheads="1"/>
                </p:cNvSpPr>
                <p:nvPr/>
              </p:nvSpPr>
              <p:spPr bwMode="auto">
                <a:xfrm>
                  <a:off x="5040" y="253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/>
                    <a:t>X</a:t>
                  </a:r>
                  <a:r>
                    <a:rPr lang="en-US" altLang="en-US" sz="1400" baseline="-25000"/>
                    <a:t>3</a:t>
                  </a:r>
                  <a:endParaRPr lang="en-US" altLang="en-US" sz="1400"/>
                </a:p>
                <a:p>
                  <a:pPr eaLnBrk="1" hangingPunct="1"/>
                  <a:endParaRPr lang="en-US" altLang="en-US" sz="1400"/>
                </a:p>
              </p:txBody>
            </p:sp>
            <p:sp>
              <p:nvSpPr>
                <p:cNvPr id="15384" name="Oval 21"/>
                <p:cNvSpPr>
                  <a:spLocks noChangeArrowheads="1"/>
                </p:cNvSpPr>
                <p:nvPr/>
              </p:nvSpPr>
              <p:spPr bwMode="auto">
                <a:xfrm>
                  <a:off x="4400" y="412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/>
                    <a:t>Z</a:t>
                  </a:r>
                  <a:r>
                    <a:rPr lang="en-US" altLang="en-US" sz="1400" baseline="-25000"/>
                    <a:t>2</a:t>
                  </a:r>
                  <a:endParaRPr lang="en-US" altLang="en-US" sz="1400"/>
                </a:p>
                <a:p>
                  <a:pPr eaLnBrk="1" hangingPunct="1"/>
                  <a:endParaRPr lang="en-US" altLang="en-US" sz="1400"/>
                </a:p>
              </p:txBody>
            </p:sp>
            <p:sp>
              <p:nvSpPr>
                <p:cNvPr id="15385" name="Oval 22"/>
                <p:cNvSpPr>
                  <a:spLocks noChangeArrowheads="1"/>
                </p:cNvSpPr>
                <p:nvPr/>
              </p:nvSpPr>
              <p:spPr bwMode="auto">
                <a:xfrm>
                  <a:off x="3155" y="412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/>
                    <a:t>Z</a:t>
                  </a:r>
                  <a:r>
                    <a:rPr lang="en-US" altLang="en-US" sz="1400" baseline="-25000"/>
                    <a:t>1</a:t>
                  </a:r>
                  <a:endParaRPr lang="en-US" altLang="en-US" sz="1400"/>
                </a:p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5386" name="Line 23"/>
                <p:cNvSpPr>
                  <a:spLocks noChangeShapeType="1"/>
                </p:cNvSpPr>
                <p:nvPr/>
              </p:nvSpPr>
              <p:spPr bwMode="auto">
                <a:xfrm>
                  <a:off x="2700" y="2130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7" name="Line 24"/>
                <p:cNvSpPr>
                  <a:spLocks noChangeShapeType="1"/>
                </p:cNvSpPr>
                <p:nvPr/>
              </p:nvSpPr>
              <p:spPr bwMode="auto">
                <a:xfrm>
                  <a:off x="3960" y="2130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8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2115"/>
                  <a:ext cx="1" cy="3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340" y="2858"/>
                  <a:ext cx="493" cy="12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726" y="2888"/>
                  <a:ext cx="637" cy="1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496" y="2865"/>
                  <a:ext cx="1582" cy="1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2" name="Line 29"/>
                <p:cNvSpPr>
                  <a:spLocks noChangeShapeType="1"/>
                </p:cNvSpPr>
                <p:nvPr/>
              </p:nvSpPr>
              <p:spPr bwMode="auto">
                <a:xfrm>
                  <a:off x="2573" y="2880"/>
                  <a:ext cx="631" cy="1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3" name="Line 30"/>
                <p:cNvSpPr>
                  <a:spLocks noChangeShapeType="1"/>
                </p:cNvSpPr>
                <p:nvPr/>
              </p:nvSpPr>
              <p:spPr bwMode="auto">
                <a:xfrm>
                  <a:off x="2843" y="2858"/>
                  <a:ext cx="1606" cy="1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4" name="Line 31"/>
                <p:cNvSpPr>
                  <a:spLocks noChangeShapeType="1"/>
                </p:cNvSpPr>
                <p:nvPr/>
              </p:nvSpPr>
              <p:spPr bwMode="auto">
                <a:xfrm>
                  <a:off x="4118" y="2866"/>
                  <a:ext cx="459" cy="12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505" y="330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11</a:t>
                  </a:r>
                  <a:endParaRPr lang="en-US" altLang="en-US" sz="1400"/>
                </a:p>
              </p:txBody>
            </p:sp>
            <p:sp>
              <p:nvSpPr>
                <p:cNvPr id="1539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65" y="328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12</a:t>
                  </a:r>
                  <a:endParaRPr lang="en-US" altLang="en-US" sz="1400"/>
                </a:p>
              </p:txBody>
            </p:sp>
            <p:sp>
              <p:nvSpPr>
                <p:cNvPr id="1539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90" y="307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21</a:t>
                  </a:r>
                  <a:endParaRPr lang="en-US" altLang="en-US" sz="1400"/>
                </a:p>
              </p:txBody>
            </p:sp>
            <p:sp>
              <p:nvSpPr>
                <p:cNvPr id="1539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45" y="307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22</a:t>
                  </a:r>
                  <a:endParaRPr lang="en-US" altLang="en-US" sz="1400"/>
                </a:p>
              </p:txBody>
            </p:sp>
            <p:sp>
              <p:nvSpPr>
                <p:cNvPr id="1539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00" y="333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31</a:t>
                  </a:r>
                  <a:endParaRPr lang="en-US" altLang="en-US" sz="1400"/>
                </a:p>
              </p:txBody>
            </p:sp>
            <p:sp>
              <p:nvSpPr>
                <p:cNvPr id="1540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160" y="3330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V</a:t>
                  </a:r>
                  <a:r>
                    <a:rPr lang="en-US" altLang="en-US" sz="1400" baseline="-25000"/>
                    <a:t>32</a:t>
                  </a:r>
                  <a:endParaRPr lang="en-US" altLang="en-US" sz="1400"/>
                </a:p>
              </p:txBody>
            </p:sp>
            <p:sp>
              <p:nvSpPr>
                <p:cNvPr id="15401" name="Oval 38"/>
                <p:cNvSpPr>
                  <a:spLocks noChangeArrowheads="1"/>
                </p:cNvSpPr>
                <p:nvPr/>
              </p:nvSpPr>
              <p:spPr bwMode="auto">
                <a:xfrm>
                  <a:off x="3735" y="5715"/>
                  <a:ext cx="385" cy="38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/>
                    <a:t>Y</a:t>
                  </a:r>
                </a:p>
                <a:p>
                  <a:pPr eaLnBrk="1" hangingPunct="1"/>
                  <a:endParaRPr lang="en-US" altLang="en-US" sz="1400"/>
                </a:p>
              </p:txBody>
            </p:sp>
            <p:sp>
              <p:nvSpPr>
                <p:cNvPr id="15402" name="Line 39"/>
                <p:cNvSpPr>
                  <a:spLocks noChangeShapeType="1"/>
                </p:cNvSpPr>
                <p:nvPr/>
              </p:nvSpPr>
              <p:spPr bwMode="auto">
                <a:xfrm>
                  <a:off x="3338" y="4523"/>
                  <a:ext cx="450" cy="12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065" y="4508"/>
                  <a:ext cx="518" cy="12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25" y="493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W</a:t>
                  </a:r>
                  <a:r>
                    <a:rPr lang="en-US" altLang="en-US" sz="1400" baseline="-25000"/>
                    <a:t>1</a:t>
                  </a:r>
                  <a:endParaRPr lang="en-US" altLang="en-US" sz="1400"/>
                </a:p>
              </p:txBody>
            </p:sp>
            <p:sp>
              <p:nvSpPr>
                <p:cNvPr id="1540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25" y="4935"/>
                  <a:ext cx="3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/>
                    <a:t>W</a:t>
                  </a:r>
                  <a:r>
                    <a:rPr lang="en-US" altLang="en-US" sz="1400" baseline="-25000"/>
                    <a:t>2</a:t>
                  </a:r>
                  <a:endParaRPr lang="en-US" altLang="en-US" sz="1400"/>
                </a:p>
              </p:txBody>
            </p:sp>
            <p:sp>
              <p:nvSpPr>
                <p:cNvPr id="15406" name="Rectangle 43"/>
                <p:cNvSpPr>
                  <a:spLocks noChangeArrowheads="1"/>
                </p:cNvSpPr>
                <p:nvPr/>
              </p:nvSpPr>
              <p:spPr bwMode="auto">
                <a:xfrm>
                  <a:off x="3750" y="6555"/>
                  <a:ext cx="339" cy="340"/>
                </a:xfrm>
                <a:prstGeom prst="rect">
                  <a:avLst/>
                </a:prstGeom>
                <a:solidFill>
                  <a:srgbClr val="00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id-ID" altLang="en-US"/>
                </a:p>
              </p:txBody>
            </p:sp>
            <p:sp>
              <p:nvSpPr>
                <p:cNvPr id="15407" name="Line 44"/>
                <p:cNvSpPr>
                  <a:spLocks noChangeShapeType="1"/>
                </p:cNvSpPr>
                <p:nvPr/>
              </p:nvSpPr>
              <p:spPr bwMode="auto">
                <a:xfrm>
                  <a:off x="3923" y="6113"/>
                  <a:ext cx="1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365" name="Line 45"/>
            <p:cNvSpPr>
              <a:spLocks noChangeShapeType="1"/>
            </p:cNvSpPr>
            <p:nvPr/>
          </p:nvSpPr>
          <p:spPr bwMode="auto">
            <a:xfrm>
              <a:off x="2808" y="2448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46"/>
            <p:cNvSpPr>
              <a:spLocks noChangeShapeType="1"/>
            </p:cNvSpPr>
            <p:nvPr/>
          </p:nvSpPr>
          <p:spPr bwMode="auto">
            <a:xfrm>
              <a:off x="9468" y="2448"/>
              <a:ext cx="0" cy="5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47"/>
            <p:cNvSpPr>
              <a:spLocks noChangeShapeType="1"/>
            </p:cNvSpPr>
            <p:nvPr/>
          </p:nvSpPr>
          <p:spPr bwMode="auto">
            <a:xfrm flipH="1">
              <a:off x="2808" y="8208"/>
              <a:ext cx="6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48"/>
            <p:cNvSpPr>
              <a:spLocks noChangeShapeType="1"/>
            </p:cNvSpPr>
            <p:nvPr/>
          </p:nvSpPr>
          <p:spPr bwMode="auto">
            <a:xfrm>
              <a:off x="2808" y="2448"/>
              <a:ext cx="0" cy="5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marL="571500" indent="-571500" eaLnBrk="1" hangingPunct="1"/>
            <a:r>
              <a:rPr lang="en-US" altLang="en-US" smtClean="0"/>
              <a:t>Jaringan dengan lapisan kompetitif </a:t>
            </a:r>
            <a:r>
              <a:rPr lang="en-US" altLang="en-US" i="1" smtClean="0"/>
              <a:t>(competitive layer net)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752600" y="1828800"/>
            <a:ext cx="6553200" cy="3962400"/>
            <a:chOff x="2988" y="11471"/>
            <a:chExt cx="5400" cy="2700"/>
          </a:xfrm>
        </p:grpSpPr>
        <p:sp>
          <p:nvSpPr>
            <p:cNvPr id="16388" name="Text Box 6"/>
            <p:cNvSpPr txBox="1">
              <a:spLocks noChangeArrowheads="1"/>
            </p:cNvSpPr>
            <p:nvPr/>
          </p:nvSpPr>
          <p:spPr bwMode="auto">
            <a:xfrm>
              <a:off x="4608" y="13631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latin typeface="Times New Roman" pitchFamily="18" charset="0"/>
                </a:rPr>
                <a:t>-η</a:t>
              </a:r>
            </a:p>
            <a:p>
              <a:pPr eaLnBrk="1" hangingPunct="1"/>
              <a:endParaRPr lang="en-US" altLang="en-US" sz="1600"/>
            </a:p>
          </p:txBody>
        </p:sp>
        <p:sp>
          <p:nvSpPr>
            <p:cNvPr id="16389" name="Text Box 7"/>
            <p:cNvSpPr txBox="1">
              <a:spLocks noChangeArrowheads="1"/>
            </p:cNvSpPr>
            <p:nvPr/>
          </p:nvSpPr>
          <p:spPr bwMode="auto">
            <a:xfrm>
              <a:off x="2988" y="12551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en-US" sz="1600">
                  <a:latin typeface="Times New Roman" pitchFamily="18" charset="0"/>
                </a:rPr>
                <a:t>                             -η</a:t>
              </a:r>
            </a:p>
            <a:p>
              <a:pPr eaLnBrk="1" hangingPunct="1"/>
              <a:endParaRPr lang="en-US" altLang="en-US" sz="1600"/>
            </a:p>
          </p:txBody>
        </p:sp>
        <p:grpSp>
          <p:nvGrpSpPr>
            <p:cNvPr id="16390" name="Group 8"/>
            <p:cNvGrpSpPr>
              <a:grpSpLocks/>
            </p:cNvGrpSpPr>
            <p:nvPr/>
          </p:nvGrpSpPr>
          <p:grpSpPr bwMode="auto">
            <a:xfrm>
              <a:off x="3168" y="11471"/>
              <a:ext cx="5220" cy="2555"/>
              <a:chOff x="3168" y="11471"/>
              <a:chExt cx="5220" cy="2555"/>
            </a:xfrm>
          </p:grpSpPr>
          <p:sp>
            <p:nvSpPr>
              <p:cNvPr id="16391" name="Text Box 9"/>
              <p:cNvSpPr txBox="1">
                <a:spLocks noChangeArrowheads="1"/>
              </p:cNvSpPr>
              <p:nvPr/>
            </p:nvSpPr>
            <p:spPr bwMode="auto">
              <a:xfrm>
                <a:off x="7128" y="12551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/>
                <a:r>
                  <a:rPr lang="en-US" altLang="en-US" sz="1600">
                    <a:latin typeface="Times New Roman" pitchFamily="18" charset="0"/>
                  </a:rPr>
                  <a:t>-η</a:t>
                </a:r>
              </a:p>
              <a:p>
                <a:pPr eaLnBrk="1" hangingPunct="1"/>
                <a:endParaRPr lang="en-US" altLang="en-US" sz="1600"/>
              </a:p>
            </p:txBody>
          </p:sp>
          <p:grpSp>
            <p:nvGrpSpPr>
              <p:cNvPr id="16392" name="Group 10"/>
              <p:cNvGrpSpPr>
                <a:grpSpLocks/>
              </p:cNvGrpSpPr>
              <p:nvPr/>
            </p:nvGrpSpPr>
            <p:grpSpPr bwMode="auto">
              <a:xfrm>
                <a:off x="3168" y="11471"/>
                <a:ext cx="5040" cy="2555"/>
                <a:chOff x="3168" y="11471"/>
                <a:chExt cx="5040" cy="2555"/>
              </a:xfrm>
            </p:grpSpPr>
            <p:grpSp>
              <p:nvGrpSpPr>
                <p:cNvPr id="16393" name="Group 11"/>
                <p:cNvGrpSpPr>
                  <a:grpSpLocks/>
                </p:cNvGrpSpPr>
                <p:nvPr/>
              </p:nvGrpSpPr>
              <p:grpSpPr bwMode="auto">
                <a:xfrm>
                  <a:off x="3168" y="11471"/>
                  <a:ext cx="5040" cy="2546"/>
                  <a:chOff x="3168" y="11471"/>
                  <a:chExt cx="5040" cy="2546"/>
                </a:xfrm>
              </p:grpSpPr>
              <p:sp>
                <p:nvSpPr>
                  <p:cNvPr id="1639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8" y="11471"/>
                    <a:ext cx="360" cy="540"/>
                  </a:xfrm>
                  <a:prstGeom prst="rect">
                    <a:avLst/>
                  </a:prstGeom>
                  <a:noFill/>
                  <a:ln w="952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>
                        <a:solidFill>
                          <a:srgbClr val="000000"/>
                        </a:solidFill>
                      </a:rPr>
                      <a:t>1</a:t>
                    </a:r>
                    <a:endParaRPr lang="en-US" altLang="en-US" sz="1600"/>
                  </a:p>
                </p:txBody>
              </p:sp>
              <p:sp>
                <p:nvSpPr>
                  <p:cNvPr id="1639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8" y="11471"/>
                    <a:ext cx="36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/>
                      <a:t>1</a:t>
                    </a:r>
                  </a:p>
                </p:txBody>
              </p:sp>
              <p:grpSp>
                <p:nvGrpSpPr>
                  <p:cNvPr id="1639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348" y="11644"/>
                    <a:ext cx="4620" cy="2279"/>
                    <a:chOff x="3348" y="11644"/>
                    <a:chExt cx="4620" cy="2279"/>
                  </a:xfrm>
                </p:grpSpPr>
                <p:sp>
                  <p:nvSpPr>
                    <p:cNvPr id="16401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8" y="13271"/>
                      <a:ext cx="652" cy="65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A</a:t>
                      </a:r>
                      <a:r>
                        <a:rPr lang="en-US" altLang="en-US" sz="1600" baseline="-25000"/>
                        <a:t>j</a:t>
                      </a:r>
                      <a:endParaRPr lang="en-US" altLang="en-US" sz="1600"/>
                    </a:p>
                  </p:txBody>
                </p:sp>
                <p:sp>
                  <p:nvSpPr>
                    <p:cNvPr id="1640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" y="13631"/>
                      <a:ext cx="2211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0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3271"/>
                      <a:ext cx="652" cy="65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A</a:t>
                      </a:r>
                      <a:r>
                        <a:rPr lang="en-US" altLang="en-US" sz="1600" baseline="-25000"/>
                        <a:t>i</a:t>
                      </a:r>
                      <a:endParaRPr lang="en-US" altLang="en-US" sz="1600"/>
                    </a:p>
                  </p:txBody>
                </p:sp>
                <p:sp>
                  <p:nvSpPr>
                    <p:cNvPr id="164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68" y="11651"/>
                      <a:ext cx="652" cy="65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A</a:t>
                      </a:r>
                      <a:r>
                        <a:rPr lang="en-US" altLang="en-US" sz="1600" baseline="-25000"/>
                        <a:t>m</a:t>
                      </a:r>
                      <a:endParaRPr lang="en-US" altLang="en-US" sz="1600"/>
                    </a:p>
                  </p:txBody>
                </p:sp>
                <p:sp>
                  <p:nvSpPr>
                    <p:cNvPr id="164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11651"/>
                      <a:ext cx="652" cy="65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A</a:t>
                      </a:r>
                      <a:r>
                        <a:rPr lang="en-US" altLang="en-US" sz="1600" baseline="-25000"/>
                        <a:t>1</a:t>
                      </a:r>
                      <a:endParaRPr lang="en-US" altLang="en-US" sz="1600"/>
                    </a:p>
                  </p:txBody>
                </p:sp>
                <p:sp>
                  <p:nvSpPr>
                    <p:cNvPr id="1640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" y="12011"/>
                      <a:ext cx="2211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0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8" y="12313"/>
                      <a:ext cx="1" cy="9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0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3631"/>
                      <a:ext cx="2154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0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27" y="12313"/>
                      <a:ext cx="1" cy="9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1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485" y="12225"/>
                      <a:ext cx="2400" cy="1140"/>
                    </a:xfrm>
                    <a:custGeom>
                      <a:avLst/>
                      <a:gdLst>
                        <a:gd name="T0" fmla="*/ 0 w 2400"/>
                        <a:gd name="T1" fmla="*/ 1140 h 1140"/>
                        <a:gd name="T2" fmla="*/ 2400 w 2400"/>
                        <a:gd name="T3" fmla="*/ 0 h 1140"/>
                        <a:gd name="T4" fmla="*/ 0 60000 65536"/>
                        <a:gd name="T5" fmla="*/ 0 60000 65536"/>
                        <a:gd name="T6" fmla="*/ 0 w 2400"/>
                        <a:gd name="T7" fmla="*/ 0 h 1140"/>
                        <a:gd name="T8" fmla="*/ 2400 w 2400"/>
                        <a:gd name="T9" fmla="*/ 1140 h 114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0" h="1140">
                          <a:moveTo>
                            <a:pt x="0" y="1140"/>
                          </a:moveTo>
                          <a:lnTo>
                            <a:pt x="240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4428" y="12191"/>
                      <a:ext cx="2427" cy="1159"/>
                    </a:xfrm>
                    <a:custGeom>
                      <a:avLst/>
                      <a:gdLst>
                        <a:gd name="T0" fmla="*/ 0 w 2427"/>
                        <a:gd name="T1" fmla="*/ 0 h 1159"/>
                        <a:gd name="T2" fmla="*/ 2427 w 2427"/>
                        <a:gd name="T3" fmla="*/ 1159 h 1159"/>
                        <a:gd name="T4" fmla="*/ 0 60000 65536"/>
                        <a:gd name="T5" fmla="*/ 0 60000 65536"/>
                        <a:gd name="T6" fmla="*/ 0 w 2427"/>
                        <a:gd name="T7" fmla="*/ 0 h 1159"/>
                        <a:gd name="T8" fmla="*/ 2427 w 2427"/>
                        <a:gd name="T9" fmla="*/ 1159 h 115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27" h="1159">
                          <a:moveTo>
                            <a:pt x="0" y="0"/>
                          </a:moveTo>
                          <a:lnTo>
                            <a:pt x="2427" y="115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2" name="Arc 26"/>
                    <p:cNvSpPr>
                      <a:spLocks/>
                    </p:cNvSpPr>
                    <p:nvPr/>
                  </p:nvSpPr>
                  <p:spPr bwMode="auto">
                    <a:xfrm rot="-960000">
                      <a:off x="7218" y="11690"/>
                      <a:ext cx="468" cy="522"/>
                    </a:xfrm>
                    <a:custGeom>
                      <a:avLst/>
                      <a:gdLst>
                        <a:gd name="T0" fmla="*/ 131 w 25141"/>
                        <a:gd name="T1" fmla="*/ 0 h 42918"/>
                        <a:gd name="T2" fmla="*/ 0 w 25141"/>
                        <a:gd name="T3" fmla="*/ 518 h 42918"/>
                        <a:gd name="T4" fmla="*/ 66 w 25141"/>
                        <a:gd name="T5" fmla="*/ 259 h 42918"/>
                        <a:gd name="T6" fmla="*/ 0 60000 65536"/>
                        <a:gd name="T7" fmla="*/ 0 60000 65536"/>
                        <a:gd name="T8" fmla="*/ 0 60000 65536"/>
                        <a:gd name="T9" fmla="*/ 0 w 25141"/>
                        <a:gd name="T10" fmla="*/ 0 h 42918"/>
                        <a:gd name="T11" fmla="*/ 25141 w 25141"/>
                        <a:gd name="T12" fmla="*/ 42918 h 4291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5141" h="42918" fill="none" extrusionOk="0">
                          <a:moveTo>
                            <a:pt x="7019" y="0"/>
                          </a:moveTo>
                          <a:cubicBezTo>
                            <a:pt x="17468" y="1705"/>
                            <a:pt x="25141" y="10731"/>
                            <a:pt x="25141" y="21318"/>
                          </a:cubicBezTo>
                          <a:cubicBezTo>
                            <a:pt x="25141" y="33247"/>
                            <a:pt x="15470" y="42918"/>
                            <a:pt x="3541" y="42918"/>
                          </a:cubicBezTo>
                          <a:cubicBezTo>
                            <a:pt x="2354" y="42918"/>
                            <a:pt x="1170" y="42820"/>
                            <a:pt x="0" y="42625"/>
                          </a:cubicBezTo>
                        </a:path>
                        <a:path w="25141" h="42918" stroke="0" extrusionOk="0">
                          <a:moveTo>
                            <a:pt x="7019" y="0"/>
                          </a:moveTo>
                          <a:cubicBezTo>
                            <a:pt x="17468" y="1705"/>
                            <a:pt x="25141" y="10731"/>
                            <a:pt x="25141" y="21318"/>
                          </a:cubicBezTo>
                          <a:cubicBezTo>
                            <a:pt x="25141" y="33247"/>
                            <a:pt x="15470" y="42918"/>
                            <a:pt x="3541" y="42918"/>
                          </a:cubicBezTo>
                          <a:cubicBezTo>
                            <a:pt x="2354" y="42918"/>
                            <a:pt x="1170" y="42820"/>
                            <a:pt x="0" y="42625"/>
                          </a:cubicBezTo>
                          <a:lnTo>
                            <a:pt x="3541" y="2131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3" name="Arc 27"/>
                    <p:cNvSpPr>
                      <a:spLocks/>
                    </p:cNvSpPr>
                    <p:nvPr/>
                  </p:nvSpPr>
                  <p:spPr bwMode="auto">
                    <a:xfrm rot="-960000">
                      <a:off x="7268" y="13288"/>
                      <a:ext cx="403" cy="525"/>
                    </a:xfrm>
                    <a:custGeom>
                      <a:avLst/>
                      <a:gdLst>
                        <a:gd name="T0" fmla="*/ 72 w 28041"/>
                        <a:gd name="T1" fmla="*/ 1 h 43200"/>
                        <a:gd name="T2" fmla="*/ 0 w 28041"/>
                        <a:gd name="T3" fmla="*/ 513 h 43200"/>
                        <a:gd name="T4" fmla="*/ 93 w 28041"/>
                        <a:gd name="T5" fmla="*/ 263 h 43200"/>
                        <a:gd name="T6" fmla="*/ 0 60000 65536"/>
                        <a:gd name="T7" fmla="*/ 0 60000 65536"/>
                        <a:gd name="T8" fmla="*/ 0 60000 65536"/>
                        <a:gd name="T9" fmla="*/ 0 w 28041"/>
                        <a:gd name="T10" fmla="*/ 0 h 43200"/>
                        <a:gd name="T11" fmla="*/ 28041 w 28041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8041" h="43200" fill="none" extrusionOk="0">
                          <a:moveTo>
                            <a:pt x="5008" y="47"/>
                          </a:moveTo>
                          <a:cubicBezTo>
                            <a:pt x="5485" y="15"/>
                            <a:pt x="5963" y="-1"/>
                            <a:pt x="6441" y="0"/>
                          </a:cubicBezTo>
                          <a:cubicBezTo>
                            <a:pt x="18370" y="0"/>
                            <a:pt x="28041" y="9670"/>
                            <a:pt x="28041" y="21600"/>
                          </a:cubicBezTo>
                          <a:cubicBezTo>
                            <a:pt x="28041" y="33529"/>
                            <a:pt x="18370" y="43200"/>
                            <a:pt x="6441" y="43200"/>
                          </a:cubicBezTo>
                          <a:cubicBezTo>
                            <a:pt x="4256" y="43200"/>
                            <a:pt x="2084" y="42868"/>
                            <a:pt x="-1" y="42217"/>
                          </a:cubicBezTo>
                        </a:path>
                        <a:path w="28041" h="43200" stroke="0" extrusionOk="0">
                          <a:moveTo>
                            <a:pt x="5008" y="47"/>
                          </a:moveTo>
                          <a:cubicBezTo>
                            <a:pt x="5485" y="15"/>
                            <a:pt x="5963" y="-1"/>
                            <a:pt x="6441" y="0"/>
                          </a:cubicBezTo>
                          <a:cubicBezTo>
                            <a:pt x="18370" y="0"/>
                            <a:pt x="28041" y="9670"/>
                            <a:pt x="28041" y="21600"/>
                          </a:cubicBezTo>
                          <a:cubicBezTo>
                            <a:pt x="28041" y="33529"/>
                            <a:pt x="18370" y="43200"/>
                            <a:pt x="6441" y="43200"/>
                          </a:cubicBezTo>
                          <a:cubicBezTo>
                            <a:pt x="4256" y="43200"/>
                            <a:pt x="2084" y="42868"/>
                            <a:pt x="-1" y="42217"/>
                          </a:cubicBezTo>
                          <a:lnTo>
                            <a:pt x="6441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4" name="Arc 28"/>
                    <p:cNvSpPr>
                      <a:spLocks/>
                    </p:cNvSpPr>
                    <p:nvPr/>
                  </p:nvSpPr>
                  <p:spPr bwMode="auto">
                    <a:xfrm rot="360000" flipH="1">
                      <a:off x="3601" y="11644"/>
                      <a:ext cx="465" cy="546"/>
                    </a:xfrm>
                    <a:custGeom>
                      <a:avLst/>
                      <a:gdLst>
                        <a:gd name="T0" fmla="*/ 29 w 21600"/>
                        <a:gd name="T1" fmla="*/ 0 h 42948"/>
                        <a:gd name="T2" fmla="*/ 65 w 21600"/>
                        <a:gd name="T3" fmla="*/ 546 h 42948"/>
                        <a:gd name="T4" fmla="*/ 0 w 21600"/>
                        <a:gd name="T5" fmla="*/ 274 h 4294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42948"/>
                        <a:gd name="T11" fmla="*/ 21600 w 21600"/>
                        <a:gd name="T12" fmla="*/ 42948 h 429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42948" fill="none" extrusionOk="0">
                          <a:moveTo>
                            <a:pt x="1325" y="-1"/>
                          </a:moveTo>
                          <a:cubicBezTo>
                            <a:pt x="12718" y="699"/>
                            <a:pt x="21600" y="10144"/>
                            <a:pt x="21600" y="21559"/>
                          </a:cubicBezTo>
                          <a:cubicBezTo>
                            <a:pt x="21600" y="32325"/>
                            <a:pt x="13670" y="41448"/>
                            <a:pt x="3009" y="42948"/>
                          </a:cubicBezTo>
                        </a:path>
                        <a:path w="21600" h="42948" stroke="0" extrusionOk="0">
                          <a:moveTo>
                            <a:pt x="1325" y="-1"/>
                          </a:moveTo>
                          <a:cubicBezTo>
                            <a:pt x="12718" y="699"/>
                            <a:pt x="21600" y="10144"/>
                            <a:pt x="21600" y="21559"/>
                          </a:cubicBezTo>
                          <a:cubicBezTo>
                            <a:pt x="21600" y="32325"/>
                            <a:pt x="13670" y="41448"/>
                            <a:pt x="3009" y="42948"/>
                          </a:cubicBezTo>
                          <a:lnTo>
                            <a:pt x="0" y="2155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5" name="Arc 29"/>
                    <p:cNvSpPr>
                      <a:spLocks/>
                    </p:cNvSpPr>
                    <p:nvPr/>
                  </p:nvSpPr>
                  <p:spPr bwMode="auto">
                    <a:xfrm rot="240000" flipH="1">
                      <a:off x="3529" y="13272"/>
                      <a:ext cx="510" cy="546"/>
                    </a:xfrm>
                    <a:custGeom>
                      <a:avLst/>
                      <a:gdLst>
                        <a:gd name="T0" fmla="*/ 0 w 23589"/>
                        <a:gd name="T1" fmla="*/ 1 h 42989"/>
                        <a:gd name="T2" fmla="*/ 108 w 23589"/>
                        <a:gd name="T3" fmla="*/ 546 h 42989"/>
                        <a:gd name="T4" fmla="*/ 43 w 23589"/>
                        <a:gd name="T5" fmla="*/ 274 h 42989"/>
                        <a:gd name="T6" fmla="*/ 0 60000 65536"/>
                        <a:gd name="T7" fmla="*/ 0 60000 65536"/>
                        <a:gd name="T8" fmla="*/ 0 60000 65536"/>
                        <a:gd name="T9" fmla="*/ 0 w 23589"/>
                        <a:gd name="T10" fmla="*/ 0 h 42989"/>
                        <a:gd name="T11" fmla="*/ 23589 w 23589"/>
                        <a:gd name="T12" fmla="*/ 42989 h 4298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89" h="42989" fill="none" extrusionOk="0">
                          <a:moveTo>
                            <a:pt x="-1" y="91"/>
                          </a:moveTo>
                          <a:cubicBezTo>
                            <a:pt x="661" y="30"/>
                            <a:pt x="1324" y="-1"/>
                            <a:pt x="1989" y="0"/>
                          </a:cubicBezTo>
                          <a:cubicBezTo>
                            <a:pt x="13918" y="0"/>
                            <a:pt x="23589" y="9670"/>
                            <a:pt x="23589" y="21600"/>
                          </a:cubicBezTo>
                          <a:cubicBezTo>
                            <a:pt x="23589" y="32366"/>
                            <a:pt x="15659" y="41489"/>
                            <a:pt x="4998" y="42989"/>
                          </a:cubicBezTo>
                        </a:path>
                        <a:path w="23589" h="42989" stroke="0" extrusionOk="0">
                          <a:moveTo>
                            <a:pt x="-1" y="91"/>
                          </a:moveTo>
                          <a:cubicBezTo>
                            <a:pt x="661" y="30"/>
                            <a:pt x="1324" y="-1"/>
                            <a:pt x="1989" y="0"/>
                          </a:cubicBezTo>
                          <a:cubicBezTo>
                            <a:pt x="13918" y="0"/>
                            <a:pt x="23589" y="9670"/>
                            <a:pt x="23589" y="21600"/>
                          </a:cubicBezTo>
                          <a:cubicBezTo>
                            <a:pt x="23589" y="32366"/>
                            <a:pt x="15659" y="41489"/>
                            <a:pt x="4998" y="42989"/>
                          </a:cubicBezTo>
                          <a:lnTo>
                            <a:pt x="1989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id-ID" altLang="en-US"/>
                    </a:p>
                  </p:txBody>
                </p:sp>
                <p:sp>
                  <p:nvSpPr>
                    <p:cNvPr id="1641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8" y="13091"/>
                      <a:ext cx="36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cap="rnd" algn="ctr">
                          <a:solidFill>
                            <a:srgbClr val="000000"/>
                          </a:solidFill>
                          <a:prstDash val="sysDot"/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1</a:t>
                      </a:r>
                    </a:p>
                  </p:txBody>
                </p:sp>
                <p:sp>
                  <p:nvSpPr>
                    <p:cNvPr id="16417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8" y="13091"/>
                      <a:ext cx="48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1600"/>
                        <a:t>1</a:t>
                      </a:r>
                    </a:p>
                  </p:txBody>
                </p:sp>
                <p:sp>
                  <p:nvSpPr>
                    <p:cNvPr id="16418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8" y="12911"/>
                      <a:ext cx="126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en-US" sz="1600">
                          <a:latin typeface="Times New Roman" pitchFamily="18" charset="0"/>
                        </a:rPr>
                        <a:t>-η</a:t>
                      </a:r>
                    </a:p>
                    <a:p>
                      <a:pPr eaLnBrk="1" hangingPunct="1"/>
                      <a:endParaRPr lang="en-US" altLang="en-US" sz="1600"/>
                    </a:p>
                  </p:txBody>
                </p:sp>
                <p:sp>
                  <p:nvSpPr>
                    <p:cNvPr id="1641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8" y="12191"/>
                      <a:ext cx="126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en-US" sz="1600">
                          <a:latin typeface="Times New Roman" pitchFamily="18" charset="0"/>
                        </a:rPr>
                        <a:t>-η</a:t>
                      </a:r>
                    </a:p>
                    <a:p>
                      <a:pPr eaLnBrk="1" hangingPunct="1"/>
                      <a:endParaRPr lang="en-US" altLang="en-US" sz="1600"/>
                    </a:p>
                  </p:txBody>
                </p:sp>
                <p:sp>
                  <p:nvSpPr>
                    <p:cNvPr id="1642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8" y="11651"/>
                      <a:ext cx="126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en-US" sz="1600">
                          <a:latin typeface="Times New Roman" pitchFamily="18" charset="0"/>
                        </a:rPr>
                        <a:t>-η</a:t>
                      </a:r>
                    </a:p>
                    <a:p>
                      <a:pPr eaLnBrk="1" hangingPunct="1"/>
                      <a:endParaRPr lang="en-US" altLang="en-US" sz="1600"/>
                    </a:p>
                  </p:txBody>
                </p:sp>
              </p:grpSp>
              <p:sp>
                <p:nvSpPr>
                  <p:cNvPr id="1639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1471"/>
                    <a:ext cx="50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99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8" y="14017"/>
                    <a:ext cx="50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0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1471"/>
                    <a:ext cx="0" cy="25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94" name="Line 38"/>
                <p:cNvSpPr>
                  <a:spLocks noChangeShapeType="1"/>
                </p:cNvSpPr>
                <p:nvPr/>
              </p:nvSpPr>
              <p:spPr bwMode="auto">
                <a:xfrm>
                  <a:off x="8208" y="11479"/>
                  <a:ext cx="0" cy="25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Penentuan Bobot (Pembelajaran)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6675"/>
            <a:ext cx="8229600" cy="5292725"/>
          </a:xfrm>
        </p:spPr>
        <p:txBody>
          <a:bodyPr/>
          <a:lstStyle/>
          <a:p>
            <a:pPr marL="571500" indent="-571500" eaLnBrk="1" hangingPunct="1"/>
            <a:r>
              <a:rPr lang="en-US" altLang="en-US" smtClean="0"/>
              <a:t>Merupakan karakteristik penting yang membedakan dari saraf-saraf yang berbeda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571500" indent="-571500" eaLnBrk="1" hangingPunct="1"/>
            <a:r>
              <a:rPr lang="sv-SE" altLang="en-US" smtClean="0"/>
              <a:t>Ada 3 jenis pembelajaran yang dikenal:</a:t>
            </a:r>
          </a:p>
          <a:p>
            <a:pPr marL="839788" lvl="1" indent="-4953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altLang="en-US" i="1" smtClean="0"/>
              <a:t>Supervised Learning</a:t>
            </a:r>
            <a:r>
              <a:rPr lang="en-US" altLang="en-US" smtClean="0"/>
              <a:t> (Pembelajaran Terbimbing)</a:t>
            </a:r>
          </a:p>
          <a:p>
            <a:pPr marL="1090613" lvl="2" indent="-419100" eaLnBrk="1" hangingPunct="1"/>
            <a:r>
              <a:rPr lang="en-US" altLang="en-US" smtClean="0"/>
              <a:t>Disebut terbimbing jika output yang diharapkan telah diketahui sebelumnya. </a:t>
            </a:r>
          </a:p>
          <a:p>
            <a:pPr marL="1090613" lvl="2" indent="-419100" eaLnBrk="1" hangingPunct="1"/>
            <a:r>
              <a:rPr lang="en-US" altLang="en-US" smtClean="0"/>
              <a:t>Diatur menurut algoritma pembelajaran</a:t>
            </a:r>
          </a:p>
          <a:p>
            <a:pPr marL="1090613" lvl="2" indent="-419100" eaLnBrk="1" hangingPunct="1"/>
            <a:r>
              <a:rPr lang="en-US" altLang="en-US" smtClean="0"/>
              <a:t>Contoh: </a:t>
            </a:r>
            <a:r>
              <a:rPr lang="en-US" altLang="en-US" i="1" smtClean="0"/>
              <a:t>Hebb Rule</a:t>
            </a:r>
            <a:r>
              <a:rPr lang="en-US" altLang="en-US" smtClean="0"/>
              <a:t>, </a:t>
            </a:r>
            <a:r>
              <a:rPr lang="en-US" altLang="en-US" i="1" smtClean="0"/>
              <a:t>Perceptron</a:t>
            </a:r>
            <a:r>
              <a:rPr lang="en-US" altLang="en-US" smtClean="0"/>
              <a:t>, </a:t>
            </a:r>
            <a:r>
              <a:rPr lang="en-US" altLang="en-US" i="1" smtClean="0"/>
              <a:t>Delta Rule</a:t>
            </a:r>
            <a:r>
              <a:rPr lang="en-US" altLang="en-US" smtClean="0"/>
              <a:t>, </a:t>
            </a:r>
            <a:r>
              <a:rPr lang="en-US" altLang="en-US" i="1" smtClean="0"/>
              <a:t>Backpropagation</a:t>
            </a:r>
            <a:r>
              <a:rPr lang="en-US" altLang="en-US" smtClean="0"/>
              <a:t>, </a:t>
            </a:r>
            <a:r>
              <a:rPr lang="en-US" altLang="en-US" i="1" smtClean="0"/>
              <a:t>Heteroassociative Memory</a:t>
            </a:r>
            <a:r>
              <a:rPr lang="en-US" altLang="en-US" smtClean="0"/>
              <a:t>, </a:t>
            </a:r>
            <a:r>
              <a:rPr lang="en-US" altLang="en-US" i="1" smtClean="0"/>
              <a:t>Learning Vector Quantization</a:t>
            </a:r>
            <a:r>
              <a:rPr lang="en-US" altLang="en-US" smtClean="0"/>
              <a:t> (LVQ).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pPr lvl="1" eaLnBrk="1" hangingPunct="1"/>
            <a:r>
              <a:rPr lang="en-US" altLang="en-US" i="1" smtClean="0"/>
              <a:t>Unsupervised Learning </a:t>
            </a:r>
            <a:r>
              <a:rPr lang="en-US" altLang="en-US" smtClean="0"/>
              <a:t>(Pembelajaran tak terbimbing)</a:t>
            </a:r>
            <a:endParaRPr lang="sv-SE" altLang="en-US" smtClean="0"/>
          </a:p>
          <a:p>
            <a:pPr lvl="2" eaLnBrk="1" hangingPunct="1"/>
            <a:r>
              <a:rPr lang="sv-SE" altLang="en-US" smtClean="0"/>
              <a:t>Pada metode pembelajaran yang tak terawasi ini tidak memerlukan target output. Pada metode ini, tidak dapat ditentukan hasil yang seperti apakah yang diharapkan selama proses pembelajaran. </a:t>
            </a:r>
            <a:r>
              <a:rPr lang="en-US" altLang="en-US" smtClean="0"/>
              <a:t>Contoh: Kohonen.</a:t>
            </a:r>
          </a:p>
          <a:p>
            <a:pPr lvl="2" eaLnBrk="1" hangingPunct="1"/>
            <a:endParaRPr lang="en-US" altLang="en-US" i="1" smtClean="0"/>
          </a:p>
          <a:p>
            <a:pPr lvl="1" eaLnBrk="1" hangingPunct="1"/>
            <a:r>
              <a:rPr lang="en-US" altLang="en-US" i="1" smtClean="0"/>
              <a:t>Fixed-Weight Net</a:t>
            </a:r>
            <a:endParaRPr lang="sv-SE" altLang="en-US" smtClean="0"/>
          </a:p>
          <a:p>
            <a:pPr lvl="2" eaLnBrk="1" hangingPunct="1"/>
            <a:r>
              <a:rPr lang="sv-SE" altLang="en-US" smtClean="0"/>
              <a:t>Pada metode ini, bobot ditentukan untuk menentukan batasan maksimum atau minimumnya. Dengan demikian bobot koneksi tidak akan pernah berubah.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b="1" smtClean="0">
                <a:solidFill>
                  <a:schemeClr val="tx1"/>
                </a:solidFill>
              </a:rPr>
              <a:t>Fungsi Aktivasi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b="1" smtClean="0">
                <a:solidFill>
                  <a:schemeClr val="tx1"/>
                </a:solidFill>
              </a:rPr>
              <a:t>Umum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571500" indent="-571500" eaLnBrk="1" hangingPunct="1"/>
            <a:r>
              <a:rPr lang="en-US" altLang="en-US" smtClean="0"/>
              <a:t>Operasi dasar JST menyangkut pada penjumlahan bobot sinyal inputnya dan memakai output, atau aktivasi, fungsi.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altLang="en-US" smtClean="0"/>
              <a:t>Fungsi identitas:</a:t>
            </a:r>
          </a:p>
          <a:p>
            <a:pPr marL="839788" lvl="1" indent="-495300" eaLnBrk="1" hangingPunct="1">
              <a:buFont typeface="Wingdings" pitchFamily="2" charset="2"/>
              <a:buNone/>
            </a:pPr>
            <a:r>
              <a:rPr lang="en-US" altLang="en-US" smtClean="0"/>
              <a:t>	                     </a:t>
            </a:r>
            <a:r>
              <a:rPr lang="en-US" altLang="en-US" i="1" smtClean="0"/>
              <a:t>f(x) = x untuk semua x</a:t>
            </a:r>
          </a:p>
          <a:p>
            <a:pPr marL="839788" lvl="1" indent="-495300" eaLnBrk="1" hangingPunct="1">
              <a:buFont typeface="Wingdings" pitchFamily="2" charset="2"/>
              <a:buNone/>
            </a:pPr>
            <a:endParaRPr lang="en-US" altLang="en-US" i="1" smtClean="0"/>
          </a:p>
          <a:p>
            <a:pPr marL="839788" lvl="1" indent="-495300" eaLnBrk="1" hangingPunct="1">
              <a:buFont typeface="Wingdings" pitchFamily="2" charset="2"/>
              <a:buAutoNum type="arabicPeriod" startAt="2"/>
            </a:pPr>
            <a:r>
              <a:rPr lang="en-US" altLang="en-US" smtClean="0"/>
              <a:t>Fungsi Undak Biner (Fungsi </a:t>
            </a:r>
            <a:r>
              <a:rPr lang="en-US" altLang="en-US" i="1" smtClean="0"/>
              <a:t>Threshold</a:t>
            </a:r>
            <a:r>
              <a:rPr lang="en-US" altLang="en-US" smtClean="0"/>
              <a:t> atau fungsi </a:t>
            </a:r>
            <a:r>
              <a:rPr lang="en-US" altLang="en-US" i="1" smtClean="0"/>
              <a:t>Heaviside</a:t>
            </a:r>
          </a:p>
          <a:p>
            <a:pPr marL="839788" lvl="1" indent="-495300" eaLnBrk="1" hangingPunct="1">
              <a:buFont typeface="Wingdings" pitchFamily="2" charset="2"/>
              <a:buNone/>
            </a:pPr>
            <a:r>
              <a:rPr lang="en-US" altLang="en-US" i="1" smtClean="0"/>
              <a:t>      			f(x) =   1 jika x </a:t>
            </a:r>
            <a:r>
              <a:rPr lang="en-US" altLang="en-US" i="1" smtClean="0">
                <a:cs typeface="Arial" charset="0"/>
              </a:rPr>
              <a:t>≥</a:t>
            </a:r>
            <a:r>
              <a:rPr lang="en-US" altLang="en-US" i="1" smtClean="0">
                <a:cs typeface="Arial" charset="0"/>
                <a:sym typeface="Symbol" pitchFamily="18" charset="2"/>
              </a:rPr>
              <a:t></a:t>
            </a:r>
          </a:p>
          <a:p>
            <a:pPr marL="839788" lvl="1" indent="-495300" eaLnBrk="1" hangingPunct="1">
              <a:buFont typeface="Wingdings" pitchFamily="2" charset="2"/>
              <a:buNone/>
            </a:pPr>
            <a:r>
              <a:rPr lang="en-US" altLang="en-US" i="1" smtClean="0">
                <a:cs typeface="Arial" charset="0"/>
                <a:sym typeface="Symbol" pitchFamily="18" charset="2"/>
              </a:rPr>
              <a:t>					 </a:t>
            </a:r>
            <a:r>
              <a:rPr lang="en-US" altLang="en-US" i="1" smtClean="0"/>
              <a:t>0 jika x </a:t>
            </a:r>
            <a:r>
              <a:rPr lang="en-US" altLang="en-US" i="1" smtClean="0">
                <a:cs typeface="Arial" charset="0"/>
                <a:sym typeface="Symbol" pitchFamily="18" charset="2"/>
              </a:rPr>
              <a:t> 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3"/>
            </a:pPr>
            <a:r>
              <a:rPr lang="sv-SE" altLang="en-US" b="1" smtClean="0"/>
              <a:t>Fungsi sigmoid biner</a:t>
            </a:r>
            <a:r>
              <a:rPr lang="sv-SE" altLang="en-US" smtClean="0"/>
              <a:t> mempunyai interval nilai (0,1), persamaannya: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mtClean="0"/>
              <a:t>		                  f</a:t>
            </a:r>
            <a:r>
              <a:rPr lang="sv-SE" altLang="en-US" baseline="-25000" smtClean="0"/>
              <a:t>1</a:t>
            </a:r>
            <a:r>
              <a:rPr lang="sv-SE" altLang="en-US" smtClean="0"/>
              <a:t>(x) = 1 / (1+exp(-x)) 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mtClean="0"/>
              <a:t>		Dengan turunan dari fungsi f</a:t>
            </a:r>
            <a:r>
              <a:rPr lang="sv-SE" altLang="en-US" baseline="-25000" smtClean="0"/>
              <a:t>1</a:t>
            </a:r>
            <a:r>
              <a:rPr lang="sv-SE" altLang="en-US" smtClean="0"/>
              <a:t>(x)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mtClean="0"/>
              <a:t>		 		f</a:t>
            </a:r>
            <a:r>
              <a:rPr lang="sv-SE" altLang="en-US" baseline="-25000" smtClean="0"/>
              <a:t>1</a:t>
            </a:r>
            <a:r>
              <a:rPr lang="sv-SE" altLang="en-US" smtClean="0"/>
              <a:t>’(x) = f</a:t>
            </a:r>
            <a:r>
              <a:rPr lang="sv-SE" altLang="en-US" baseline="-25000" smtClean="0"/>
              <a:t>1</a:t>
            </a:r>
            <a:r>
              <a:rPr lang="sv-SE" altLang="en-US" smtClean="0"/>
              <a:t>(x) [ 1 - f</a:t>
            </a:r>
            <a:r>
              <a:rPr lang="sv-SE" altLang="en-US" baseline="-25000" smtClean="0"/>
              <a:t>1</a:t>
            </a:r>
            <a:r>
              <a:rPr lang="sv-SE" altLang="en-US" smtClean="0"/>
              <a:t>(x) ]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i="1" smtClean="0"/>
              <a:t>		x</a:t>
            </a:r>
            <a:r>
              <a:rPr lang="sv-SE" altLang="en-US" smtClean="0"/>
              <a:t> = input dari hasil perkalian bobot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20484" name="Group 6"/>
          <p:cNvGrpSpPr>
            <a:grpSpLocks noChangeAspect="1"/>
          </p:cNvGrpSpPr>
          <p:nvPr/>
        </p:nvGrpSpPr>
        <p:grpSpPr bwMode="auto">
          <a:xfrm>
            <a:off x="2590800" y="4141788"/>
            <a:ext cx="2971800" cy="1420812"/>
            <a:chOff x="3780" y="3642"/>
            <a:chExt cx="4140" cy="1980"/>
          </a:xfrm>
        </p:grpSpPr>
        <p:sp>
          <p:nvSpPr>
            <p:cNvPr id="20485" name="Line 7"/>
            <p:cNvSpPr>
              <a:spLocks noChangeAspect="1" noChangeShapeType="1"/>
            </p:cNvSpPr>
            <p:nvPr/>
          </p:nvSpPr>
          <p:spPr bwMode="auto">
            <a:xfrm flipV="1">
              <a:off x="4069" y="5272"/>
              <a:ext cx="380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8"/>
            <p:cNvSpPr>
              <a:spLocks noChangeAspect="1" noChangeShapeType="1"/>
            </p:cNvSpPr>
            <p:nvPr/>
          </p:nvSpPr>
          <p:spPr bwMode="auto">
            <a:xfrm flipV="1">
              <a:off x="5920" y="3822"/>
              <a:ext cx="20" cy="15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9"/>
            <p:cNvSpPr>
              <a:spLocks noChangeAspect="1" noChangeShapeType="1"/>
            </p:cNvSpPr>
            <p:nvPr/>
          </p:nvSpPr>
          <p:spPr bwMode="auto">
            <a:xfrm>
              <a:off x="4056" y="4387"/>
              <a:ext cx="37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488" name="AutoShape 10"/>
            <p:cNvCxnSpPr>
              <a:cxnSpLocks noChangeAspect="1" noChangeShapeType="1"/>
            </p:cNvCxnSpPr>
            <p:nvPr/>
          </p:nvCxnSpPr>
          <p:spPr bwMode="auto">
            <a:xfrm rot="10800000" flipV="1">
              <a:off x="4062" y="4423"/>
              <a:ext cx="3600" cy="900"/>
            </a:xfrm>
            <a:prstGeom prst="curvedConnector3">
              <a:avLst>
                <a:gd name="adj1" fmla="val 4874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89" name="Text Box 11"/>
            <p:cNvSpPr txBox="1">
              <a:spLocks noChangeAspect="1" noChangeArrowheads="1"/>
            </p:cNvSpPr>
            <p:nvPr/>
          </p:nvSpPr>
          <p:spPr bwMode="auto">
            <a:xfrm>
              <a:off x="7560" y="5262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 i="1"/>
                <a:t>x</a:t>
              </a:r>
              <a:endParaRPr lang="en-US" altLang="en-US" sz="1600" i="1"/>
            </a:p>
          </p:txBody>
        </p:sp>
        <p:sp>
          <p:nvSpPr>
            <p:cNvPr id="20490" name="Text Box 12"/>
            <p:cNvSpPr txBox="1">
              <a:spLocks noChangeAspect="1" noChangeArrowheads="1"/>
            </p:cNvSpPr>
            <p:nvPr/>
          </p:nvSpPr>
          <p:spPr bwMode="auto">
            <a:xfrm>
              <a:off x="5220" y="3642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 i="1"/>
                <a:t>f(x)</a:t>
              </a:r>
              <a:endParaRPr lang="en-US" altLang="en-US" sz="1600"/>
            </a:p>
          </p:txBody>
        </p:sp>
        <p:sp>
          <p:nvSpPr>
            <p:cNvPr id="20491" name="Line 13"/>
            <p:cNvSpPr>
              <a:spLocks noChangeAspect="1" noChangeShapeType="1"/>
            </p:cNvSpPr>
            <p:nvPr/>
          </p:nvSpPr>
          <p:spPr bwMode="auto">
            <a:xfrm>
              <a:off x="3780" y="3642"/>
              <a:ext cx="1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4"/>
            <p:cNvSpPr>
              <a:spLocks noChangeAspect="1" noChangeShapeType="1"/>
            </p:cNvSpPr>
            <p:nvPr/>
          </p:nvSpPr>
          <p:spPr bwMode="auto">
            <a:xfrm>
              <a:off x="3780" y="3642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5"/>
            <p:cNvSpPr>
              <a:spLocks noChangeAspect="1" noChangeShapeType="1"/>
            </p:cNvSpPr>
            <p:nvPr/>
          </p:nvSpPr>
          <p:spPr bwMode="auto">
            <a:xfrm>
              <a:off x="7920" y="3642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6"/>
            <p:cNvSpPr>
              <a:spLocks noChangeAspect="1" noChangeShapeType="1"/>
            </p:cNvSpPr>
            <p:nvPr/>
          </p:nvSpPr>
          <p:spPr bwMode="auto">
            <a:xfrm>
              <a:off x="3780" y="5622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4"/>
            </a:pPr>
            <a:r>
              <a:rPr lang="sv-SE" altLang="en-US" b="1" smtClean="0"/>
              <a:t>Fungsi sigmoid bipolar</a:t>
            </a:r>
            <a:r>
              <a:rPr lang="sv-SE" altLang="en-US" smtClean="0"/>
              <a:t> memiliki interval nilai (-1,1), persamaannya: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z="2600" smtClean="0"/>
              <a:t>		    f</a:t>
            </a:r>
            <a:r>
              <a:rPr lang="sv-SE" altLang="en-US" sz="2600" baseline="-25000" smtClean="0"/>
              <a:t>2</a:t>
            </a:r>
            <a:r>
              <a:rPr lang="sv-SE" altLang="en-US" sz="2600" smtClean="0"/>
              <a:t>(x) = 2f</a:t>
            </a:r>
            <a:r>
              <a:rPr lang="sv-SE" altLang="en-US" sz="2600" baseline="-25000" smtClean="0"/>
              <a:t>1</a:t>
            </a:r>
            <a:r>
              <a:rPr lang="sv-SE" altLang="en-US" sz="2600" smtClean="0"/>
              <a:t>(x) – 1 = ( 2 / (1+exp(-x)))-1	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z="2600" smtClean="0"/>
              <a:t>		            = (1– exp (-x)) / (1+ exp (-x)) 	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z="2600" smtClean="0"/>
              <a:t>		Dengan turunan dari fungsi f</a:t>
            </a:r>
            <a:r>
              <a:rPr lang="sv-SE" altLang="en-US" sz="2600" baseline="-25000" smtClean="0"/>
              <a:t>2</a:t>
            </a:r>
            <a:r>
              <a:rPr lang="sv-SE" altLang="en-US" sz="2600" smtClean="0"/>
              <a:t>(x)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z="2600" smtClean="0"/>
              <a:t>		    f</a:t>
            </a:r>
            <a:r>
              <a:rPr lang="sv-SE" altLang="en-US" sz="2600" baseline="-25000" smtClean="0"/>
              <a:t>2</a:t>
            </a:r>
            <a:r>
              <a:rPr lang="sv-SE" altLang="en-US" sz="2600" smtClean="0"/>
              <a:t>’(x) = (1/2 [1+ f</a:t>
            </a:r>
            <a:r>
              <a:rPr lang="sv-SE" altLang="en-US" sz="2600" baseline="-25000" smtClean="0"/>
              <a:t>2</a:t>
            </a:r>
            <a:r>
              <a:rPr lang="sv-SE" altLang="en-US" sz="2600" smtClean="0"/>
              <a:t>(x)][1- f</a:t>
            </a:r>
            <a:r>
              <a:rPr lang="sv-SE" altLang="en-US" sz="2600" baseline="-25000" smtClean="0"/>
              <a:t>2</a:t>
            </a:r>
            <a:r>
              <a:rPr lang="sv-SE" altLang="en-US" sz="2600" smtClean="0"/>
              <a:t>(x)]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altLang="en-US" sz="2600" i="1" smtClean="0"/>
              <a:t>	    x</a:t>
            </a:r>
            <a:r>
              <a:rPr lang="sv-SE" altLang="en-US" sz="2600" smtClean="0"/>
              <a:t> = input dari hasil perkalian bobot</a:t>
            </a:r>
            <a:endParaRPr lang="en-US" altLang="en-US" sz="2600" smtClean="0"/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2760663" y="3886200"/>
            <a:ext cx="3944937" cy="2209800"/>
            <a:chOff x="4248" y="2448"/>
            <a:chExt cx="3780" cy="1980"/>
          </a:xfrm>
        </p:grpSpPr>
        <p:sp>
          <p:nvSpPr>
            <p:cNvPr id="21508" name="Line 5"/>
            <p:cNvSpPr>
              <a:spLocks noChangeShapeType="1"/>
            </p:cNvSpPr>
            <p:nvPr/>
          </p:nvSpPr>
          <p:spPr bwMode="auto">
            <a:xfrm flipV="1">
              <a:off x="6182" y="2654"/>
              <a:ext cx="13" cy="1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5507" y="2457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 b="1" i="1"/>
                <a:t>f(x)</a:t>
              </a:r>
              <a:endParaRPr lang="en-US" altLang="en-US" sz="1400"/>
            </a:p>
          </p:txBody>
        </p:sp>
        <p:grpSp>
          <p:nvGrpSpPr>
            <p:cNvPr id="21510" name="Group 7"/>
            <p:cNvGrpSpPr>
              <a:grpSpLocks/>
            </p:cNvGrpSpPr>
            <p:nvPr/>
          </p:nvGrpSpPr>
          <p:grpSpPr bwMode="auto">
            <a:xfrm>
              <a:off x="4607" y="2939"/>
              <a:ext cx="3060" cy="1023"/>
              <a:chOff x="4538" y="9384"/>
              <a:chExt cx="3060" cy="1023"/>
            </a:xfrm>
          </p:grpSpPr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4629" y="10391"/>
                <a:ext cx="2940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4618" y="9384"/>
                <a:ext cx="2964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1514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4577" y="9420"/>
                <a:ext cx="2982" cy="978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5" name="Text Box 11"/>
              <p:cNvSpPr txBox="1">
                <a:spLocks noChangeArrowheads="1"/>
              </p:cNvSpPr>
              <p:nvPr/>
            </p:nvSpPr>
            <p:spPr bwMode="auto">
              <a:xfrm>
                <a:off x="7058" y="9802"/>
                <a:ext cx="54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x</a:t>
                </a: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4538" y="9802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1" name="Rectangle 13"/>
            <p:cNvSpPr>
              <a:spLocks noChangeArrowheads="1"/>
            </p:cNvSpPr>
            <p:nvPr/>
          </p:nvSpPr>
          <p:spPr bwMode="auto">
            <a:xfrm>
              <a:off x="4248" y="2448"/>
              <a:ext cx="3780" cy="198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JARINGAN SARAF BIOLOGIS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Komponen penting dalam jaringan saraf biologis:</a:t>
            </a:r>
          </a:p>
          <a:p>
            <a:pPr lvl="1" eaLnBrk="1" hangingPunct="1"/>
            <a:r>
              <a:rPr lang="en-US" altLang="en-US" smtClean="0"/>
              <a:t>Dendrites, menerima sinyal dari saraf lainnya. Sinyal ini adalah impuls elektris yang dikirim melalui </a:t>
            </a:r>
            <a:r>
              <a:rPr lang="en-US" altLang="en-US" i="1" smtClean="0"/>
              <a:t>synaptic gap</a:t>
            </a:r>
            <a:r>
              <a:rPr lang="en-US" altLang="en-US" smtClean="0"/>
              <a:t> melalui proses kimia</a:t>
            </a:r>
          </a:p>
          <a:p>
            <a:pPr lvl="1" eaLnBrk="1" hangingPunct="1"/>
            <a:r>
              <a:rPr lang="en-US" altLang="en-US" smtClean="0"/>
              <a:t>Soma (badan sel), menjumlahkan sinyal-sinyal yang masuk</a:t>
            </a:r>
          </a:p>
          <a:p>
            <a:pPr lvl="1" eaLnBrk="1" hangingPunct="1"/>
            <a:r>
              <a:rPr lang="en-US" altLang="en-US" smtClean="0"/>
              <a:t>Axon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JARINGAN SARAF BIOLOGIS</a:t>
            </a: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762000" y="1676400"/>
            <a:ext cx="7620000" cy="4038600"/>
            <a:chOff x="3708" y="9108"/>
            <a:chExt cx="5580" cy="3060"/>
          </a:xfrm>
        </p:grpSpPr>
        <p:pic>
          <p:nvPicPr>
            <p:cNvPr id="5124" name="Picture 5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" y="9443"/>
              <a:ext cx="3525" cy="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5" name="Group 6"/>
            <p:cNvGrpSpPr>
              <a:grpSpLocks/>
            </p:cNvGrpSpPr>
            <p:nvPr/>
          </p:nvGrpSpPr>
          <p:grpSpPr bwMode="auto">
            <a:xfrm>
              <a:off x="3708" y="9108"/>
              <a:ext cx="5580" cy="3060"/>
              <a:chOff x="3708" y="9108"/>
              <a:chExt cx="5580" cy="3060"/>
            </a:xfrm>
          </p:grpSpPr>
          <p:grpSp>
            <p:nvGrpSpPr>
              <p:cNvPr id="5126" name="Group 7"/>
              <p:cNvGrpSpPr>
                <a:grpSpLocks/>
              </p:cNvGrpSpPr>
              <p:nvPr/>
            </p:nvGrpSpPr>
            <p:grpSpPr bwMode="auto">
              <a:xfrm>
                <a:off x="3888" y="9263"/>
                <a:ext cx="5220" cy="2520"/>
                <a:chOff x="3888" y="9263"/>
                <a:chExt cx="5220" cy="2520"/>
              </a:xfrm>
            </p:grpSpPr>
            <p:sp>
              <p:nvSpPr>
                <p:cNvPr id="513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320" y="9980"/>
                  <a:ext cx="36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328" y="9623"/>
                  <a:ext cx="783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3" name="Line 10"/>
                <p:cNvSpPr>
                  <a:spLocks noChangeShapeType="1"/>
                </p:cNvSpPr>
                <p:nvPr/>
              </p:nvSpPr>
              <p:spPr bwMode="auto">
                <a:xfrm>
                  <a:off x="7668" y="9803"/>
                  <a:ext cx="54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4" name="Line 11"/>
                <p:cNvSpPr>
                  <a:spLocks noChangeShapeType="1"/>
                </p:cNvSpPr>
                <p:nvPr/>
              </p:nvSpPr>
              <p:spPr bwMode="auto">
                <a:xfrm>
                  <a:off x="7509" y="10379"/>
                  <a:ext cx="456" cy="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5" name="Line 12"/>
                <p:cNvSpPr>
                  <a:spLocks noChangeShapeType="1"/>
                </p:cNvSpPr>
                <p:nvPr/>
              </p:nvSpPr>
              <p:spPr bwMode="auto">
                <a:xfrm>
                  <a:off x="6492" y="10067"/>
                  <a:ext cx="468" cy="2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36" name="Group 13"/>
                <p:cNvGrpSpPr>
                  <a:grpSpLocks/>
                </p:cNvGrpSpPr>
                <p:nvPr/>
              </p:nvGrpSpPr>
              <p:grpSpPr bwMode="auto">
                <a:xfrm>
                  <a:off x="3888" y="9263"/>
                  <a:ext cx="5220" cy="2520"/>
                  <a:chOff x="3888" y="9263"/>
                  <a:chExt cx="5220" cy="2520"/>
                </a:xfrm>
              </p:grpSpPr>
              <p:sp>
                <p:nvSpPr>
                  <p:cNvPr id="513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1243"/>
                    <a:ext cx="108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 sz="800">
                        <a:latin typeface="Times New Roman" pitchFamily="18" charset="0"/>
                        <a:ea typeface="ＭＳ 明朝" pitchFamily="49" charset="-128"/>
                      </a:rPr>
                      <a:t>      </a:t>
                    </a:r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Sel-2</a:t>
                    </a:r>
                  </a:p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(Neuron-2)</a:t>
                    </a:r>
                    <a:endParaRPr lang="en-US" altLang="en-US"/>
                  </a:p>
                </p:txBody>
              </p:sp>
              <p:sp>
                <p:nvSpPr>
                  <p:cNvPr id="513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0163"/>
                    <a:ext cx="90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Dendrit</a:t>
                    </a:r>
                    <a:endParaRPr lang="en-US" altLang="en-US"/>
                  </a:p>
                </p:txBody>
              </p:sp>
              <p:sp>
                <p:nvSpPr>
                  <p:cNvPr id="513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048" y="9263"/>
                    <a:ext cx="108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  Inti Sel</a:t>
                    </a:r>
                  </a:p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(Nucleus)</a:t>
                    </a:r>
                    <a:endParaRPr lang="en-US" altLang="en-US"/>
                  </a:p>
                </p:txBody>
              </p:sp>
              <p:sp>
                <p:nvSpPr>
                  <p:cNvPr id="514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208" y="9983"/>
                    <a:ext cx="90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Dendrit</a:t>
                    </a:r>
                    <a:endParaRPr lang="en-US" altLang="en-US"/>
                  </a:p>
                </p:txBody>
              </p:sp>
              <p:sp>
                <p:nvSpPr>
                  <p:cNvPr id="51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848" y="10523"/>
                    <a:ext cx="90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Synapsis</a:t>
                    </a:r>
                    <a:endParaRPr lang="en-US" altLang="en-US"/>
                  </a:p>
                </p:txBody>
              </p:sp>
              <p:sp>
                <p:nvSpPr>
                  <p:cNvPr id="514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768" y="10343"/>
                    <a:ext cx="72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Axon</a:t>
                    </a:r>
                    <a:endParaRPr lang="en-US" altLang="en-US"/>
                  </a:p>
                </p:txBody>
              </p:sp>
              <p:sp>
                <p:nvSpPr>
                  <p:cNvPr id="514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9263"/>
                    <a:ext cx="108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ja-JP" sz="800">
                        <a:latin typeface="Times New Roman" pitchFamily="18" charset="0"/>
                        <a:ea typeface="ＭＳ 明朝" pitchFamily="49" charset="-128"/>
                      </a:rPr>
                      <a:t>     </a:t>
                    </a:r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Sel-1</a:t>
                    </a:r>
                  </a:p>
                  <a:p>
                    <a:pPr eaLnBrk="1" hangingPunct="1"/>
                    <a:r>
                      <a:rPr lang="en-US" altLang="ja-JP">
                        <a:latin typeface="Times New Roman" pitchFamily="18" charset="0"/>
                        <a:ea typeface="ＭＳ 明朝" pitchFamily="49" charset="-128"/>
                      </a:rPr>
                      <a:t>(Neuron-1)</a:t>
                    </a:r>
                    <a:endParaRPr lang="en-US" altLang="en-US"/>
                  </a:p>
                </p:txBody>
              </p:sp>
            </p:grpSp>
          </p:grpSp>
          <p:sp>
            <p:nvSpPr>
              <p:cNvPr id="5127" name="Line 21"/>
              <p:cNvSpPr>
                <a:spLocks noChangeShapeType="1"/>
              </p:cNvSpPr>
              <p:nvPr/>
            </p:nvSpPr>
            <p:spPr bwMode="auto">
              <a:xfrm>
                <a:off x="3708" y="9108"/>
                <a:ext cx="0" cy="30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" name="Line 22"/>
              <p:cNvSpPr>
                <a:spLocks noChangeShapeType="1"/>
              </p:cNvSpPr>
              <p:nvPr/>
            </p:nvSpPr>
            <p:spPr bwMode="auto">
              <a:xfrm>
                <a:off x="3708" y="12168"/>
                <a:ext cx="5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" name="Line 23"/>
              <p:cNvSpPr>
                <a:spLocks noChangeShapeType="1"/>
              </p:cNvSpPr>
              <p:nvPr/>
            </p:nvSpPr>
            <p:spPr bwMode="auto">
              <a:xfrm flipV="1">
                <a:off x="9288" y="9108"/>
                <a:ext cx="0" cy="30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" name="Line 24"/>
              <p:cNvSpPr>
                <a:spLocks noChangeShapeType="1"/>
              </p:cNvSpPr>
              <p:nvPr/>
            </p:nvSpPr>
            <p:spPr bwMode="auto">
              <a:xfrm>
                <a:off x="3708" y="9108"/>
                <a:ext cx="55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JARINGAN SARAF TIRUAN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Sebuah sistem pengolahan informasi yang karakteristik kinerjanya menyerupai jaringan saraf biologis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Dikembangkan sebagai generalisasi model matematika dari pengertian saraf biologis.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Ada 4 asumsi dari model tersebut yaitu: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16888" cy="48402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600" smtClean="0"/>
              <a:t>Pengolahan informasi terjadi pada sejumlah elemen sederhana yang disebut neuron.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600" smtClean="0"/>
              <a:t>Sinyal mengalir antar neuron melalui koneksi </a:t>
            </a:r>
            <a:r>
              <a:rPr lang="en-US" altLang="en-US" sz="2600" i="1" smtClean="0"/>
              <a:t>link</a:t>
            </a:r>
            <a:r>
              <a:rPr lang="en-US" altLang="en-US" sz="2600" smtClean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600" smtClean="0"/>
              <a:t>Setiap koneksi </a:t>
            </a:r>
            <a:r>
              <a:rPr lang="en-US" altLang="en-US" sz="2600" i="1" smtClean="0"/>
              <a:t>link</a:t>
            </a:r>
            <a:r>
              <a:rPr lang="en-US" altLang="en-US" sz="2600" smtClean="0"/>
              <a:t> memiliki “bobot (abstrak)” yang mempengaruhi sinyal yang melewatinya.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600" smtClean="0"/>
              <a:t>Setiap neuron menggunakan/menerangkan fungsi aktivasi untuk menentukan sinyal outputnya.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Dengan asumsi-asumsi tersebut maka jaringan syaraf tiruan mempunyai sifat-sifat yang ditentukan oleh:</a:t>
            </a:r>
          </a:p>
          <a:p>
            <a:pPr marL="609600" indent="-609600" eaLnBrk="1" hangingPunct="1"/>
            <a:endParaRPr lang="en-US" altLang="en-US" smtClean="0"/>
          </a:p>
          <a:p>
            <a:pPr marL="990600" lvl="1" indent="-646113" eaLnBrk="1" hangingPunct="1"/>
            <a:r>
              <a:rPr lang="en-US" altLang="en-US" smtClean="0"/>
              <a:t>Arsitektur jaringannya (pola hubungan antar syaraf).</a:t>
            </a:r>
            <a:endParaRPr lang="en-US" altLang="en-US" i="1" smtClean="0"/>
          </a:p>
          <a:p>
            <a:pPr marL="990600" lvl="1" indent="-646113" eaLnBrk="1" hangingPunct="1"/>
            <a:r>
              <a:rPr lang="en-US" altLang="en-US" i="1" smtClean="0"/>
              <a:t>Training </a:t>
            </a:r>
            <a:r>
              <a:rPr lang="en-US" altLang="en-US" smtClean="0"/>
              <a:t>/ pembelajaran(metode penentuan bobot </a:t>
            </a:r>
            <a:r>
              <a:rPr lang="en-US" altLang="en-US" i="1" smtClean="0"/>
              <a:t>link</a:t>
            </a:r>
            <a:r>
              <a:rPr lang="en-US" altLang="en-US" smtClean="0"/>
              <a:t>-nya (hubungan-hubungannya).</a:t>
            </a:r>
          </a:p>
          <a:p>
            <a:pPr marL="990600" lvl="1" indent="-646113" eaLnBrk="1" hangingPunct="1"/>
            <a:r>
              <a:rPr lang="en-US" altLang="en-US" smtClean="0"/>
              <a:t>Fungsi aktivasinya.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Aplikasi JST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Prediksi, menggunakan nilai input untuk memprediksi beberapa output. Contohnya memilih barang terbaik dalam market, peramalan cuaca, identifikasi seorang penderita penyakit kanker.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Klasifikasi, menggunakan nilai input untuk menentukan klasifikasi, contohnya, adalah input dari huruf ‘A’.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Asosiasi data, seperti klasifikasi tetapi dapat juga mengenali data yang erisikan kesalahan. Contohnya, tidak hanya identifikasi karakter yang di-</a:t>
            </a:r>
            <a:r>
              <a:rPr lang="en-US" altLang="en-US" sz="2100" i="1" smtClean="0"/>
              <a:t>scan</a:t>
            </a:r>
            <a:r>
              <a:rPr lang="en-US" altLang="en-US" sz="2100" smtClean="0"/>
              <a:t> tetapi identifikasi kapan </a:t>
            </a:r>
            <a:r>
              <a:rPr lang="en-US" altLang="en-US" sz="2100" i="1" smtClean="0"/>
              <a:t>scanner</a:t>
            </a:r>
            <a:r>
              <a:rPr lang="en-US" altLang="en-US" sz="2100" smtClean="0"/>
              <a:t> tidak bekerja sebagaimana mestinya.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i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i="1" smtClean="0"/>
              <a:t>Data Conceptualization</a:t>
            </a:r>
            <a:r>
              <a:rPr lang="en-US" altLang="en-US" sz="2100" smtClean="0"/>
              <a:t>, menganalisa input-input sehingga pengelompokan hubungan dapat disimpulkan.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i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i="1" smtClean="0"/>
              <a:t>Data Filtering</a:t>
            </a:r>
            <a:r>
              <a:rPr lang="en-US" altLang="en-US" sz="2100" smtClean="0"/>
              <a:t>, menghaluskan sebuah sinyal input. Contohnya, menghilangkan bunyi pada sinyal telepon.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Kelebihan JST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smtClean="0"/>
              <a:t>Kemampuan mengakusisi pengetahuan walaupun dalam kondisi adanya gangguan dan ketidakpastian.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100" smtClean="0"/>
              <a:t>Kemampuan merepresentasikan pengetahuan secara fleksibel. Jaringan syaraf tiruan dapat menciptakan sendiri representasi melalui pengaturan diri sendiri atau kemampuan belajar (</a:t>
            </a:r>
            <a:r>
              <a:rPr lang="en-US" altLang="en-US" sz="2100" i="1" smtClean="0"/>
              <a:t>self organizing</a:t>
            </a:r>
            <a:r>
              <a:rPr lang="en-US" altLang="en-US" sz="2100" smtClean="0"/>
              <a:t>)</a:t>
            </a:r>
            <a:r>
              <a:rPr lang="en-US" altLang="en-US" sz="2100" i="1" smtClean="0"/>
              <a:t>.</a:t>
            </a:r>
            <a:endParaRPr lang="es-MX" altLang="en-US" sz="2100" smtClean="0"/>
          </a:p>
          <a:p>
            <a:pPr eaLnBrk="1" hangingPunct="1">
              <a:lnSpc>
                <a:spcPct val="90000"/>
              </a:lnSpc>
            </a:pPr>
            <a:endParaRPr lang="es-MX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s-MX" altLang="en-US" sz="2100" smtClean="0"/>
              <a:t>Kemampuan mentolelir suatu distorsi (</a:t>
            </a:r>
            <a:r>
              <a:rPr lang="es-MX" altLang="en-US" sz="2100" i="1" smtClean="0"/>
              <a:t>error/fault</a:t>
            </a:r>
            <a:r>
              <a:rPr lang="es-MX" altLang="en-US" sz="2100" smtClean="0"/>
              <a:t>)</a:t>
            </a:r>
            <a:r>
              <a:rPr lang="es-MX" altLang="en-US" sz="2100" i="1" smtClean="0"/>
              <a:t>.</a:t>
            </a:r>
            <a:r>
              <a:rPr lang="es-MX" altLang="en-US" sz="21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s-MX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s-MX" altLang="en-US" sz="2100" smtClean="0"/>
              <a:t>Kemampuan memproses pengetahuan secara efisien karena memakai sistem paralel</a:t>
            </a:r>
          </a:p>
          <a:p>
            <a:pPr eaLnBrk="1" hangingPunct="1">
              <a:lnSpc>
                <a:spcPct val="90000"/>
              </a:lnSpc>
            </a:pPr>
            <a:endParaRPr lang="es-MX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s-MX" altLang="en-US" sz="2100" smtClean="0"/>
              <a:t>Kemampuan untuk memperoleh pengetahuan melalui pembelajaran dari pengalaman.</a:t>
            </a:r>
            <a:endParaRPr lang="en-US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Kelemahan JST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n-US" smtClean="0"/>
              <a:t>Kekurang mampuannya dalam melakukan operasi-operasi numerik dengan presisi tinggi, operasi algoritma aritmatik, operasi logika, dan operasi simbolis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MX" altLang="en-US" smtClean="0"/>
          </a:p>
          <a:p>
            <a:pPr eaLnBrk="1" hangingPunct="1">
              <a:lnSpc>
                <a:spcPct val="90000"/>
              </a:lnSpc>
            </a:pPr>
            <a:r>
              <a:rPr lang="es-MX" altLang="en-US" smtClean="0"/>
              <a:t>Lamanya proses pelatihan yang kadang-kadang membutuhkan waktu berhari-hari untuk jumlah data yang besar. Hal ini terjadi karena sulitnya mengukur performansi sebenarnya dari jaringan syaraf tiruan itu sendiri.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988</TotalTime>
  <Words>745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JARINGAN SARAF TIRUAN</vt:lpstr>
      <vt:lpstr>JARINGAN SARAF BIOLOGIS</vt:lpstr>
      <vt:lpstr>JARINGAN SARAF BIOLOGIS</vt:lpstr>
      <vt:lpstr>JARINGAN SARAF TIRUAN</vt:lpstr>
      <vt:lpstr>Ada 4 asumsi dari model tersebut yaitu:</vt:lpstr>
      <vt:lpstr>PowerPoint Presentation</vt:lpstr>
      <vt:lpstr>Aplikasi JST</vt:lpstr>
      <vt:lpstr>Kelebihan JST </vt:lpstr>
      <vt:lpstr>Kelemahan JST</vt:lpstr>
      <vt:lpstr>Komponen Jaringan Syaraf Tiruan</vt:lpstr>
      <vt:lpstr>Struktur neuron pada jaringan syaraf </vt:lpstr>
      <vt:lpstr>Arsitektur Jaringan Syaraf Tiruan</vt:lpstr>
      <vt:lpstr>PowerPoint Presentation</vt:lpstr>
      <vt:lpstr>PowerPoint Presentation</vt:lpstr>
      <vt:lpstr>Penentuan Bobot (Pembelajaran)</vt:lpstr>
      <vt:lpstr>PowerPoint Presentation</vt:lpstr>
      <vt:lpstr>Fungsi Aktivasi Umum</vt:lpstr>
      <vt:lpstr>PowerPoint Presentation</vt:lpstr>
      <vt:lpstr>PowerPoint Presentation</vt:lpstr>
    </vt:vector>
  </TitlesOfParts>
  <Company>Jurusan Teknik Informatika UPNVY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SARAF TIRUAN</dc:title>
  <dc:creator>Hafsah S.Si.M.T</dc:creator>
  <cp:lastModifiedBy>herlina</cp:lastModifiedBy>
  <cp:revision>21</cp:revision>
  <cp:lastPrinted>2018-10-01T04:25:45Z</cp:lastPrinted>
  <dcterms:created xsi:type="dcterms:W3CDTF">2005-09-20T16:37:35Z</dcterms:created>
  <dcterms:modified xsi:type="dcterms:W3CDTF">2019-09-04T02:41:21Z</dcterms:modified>
</cp:coreProperties>
</file>