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6"/>
  </p:notesMasterIdLst>
  <p:sldIdLst>
    <p:sldId id="256" r:id="rId2"/>
    <p:sldId id="257" r:id="rId3"/>
    <p:sldId id="258" r:id="rId4"/>
    <p:sldId id="277" r:id="rId5"/>
    <p:sldId id="282" r:id="rId6"/>
    <p:sldId id="264" r:id="rId7"/>
    <p:sldId id="266" r:id="rId8"/>
    <p:sldId id="267" r:id="rId9"/>
    <p:sldId id="293" r:id="rId10"/>
    <p:sldId id="268" r:id="rId11"/>
    <p:sldId id="269" r:id="rId12"/>
    <p:sldId id="270" r:id="rId13"/>
    <p:sldId id="291" r:id="rId14"/>
    <p:sldId id="292" r:id="rId15"/>
    <p:sldId id="273" r:id="rId16"/>
    <p:sldId id="274" r:id="rId17"/>
    <p:sldId id="290" r:id="rId18"/>
    <p:sldId id="283" r:id="rId19"/>
    <p:sldId id="284" r:id="rId20"/>
    <p:sldId id="285" r:id="rId21"/>
    <p:sldId id="286" r:id="rId22"/>
    <p:sldId id="287" r:id="rId23"/>
    <p:sldId id="288" r:id="rId24"/>
    <p:sldId id="289" r:id="rId25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314" y="1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id-ID" noProof="0" smtClean="0"/>
          </a:p>
        </p:txBody>
      </p:sp>
    </p:spTree>
    <p:extLst>
      <p:ext uri="{BB962C8B-B14F-4D97-AF65-F5344CB8AC3E}">
        <p14:creationId xmlns:p14="http://schemas.microsoft.com/office/powerpoint/2010/main" val="2552034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81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2F999-9CCC-4590-B30A-8FA9C34C9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03AA3-2AD6-4E49-AD75-3740AA147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8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B01E7-3B3C-47F0-B2B4-205BFC2AA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8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E9AD1-B2A7-4118-A40B-4AD89E89B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7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33EB3-2508-4ABB-BA05-0ED4754F7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6A1DB-A1D9-438F-87C1-3CB351377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3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8FA1E-60C0-49B5-B89A-45D6482236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9ED5A-AEE1-4948-915F-5CFDFD134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D3A1B-6119-4DC0-9951-F477617258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6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4DD7D-55CF-453F-885A-172B9DD6E1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4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EF9AF-1DC4-4139-B9D4-0134ADD84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11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50E225D7-8A22-4B21-9748-6812E7634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 pitchFamily="34" charset="0"/>
              </a:rPr>
              <a:t>ALGORITMA GENETIKA</a:t>
            </a:r>
          </a:p>
        </p:txBody>
      </p:sp>
      <p:sp>
        <p:nvSpPr>
          <p:cNvPr id="3076" name="Subtitle 1"/>
          <p:cNvSpPr>
            <a:spLocks noGrp="1"/>
          </p:cNvSpPr>
          <p:nvPr>
            <p:ph type="subTitle" idx="1"/>
          </p:nvPr>
        </p:nvSpPr>
        <p:spPr>
          <a:xfrm>
            <a:off x="533401" y="4191000"/>
            <a:ext cx="7924799" cy="1066800"/>
          </a:xfrm>
        </p:spPr>
        <p:txBody>
          <a:bodyPr/>
          <a:lstStyle/>
          <a:p>
            <a:r>
              <a:rPr lang="id-ID" dirty="0" smtClean="0"/>
              <a:t>Dr. Herlina Jayadianti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28600"/>
            <a:ext cx="7991964" cy="3886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4400">
                <a:solidFill>
                  <a:srgbClr val="000000"/>
                </a:solidFill>
                <a:latin typeface="Calibri" pitchFamily="34" charset="0"/>
              </a:rPr>
              <a:t>Mesin Roullete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1676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95400"/>
            <a:ext cx="1676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50" y="1265238"/>
            <a:ext cx="16160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171825"/>
            <a:ext cx="16160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200400"/>
            <a:ext cx="1676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2" name="AutoShape 7"/>
          <p:cNvSpPr>
            <a:spLocks noChangeArrowheads="1"/>
          </p:cNvSpPr>
          <p:nvPr/>
        </p:nvSpPr>
        <p:spPr bwMode="auto">
          <a:xfrm rot="-5400000">
            <a:off x="1888332" y="1737518"/>
            <a:ext cx="304800" cy="79216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25560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73" name="AutoShape 8"/>
          <p:cNvSpPr>
            <a:spLocks noChangeArrowheads="1"/>
          </p:cNvSpPr>
          <p:nvPr/>
        </p:nvSpPr>
        <p:spPr bwMode="auto">
          <a:xfrm rot="-5400000">
            <a:off x="4585494" y="1737519"/>
            <a:ext cx="304800" cy="792162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25560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74" name="AutoShape 9"/>
          <p:cNvSpPr>
            <a:spLocks noChangeArrowheads="1"/>
          </p:cNvSpPr>
          <p:nvPr/>
        </p:nvSpPr>
        <p:spPr bwMode="auto">
          <a:xfrm rot="-5400000">
            <a:off x="7481094" y="1737519"/>
            <a:ext cx="304800" cy="792162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25560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75" name="AutoShape 10"/>
          <p:cNvSpPr>
            <a:spLocks noChangeArrowheads="1"/>
          </p:cNvSpPr>
          <p:nvPr/>
        </p:nvSpPr>
        <p:spPr bwMode="auto">
          <a:xfrm rot="-5400000">
            <a:off x="3031332" y="3718718"/>
            <a:ext cx="304800" cy="79216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25560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76" name="AutoShape 11"/>
          <p:cNvSpPr>
            <a:spLocks noChangeArrowheads="1"/>
          </p:cNvSpPr>
          <p:nvPr/>
        </p:nvSpPr>
        <p:spPr bwMode="auto">
          <a:xfrm rot="-5400000">
            <a:off x="6109494" y="3642519"/>
            <a:ext cx="304800" cy="792162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25560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908050" y="5181600"/>
            <a:ext cx="6475413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3200">
                <a:solidFill>
                  <a:srgbClr val="000000"/>
                </a:solidFill>
                <a:latin typeface="Calibri" pitchFamily="34" charset="0"/>
              </a:rPr>
              <a:t>Individu yang terpilih : 2, 4, 3,  3,  2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4400">
                <a:solidFill>
                  <a:srgbClr val="000000"/>
                </a:solidFill>
                <a:latin typeface="Calibri" pitchFamily="34" charset="0"/>
              </a:rPr>
              <a:t>Cross Over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pitchFamily="34" charset="0"/>
              </a:rPr>
              <a:t>Salah satu operator yang melibatkan dua induk untuk menghasilkan keturunan yang baru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pitchFamily="34" charset="0"/>
              </a:rPr>
              <a:t>Melakukan pertukaran gen dari dua induk secara acak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pitchFamily="34" charset="0"/>
              </a:rPr>
              <a:t>Ada 2 : pertukaran gen secara langsung dan pertukaran gen secara aritmatika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pitchFamily="34" charset="0"/>
              </a:rPr>
              <a:t>Dilakukan pada setiap individu dengan probabilitas cross over yang ditentukan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4400">
                <a:solidFill>
                  <a:srgbClr val="000000"/>
                </a:solidFill>
                <a:latin typeface="Calibri" pitchFamily="34" charset="0"/>
              </a:rPr>
              <a:t>Cross Over</a:t>
            </a: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429000" y="1524000"/>
            <a:ext cx="2284413" cy="4697413"/>
            <a:chOff x="2160" y="960"/>
            <a:chExt cx="1439" cy="2959"/>
          </a:xfrm>
        </p:grpSpPr>
        <p:pic>
          <p:nvPicPr>
            <p:cNvPr id="1331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960"/>
              <a:ext cx="1440" cy="2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317" name="Text Box 4"/>
            <p:cNvSpPr txBox="1">
              <a:spLocks noChangeArrowheads="1"/>
            </p:cNvSpPr>
            <p:nvPr/>
          </p:nvSpPr>
          <p:spPr bwMode="auto">
            <a:xfrm>
              <a:off x="2160" y="960"/>
              <a:ext cx="1440" cy="2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4400">
                <a:solidFill>
                  <a:srgbClr val="000000"/>
                </a:solidFill>
                <a:latin typeface="Calibri" pitchFamily="34" charset="0"/>
              </a:rPr>
              <a:t>Cross Over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1757363"/>
            <a:ext cx="8988425" cy="365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4400">
                <a:solidFill>
                  <a:srgbClr val="000000"/>
                </a:solidFill>
                <a:latin typeface="Calibri" pitchFamily="34" charset="0"/>
              </a:rPr>
              <a:t>Cross Over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41475"/>
            <a:ext cx="8915400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4400">
                <a:solidFill>
                  <a:srgbClr val="000000"/>
                </a:solidFill>
                <a:latin typeface="Calibri" pitchFamily="34" charset="0"/>
              </a:rPr>
              <a:t>Mutasi Gen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6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pitchFamily="34" charset="0"/>
              </a:rPr>
              <a:t>Operator yang menukar nilai gen dengan nilai inversinya, misalnya nilai gen 0 ditukar menjadi 1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pitchFamily="34" charset="0"/>
              </a:rPr>
              <a:t>Tiap individu mengalami mutasi gen dengan probabilitas mutasi yang ditentukan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pitchFamily="34" charset="0"/>
              </a:rPr>
              <a:t>Mutasi dilakukan dengan memberikan nilai inversi atau menggeser nilai gen pada gen yang terpilih untuk dimutasikan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4400">
                <a:solidFill>
                  <a:srgbClr val="000000"/>
                </a:solidFill>
                <a:latin typeface="Calibri" pitchFamily="34" charset="0"/>
              </a:rPr>
              <a:t>Mutasi Gen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95400"/>
            <a:ext cx="2819400" cy="542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84788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4400">
                <a:solidFill>
                  <a:srgbClr val="000000"/>
                </a:solidFill>
                <a:latin typeface="Calibri" pitchFamily="34" charset="0"/>
              </a:rPr>
              <a:t>Mutasi Gen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8FF14EC0-CF9C-4EAF-B18D-A38909CBB1B4}" type="slidenum">
              <a:rPr lang="en-US" smtClean="0"/>
              <a:pPr algn="ctr"/>
              <a:t>18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d-ID" sz="4400" smtClean="0">
                <a:solidFill>
                  <a:schemeClr val="tx1"/>
                </a:solidFill>
                <a:latin typeface="Calibri" pitchFamily="34" charset="0"/>
              </a:rPr>
              <a:t>CONTOH KASUS</a:t>
            </a:r>
            <a:endParaRPr lang="en-US" sz="440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04800" y="2133600"/>
            <a:ext cx="85344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en-AU" sz="3200" b="1" u="sng">
                <a:solidFill>
                  <a:schemeClr val="folHlink"/>
                </a:solidFill>
                <a:latin typeface="Times New Roman" pitchFamily="18" charset="0"/>
              </a:rPr>
              <a:t>Tujuan:</a:t>
            </a:r>
            <a:r>
              <a:rPr lang="en-AU" sz="3200" b="1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AU" sz="3200" b="1">
                <a:solidFill>
                  <a:srgbClr val="00B050"/>
                </a:solidFill>
                <a:latin typeface="Times New Roman" pitchFamily="18" charset="0"/>
              </a:rPr>
              <a:t>memaksimalkan angka 1 dalam string yang panjangnya 5, terdiri dari 1 dan 0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31788" y="3429000"/>
            <a:ext cx="8507412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 typeface="Symbol" pitchFamily="18" charset="2"/>
              <a:buChar char="Þ"/>
            </a:pPr>
            <a:r>
              <a:rPr lang="en-AU" sz="2800" b="1">
                <a:solidFill>
                  <a:schemeClr val="folHlink"/>
                </a:solidFill>
                <a:latin typeface="Times New Roman" pitchFamily="18" charset="0"/>
              </a:rPr>
              <a:t>Populasi dengan 4 individual , masing-masing punya 5 gen pada kromosomnya. Nilai gen ditentukan secara random</a:t>
            </a:r>
          </a:p>
          <a:p>
            <a:pPr eaLnBrk="0" hangingPunct="0">
              <a:buFont typeface="Symbol" pitchFamily="18" charset="2"/>
              <a:buNone/>
            </a:pPr>
            <a:endParaRPr lang="en-AU" sz="2800" b="1">
              <a:solidFill>
                <a:schemeClr val="folHlink"/>
              </a:solidFill>
              <a:latin typeface="Times New Roman" pitchFamily="18" charset="0"/>
            </a:endParaRPr>
          </a:p>
          <a:p>
            <a:pPr eaLnBrk="0" hangingPunct="0"/>
            <a:r>
              <a:rPr lang="en-AU" sz="3200" b="1" i="1">
                <a:solidFill>
                  <a:schemeClr val="hlink"/>
                </a:solidFill>
                <a:latin typeface="Times New Roman" pitchFamily="18" charset="0"/>
              </a:rPr>
              <a:t>population size</a:t>
            </a:r>
            <a:r>
              <a:rPr lang="en-AU" sz="3200" b="1">
                <a:solidFill>
                  <a:schemeClr val="hlink"/>
                </a:solidFill>
                <a:latin typeface="Times New Roman" pitchFamily="18" charset="0"/>
              </a:rPr>
              <a:t> = 4        </a:t>
            </a:r>
            <a:r>
              <a:rPr lang="en-AU" sz="3200" b="1" i="1">
                <a:solidFill>
                  <a:schemeClr val="hlink"/>
                </a:solidFill>
                <a:latin typeface="Times New Roman" pitchFamily="18" charset="0"/>
              </a:rPr>
              <a:t>chromosome length</a:t>
            </a:r>
            <a:r>
              <a:rPr lang="en-AU" sz="3200" b="1">
                <a:solidFill>
                  <a:schemeClr val="hlink"/>
                </a:solidFill>
                <a:latin typeface="Times New Roman" pitchFamily="18" charset="0"/>
              </a:rPr>
              <a:t> = 5 </a:t>
            </a:r>
            <a:r>
              <a:rPr lang="en-AU" sz="3200" b="1" i="1">
                <a:solidFill>
                  <a:schemeClr val="hlink"/>
                </a:solidFill>
                <a:latin typeface="Times New Roman" pitchFamily="18" charset="0"/>
              </a:rPr>
              <a:t>fitness function</a:t>
            </a:r>
            <a:r>
              <a:rPr lang="en-AU" sz="3200" b="1">
                <a:solidFill>
                  <a:schemeClr val="hlink"/>
                </a:solidFill>
                <a:latin typeface="Times New Roman" pitchFamily="18" charset="0"/>
              </a:rPr>
              <a:t> = jumlah gen 1 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BA433D25-42D1-4C2C-8EB2-90E7B9082E23}" type="slidenum">
              <a:rPr lang="en-US" smtClean="0"/>
              <a:pPr algn="ctr"/>
              <a:t>19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d-ID" sz="4400" smtClean="0">
                <a:solidFill>
                  <a:schemeClr val="tx1"/>
                </a:solidFill>
                <a:latin typeface="Calibri" pitchFamily="34" charset="0"/>
              </a:rPr>
              <a:t>POPULASI AWAL</a:t>
            </a:r>
            <a:endParaRPr lang="en-US" sz="440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533400" y="2362200"/>
            <a:ext cx="40386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AU" sz="3200" b="1" u="sng" dirty="0">
                <a:solidFill>
                  <a:schemeClr val="folHlink"/>
                </a:solidFill>
                <a:latin typeface="Times New Roman" pitchFamily="18" charset="0"/>
              </a:rPr>
              <a:t>individual 1:</a:t>
            </a:r>
            <a:endParaRPr lang="en-AU" sz="3200" dirty="0">
              <a:solidFill>
                <a:schemeClr val="folHlink"/>
              </a:solidFill>
              <a:latin typeface="Times New Roman" pitchFamily="18" charset="0"/>
            </a:endParaRPr>
          </a:p>
          <a:p>
            <a:pPr eaLnBrk="0" hangingPunct="0">
              <a:defRPr/>
            </a:pPr>
            <a:r>
              <a:rPr lang="en-AU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chromosome = 11001</a:t>
            </a:r>
          </a:p>
          <a:p>
            <a:pPr eaLnBrk="0" hangingPunct="0">
              <a:defRPr/>
            </a:pPr>
            <a:r>
              <a:rPr lang="en-AU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fitness = 3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4800600" y="2362200"/>
            <a:ext cx="38862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AU" sz="3200" b="1" u="sng" dirty="0">
                <a:solidFill>
                  <a:schemeClr val="folHlink"/>
                </a:solidFill>
                <a:latin typeface="Times New Roman" pitchFamily="18" charset="0"/>
              </a:rPr>
              <a:t>individual 3:</a:t>
            </a:r>
            <a:endParaRPr lang="en-AU" sz="3200" dirty="0">
              <a:solidFill>
                <a:schemeClr val="folHlink"/>
              </a:solidFill>
              <a:latin typeface="Times New Roman" pitchFamily="18" charset="0"/>
            </a:endParaRPr>
          </a:p>
          <a:p>
            <a:pPr eaLnBrk="0" hangingPunct="0">
              <a:defRPr/>
            </a:pPr>
            <a:r>
              <a:rPr lang="en-AU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chromosome = 11111</a:t>
            </a:r>
          </a:p>
          <a:p>
            <a:pPr eaLnBrk="0" hangingPunct="0">
              <a:defRPr/>
            </a:pPr>
            <a:r>
              <a:rPr lang="en-AU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fitness = 5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533400" y="3962400"/>
            <a:ext cx="43180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AU" sz="3200" b="1" u="sng" dirty="0">
                <a:solidFill>
                  <a:schemeClr val="folHlink"/>
                </a:solidFill>
                <a:latin typeface="Times New Roman" pitchFamily="18" charset="0"/>
              </a:rPr>
              <a:t>individual 2:</a:t>
            </a:r>
            <a:endParaRPr lang="en-AU" sz="3200" dirty="0">
              <a:solidFill>
                <a:schemeClr val="folHlink"/>
              </a:solidFill>
              <a:latin typeface="Times New Roman" pitchFamily="18" charset="0"/>
            </a:endParaRPr>
          </a:p>
          <a:p>
            <a:pPr eaLnBrk="0" hangingPunct="0">
              <a:defRPr/>
            </a:pPr>
            <a:r>
              <a:rPr lang="en-AU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chromosome = 00001</a:t>
            </a:r>
          </a:p>
          <a:p>
            <a:pPr eaLnBrk="0" hangingPunct="0">
              <a:defRPr/>
            </a:pPr>
            <a:r>
              <a:rPr lang="en-AU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fitness = 1</a:t>
            </a: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4826000" y="3962400"/>
            <a:ext cx="43180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AU" sz="3200" b="1" u="sng" dirty="0">
                <a:solidFill>
                  <a:schemeClr val="folHlink"/>
                </a:solidFill>
                <a:latin typeface="Times New Roman" pitchFamily="18" charset="0"/>
              </a:rPr>
              <a:t>individual 4:</a:t>
            </a:r>
            <a:endParaRPr lang="en-AU" sz="3200" dirty="0">
              <a:solidFill>
                <a:schemeClr val="folHlink"/>
              </a:solidFill>
              <a:latin typeface="Times New Roman" pitchFamily="18" charset="0"/>
            </a:endParaRPr>
          </a:p>
          <a:p>
            <a:pPr eaLnBrk="0" hangingPunct="0">
              <a:defRPr/>
            </a:pPr>
            <a:r>
              <a:rPr lang="en-AU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chromosome = 01110</a:t>
            </a:r>
          </a:p>
          <a:p>
            <a:pPr eaLnBrk="0" hangingPunct="0">
              <a:defRPr/>
            </a:pPr>
            <a:r>
              <a:rPr lang="en-AU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fitness = 3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152400" y="5715000"/>
            <a:ext cx="88392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>
                <a:solidFill>
                  <a:schemeClr val="hlink"/>
                </a:solidFill>
                <a:latin typeface="Tahoma" pitchFamily="34" charset="0"/>
              </a:rPr>
              <a:t>Kromosom ditentukan secara acak !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60513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4400" b="1" dirty="0" err="1">
                <a:solidFill>
                  <a:srgbClr val="000000"/>
                </a:solidFill>
                <a:latin typeface="Calibri" pitchFamily="34" charset="0"/>
              </a:rPr>
              <a:t>Algoritma</a:t>
            </a:r>
            <a:r>
              <a:rPr lang="en-US" sz="44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Calibri" pitchFamily="34" charset="0"/>
              </a:rPr>
              <a:t>Genetika</a:t>
            </a:r>
            <a:endParaRPr lang="en-US" sz="4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Suatu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algoritma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pencarian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berdasarkan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mekanisme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seleksi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natural 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dan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genetik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3200" i="1" dirty="0" err="1">
                <a:solidFill>
                  <a:srgbClr val="000000"/>
                </a:solidFill>
                <a:latin typeface="Bodoni MT" pitchFamily="18" charset="0"/>
              </a:rPr>
              <a:t>Individu</a:t>
            </a:r>
            <a:r>
              <a:rPr lang="en-US" sz="3200" i="1" dirty="0">
                <a:solidFill>
                  <a:srgbClr val="000000"/>
                </a:solidFill>
                <a:latin typeface="Bodoni MT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Bodoni MT" pitchFamily="18" charset="0"/>
              </a:rPr>
              <a:t>mengalami</a:t>
            </a:r>
            <a:r>
              <a:rPr lang="en-US" sz="3200" i="1" dirty="0">
                <a:solidFill>
                  <a:srgbClr val="000000"/>
                </a:solidFill>
                <a:latin typeface="Bodoni MT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Bodoni MT" pitchFamily="18" charset="0"/>
              </a:rPr>
              <a:t>perubahan</a:t>
            </a:r>
            <a:r>
              <a:rPr lang="en-US" sz="3200" i="1" dirty="0">
                <a:solidFill>
                  <a:srgbClr val="000000"/>
                </a:solidFill>
                <a:latin typeface="Bodoni MT" pitchFamily="18" charset="0"/>
              </a:rPr>
              <a:t> gen </a:t>
            </a:r>
            <a:r>
              <a:rPr lang="en-US" sz="3200" i="1" dirty="0" err="1">
                <a:solidFill>
                  <a:srgbClr val="000000"/>
                </a:solidFill>
                <a:latin typeface="Bodoni MT" pitchFamily="18" charset="0"/>
              </a:rPr>
              <a:t>untuk</a:t>
            </a:r>
            <a:r>
              <a:rPr lang="en-US" sz="3200" i="1" dirty="0">
                <a:solidFill>
                  <a:srgbClr val="000000"/>
                </a:solidFill>
                <a:latin typeface="Bodoni MT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Bodoni MT" pitchFamily="18" charset="0"/>
              </a:rPr>
              <a:t>menyesuaikan</a:t>
            </a:r>
            <a:r>
              <a:rPr lang="en-US" sz="3200" i="1" dirty="0">
                <a:solidFill>
                  <a:srgbClr val="000000"/>
                </a:solidFill>
                <a:latin typeface="Bodoni MT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Bodoni MT" pitchFamily="18" charset="0"/>
              </a:rPr>
              <a:t>dengan</a:t>
            </a:r>
            <a:r>
              <a:rPr lang="en-US" sz="3200" i="1" dirty="0">
                <a:solidFill>
                  <a:srgbClr val="000000"/>
                </a:solidFill>
                <a:latin typeface="Bodoni MT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Bodoni MT" pitchFamily="18" charset="0"/>
              </a:rPr>
              <a:t>lingkungan</a:t>
            </a:r>
            <a:r>
              <a:rPr lang="en-US" sz="3200" i="1" dirty="0">
                <a:solidFill>
                  <a:srgbClr val="000000"/>
                </a:solidFill>
                <a:latin typeface="Bodoni MT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Bodoni MT" pitchFamily="18" charset="0"/>
              </a:rPr>
              <a:t>hidupnya</a:t>
            </a:r>
            <a:r>
              <a:rPr lang="en-US" sz="3200" i="1" dirty="0">
                <a:solidFill>
                  <a:srgbClr val="000000"/>
                </a:solidFill>
                <a:latin typeface="Bodoni MT" pitchFamily="18" charset="0"/>
              </a:rPr>
              <a:t> 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3200" i="1" dirty="0" err="1">
                <a:solidFill>
                  <a:srgbClr val="000000"/>
                </a:solidFill>
                <a:latin typeface="Bodoni MT" pitchFamily="18" charset="0"/>
              </a:rPr>
              <a:t>Individu</a:t>
            </a:r>
            <a:r>
              <a:rPr lang="en-US" sz="3200" i="1" dirty="0">
                <a:solidFill>
                  <a:srgbClr val="000000"/>
                </a:solidFill>
                <a:latin typeface="Bodoni MT" pitchFamily="18" charset="0"/>
              </a:rPr>
              <a:t> yang </a:t>
            </a:r>
            <a:r>
              <a:rPr lang="en-US" sz="3200" i="1" dirty="0" err="1">
                <a:solidFill>
                  <a:srgbClr val="000000"/>
                </a:solidFill>
                <a:latin typeface="Bodoni MT" pitchFamily="18" charset="0"/>
              </a:rPr>
              <a:t>kuat</a:t>
            </a:r>
            <a:r>
              <a:rPr lang="en-US" sz="3200" i="1" dirty="0">
                <a:solidFill>
                  <a:srgbClr val="000000"/>
                </a:solidFill>
                <a:latin typeface="Bodoni MT" pitchFamily="18" charset="0"/>
              </a:rPr>
              <a:t> yang </a:t>
            </a:r>
            <a:r>
              <a:rPr lang="en-US" sz="3200" i="1" dirty="0" err="1">
                <a:solidFill>
                  <a:srgbClr val="000000"/>
                </a:solidFill>
                <a:latin typeface="Bodoni MT" pitchFamily="18" charset="0"/>
              </a:rPr>
              <a:t>bertahan</a:t>
            </a:r>
            <a:endParaRPr lang="en-US" sz="3200" i="1" dirty="0">
              <a:solidFill>
                <a:srgbClr val="000000"/>
              </a:solidFill>
              <a:latin typeface="Bodoni MT" pitchFamily="18" charset="0"/>
            </a:endParaRP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Algoritma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genetika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ditemukan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Calibri" pitchFamily="34" charset="0"/>
              </a:rPr>
              <a:t>oleh</a:t>
            </a:r>
            <a:r>
              <a:rPr lang="en-US" sz="4000" b="1" dirty="0">
                <a:solidFill>
                  <a:srgbClr val="000000"/>
                </a:solidFill>
                <a:latin typeface="Calibri" pitchFamily="34" charset="0"/>
              </a:rPr>
              <a:t> John Holland (1975)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untuk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meniru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beberapa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proses yang 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terjadi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di 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seleksi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natural.</a:t>
            </a:r>
          </a:p>
          <a:p>
            <a:pPr eaLnBrk="1" hangingPunct="1">
              <a:spcBef>
                <a:spcPts val="800"/>
              </a:spcBef>
            </a:pPr>
            <a:endParaRPr lang="en-US" sz="32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A967D675-07DE-4A8C-BFF9-7BFC97E4FADD}" type="slidenum">
              <a:rPr lang="en-US" smtClean="0"/>
              <a:pPr algn="ctr"/>
              <a:t>20</a:t>
            </a:fld>
            <a:endParaRPr lang="en-US" smtClean="0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id-ID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SELEKSI ROULLETTE WHEEL</a:t>
            </a:r>
            <a:endParaRPr lang="en-US" sz="4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609600" y="5091113"/>
            <a:ext cx="83058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en-AU" sz="3200" b="1" u="sng">
                <a:solidFill>
                  <a:schemeClr val="folHlink"/>
                </a:solidFill>
                <a:latin typeface="Times New Roman" pitchFamily="18" charset="0"/>
              </a:rPr>
              <a:t>Assume:</a:t>
            </a:r>
            <a:r>
              <a:rPr lang="en-AU" sz="3200" b="1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  <a:p>
            <a:pPr algn="just" eaLnBrk="0" hangingPunct="0"/>
            <a:r>
              <a:rPr lang="en-AU" sz="2400" b="1">
                <a:solidFill>
                  <a:srgbClr val="FF9900"/>
                </a:solidFill>
                <a:latin typeface="Times New Roman" pitchFamily="18" charset="0"/>
              </a:rPr>
              <a:t>Roullete dilakukan 4 kali dan menghasilkan </a:t>
            </a:r>
            <a:r>
              <a:rPr lang="en-AU" sz="2400" b="1">
                <a:solidFill>
                  <a:schemeClr val="folHlink"/>
                </a:solidFill>
                <a:latin typeface="Times New Roman" pitchFamily="18" charset="0"/>
              </a:rPr>
              <a:t>1 copy dari i1</a:t>
            </a:r>
            <a:r>
              <a:rPr lang="en-AU" sz="2400" b="1">
                <a:solidFill>
                  <a:srgbClr val="FF9900"/>
                </a:solidFill>
                <a:latin typeface="Times New Roman" pitchFamily="18" charset="0"/>
              </a:rPr>
              <a:t>, </a:t>
            </a:r>
            <a:r>
              <a:rPr lang="en-AU" sz="2400" b="1">
                <a:solidFill>
                  <a:srgbClr val="00B050"/>
                </a:solidFill>
                <a:latin typeface="Times New Roman" pitchFamily="18" charset="0"/>
              </a:rPr>
              <a:t>2 copy dari i3</a:t>
            </a:r>
            <a:r>
              <a:rPr lang="en-AU" sz="2400" b="1">
                <a:solidFill>
                  <a:schemeClr val="accent1"/>
                </a:solidFill>
                <a:latin typeface="Times New Roman" pitchFamily="18" charset="0"/>
              </a:rPr>
              <a:t>,</a:t>
            </a:r>
            <a:r>
              <a:rPr lang="en-AU" sz="2400" b="1">
                <a:solidFill>
                  <a:srgbClr val="FF9900"/>
                </a:solidFill>
                <a:latin typeface="Times New Roman" pitchFamily="18" charset="0"/>
              </a:rPr>
              <a:t> </a:t>
            </a:r>
            <a:r>
              <a:rPr lang="en-AU" sz="2400" b="1">
                <a:solidFill>
                  <a:schemeClr val="hlink"/>
                </a:solidFill>
                <a:latin typeface="Times New Roman" pitchFamily="18" charset="0"/>
              </a:rPr>
              <a:t>1 copy dari i4</a:t>
            </a:r>
            <a:endParaRPr lang="en-AU" sz="24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609600" y="1997075"/>
            <a:ext cx="3048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AU" sz="2400" b="1" u="sng">
                <a:solidFill>
                  <a:schemeClr val="folHlink"/>
                </a:solidFill>
                <a:latin typeface="Times New Roman" pitchFamily="18" charset="0"/>
              </a:rPr>
              <a:t>Current Population:</a:t>
            </a:r>
            <a:endParaRPr lang="en-AU" sz="2400">
              <a:solidFill>
                <a:schemeClr val="folHlink"/>
              </a:solidFill>
              <a:latin typeface="Times New Roman" pitchFamily="18" charset="0"/>
            </a:endParaRPr>
          </a:p>
          <a:p>
            <a:pPr eaLnBrk="0" hangingPunct="0"/>
            <a:r>
              <a:rPr lang="en-AU" sz="2400" b="1">
                <a:solidFill>
                  <a:srgbClr val="FF9900"/>
                </a:solidFill>
                <a:latin typeface="Times New Roman" pitchFamily="18" charset="0"/>
              </a:rPr>
              <a:t>i1: 11001, 3</a:t>
            </a:r>
          </a:p>
          <a:p>
            <a:pPr eaLnBrk="0" hangingPunct="0"/>
            <a:r>
              <a:rPr lang="en-AU" sz="2400" b="1">
                <a:solidFill>
                  <a:srgbClr val="FF9900"/>
                </a:solidFill>
                <a:latin typeface="Times New Roman" pitchFamily="18" charset="0"/>
              </a:rPr>
              <a:t>i2: 00001, 1</a:t>
            </a:r>
          </a:p>
          <a:p>
            <a:pPr eaLnBrk="0" hangingPunct="0"/>
            <a:r>
              <a:rPr lang="en-AU" sz="2400" b="1">
                <a:solidFill>
                  <a:srgbClr val="FF9900"/>
                </a:solidFill>
                <a:latin typeface="Times New Roman" pitchFamily="18" charset="0"/>
              </a:rPr>
              <a:t>i3: 11111, 5</a:t>
            </a:r>
          </a:p>
          <a:p>
            <a:pPr eaLnBrk="0" hangingPunct="0"/>
            <a:r>
              <a:rPr lang="en-AU" sz="2400" b="1">
                <a:solidFill>
                  <a:srgbClr val="FF9900"/>
                </a:solidFill>
                <a:latin typeface="Times New Roman" pitchFamily="18" charset="0"/>
              </a:rPr>
              <a:t>i4: 01110, 3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4648200" y="2073275"/>
            <a:ext cx="4191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AU" sz="2400" b="1" u="sng">
                <a:solidFill>
                  <a:schemeClr val="folHlink"/>
                </a:solidFill>
                <a:latin typeface="Times New Roman" pitchFamily="18" charset="0"/>
              </a:rPr>
              <a:t>Probability of each individual </a:t>
            </a:r>
          </a:p>
          <a:p>
            <a:pPr eaLnBrk="0" hangingPunct="0"/>
            <a:r>
              <a:rPr lang="en-AU" sz="2400" b="1" u="sng">
                <a:solidFill>
                  <a:schemeClr val="folHlink"/>
                </a:solidFill>
                <a:latin typeface="Times New Roman" pitchFamily="18" charset="0"/>
              </a:rPr>
              <a:t>being selected:</a:t>
            </a:r>
            <a:endParaRPr lang="en-AU" sz="2400">
              <a:solidFill>
                <a:schemeClr val="folHlink"/>
              </a:solidFill>
              <a:latin typeface="Times New Roman" pitchFamily="18" charset="0"/>
            </a:endParaRPr>
          </a:p>
          <a:p>
            <a:pPr eaLnBrk="0" hangingPunct="0"/>
            <a:r>
              <a:rPr lang="en-AU" sz="2400" b="1">
                <a:solidFill>
                  <a:srgbClr val="FF9900"/>
                </a:solidFill>
                <a:latin typeface="Times New Roman" pitchFamily="18" charset="0"/>
              </a:rPr>
              <a:t>prob( i1 ) = 3/12 = 0.25</a:t>
            </a:r>
          </a:p>
          <a:p>
            <a:pPr eaLnBrk="0" hangingPunct="0"/>
            <a:r>
              <a:rPr lang="en-AU" sz="2400" b="1">
                <a:solidFill>
                  <a:srgbClr val="FF9900"/>
                </a:solidFill>
                <a:latin typeface="Times New Roman" pitchFamily="18" charset="0"/>
              </a:rPr>
              <a:t>prob( i2 ) = 1/12 = 0.08</a:t>
            </a:r>
          </a:p>
          <a:p>
            <a:pPr eaLnBrk="0" hangingPunct="0"/>
            <a:r>
              <a:rPr lang="en-AU" sz="2400" b="1">
                <a:solidFill>
                  <a:srgbClr val="FF9900"/>
                </a:solidFill>
                <a:latin typeface="Times New Roman" pitchFamily="18" charset="0"/>
              </a:rPr>
              <a:t>prob( i3 ) = 5/12 = 0.42</a:t>
            </a:r>
          </a:p>
          <a:p>
            <a:pPr eaLnBrk="0" hangingPunct="0"/>
            <a:r>
              <a:rPr lang="en-AU" sz="2400" b="1">
                <a:solidFill>
                  <a:srgbClr val="FF9900"/>
                </a:solidFill>
                <a:latin typeface="Times New Roman" pitchFamily="18" charset="0"/>
              </a:rPr>
              <a:t>prob( i4 ) = 3/12 = 0.25</a:t>
            </a: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609600" y="4054475"/>
            <a:ext cx="266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AU" sz="2400" b="1" u="sng">
                <a:solidFill>
                  <a:schemeClr val="folHlink"/>
                </a:solidFill>
                <a:latin typeface="Times New Roman" pitchFamily="18" charset="0"/>
              </a:rPr>
              <a:t>Total Fitness</a:t>
            </a:r>
            <a:endParaRPr lang="en-AU" sz="2400">
              <a:solidFill>
                <a:schemeClr val="folHlink"/>
              </a:solidFill>
              <a:latin typeface="Times New Roman" pitchFamily="18" charset="0"/>
            </a:endParaRPr>
          </a:p>
          <a:p>
            <a:pPr eaLnBrk="0" hangingPunct="0"/>
            <a:r>
              <a:rPr lang="en-AU" sz="2400" b="1">
                <a:solidFill>
                  <a:srgbClr val="FF9900"/>
                </a:solidFill>
                <a:latin typeface="Times New Roman" pitchFamily="18" charset="0"/>
              </a:rPr>
              <a:t>TF = 3+1+5+3 = 12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7198AE6D-3E18-4BBE-B664-9D0C0976EC11}" type="slidenum">
              <a:rPr lang="en-US" smtClean="0"/>
              <a:pPr algn="ctr"/>
              <a:t>21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d-ID" sz="4400" smtClean="0">
                <a:solidFill>
                  <a:schemeClr val="tx1"/>
                </a:solidFill>
                <a:latin typeface="Calibri" pitchFamily="34" charset="0"/>
              </a:rPr>
              <a:t>PEMASANGAN KROMOSOM</a:t>
            </a:r>
            <a:endParaRPr lang="en-US" sz="440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419600" y="2030413"/>
            <a:ext cx="4724400" cy="206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AU" sz="3200" b="1" u="sng">
                <a:solidFill>
                  <a:schemeClr val="folHlink"/>
                </a:solidFill>
                <a:latin typeface="Times New Roman" pitchFamily="18" charset="0"/>
              </a:rPr>
              <a:t>Assume:</a:t>
            </a:r>
            <a:endParaRPr lang="en-AU" sz="2400">
              <a:solidFill>
                <a:schemeClr val="folHlink"/>
              </a:solidFill>
              <a:latin typeface="Times New Roman" pitchFamily="18" charset="0"/>
            </a:endParaRPr>
          </a:p>
          <a:p>
            <a:pPr eaLnBrk="0" hangingPunct="0"/>
            <a:r>
              <a:rPr lang="en-AU" sz="2400" b="1">
                <a:solidFill>
                  <a:srgbClr val="FF9900"/>
                </a:solidFill>
                <a:latin typeface="Times New Roman" pitchFamily="18" charset="0"/>
              </a:rPr>
              <a:t>Pasangan (secara acak) :</a:t>
            </a:r>
          </a:p>
          <a:p>
            <a:pPr lvl="1" algn="just" eaLnBrk="0" hangingPunct="0"/>
            <a:r>
              <a:rPr lang="en-AU" sz="2400" b="1">
                <a:solidFill>
                  <a:srgbClr val="FF9900"/>
                </a:solidFill>
                <a:latin typeface="Times New Roman" pitchFamily="18" charset="0"/>
              </a:rPr>
              <a:t>         (mate 1, mate 3)</a:t>
            </a:r>
          </a:p>
          <a:p>
            <a:pPr lvl="1" eaLnBrk="0" hangingPunct="0"/>
            <a:r>
              <a:rPr lang="en-AU" sz="2400" b="1">
                <a:solidFill>
                  <a:srgbClr val="FF9900"/>
                </a:solidFill>
                <a:latin typeface="Times New Roman" pitchFamily="18" charset="0"/>
              </a:rPr>
              <a:t>                     dan</a:t>
            </a:r>
          </a:p>
          <a:p>
            <a:pPr lvl="1" eaLnBrk="0" hangingPunct="0"/>
            <a:r>
              <a:rPr lang="en-AU" sz="2400" b="1">
                <a:solidFill>
                  <a:srgbClr val="FF9900"/>
                </a:solidFill>
                <a:latin typeface="Times New Roman" pitchFamily="18" charset="0"/>
              </a:rPr>
              <a:t>         (mate 2, mate 4) 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2803525" y="4876800"/>
            <a:ext cx="2759075" cy="167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AU" sz="3200" b="1" u="sng">
                <a:solidFill>
                  <a:schemeClr val="folHlink"/>
                </a:solidFill>
                <a:latin typeface="Times New Roman" pitchFamily="18" charset="0"/>
              </a:rPr>
              <a:t>Pairs:</a:t>
            </a:r>
            <a:endParaRPr lang="en-AU" sz="2400">
              <a:solidFill>
                <a:schemeClr val="folHlink"/>
              </a:solidFill>
              <a:latin typeface="Times New Roman" pitchFamily="18" charset="0"/>
            </a:endParaRPr>
          </a:p>
          <a:p>
            <a:pPr eaLnBrk="0" hangingPunct="0"/>
            <a:r>
              <a:rPr lang="en-AU" sz="2400" b="1" u="sng">
                <a:solidFill>
                  <a:schemeClr val="folHlink"/>
                </a:solidFill>
                <a:latin typeface="Times New Roman" pitchFamily="18" charset="0"/>
              </a:rPr>
              <a:t>Pair 1:</a:t>
            </a:r>
            <a:r>
              <a:rPr lang="en-AU" sz="2400" b="1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AU" sz="2400">
                <a:solidFill>
                  <a:schemeClr val="folHlink"/>
                </a:solidFill>
                <a:latin typeface="Times New Roman" pitchFamily="18" charset="0"/>
              </a:rPr>
              <a:t>        </a:t>
            </a:r>
            <a:r>
              <a:rPr lang="en-AU" sz="2400" b="1" u="sng">
                <a:solidFill>
                  <a:schemeClr val="folHlink"/>
                </a:solidFill>
                <a:latin typeface="Times New Roman" pitchFamily="18" charset="0"/>
              </a:rPr>
              <a:t>Pair 2:</a:t>
            </a:r>
            <a:r>
              <a:rPr lang="en-AU" sz="2400" b="1">
                <a:solidFill>
                  <a:schemeClr val="folHlink"/>
                </a:solidFill>
                <a:latin typeface="Times New Roman" pitchFamily="18" charset="0"/>
              </a:rPr>
              <a:t> </a:t>
            </a:r>
            <a:endParaRPr lang="en-AU" sz="2400">
              <a:solidFill>
                <a:schemeClr val="folHlink"/>
              </a:solidFill>
              <a:latin typeface="Times New Roman" pitchFamily="18" charset="0"/>
            </a:endParaRPr>
          </a:p>
          <a:p>
            <a:pPr eaLnBrk="0" hangingPunct="0"/>
            <a:r>
              <a:rPr lang="en-AU" sz="2400" b="1">
                <a:solidFill>
                  <a:srgbClr val="FF9900"/>
                </a:solidFill>
                <a:latin typeface="Times New Roman" pitchFamily="18" charset="0"/>
              </a:rPr>
              <a:t>11001           11111</a:t>
            </a:r>
          </a:p>
          <a:p>
            <a:pPr eaLnBrk="0" hangingPunct="0"/>
            <a:r>
              <a:rPr lang="en-AU" sz="2400" b="1">
                <a:solidFill>
                  <a:srgbClr val="FF9900"/>
                </a:solidFill>
                <a:latin typeface="Times New Roman" pitchFamily="18" charset="0"/>
              </a:rPr>
              <a:t>11111           01110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609600" y="2057400"/>
            <a:ext cx="3446463" cy="234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sz="2800" b="1" u="sng">
                <a:solidFill>
                  <a:schemeClr val="folHlink"/>
                </a:solidFill>
                <a:latin typeface="Times New Roman" pitchFamily="18" charset="0"/>
              </a:rPr>
              <a:t>Current mating pool:</a:t>
            </a:r>
            <a:endParaRPr lang="en-AU" sz="2800">
              <a:solidFill>
                <a:schemeClr val="folHlink"/>
              </a:solidFill>
              <a:latin typeface="Times New Roman" pitchFamily="18" charset="0"/>
            </a:endParaRPr>
          </a:p>
          <a:p>
            <a:pPr eaLnBrk="0" hangingPunct="0"/>
            <a:endParaRPr lang="en-AU" sz="2400">
              <a:solidFill>
                <a:schemeClr val="folHlink"/>
              </a:solidFill>
              <a:latin typeface="Times New Roman" pitchFamily="18" charset="0"/>
            </a:endParaRPr>
          </a:p>
          <a:p>
            <a:pPr eaLnBrk="0" hangingPunct="0"/>
            <a:r>
              <a:rPr lang="en-AU" sz="2400" b="1">
                <a:solidFill>
                  <a:schemeClr val="folHlink"/>
                </a:solidFill>
                <a:latin typeface="Times New Roman" pitchFamily="18" charset="0"/>
              </a:rPr>
              <a:t>mate 1:</a:t>
            </a:r>
            <a:r>
              <a:rPr lang="en-AU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AU" sz="2400" b="1">
                <a:solidFill>
                  <a:srgbClr val="FF9900"/>
                </a:solidFill>
                <a:latin typeface="Times New Roman" pitchFamily="18" charset="0"/>
              </a:rPr>
              <a:t>11001 </a:t>
            </a:r>
            <a:r>
              <a:rPr lang="en-AU" sz="2400" b="1" i="1">
                <a:solidFill>
                  <a:srgbClr val="FF9900"/>
                </a:solidFill>
                <a:latin typeface="Times New Roman" pitchFamily="18" charset="0"/>
              </a:rPr>
              <a:t>(i1)</a:t>
            </a:r>
            <a:endParaRPr lang="en-AU" sz="2400" b="1">
              <a:solidFill>
                <a:srgbClr val="FF9900"/>
              </a:solidFill>
              <a:latin typeface="Times New Roman" pitchFamily="18" charset="0"/>
            </a:endParaRPr>
          </a:p>
          <a:p>
            <a:pPr eaLnBrk="0" hangingPunct="0"/>
            <a:r>
              <a:rPr lang="en-AU" sz="2400" b="1">
                <a:solidFill>
                  <a:schemeClr val="folHlink"/>
                </a:solidFill>
                <a:latin typeface="Times New Roman" pitchFamily="18" charset="0"/>
              </a:rPr>
              <a:t>mate 2:</a:t>
            </a:r>
            <a:r>
              <a:rPr lang="en-AU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AU" sz="2400" b="1">
                <a:solidFill>
                  <a:srgbClr val="FF9900"/>
                </a:solidFill>
                <a:latin typeface="Times New Roman" pitchFamily="18" charset="0"/>
              </a:rPr>
              <a:t>11111 </a:t>
            </a:r>
            <a:r>
              <a:rPr lang="en-AU" sz="2400" b="1" i="1">
                <a:solidFill>
                  <a:srgbClr val="FF9900"/>
                </a:solidFill>
                <a:latin typeface="Times New Roman" pitchFamily="18" charset="0"/>
              </a:rPr>
              <a:t>(i3)</a:t>
            </a:r>
            <a:endParaRPr lang="en-AU" sz="2400" b="1">
              <a:solidFill>
                <a:srgbClr val="FF9900"/>
              </a:solidFill>
              <a:latin typeface="Times New Roman" pitchFamily="18" charset="0"/>
            </a:endParaRPr>
          </a:p>
          <a:p>
            <a:pPr eaLnBrk="0" hangingPunct="0"/>
            <a:r>
              <a:rPr lang="en-AU" sz="2400" b="1">
                <a:solidFill>
                  <a:schemeClr val="folHlink"/>
                </a:solidFill>
                <a:latin typeface="Times New Roman" pitchFamily="18" charset="0"/>
              </a:rPr>
              <a:t>mate 3:</a:t>
            </a:r>
            <a:r>
              <a:rPr lang="en-AU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AU" sz="2400" b="1">
                <a:solidFill>
                  <a:srgbClr val="FF9900"/>
                </a:solidFill>
                <a:latin typeface="Times New Roman" pitchFamily="18" charset="0"/>
              </a:rPr>
              <a:t>11111</a:t>
            </a:r>
            <a:r>
              <a:rPr lang="en-AU" sz="2400" b="1" i="1">
                <a:solidFill>
                  <a:srgbClr val="FF9900"/>
                </a:solidFill>
                <a:latin typeface="Times New Roman" pitchFamily="18" charset="0"/>
              </a:rPr>
              <a:t> (i3)</a:t>
            </a:r>
            <a:endParaRPr lang="en-AU" sz="2400" b="1">
              <a:solidFill>
                <a:srgbClr val="FF9900"/>
              </a:solidFill>
              <a:latin typeface="Times New Roman" pitchFamily="18" charset="0"/>
            </a:endParaRPr>
          </a:p>
          <a:p>
            <a:pPr eaLnBrk="0" hangingPunct="0"/>
            <a:r>
              <a:rPr lang="en-AU" sz="2400" b="1">
                <a:solidFill>
                  <a:schemeClr val="folHlink"/>
                </a:solidFill>
                <a:latin typeface="Times New Roman" pitchFamily="18" charset="0"/>
              </a:rPr>
              <a:t>mate 4:</a:t>
            </a:r>
            <a:r>
              <a:rPr lang="en-AU" sz="240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AU" sz="2400" b="1">
                <a:solidFill>
                  <a:srgbClr val="FF9900"/>
                </a:solidFill>
                <a:latin typeface="Times New Roman" pitchFamily="18" charset="0"/>
              </a:rPr>
              <a:t>01110 </a:t>
            </a:r>
            <a:r>
              <a:rPr lang="en-AU" sz="2400" b="1" i="1">
                <a:solidFill>
                  <a:srgbClr val="FF9900"/>
                </a:solidFill>
                <a:latin typeface="Times New Roman" pitchFamily="18" charset="0"/>
              </a:rPr>
              <a:t>(i4)</a:t>
            </a:r>
            <a:endParaRPr lang="en-AU" sz="2400" b="1">
              <a:solidFill>
                <a:srgbClr val="FF99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C2C6278A-8ED8-4B59-91A9-AD0214BDAD79}" type="slidenum">
              <a:rPr lang="en-US" smtClean="0"/>
              <a:pPr algn="ctr"/>
              <a:t>22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400" smtClean="0">
                <a:solidFill>
                  <a:schemeClr val="tx1"/>
                </a:solidFill>
                <a:latin typeface="Calibri" pitchFamily="34" charset="0"/>
              </a:rPr>
              <a:t>CROSS</a:t>
            </a:r>
            <a:r>
              <a:rPr lang="id-ID" sz="440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4400" smtClean="0">
                <a:solidFill>
                  <a:schemeClr val="tx1"/>
                </a:solidFill>
                <a:latin typeface="Calibri" pitchFamily="34" charset="0"/>
              </a:rPr>
              <a:t>OVER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609600" y="2744788"/>
            <a:ext cx="3176588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sz="3200" u="sng">
                <a:solidFill>
                  <a:schemeClr val="folHlink"/>
                </a:solidFill>
                <a:latin typeface="Times New Roman" pitchFamily="18" charset="0"/>
              </a:rPr>
              <a:t>for pair 1:</a:t>
            </a:r>
            <a:endParaRPr lang="en-AU" sz="3200">
              <a:solidFill>
                <a:schemeClr val="folHlink"/>
              </a:solidFill>
              <a:latin typeface="Times New Roman" pitchFamily="18" charset="0"/>
            </a:endParaRPr>
          </a:p>
          <a:p>
            <a:pPr eaLnBrk="0" hangingPunct="0"/>
            <a:r>
              <a:rPr lang="en-AU" sz="3200" b="1">
                <a:solidFill>
                  <a:srgbClr val="00B050"/>
                </a:solidFill>
                <a:latin typeface="Times New Roman" pitchFamily="18" charset="0"/>
              </a:rPr>
              <a:t>cross-over site: 3</a:t>
            </a:r>
          </a:p>
          <a:p>
            <a:pPr eaLnBrk="0" hangingPunct="0"/>
            <a:r>
              <a:rPr lang="en-AU" sz="3200" b="1">
                <a:solidFill>
                  <a:srgbClr val="FF9900"/>
                </a:solidFill>
                <a:latin typeface="Times New Roman" pitchFamily="18" charset="0"/>
              </a:rPr>
              <a:t>110 </a:t>
            </a:r>
            <a:r>
              <a:rPr lang="en-AU" sz="3200" b="1">
                <a:solidFill>
                  <a:schemeClr val="folHlink"/>
                </a:solidFill>
                <a:latin typeface="Times New Roman" pitchFamily="18" charset="0"/>
              </a:rPr>
              <a:t>|</a:t>
            </a:r>
            <a:r>
              <a:rPr lang="en-AU" sz="3200" b="1">
                <a:solidFill>
                  <a:srgbClr val="FF9900"/>
                </a:solidFill>
                <a:latin typeface="Times New Roman" pitchFamily="18" charset="0"/>
              </a:rPr>
              <a:t> 01 </a:t>
            </a:r>
            <a:r>
              <a:rPr lang="en-AU" sz="3200" b="1">
                <a:solidFill>
                  <a:srgbClr val="FF9900"/>
                </a:solidFill>
                <a:latin typeface="Times New Roman" pitchFamily="18" charset="0"/>
                <a:sym typeface="Symbol" pitchFamily="18" charset="2"/>
              </a:rPr>
              <a:t>  11011</a:t>
            </a:r>
            <a:endParaRPr lang="en-AU" sz="3200" b="1">
              <a:solidFill>
                <a:srgbClr val="FF9900"/>
              </a:solidFill>
              <a:latin typeface="Times New Roman" pitchFamily="18" charset="0"/>
            </a:endParaRPr>
          </a:p>
          <a:p>
            <a:pPr eaLnBrk="0" hangingPunct="0"/>
            <a:r>
              <a:rPr lang="en-AU" sz="3200" b="1">
                <a:solidFill>
                  <a:srgbClr val="FF9900"/>
                </a:solidFill>
                <a:latin typeface="Times New Roman" pitchFamily="18" charset="0"/>
              </a:rPr>
              <a:t>111 </a:t>
            </a:r>
            <a:r>
              <a:rPr lang="en-AU" sz="3200" b="1">
                <a:solidFill>
                  <a:schemeClr val="folHlink"/>
                </a:solidFill>
                <a:latin typeface="Times New Roman" pitchFamily="18" charset="0"/>
              </a:rPr>
              <a:t>|</a:t>
            </a:r>
            <a:r>
              <a:rPr lang="en-AU" sz="3200" b="1">
                <a:solidFill>
                  <a:srgbClr val="FF9900"/>
                </a:solidFill>
                <a:latin typeface="Times New Roman" pitchFamily="18" charset="0"/>
              </a:rPr>
              <a:t> 11 </a:t>
            </a:r>
            <a:r>
              <a:rPr lang="en-AU" sz="3200" b="1">
                <a:solidFill>
                  <a:srgbClr val="FF9900"/>
                </a:solidFill>
                <a:latin typeface="Times New Roman" pitchFamily="18" charset="0"/>
                <a:sym typeface="Symbol" pitchFamily="18" charset="2"/>
              </a:rPr>
              <a:t>  11101</a:t>
            </a:r>
            <a:endParaRPr lang="en-AU" sz="3200" b="1">
              <a:solidFill>
                <a:srgbClr val="FF9900"/>
              </a:solidFill>
              <a:latin typeface="Times New Roman" pitchFamily="18" charset="0"/>
            </a:endParaRPr>
          </a:p>
          <a:p>
            <a:pPr eaLnBrk="0" hangingPunct="0"/>
            <a:endParaRPr lang="en-AU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5018088" y="2763838"/>
            <a:ext cx="3132137" cy="206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sz="3200" u="sng">
                <a:solidFill>
                  <a:schemeClr val="folHlink"/>
                </a:solidFill>
                <a:latin typeface="Times New Roman" pitchFamily="18" charset="0"/>
              </a:rPr>
              <a:t>for pair 2:</a:t>
            </a:r>
            <a:endParaRPr lang="en-AU" sz="3200">
              <a:solidFill>
                <a:schemeClr val="folHlink"/>
              </a:solidFill>
              <a:latin typeface="Times New Roman" pitchFamily="18" charset="0"/>
            </a:endParaRPr>
          </a:p>
          <a:p>
            <a:pPr eaLnBrk="0" hangingPunct="0"/>
            <a:r>
              <a:rPr lang="en-AU" sz="3200" b="1">
                <a:solidFill>
                  <a:srgbClr val="00B050"/>
                </a:solidFill>
                <a:latin typeface="Times New Roman" pitchFamily="18" charset="0"/>
              </a:rPr>
              <a:t>cross-over site: 1</a:t>
            </a:r>
          </a:p>
          <a:p>
            <a:pPr eaLnBrk="0" hangingPunct="0"/>
            <a:r>
              <a:rPr lang="en-AU" sz="3200" b="1">
                <a:solidFill>
                  <a:srgbClr val="FF9900"/>
                </a:solidFill>
                <a:latin typeface="Times New Roman" pitchFamily="18" charset="0"/>
              </a:rPr>
              <a:t>1 </a:t>
            </a:r>
            <a:r>
              <a:rPr lang="en-AU" sz="3200" b="1">
                <a:solidFill>
                  <a:schemeClr val="folHlink"/>
                </a:solidFill>
                <a:latin typeface="Times New Roman" pitchFamily="18" charset="0"/>
              </a:rPr>
              <a:t>| </a:t>
            </a:r>
            <a:r>
              <a:rPr lang="en-AU" sz="3200" b="1">
                <a:solidFill>
                  <a:srgbClr val="FF9900"/>
                </a:solidFill>
                <a:latin typeface="Times New Roman" pitchFamily="18" charset="0"/>
              </a:rPr>
              <a:t>1111 </a:t>
            </a:r>
            <a:r>
              <a:rPr lang="en-AU" sz="3200" b="1">
                <a:solidFill>
                  <a:srgbClr val="FF9900"/>
                </a:solidFill>
                <a:latin typeface="Times New Roman" pitchFamily="18" charset="0"/>
                <a:sym typeface="Symbol" pitchFamily="18" charset="2"/>
              </a:rPr>
              <a:t>  11110</a:t>
            </a:r>
            <a:endParaRPr lang="en-AU" sz="3200" b="1">
              <a:solidFill>
                <a:srgbClr val="FF9900"/>
              </a:solidFill>
              <a:latin typeface="Times New Roman" pitchFamily="18" charset="0"/>
            </a:endParaRPr>
          </a:p>
          <a:p>
            <a:pPr eaLnBrk="0" hangingPunct="0"/>
            <a:r>
              <a:rPr lang="en-AU" sz="3200" b="1">
                <a:solidFill>
                  <a:srgbClr val="FF9900"/>
                </a:solidFill>
                <a:latin typeface="Times New Roman" pitchFamily="18" charset="0"/>
              </a:rPr>
              <a:t>0 </a:t>
            </a:r>
            <a:r>
              <a:rPr lang="en-AU" sz="3200" b="1">
                <a:solidFill>
                  <a:schemeClr val="folHlink"/>
                </a:solidFill>
                <a:latin typeface="Times New Roman" pitchFamily="18" charset="0"/>
              </a:rPr>
              <a:t>|</a:t>
            </a:r>
            <a:r>
              <a:rPr lang="en-AU" sz="3200" b="1">
                <a:solidFill>
                  <a:srgbClr val="FF9900"/>
                </a:solidFill>
                <a:latin typeface="Times New Roman" pitchFamily="18" charset="0"/>
              </a:rPr>
              <a:t> 1110 </a:t>
            </a:r>
            <a:r>
              <a:rPr lang="en-AU" sz="3200" b="1">
                <a:solidFill>
                  <a:srgbClr val="FF9900"/>
                </a:solidFill>
                <a:latin typeface="Times New Roman" pitchFamily="18" charset="0"/>
                <a:sym typeface="Symbol" pitchFamily="18" charset="2"/>
              </a:rPr>
              <a:t>  01111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3509963" y="2112963"/>
            <a:ext cx="1404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sz="3600" b="1">
                <a:solidFill>
                  <a:schemeClr val="hlink"/>
                </a:solidFill>
                <a:latin typeface="Times New Roman" pitchFamily="18" charset="0"/>
              </a:rPr>
              <a:t>p</a:t>
            </a:r>
            <a:r>
              <a:rPr lang="en-AU" sz="3600" b="1" baseline="-25000">
                <a:solidFill>
                  <a:schemeClr val="hlink"/>
                </a:solidFill>
                <a:latin typeface="Times New Roman" pitchFamily="18" charset="0"/>
              </a:rPr>
              <a:t>c</a:t>
            </a:r>
            <a:r>
              <a:rPr lang="en-AU" sz="3600" b="1">
                <a:solidFill>
                  <a:schemeClr val="hlink"/>
                </a:solidFill>
                <a:latin typeface="Times New Roman" pitchFamily="18" charset="0"/>
              </a:rPr>
              <a:t>=1.0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2362200" y="5075238"/>
            <a:ext cx="44958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sz="3200" u="sng">
                <a:solidFill>
                  <a:schemeClr val="folHlink"/>
                </a:solidFill>
                <a:latin typeface="Times New Roman" pitchFamily="18" charset="0"/>
              </a:rPr>
              <a:t>the new individuals:</a:t>
            </a:r>
            <a:endParaRPr lang="en-AU" sz="2400">
              <a:solidFill>
                <a:schemeClr val="folHlink"/>
              </a:solidFill>
              <a:latin typeface="Times New Roman" pitchFamily="18" charset="0"/>
            </a:endParaRPr>
          </a:p>
          <a:p>
            <a:pPr eaLnBrk="0" hangingPunct="0"/>
            <a:r>
              <a:rPr lang="en-AU" sz="3200">
                <a:solidFill>
                  <a:srgbClr val="FF9900"/>
                </a:solidFill>
                <a:latin typeface="Times New Roman" pitchFamily="18" charset="0"/>
              </a:rPr>
              <a:t>i1: 11011            i3: 11110</a:t>
            </a:r>
          </a:p>
          <a:p>
            <a:pPr eaLnBrk="0" hangingPunct="0"/>
            <a:r>
              <a:rPr lang="en-AU" sz="3200">
                <a:solidFill>
                  <a:srgbClr val="FF9900"/>
                </a:solidFill>
                <a:latin typeface="Times New Roman" pitchFamily="18" charset="0"/>
              </a:rPr>
              <a:t>i2: 11101            i4: 01111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E509F8F5-985B-4000-BBB3-64740E52C98B}" type="slidenum">
              <a:rPr lang="en-US" smtClean="0"/>
              <a:pPr algn="ctr"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d-ID" sz="4400" smtClean="0">
                <a:solidFill>
                  <a:schemeClr val="tx1"/>
                </a:solidFill>
                <a:latin typeface="Calibri" pitchFamily="34" charset="0"/>
              </a:rPr>
              <a:t>MUTASI</a:t>
            </a:r>
            <a:endParaRPr lang="en-US" sz="440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3200400" y="2801938"/>
            <a:ext cx="29749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sz="2800" b="1">
                <a:solidFill>
                  <a:schemeClr val="folHlink"/>
                </a:solidFill>
                <a:latin typeface="Times New Roman" pitchFamily="18" charset="0"/>
              </a:rPr>
              <a:t>i1: </a:t>
            </a:r>
            <a:r>
              <a:rPr lang="en-AU" sz="2800" b="1" u="sng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AU" sz="2800" b="1">
                <a:solidFill>
                  <a:schemeClr val="folHlink"/>
                </a:solidFill>
                <a:latin typeface="Times New Roman" pitchFamily="18" charset="0"/>
              </a:rPr>
              <a:t>1011 </a:t>
            </a:r>
            <a:r>
              <a:rPr lang="en-AU" sz="2800" b="1">
                <a:solidFill>
                  <a:schemeClr val="folHlink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lang="en-AU" sz="2800" b="1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AU" sz="2800" b="1">
                <a:solidFill>
                  <a:schemeClr val="folHlink"/>
                </a:solidFill>
                <a:latin typeface="Times New Roman" pitchFamily="18" charset="0"/>
                <a:sym typeface="Symbol" pitchFamily="18" charset="2"/>
              </a:rPr>
              <a:t>1011</a:t>
            </a:r>
          </a:p>
          <a:p>
            <a:pPr eaLnBrk="0" hangingPunct="0"/>
            <a:endParaRPr lang="en-AU" sz="2800" b="1">
              <a:solidFill>
                <a:schemeClr val="folHlink"/>
              </a:solidFill>
              <a:latin typeface="Times New Roman" pitchFamily="18" charset="0"/>
              <a:sym typeface="Symbol" pitchFamily="18" charset="2"/>
            </a:endParaRPr>
          </a:p>
          <a:p>
            <a:pPr eaLnBrk="0" hangingPunct="0"/>
            <a:r>
              <a:rPr lang="en-AU" sz="2800" b="1">
                <a:solidFill>
                  <a:schemeClr val="folHlink"/>
                </a:solidFill>
                <a:latin typeface="Times New Roman" pitchFamily="18" charset="0"/>
                <a:sym typeface="Symbol" pitchFamily="18" charset="2"/>
              </a:rPr>
              <a:t>i3: 111</a:t>
            </a:r>
            <a:r>
              <a:rPr lang="en-AU" sz="2800" b="1" u="sng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AU" sz="2800" b="1">
                <a:solidFill>
                  <a:schemeClr val="folHlink"/>
                </a:solidFill>
                <a:latin typeface="Times New Roman" pitchFamily="18" charset="0"/>
                <a:sym typeface="Symbol" pitchFamily="18" charset="2"/>
              </a:rPr>
              <a:t>0  111</a:t>
            </a:r>
            <a:r>
              <a:rPr lang="en-AU" sz="2800" b="1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AU" sz="2800" b="1">
                <a:solidFill>
                  <a:schemeClr val="folHlink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0A5AB199-0200-4904-ACAE-6633B22215FA}" type="slidenum">
              <a:rPr lang="en-US" smtClean="0"/>
              <a:pPr algn="ctr"/>
              <a:t>24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d-ID" sz="4400" smtClean="0">
                <a:solidFill>
                  <a:schemeClr val="tx1"/>
                </a:solidFill>
                <a:latin typeface="Calibri" pitchFamily="34" charset="0"/>
              </a:rPr>
              <a:t>POPULASI BARU</a:t>
            </a:r>
            <a:endParaRPr lang="en-US" sz="440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838200" y="2263775"/>
            <a:ext cx="3630613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sz="3200" b="1" u="sng">
                <a:solidFill>
                  <a:schemeClr val="folHlink"/>
                </a:solidFill>
                <a:latin typeface="Times New Roman" pitchFamily="18" charset="0"/>
              </a:rPr>
              <a:t>individual 1:</a:t>
            </a:r>
            <a:endParaRPr lang="en-AU" sz="3200">
              <a:solidFill>
                <a:schemeClr val="folHlink"/>
              </a:solidFill>
              <a:latin typeface="Times New Roman" pitchFamily="18" charset="0"/>
            </a:endParaRPr>
          </a:p>
          <a:p>
            <a:pPr eaLnBrk="0" hangingPunct="0"/>
            <a:r>
              <a:rPr lang="en-AU" sz="3200">
                <a:solidFill>
                  <a:srgbClr val="FF9900"/>
                </a:solidFill>
                <a:latin typeface="Times New Roman" pitchFamily="18" charset="0"/>
              </a:rPr>
              <a:t>chromosome =01011</a:t>
            </a:r>
          </a:p>
          <a:p>
            <a:pPr eaLnBrk="0" hangingPunct="0"/>
            <a:r>
              <a:rPr lang="en-AU" sz="3200">
                <a:solidFill>
                  <a:srgbClr val="FF9900"/>
                </a:solidFill>
                <a:latin typeface="Times New Roman" pitchFamily="18" charset="0"/>
              </a:rPr>
              <a:t>fitness = 3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4800600" y="2263775"/>
            <a:ext cx="3630613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sz="3200" b="1" u="sng">
                <a:solidFill>
                  <a:schemeClr val="folHlink"/>
                </a:solidFill>
                <a:latin typeface="Times New Roman" pitchFamily="18" charset="0"/>
              </a:rPr>
              <a:t>individual 2:</a:t>
            </a:r>
            <a:endParaRPr lang="en-AU" sz="3200">
              <a:solidFill>
                <a:schemeClr val="folHlink"/>
              </a:solidFill>
              <a:latin typeface="Times New Roman" pitchFamily="18" charset="0"/>
            </a:endParaRPr>
          </a:p>
          <a:p>
            <a:pPr eaLnBrk="0" hangingPunct="0"/>
            <a:r>
              <a:rPr lang="en-AU" sz="3200">
                <a:solidFill>
                  <a:srgbClr val="FF9900"/>
                </a:solidFill>
                <a:latin typeface="Times New Roman" pitchFamily="18" charset="0"/>
              </a:rPr>
              <a:t>chromosome =11101</a:t>
            </a:r>
          </a:p>
          <a:p>
            <a:pPr eaLnBrk="0" hangingPunct="0"/>
            <a:r>
              <a:rPr lang="en-AU" sz="3200">
                <a:solidFill>
                  <a:srgbClr val="FF9900"/>
                </a:solidFill>
                <a:latin typeface="Times New Roman" pitchFamily="18" charset="0"/>
              </a:rPr>
              <a:t>fitness = 4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838200" y="4618038"/>
            <a:ext cx="3630613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sz="3200" b="1" u="sng">
                <a:solidFill>
                  <a:schemeClr val="folHlink"/>
                </a:solidFill>
                <a:latin typeface="Times New Roman" pitchFamily="18" charset="0"/>
              </a:rPr>
              <a:t>individual 3:</a:t>
            </a:r>
            <a:endParaRPr lang="en-AU" sz="3200">
              <a:solidFill>
                <a:schemeClr val="folHlink"/>
              </a:solidFill>
              <a:latin typeface="Times New Roman" pitchFamily="18" charset="0"/>
            </a:endParaRPr>
          </a:p>
          <a:p>
            <a:pPr eaLnBrk="0" hangingPunct="0"/>
            <a:r>
              <a:rPr lang="en-AU" sz="3200">
                <a:solidFill>
                  <a:srgbClr val="FF9900"/>
                </a:solidFill>
                <a:latin typeface="Times New Roman" pitchFamily="18" charset="0"/>
              </a:rPr>
              <a:t>chromosome =11100</a:t>
            </a:r>
          </a:p>
          <a:p>
            <a:pPr eaLnBrk="0" hangingPunct="0"/>
            <a:r>
              <a:rPr lang="en-AU" sz="3200">
                <a:solidFill>
                  <a:srgbClr val="FF9900"/>
                </a:solidFill>
                <a:latin typeface="Times New Roman" pitchFamily="18" charset="0"/>
              </a:rPr>
              <a:t>fitness = 3</a:t>
            </a: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4800600" y="4610100"/>
            <a:ext cx="3630613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sz="3200" b="1" u="sng">
                <a:solidFill>
                  <a:schemeClr val="folHlink"/>
                </a:solidFill>
                <a:latin typeface="Times New Roman" pitchFamily="18" charset="0"/>
              </a:rPr>
              <a:t>individual 4:</a:t>
            </a:r>
            <a:endParaRPr lang="en-AU" sz="3200">
              <a:solidFill>
                <a:schemeClr val="folHlink"/>
              </a:solidFill>
              <a:latin typeface="Times New Roman" pitchFamily="18" charset="0"/>
            </a:endParaRPr>
          </a:p>
          <a:p>
            <a:pPr eaLnBrk="0" hangingPunct="0"/>
            <a:r>
              <a:rPr lang="en-AU" sz="3200">
                <a:solidFill>
                  <a:srgbClr val="FF9900"/>
                </a:solidFill>
                <a:latin typeface="Times New Roman" pitchFamily="18" charset="0"/>
              </a:rPr>
              <a:t>chromosome =01111</a:t>
            </a:r>
          </a:p>
          <a:p>
            <a:pPr eaLnBrk="0" hangingPunct="0"/>
            <a:r>
              <a:rPr lang="en-AU" sz="3200">
                <a:solidFill>
                  <a:srgbClr val="FF9900"/>
                </a:solidFill>
                <a:latin typeface="Times New Roman" pitchFamily="18" charset="0"/>
              </a:rPr>
              <a:t>fitness = 4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Calibri" pitchFamily="34" charset="0"/>
              </a:rPr>
              <a:t>PROSES ALGORITMA GENETIKA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058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400" b="1" dirty="0" smtClean="0">
                <a:latin typeface="Calibri" pitchFamily="34" charset="0"/>
              </a:rPr>
              <a:t>TERMINOLOGI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63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2600" b="1" smtClean="0">
                <a:solidFill>
                  <a:srgbClr val="000000"/>
                </a:solidFill>
                <a:latin typeface="Calibri" pitchFamily="34" charset="0"/>
              </a:rPr>
              <a:t>Populasi</a:t>
            </a:r>
            <a:r>
              <a:rPr lang="en-US" sz="2600" smtClean="0">
                <a:solidFill>
                  <a:srgbClr val="000000"/>
                </a:solidFill>
                <a:latin typeface="Calibri" pitchFamily="34" charset="0"/>
              </a:rPr>
              <a:t> – sebuah kumpulan dari satu atau lebih individual (organisme).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2600" b="1" smtClean="0">
                <a:solidFill>
                  <a:srgbClr val="000000"/>
                </a:solidFill>
                <a:latin typeface="Calibri" pitchFamily="34" charset="0"/>
              </a:rPr>
              <a:t>Individual</a:t>
            </a:r>
            <a:r>
              <a:rPr lang="en-US" sz="2600" smtClean="0">
                <a:solidFill>
                  <a:srgbClr val="000000"/>
                </a:solidFill>
                <a:latin typeface="Calibri" pitchFamily="34" charset="0"/>
              </a:rPr>
              <a:t> – satu anggota dari populasi yang merepresentasi sebuah solusi dari suatu masalah yang sedang dipecahkan. </a:t>
            </a:r>
            <a:r>
              <a:rPr lang="en-US" sz="2600" i="1" smtClean="0">
                <a:solidFill>
                  <a:srgbClr val="000000"/>
                </a:solidFill>
                <a:latin typeface="Calibri" pitchFamily="34" charset="0"/>
              </a:rPr>
              <a:t>Genome</a:t>
            </a:r>
            <a:r>
              <a:rPr lang="en-US" sz="2600" smtClean="0">
                <a:solidFill>
                  <a:srgbClr val="000000"/>
                </a:solidFill>
                <a:latin typeface="Calibri" pitchFamily="34" charset="0"/>
              </a:rPr>
              <a:t>-nya mengandung satu atau lebih kromosom.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2600" b="1" smtClean="0">
                <a:solidFill>
                  <a:srgbClr val="000000"/>
                </a:solidFill>
                <a:latin typeface="Calibri" pitchFamily="34" charset="0"/>
              </a:rPr>
              <a:t>Genome</a:t>
            </a:r>
            <a:r>
              <a:rPr lang="en-US" sz="2600" smtClean="0">
                <a:solidFill>
                  <a:srgbClr val="000000"/>
                </a:solidFill>
                <a:latin typeface="Calibri" pitchFamily="34" charset="0"/>
              </a:rPr>
              <a:t> – kumpulan gen dalam suatu individual.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2600" b="1" smtClean="0">
                <a:solidFill>
                  <a:srgbClr val="000000"/>
                </a:solidFill>
                <a:latin typeface="Calibri" pitchFamily="34" charset="0"/>
              </a:rPr>
              <a:t>Kromosom</a:t>
            </a:r>
            <a:r>
              <a:rPr lang="en-US" sz="2600" smtClean="0">
                <a:solidFill>
                  <a:srgbClr val="000000"/>
                </a:solidFill>
                <a:latin typeface="Calibri" pitchFamily="34" charset="0"/>
              </a:rPr>
              <a:t> – sebuah struktur data yang merepresentasikan gen dari suatu individual, biasanya berupa rangkaian biner.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2600" b="1" smtClean="0">
                <a:solidFill>
                  <a:srgbClr val="000000"/>
                </a:solidFill>
                <a:latin typeface="Calibri" pitchFamily="34" charset="0"/>
              </a:rPr>
              <a:t>Gen</a:t>
            </a:r>
            <a:r>
              <a:rPr lang="en-US" sz="2600" smtClean="0">
                <a:solidFill>
                  <a:srgbClr val="000000"/>
                </a:solidFill>
                <a:latin typeface="Calibri" pitchFamily="34" charset="0"/>
              </a:rPr>
              <a:t> – bagian dari suatu kromosom yang mengkodekan (</a:t>
            </a:r>
            <a:r>
              <a:rPr lang="en-US" sz="2600" i="1" smtClean="0">
                <a:solidFill>
                  <a:srgbClr val="000000"/>
                </a:solidFill>
                <a:latin typeface="Calibri" pitchFamily="34" charset="0"/>
              </a:rPr>
              <a:t>encode</a:t>
            </a:r>
            <a:r>
              <a:rPr lang="en-US" sz="2600" smtClean="0">
                <a:solidFill>
                  <a:srgbClr val="000000"/>
                </a:solidFill>
                <a:latin typeface="Calibri" pitchFamily="34" charset="0"/>
              </a:rPr>
              <a:t>) suatu parameter dari satu solusi.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2600" b="1" smtClean="0">
                <a:solidFill>
                  <a:srgbClr val="000000"/>
                </a:solidFill>
                <a:latin typeface="Calibri" pitchFamily="34" charset="0"/>
              </a:rPr>
              <a:t>Fitness</a:t>
            </a:r>
            <a:r>
              <a:rPr lang="en-US" sz="2600" smtClean="0">
                <a:solidFill>
                  <a:srgbClr val="000000"/>
                </a:solidFill>
                <a:latin typeface="Calibri" pitchFamily="34" charset="0"/>
              </a:rPr>
              <a:t> – sebuah nilai yang mengindikasi kualitas dari suatu individual (solusi).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Font typeface="Arial" charset="0"/>
              <a:buChar char="•"/>
            </a:pPr>
            <a:endParaRPr lang="en-US" sz="2600" smtClean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0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 smtClean="0">
                <a:latin typeface="Calibri" pitchFamily="34" charset="0"/>
              </a:rPr>
              <a:t>PROSEDUR GA</a:t>
            </a:r>
          </a:p>
        </p:txBody>
      </p:sp>
      <p:sp>
        <p:nvSpPr>
          <p:cNvPr id="7171" name="Oval 2"/>
          <p:cNvSpPr>
            <a:spLocks noChangeArrowheads="1"/>
          </p:cNvSpPr>
          <p:nvPr/>
        </p:nvSpPr>
        <p:spPr bwMode="auto">
          <a:xfrm>
            <a:off x="990600" y="2533650"/>
            <a:ext cx="1828800" cy="11430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FFFF"/>
                </a:solidFill>
              </a:rPr>
              <a:t>Populasi Awal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733800" y="2228850"/>
            <a:ext cx="1447800" cy="762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FFFF"/>
                </a:solidFill>
              </a:rPr>
              <a:t>Evaluasi Fitness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6248400" y="2228850"/>
            <a:ext cx="1447800" cy="762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FFFF"/>
                </a:solidFill>
              </a:rPr>
              <a:t>Seleksi Individu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6248400" y="4210050"/>
            <a:ext cx="1447800" cy="762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FFFF"/>
                </a:solidFill>
              </a:rPr>
              <a:t>Cross over dan mutasi</a:t>
            </a:r>
          </a:p>
        </p:txBody>
      </p:sp>
      <p:sp>
        <p:nvSpPr>
          <p:cNvPr id="7175" name="Oval 6"/>
          <p:cNvSpPr>
            <a:spLocks noChangeArrowheads="1"/>
          </p:cNvSpPr>
          <p:nvPr/>
        </p:nvSpPr>
        <p:spPr bwMode="auto">
          <a:xfrm>
            <a:off x="3581400" y="4972050"/>
            <a:ext cx="1828800" cy="11430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FFFF"/>
                </a:solidFill>
              </a:rPr>
              <a:t>Populasi Baru</a:t>
            </a:r>
          </a:p>
        </p:txBody>
      </p:sp>
      <p:cxnSp>
        <p:nvCxnSpPr>
          <p:cNvPr id="27" name="AutoShape 7"/>
          <p:cNvCxnSpPr>
            <a:cxnSpLocks noChangeShapeType="1"/>
            <a:stCxn id="7171" idx="6"/>
            <a:endCxn id="7172" idx="1"/>
          </p:cNvCxnSpPr>
          <p:nvPr/>
        </p:nvCxnSpPr>
        <p:spPr bwMode="auto">
          <a:xfrm flipV="1">
            <a:off x="2819400" y="2609850"/>
            <a:ext cx="914400" cy="4953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AutoShape 8"/>
          <p:cNvCxnSpPr>
            <a:cxnSpLocks noChangeShapeType="1"/>
            <a:stCxn id="7172" idx="3"/>
            <a:endCxn id="7173" idx="1"/>
          </p:cNvCxnSpPr>
          <p:nvPr/>
        </p:nvCxnSpPr>
        <p:spPr bwMode="auto">
          <a:xfrm>
            <a:off x="5181600" y="2609850"/>
            <a:ext cx="10668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AutoShape 9"/>
          <p:cNvCxnSpPr>
            <a:cxnSpLocks noChangeShapeType="1"/>
            <a:stCxn id="7174" idx="1"/>
            <a:endCxn id="7175" idx="6"/>
          </p:cNvCxnSpPr>
          <p:nvPr/>
        </p:nvCxnSpPr>
        <p:spPr bwMode="auto">
          <a:xfrm flipH="1">
            <a:off x="5410200" y="4591050"/>
            <a:ext cx="838200" cy="9525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AutoShape 10"/>
          <p:cNvCxnSpPr>
            <a:cxnSpLocks noChangeShapeType="1"/>
            <a:stCxn id="7173" idx="2"/>
            <a:endCxn id="7174" idx="0"/>
          </p:cNvCxnSpPr>
          <p:nvPr/>
        </p:nvCxnSpPr>
        <p:spPr bwMode="auto">
          <a:xfrm>
            <a:off x="6972300" y="2990850"/>
            <a:ext cx="0" cy="12192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AutoShape 11"/>
          <p:cNvCxnSpPr>
            <a:cxnSpLocks noChangeShapeType="1"/>
            <a:stCxn id="7175" idx="0"/>
            <a:endCxn id="7172" idx="2"/>
          </p:cNvCxnSpPr>
          <p:nvPr/>
        </p:nvCxnSpPr>
        <p:spPr bwMode="auto">
          <a:xfrm flipH="1" flipV="1">
            <a:off x="4457700" y="2990850"/>
            <a:ext cx="38100" cy="19812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Calibri" pitchFamily="34" charset="0"/>
              </a:rPr>
              <a:t>NILAI FITNESS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3000">
                <a:solidFill>
                  <a:srgbClr val="000000"/>
                </a:solidFill>
                <a:latin typeface="Calibri" pitchFamily="34" charset="0"/>
              </a:rPr>
              <a:t>Nilai suatu individu/solusi (baik/tidaknya suatu individu/solusi)</a:t>
            </a:r>
          </a:p>
          <a:p>
            <a:pPr eaLnBrk="1" hangingPunct="1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3000">
                <a:solidFill>
                  <a:srgbClr val="000000"/>
                </a:solidFill>
                <a:latin typeface="Calibri" pitchFamily="34" charset="0"/>
              </a:rPr>
              <a:t>Acuan dalam mencapai nilai optimal dalam algoritma genetika -&gt; mencari individu dengan nilai fitness yang paling tinggi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Calibri" pitchFamily="34" charset="0"/>
              </a:rPr>
              <a:t>SELEKSI 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Pemilihan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individu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berdasarkan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nilai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fitness-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nya</a:t>
            </a:r>
            <a:endParaRPr lang="en-US" sz="3200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3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Semakin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tinggi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nilai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fitness </a:t>
            </a:r>
            <a:r>
              <a:rPr lang="en-US" sz="3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suatu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individu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semakin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besar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kemungkinannya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untuk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terpilih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Salah 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satu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teknik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yang 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dapat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dilakukan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adalah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dengan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teknik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mesin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roullete</a:t>
            </a:r>
            <a:endParaRPr lang="en-US" sz="32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4400">
                <a:solidFill>
                  <a:srgbClr val="000000"/>
                </a:solidFill>
                <a:latin typeface="Calibri" pitchFamily="34" charset="0"/>
              </a:rPr>
              <a:t>Mesin Roullete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pitchFamily="34" charset="0"/>
              </a:rPr>
              <a:t>Contoh :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rgbClr val="000000"/>
                </a:solidFill>
                <a:latin typeface="Calibri" pitchFamily="34" charset="0"/>
              </a:rPr>
              <a:t>Individu 1 : nilai fitness : 10%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rgbClr val="000000"/>
                </a:solidFill>
                <a:latin typeface="Calibri" pitchFamily="34" charset="0"/>
              </a:rPr>
              <a:t>Individu 2 : nilai fitness : 25%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rgbClr val="000000"/>
                </a:solidFill>
                <a:latin typeface="Calibri" pitchFamily="34" charset="0"/>
              </a:rPr>
              <a:t>Individu 3 : nilai fitness : 40%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rgbClr val="000000"/>
                </a:solidFill>
                <a:latin typeface="Calibri" pitchFamily="34" charset="0"/>
              </a:rPr>
              <a:t>Individu 4 : nilai fitness : 15%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rgbClr val="000000"/>
                </a:solidFill>
                <a:latin typeface="Calibri" pitchFamily="34" charset="0"/>
              </a:rPr>
              <a:t>Individu 5 : nilai fitness : 10%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endParaRPr lang="en-US" sz="32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648200"/>
            <a:ext cx="4505325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4400">
                <a:solidFill>
                  <a:srgbClr val="000000"/>
                </a:solidFill>
                <a:latin typeface="Calibri" pitchFamily="34" charset="0"/>
              </a:rPr>
              <a:t>Mesin Roullete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Calibri" pitchFamily="34" charset="0"/>
              </a:rPr>
              <a:t>Contoh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 :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 pitchFamily="34" charset="0"/>
              </a:rPr>
              <a:t>Individu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 1 : </a:t>
            </a:r>
            <a:r>
              <a:rPr lang="en-US" sz="2800" dirty="0" err="1">
                <a:solidFill>
                  <a:srgbClr val="000000"/>
                </a:solidFill>
                <a:latin typeface="Calibri" pitchFamily="34" charset="0"/>
              </a:rPr>
              <a:t>nilai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 fitness : 10%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 pitchFamily="34" charset="0"/>
              </a:rPr>
              <a:t>Individu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 2 : </a:t>
            </a:r>
            <a:r>
              <a:rPr lang="en-US" sz="2800" dirty="0" err="1">
                <a:solidFill>
                  <a:srgbClr val="000000"/>
                </a:solidFill>
                <a:latin typeface="Calibri" pitchFamily="34" charset="0"/>
              </a:rPr>
              <a:t>nilai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 fitness : 25%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3600" b="1" dirty="0" err="1">
                <a:solidFill>
                  <a:srgbClr val="000000"/>
                </a:solidFill>
                <a:latin typeface="Calibri" pitchFamily="34" charset="0"/>
              </a:rPr>
              <a:t>Individu</a:t>
            </a:r>
            <a:r>
              <a:rPr lang="en-US" sz="3600" b="1" dirty="0">
                <a:solidFill>
                  <a:srgbClr val="000000"/>
                </a:solidFill>
                <a:latin typeface="Calibri" pitchFamily="34" charset="0"/>
              </a:rPr>
              <a:t> 3 : </a:t>
            </a:r>
            <a:r>
              <a:rPr lang="en-US" sz="3600" b="1" dirty="0" err="1">
                <a:solidFill>
                  <a:srgbClr val="000000"/>
                </a:solidFill>
                <a:latin typeface="Calibri" pitchFamily="34" charset="0"/>
              </a:rPr>
              <a:t>nilai</a:t>
            </a:r>
            <a:r>
              <a:rPr lang="en-US" sz="3600" b="1" dirty="0">
                <a:solidFill>
                  <a:srgbClr val="000000"/>
                </a:solidFill>
                <a:latin typeface="Calibri" pitchFamily="34" charset="0"/>
              </a:rPr>
              <a:t> fitness : 40%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 pitchFamily="34" charset="0"/>
              </a:rPr>
              <a:t>Individu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 4 : </a:t>
            </a:r>
            <a:r>
              <a:rPr lang="en-US" sz="2800" dirty="0" err="1">
                <a:solidFill>
                  <a:srgbClr val="000000"/>
                </a:solidFill>
                <a:latin typeface="Calibri" pitchFamily="34" charset="0"/>
              </a:rPr>
              <a:t>nilai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 fitness : 15%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 pitchFamily="34" charset="0"/>
              </a:rPr>
              <a:t>Individu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 5 : </a:t>
            </a:r>
            <a:r>
              <a:rPr lang="en-US" sz="2800" dirty="0" err="1">
                <a:solidFill>
                  <a:srgbClr val="000000"/>
                </a:solidFill>
                <a:latin typeface="Calibri" pitchFamily="34" charset="0"/>
              </a:rPr>
              <a:t>nilai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 fitness : 10%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endParaRPr lang="en-US" sz="32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648200"/>
            <a:ext cx="4505325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77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452</TotalTime>
  <Words>785</Words>
  <Application>Microsoft Office PowerPoint</Application>
  <PresentationFormat>On-screen Show (4:3)</PresentationFormat>
  <Paragraphs>146</Paragraphs>
  <Slides>24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Watermark</vt:lpstr>
      <vt:lpstr>ALGORITMA GENETIKA</vt:lpstr>
      <vt:lpstr>PowerPoint Presentation</vt:lpstr>
      <vt:lpstr>PowerPoint Presentation</vt:lpstr>
      <vt:lpstr>TERMINOLOGI</vt:lpstr>
      <vt:lpstr>PROSEDUR GA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 KASUS</vt:lpstr>
      <vt:lpstr>POPULASI AWAL</vt:lpstr>
      <vt:lpstr>SELEKSI ROULLETTE WHEEL</vt:lpstr>
      <vt:lpstr>PEMASANGAN KROMOSOM</vt:lpstr>
      <vt:lpstr>CROSS OVER</vt:lpstr>
      <vt:lpstr>MUTASI</vt:lpstr>
      <vt:lpstr>POPULASI BARU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GENETIKA</dc:title>
  <dc:creator>CHhannZ</dc:creator>
  <cp:lastModifiedBy>herlina</cp:lastModifiedBy>
  <cp:revision>63</cp:revision>
  <cp:lastPrinted>1601-01-01T00:00:00Z</cp:lastPrinted>
  <dcterms:created xsi:type="dcterms:W3CDTF">2010-05-15T03:52:09Z</dcterms:created>
  <dcterms:modified xsi:type="dcterms:W3CDTF">2019-10-01T06:02:46Z</dcterms:modified>
</cp:coreProperties>
</file>