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2" r:id="rId11"/>
    <p:sldId id="264" r:id="rId12"/>
    <p:sldId id="263" r:id="rId13"/>
    <p:sldId id="265" r:id="rId14"/>
    <p:sldId id="266" r:id="rId15"/>
    <p:sldId id="267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0C0817-A112-4847-8014-A94B7D2A4EA3}" type="datetime1">
              <a:rPr lang="en-US" smtClean="0"/>
              <a:t>03/31/2020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40649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979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640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594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C646AA-F36E-4540-911D-FFFC0A0EF24A}" type="datetime1">
              <a:rPr lang="en-US" smtClean="0"/>
              <a:t>03/31/2020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955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667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564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9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8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03/31/2020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9295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78CE86-875F-4587-BCF6-FA054AFC0D53}" type="datetime1">
              <a:rPr lang="en-US" smtClean="0"/>
              <a:pPr/>
              <a:t>03/31/2020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56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03/31/2020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229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6F68-BD62-44DD-A6F7-971A84BAF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JARINGAN </a:t>
            </a:r>
            <a:r>
              <a:rPr lang="en-US"/>
              <a:t>SYARAF TIRUAN-1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B5F6A-3942-48D6-B498-B8914C115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SCPK-D</a:t>
            </a:r>
          </a:p>
        </p:txBody>
      </p:sp>
    </p:spTree>
    <p:extLst>
      <p:ext uri="{BB962C8B-B14F-4D97-AF65-F5344CB8AC3E}">
        <p14:creationId xmlns:p14="http://schemas.microsoft.com/office/powerpoint/2010/main" val="346234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8C45-5984-4FA1-B571-4A72372F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Dasar JST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7CB7-4661-4DF8-BBBE-874DA017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Representasi jaringan syaraf manusia dalam mengolah informasi.</a:t>
            </a:r>
          </a:p>
          <a:p>
            <a:endParaRPr lang="en-US"/>
          </a:p>
          <a:p>
            <a:r>
              <a:rPr lang="en-US"/>
              <a:t>Komponen utama sebuah sel syaraf dan analoginya dengan representasi syaraf tiruan:</a:t>
            </a:r>
          </a:p>
          <a:p>
            <a:pPr lvl="1"/>
            <a:r>
              <a:rPr lang="en-US" i="0"/>
              <a:t>Dendrit </a:t>
            </a:r>
            <a:r>
              <a:rPr lang="en-US" i="0">
                <a:sym typeface="Wingdings" panose="05000000000000000000" pitchFamily="2" charset="2"/>
              </a:rPr>
              <a:t> Input</a:t>
            </a:r>
            <a:endParaRPr lang="en-US" i="0"/>
          </a:p>
          <a:p>
            <a:pPr lvl="1"/>
            <a:r>
              <a:rPr lang="en-US" i="0"/>
              <a:t>Neuron </a:t>
            </a:r>
            <a:r>
              <a:rPr lang="en-US" i="0">
                <a:sym typeface="Wingdings" panose="05000000000000000000" pitchFamily="2" charset="2"/>
              </a:rPr>
              <a:t> Neuron atau unit pemroses</a:t>
            </a:r>
            <a:endParaRPr lang="en-US" i="0"/>
          </a:p>
          <a:p>
            <a:pPr lvl="1"/>
            <a:r>
              <a:rPr lang="en-US" i="0"/>
              <a:t>Soma </a:t>
            </a:r>
            <a:r>
              <a:rPr lang="en-US" i="0">
                <a:sym typeface="Wingdings" panose="05000000000000000000" pitchFamily="2" charset="2"/>
              </a:rPr>
              <a:t> Fungsi peubah weight (bobot), fungsi aktivasi dan propagasi</a:t>
            </a:r>
            <a:endParaRPr lang="en-US" i="0"/>
          </a:p>
          <a:p>
            <a:pPr lvl="1"/>
            <a:r>
              <a:rPr lang="en-US" i="0"/>
              <a:t>Axon </a:t>
            </a:r>
            <a:r>
              <a:rPr lang="en-US" i="0">
                <a:sym typeface="Wingdings" panose="05000000000000000000" pitchFamily="2" charset="2"/>
              </a:rPr>
              <a:t> Konektor ke neuron lain berupa output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i="0">
                <a:sym typeface="Wingdings" panose="05000000000000000000" pitchFamily="2" charset="2"/>
              </a:rPr>
              <a:t>(</a:t>
            </a:r>
            <a:r>
              <a:rPr lang="en-US">
                <a:sym typeface="Wingdings" panose="05000000000000000000" pitchFamily="2" charset="2"/>
              </a:rPr>
              <a:t>axon terminal</a:t>
            </a:r>
            <a:r>
              <a:rPr lang="en-US" i="0">
                <a:sym typeface="Wingdings" panose="05000000000000000000" pitchFamily="2" charset="2"/>
              </a:rPr>
              <a:t>)</a:t>
            </a:r>
            <a:endParaRPr lang="en-US" i="0"/>
          </a:p>
          <a:p>
            <a:pPr lvl="1"/>
            <a:endParaRPr lang="en-US" i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8C45-5984-4FA1-B571-4A72372F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Dasar JST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CA3C39-5880-49A9-A879-D217359B26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46736"/>
            <a:ext cx="6400800" cy="336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3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84AE-2846-4315-BD8E-C3447E91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Dasar JST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85390-DE4F-43E4-A065-8EF1EDACE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4" r="70230" b="53605"/>
          <a:stretch/>
        </p:blipFill>
        <p:spPr>
          <a:xfrm>
            <a:off x="2971800" y="1741543"/>
            <a:ext cx="6400800" cy="386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1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EB63-9A2C-4637-BA5F-EDE74418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Dasar JST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E0F16-91B2-40BC-8745-52EE72DC1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x</a:t>
                </a:r>
                <a:r>
                  <a:rPr lang="en-US" baseline="-25000"/>
                  <a:t>1</a:t>
                </a:r>
                <a:r>
                  <a:rPr lang="en-US"/>
                  <a:t> dan x</a:t>
                </a:r>
                <a:r>
                  <a:rPr lang="en-US" baseline="-25000"/>
                  <a:t>2</a:t>
                </a:r>
                <a:r>
                  <a:rPr lang="en-US"/>
                  <a:t> adalah nilai input atau dendrit,</a:t>
                </a:r>
              </a:p>
              <a:p>
                <a:r>
                  <a:rPr lang="en-US"/>
                  <a:t>Lingkaran </a:t>
                </a:r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BIRU</a:t>
                </a:r>
                <a:r>
                  <a:rPr lang="en-US"/>
                  <a:t> adalah Neuron</a:t>
                </a:r>
              </a:p>
              <a:p>
                <a:r>
                  <a:rPr lang="en-US"/>
                  <a:t>Kotak </a:t>
                </a:r>
                <a:r>
                  <a:rPr lang="en-US">
                    <a:solidFill>
                      <a:srgbClr val="C00000"/>
                    </a:solidFill>
                  </a:rPr>
                  <a:t>merah</a:t>
                </a:r>
                <a:r>
                  <a:rPr lang="en-US"/>
                  <a:t> adalah operasi interaksi nilai input dengan </a:t>
                </a:r>
                <a:r>
                  <a:rPr lang="en-US" i="1"/>
                  <a:t>weight</a:t>
                </a:r>
                <a:r>
                  <a:rPr lang="en-US"/>
                  <a:t> (bobot) </a:t>
                </a:r>
                <a:r>
                  <a:rPr lang="en-US">
                    <a:sym typeface="Wingdings" panose="05000000000000000000" pitchFamily="2" charset="2"/>
                  </a:rPr>
                  <a:t> perkalian,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∗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>
                  <a:sym typeface="Wingdings" panose="05000000000000000000" pitchFamily="2" charset="2"/>
                </a:endParaRPr>
              </a:p>
              <a:p>
                <a:r>
                  <a:rPr lang="en-US">
                    <a:sym typeface="Wingdings" panose="05000000000000000000" pitchFamily="2" charset="2"/>
                  </a:rPr>
                  <a:t>Kotak </a:t>
                </a:r>
                <a:r>
                  <a:rPr lang="en-US">
                    <a:solidFill>
                      <a:schemeClr val="accent5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hijau</a:t>
                </a:r>
                <a:r>
                  <a:rPr lang="en-US">
                    <a:sym typeface="Wingdings" panose="05000000000000000000" pitchFamily="2" charset="2"/>
                  </a:rPr>
                  <a:t> adalah operasi penjumlahan dari semua proses sebelumnya dengan nilai </a:t>
                </a:r>
                <a:r>
                  <a:rPr lang="en-US" i="1">
                    <a:sym typeface="Wingdings" panose="05000000000000000000" pitchFamily="2" charset="2"/>
                  </a:rPr>
                  <a:t>bias</a:t>
                </a:r>
                <a:r>
                  <a:rPr lang="en-US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nary>
                  </m:oMath>
                </a14:m>
                <a:r>
                  <a:rPr lang="en-US">
                    <a:sym typeface="Wingdings" panose="05000000000000000000" pitchFamily="2" charset="2"/>
                  </a:rPr>
                  <a:t>. </a:t>
                </a:r>
              </a:p>
              <a:p>
                <a:r>
                  <a:rPr lang="en-US">
                    <a:sym typeface="Wingdings" panose="05000000000000000000" pitchFamily="2" charset="2"/>
                  </a:rPr>
                  <a:t>Penjumlahan perkalian antara tiap input dan nilai bobot terkait biasa disebut sebagai </a:t>
                </a:r>
                <a:r>
                  <a:rPr lang="en-US" i="1">
                    <a:sym typeface="Wingdings" panose="05000000000000000000" pitchFamily="2" charset="2"/>
                  </a:rPr>
                  <a:t>dot product</a:t>
                </a:r>
                <a:r>
                  <a:rPr lang="en-US">
                    <a:sym typeface="Wingdings" panose="05000000000000000000" pitchFamily="2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>
                  <a:sym typeface="Wingdings" panose="05000000000000000000" pitchFamily="2" charset="2"/>
                </a:endParaRPr>
              </a:p>
              <a:p>
                <a:r>
                  <a:rPr lang="en-US">
                    <a:sym typeface="Wingdings" panose="05000000000000000000" pitchFamily="2" charset="2"/>
                  </a:rPr>
                  <a:t>Kotak </a:t>
                </a:r>
                <a:r>
                  <a:rPr lang="en-US">
                    <a:solidFill>
                      <a:srgbClr val="FFC000"/>
                    </a:solidFill>
                    <a:sym typeface="Wingdings" panose="05000000000000000000" pitchFamily="2" charset="2"/>
                  </a:rPr>
                  <a:t>oranye</a:t>
                </a:r>
                <a:r>
                  <a:rPr lang="en-US">
                    <a:sym typeface="Wingdings" panose="05000000000000000000" pitchFamily="2" charset="2"/>
                  </a:rPr>
                  <a:t> adalah operasi fungsi aktivasi untuk mendapatkan nilai output, </a:t>
                </a:r>
                <a:br>
                  <a:rPr lang="en-US" b="0" i="1">
                    <a:latin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))+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nary>
                  </m:oMath>
                </a14:m>
                <a:r>
                  <a:rPr lang="en-US">
                    <a:sym typeface="Wingdings" panose="05000000000000000000" pitchFamily="2" charset="2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>
                    <a:sym typeface="Wingdings" panose="05000000000000000000" pitchFamily="2" charset="2"/>
                  </a:rPr>
                  <a:t> adalah nilai output atau </a:t>
                </a:r>
                <a:r>
                  <a:rPr lang="en-US" i="1">
                    <a:sym typeface="Wingdings" panose="05000000000000000000" pitchFamily="2" charset="2"/>
                  </a:rPr>
                  <a:t>axiom terminal</a:t>
                </a:r>
                <a:r>
                  <a:rPr lang="en-US">
                    <a:sym typeface="Wingdings" panose="05000000000000000000" pitchFamily="2" charset="2"/>
                  </a:rPr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E0F16-91B2-40BC-8745-52EE72DC1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08" t="-3061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F2B68DA-C783-4EB2-9F78-687D893B6C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444" r="70230" b="53605"/>
          <a:stretch/>
        </p:blipFill>
        <p:spPr>
          <a:xfrm>
            <a:off x="7315200" y="324733"/>
            <a:ext cx="3108960" cy="187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7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EB63-9A2C-4637-BA5F-EDE74418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Dasar JST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0F16-91B2-40BC-8745-52EE72DC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 berupa nilai input yang dikodekan oleh manusia. Berupa nilai numerik (angka),</a:t>
            </a:r>
          </a:p>
          <a:p>
            <a:r>
              <a:rPr lang="en-US" i="1"/>
              <a:t>Weight</a:t>
            </a:r>
            <a:r>
              <a:rPr lang="en-US"/>
              <a:t> (bobot) adalah nilai yang diinisialisasi secara acak atau cukup kecil (mendekati 0 atau 0),</a:t>
            </a:r>
          </a:p>
          <a:p>
            <a:r>
              <a:rPr lang="en-US" i="1"/>
              <a:t>Bias</a:t>
            </a:r>
            <a:r>
              <a:rPr lang="en-US"/>
              <a:t> adalah nilai konstan yang menjadi pengontrol proses training. Umumnya nilainya 1 atau sangat kecil,</a:t>
            </a:r>
          </a:p>
          <a:p>
            <a:r>
              <a:rPr lang="en-US"/>
              <a:t>Fungsi aktivasi adalah fungsi yang mengontrol (</a:t>
            </a:r>
            <a:r>
              <a:rPr lang="en-US" i="1"/>
              <a:t>compressing</a:t>
            </a:r>
            <a:r>
              <a:rPr lang="en-US"/>
              <a:t>) nilai dari operasi kotak merah dan hijau menjadi range nilai output yang berada di antara range yang lebih sempit (misal: (0..1) atau (-1..1), dsb.).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B68DA-C783-4EB2-9F78-687D893B6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4" r="70230" b="53605"/>
          <a:stretch/>
        </p:blipFill>
        <p:spPr>
          <a:xfrm>
            <a:off x="7315200" y="324733"/>
            <a:ext cx="3108960" cy="187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EB63-9A2C-4637-BA5F-EDE74418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Dasar JST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0F16-91B2-40BC-8745-52EE72DC1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/>
              <a:t>Fungsi aktivasi:</a:t>
            </a:r>
          </a:p>
          <a:p>
            <a:pPr lvl="1"/>
            <a:r>
              <a:rPr lang="en-US"/>
              <a:t>Binary hard limit (</a:t>
            </a:r>
            <a:r>
              <a:rPr lang="en-US" i="0"/>
              <a:t>atau </a:t>
            </a:r>
            <a:r>
              <a:rPr lang="en-US"/>
              <a:t>sign function),</a:t>
            </a:r>
          </a:p>
          <a:p>
            <a:pPr lvl="1"/>
            <a:r>
              <a:rPr lang="en-US"/>
              <a:t>Binary threshold,</a:t>
            </a:r>
          </a:p>
          <a:p>
            <a:pPr lvl="1"/>
            <a:r>
              <a:rPr lang="en-US"/>
              <a:t>Sigmoid (logistic, hyperbolic tangent, generalized logistic, </a:t>
            </a:r>
            <a:r>
              <a:rPr lang="en-US" i="0"/>
              <a:t>dsb.)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B68DA-C783-4EB2-9F78-687D893B6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4" r="70230" b="53605"/>
          <a:stretch/>
        </p:blipFill>
        <p:spPr>
          <a:xfrm>
            <a:off x="7315200" y="324733"/>
            <a:ext cx="3108960" cy="1876833"/>
          </a:xfrm>
          <a:prstGeom prst="rect">
            <a:avLst/>
          </a:prstGeom>
        </p:spPr>
      </p:pic>
      <p:pic>
        <p:nvPicPr>
          <p:cNvPr id="6" name="Picture 5" descr="A picture containing red, sitting, dark, light&#10;&#10;Description automatically generated">
            <a:extLst>
              <a:ext uri="{FF2B5EF4-FFF2-40B4-BE49-F238E27FC236}">
                <a16:creationId xmlns:a16="http://schemas.microsoft.com/office/drawing/2014/main" id="{FDCF4106-F7EF-40B7-B791-DCB1DE2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4135692"/>
            <a:ext cx="2857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6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A3E5-3653-4C2F-A7C2-921F94B8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Dasar JST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30E8C-003C-4095-B360-EE6210840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Fungsi aktivasi sigmoid, untuk implementasi simple dan menengah paling populer digunakan (logistic sigmoid atau sigmoid standar).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/>
                  <a:t> merupakan bilangan logaritma natural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= 2.718281828459)</a:t>
                </a:r>
              </a:p>
              <a:p>
                <a:r>
                  <a:rPr lang="en-US"/>
                  <a:t>Menurunnya fungsi tidak seekstrem </a:t>
                </a:r>
                <a:r>
                  <a:rPr lang="en-US" i="1"/>
                  <a:t>sign function </a:t>
                </a:r>
                <a:r>
                  <a:rPr lang="en-US"/>
                  <a:t>sebelumnya,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30E8C-003C-4095-B360-EE6210840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A5DA1A65-CED4-4783-8D0F-466D751FD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69991"/>
            <a:ext cx="30480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16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CCD9-6641-4195-994C-23366B08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Operasi pada </a:t>
            </a:r>
            <a:r>
              <a:rPr lang="en-US" i="1"/>
              <a:t>Single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57A4-1139-4F45-8930-6456FE18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Berikut akan dijelaskan contoh operasi pada sebuah neuron tunggal,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BF483-2710-40BB-A7E3-E9E3E331D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4" r="70230" b="53605"/>
          <a:stretch/>
        </p:blipFill>
        <p:spPr>
          <a:xfrm>
            <a:off x="3886200" y="3107353"/>
            <a:ext cx="4572000" cy="27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3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CCD9-6641-4195-994C-23366B08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Operasi pada </a:t>
            </a:r>
            <a:r>
              <a:rPr lang="en-US" i="1"/>
              <a:t>Single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157A4-1139-4F45-8930-6456FE183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Nilai bias dan bobot diinisialisasi sebagai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 atau dituliskan secara vektor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=[0, 1]</m:t>
                    </m:r>
                  </m:oMath>
                </a14:m>
                <a:r>
                  <a:rPr lang="en-US"/>
                  <a:t> </a:t>
                </a:r>
              </a:p>
              <a:p>
                <a:r>
                  <a:rPr lang="en-US"/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/>
                  <a:t> 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/>
                  <a:t>, atau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=[2, 3]</m:t>
                    </m:r>
                  </m:oMath>
                </a14:m>
                <a:endParaRPr lang="en-US"/>
              </a:p>
              <a:p>
                <a:r>
                  <a:rPr lang="en-US"/>
                  <a:t>Fungsi aktivasi yang digunakan adalah sigmoid.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157A4-1139-4F45-8930-6456FE183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48BF483-2710-40BB-A7E3-E9E3E331DE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444" r="70230" b="53605"/>
          <a:stretch/>
        </p:blipFill>
        <p:spPr>
          <a:xfrm>
            <a:off x="8458199" y="239668"/>
            <a:ext cx="3200400" cy="19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0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23A-4452-4FD0-8C37-588C4ECA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Operasi pada </a:t>
            </a:r>
            <a:r>
              <a:rPr lang="en-US" i="1"/>
              <a:t>Single Neuron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AF4A09-6EA9-4CFA-A5A7-190C621EE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Maka yang terjadi dalam sebuah neuron adalah;</a:t>
                </a:r>
              </a:p>
              <a:p>
                <a:pPr marL="0" indent="0">
                  <a:buNone/>
                </a:pP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∗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∗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∗0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 ∗1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/>
              </a:p>
              <a:p>
                <a:pPr marL="0" indent="0" algn="ctr">
                  <a:buNone/>
                </a:pPr>
                <a:r>
                  <a:rPr lang="en-US"/>
                  <a:t>Sehingga,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=0.997527</m:t>
                    </m:r>
                  </m:oMath>
                </a14:m>
                <a:r>
                  <a:rPr lang="en-US"/>
                  <a:t> </a:t>
                </a:r>
              </a:p>
              <a:p>
                <a:r>
                  <a:rPr lang="en-US"/>
                  <a:t>Keseluruhan proses ini disebut dengan nama </a:t>
                </a:r>
                <a:r>
                  <a:rPr lang="en-US" b="1"/>
                  <a:t>feedforward</a:t>
                </a:r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AF4A09-6EA9-4CFA-A5A7-190C621EE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63DBDBD-63C7-45F3-A04E-86334A460A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444" r="70230" b="53605"/>
          <a:stretch/>
        </p:blipFill>
        <p:spPr>
          <a:xfrm>
            <a:off x="8458199" y="239668"/>
            <a:ext cx="3200400" cy="19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1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A37B-E6D7-4B34-955A-D437B9D2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Jaringan</a:t>
            </a:r>
            <a:r>
              <a:rPr lang="en-US"/>
              <a:t> Syaraf Tiruan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A27D-CB56-4CE4-8BA4-73198A25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Selanjutnya akan disebut JST</a:t>
            </a:r>
          </a:p>
          <a:p>
            <a:endParaRPr lang="en-US"/>
          </a:p>
          <a:p>
            <a:r>
              <a:rPr lang="en-US"/>
              <a:t>Representasi jaringan syaraf manusia dalam mengolah informasi. </a:t>
            </a:r>
          </a:p>
          <a:p>
            <a:endParaRPr lang="en-US"/>
          </a:p>
          <a:p>
            <a:r>
              <a:rPr lang="en-US"/>
              <a:t>Sebuah sistem koneksionis, mengandalkan hubungan dan interaksi antar unit pemroses untuk menghasilkan informasi baru dan, diharapkan pada akhirnya, sebuah keputusan.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58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1012-59E6-4923-B579-ADE62B3C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CDD7-7B9B-4789-B630-DCD77C31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Jawab pertanyaan berikut ini dengan singkat sebagai pengukur pemahaman dan pengganti absensi:</a:t>
            </a:r>
          </a:p>
          <a:p>
            <a:pPr lvl="1"/>
            <a:r>
              <a:rPr lang="en-US" i="0"/>
              <a:t>Pada slide 8: apakah contoh tersebut termasuk pembelajaran </a:t>
            </a:r>
            <a:r>
              <a:rPr lang="en-US"/>
              <a:t>supervised</a:t>
            </a:r>
            <a:r>
              <a:rPr lang="en-US" i="0"/>
              <a:t> atau </a:t>
            </a:r>
            <a:r>
              <a:rPr lang="en-US"/>
              <a:t>unsupervised</a:t>
            </a:r>
            <a:r>
              <a:rPr lang="en-US" i="0"/>
              <a:t>? Sebutkan </a:t>
            </a:r>
            <a:r>
              <a:rPr lang="en-US"/>
              <a:t>input</a:t>
            </a:r>
            <a:r>
              <a:rPr lang="en-US" i="0"/>
              <a:t> </a:t>
            </a:r>
            <a:r>
              <a:rPr lang="en-US"/>
              <a:t>space</a:t>
            </a:r>
            <a:r>
              <a:rPr lang="en-US" i="0"/>
              <a:t> dan </a:t>
            </a:r>
            <a:r>
              <a:rPr lang="en-US"/>
              <a:t>outputs</a:t>
            </a:r>
            <a:r>
              <a:rPr lang="en-US" i="0"/>
              <a:t> </a:t>
            </a:r>
            <a:r>
              <a:rPr lang="en-US"/>
              <a:t>space</a:t>
            </a:r>
            <a:r>
              <a:rPr lang="en-US" i="0"/>
              <a:t>-nya!</a:t>
            </a:r>
          </a:p>
          <a:p>
            <a:pPr lvl="1"/>
            <a:r>
              <a:rPr lang="en-US" i="0"/>
              <a:t>Pada slide 9: apakah contoh tersebut termasuk pembelajaran supervised atau unsupervised? Sebutkan </a:t>
            </a:r>
            <a:r>
              <a:rPr lang="en-US"/>
              <a:t>input</a:t>
            </a:r>
            <a:r>
              <a:rPr lang="en-US" i="0"/>
              <a:t> </a:t>
            </a:r>
            <a:r>
              <a:rPr lang="en-US"/>
              <a:t>space</a:t>
            </a:r>
            <a:r>
              <a:rPr lang="en-US" i="0"/>
              <a:t> dan </a:t>
            </a:r>
            <a:r>
              <a:rPr lang="en-US"/>
              <a:t>outputs</a:t>
            </a:r>
            <a:r>
              <a:rPr lang="en-US" i="0"/>
              <a:t> </a:t>
            </a:r>
            <a:r>
              <a:rPr lang="en-US"/>
              <a:t>space</a:t>
            </a:r>
            <a:r>
              <a:rPr lang="en-US" i="0"/>
              <a:t>-nya!</a:t>
            </a:r>
          </a:p>
          <a:p>
            <a:pPr lvl="1"/>
            <a:r>
              <a:rPr lang="en-US" i="0"/>
              <a:t>Carilah contoh sebuah problem di dunia nyata yang menurut kalian bisa diselesaikan dengan menggunakan JST! Sebutkan </a:t>
            </a:r>
            <a:r>
              <a:rPr lang="en-US"/>
              <a:t>input space</a:t>
            </a:r>
            <a:r>
              <a:rPr lang="en-US" i="0"/>
              <a:t> dan </a:t>
            </a:r>
            <a:r>
              <a:rPr lang="en-US"/>
              <a:t>output space</a:t>
            </a:r>
            <a:r>
              <a:rPr lang="en-US" i="0"/>
              <a:t> dari problem tersebut!</a:t>
            </a:r>
          </a:p>
          <a:p>
            <a:r>
              <a:rPr lang="en-US" i="0"/>
              <a:t>Jawab dalam bentuk berkas PDF, kumpulkan ke Google Classroom pada penugasan yang judulnya: “</a:t>
            </a:r>
            <a:r>
              <a:rPr lang="en-US" b="1" i="0"/>
              <a:t>TUGAS KULIAH PERTEMUAN 8</a:t>
            </a:r>
            <a:r>
              <a:rPr lang="en-US" i="0"/>
              <a:t>”</a:t>
            </a:r>
          </a:p>
          <a:p>
            <a:r>
              <a:rPr lang="en-US"/>
              <a:t>Tugas ini digunakan sebagai pengukur pemahaman mahasiswa dan sekaligus sebagai pengganti absensi.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88713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2530-888D-4DFF-8E8E-96B4B27A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Sejarah Singkat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E772-992B-4EA5-B6B4-77B02EE3E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Warren McCulloch &amp; Walter Pitts (1942), “</a:t>
            </a:r>
            <a:r>
              <a:rPr lang="en-US" i="1"/>
              <a:t>A Logical Calculus of the Ideas Immanent in Nervous Activity</a:t>
            </a:r>
            <a:r>
              <a:rPr lang="en-US"/>
              <a:t>”, pemodelan komputasional matematika berdasarkan sistem syaraf.</a:t>
            </a:r>
          </a:p>
          <a:p>
            <a:r>
              <a:rPr lang="en-US"/>
              <a:t>D.O. Hebb (1949) </a:t>
            </a:r>
            <a:r>
              <a:rPr lang="en-US">
                <a:sym typeface="Wingdings" panose="05000000000000000000" pitchFamily="2" charset="2"/>
              </a:rPr>
              <a:t> Hebbian </a:t>
            </a:r>
            <a:r>
              <a:rPr lang="en-US" i="1">
                <a:sym typeface="Wingdings" panose="05000000000000000000" pitchFamily="2" charset="2"/>
              </a:rPr>
              <a:t>learning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i="1">
                <a:sym typeface="Wingdings" panose="05000000000000000000" pitchFamily="2" charset="2"/>
              </a:rPr>
              <a:t>rule</a:t>
            </a:r>
            <a:r>
              <a:rPr lang="en-US">
                <a:sym typeface="Wingdings" panose="05000000000000000000" pitchFamily="2" charset="2"/>
              </a:rPr>
              <a:t>, sebuah penjelasan bagaimana system syaraf mampu berubah seiring waktu/hidup (</a:t>
            </a:r>
            <a:r>
              <a:rPr lang="en-US" i="1">
                <a:sym typeface="Wingdings" panose="05000000000000000000" pitchFamily="2" charset="2"/>
              </a:rPr>
              <a:t>neural plasticity</a:t>
            </a:r>
            <a:r>
              <a:rPr lang="en-US">
                <a:sym typeface="Wingdings" panose="05000000000000000000" pitchFamily="2" charset="2"/>
              </a:rPr>
              <a:t>).</a:t>
            </a:r>
          </a:p>
          <a:p>
            <a:r>
              <a:rPr lang="en-US"/>
              <a:t>Frank Rosenblatt (1958), “</a:t>
            </a:r>
            <a:r>
              <a:rPr lang="en-US" i="1"/>
              <a:t>The Perceptron: A Probabilistic Model For Information Storage And Organization In The Brain</a:t>
            </a:r>
            <a:r>
              <a:rPr lang="en-US"/>
              <a:t>”.</a:t>
            </a:r>
          </a:p>
          <a:p>
            <a:r>
              <a:rPr lang="en-US"/>
              <a:t>Paul Werbos (1975), dasar </a:t>
            </a:r>
            <a:r>
              <a:rPr lang="en-US" i="1"/>
              <a:t>backpropagation</a:t>
            </a:r>
            <a:r>
              <a:rPr lang="en-US"/>
              <a:t>. Dan pada 1982, </a:t>
            </a:r>
            <a:r>
              <a:rPr lang="en-US" i="1"/>
              <a:t>backpropagation</a:t>
            </a:r>
            <a:r>
              <a:rPr lang="en-US"/>
              <a:t> modern (AD, </a:t>
            </a:r>
            <a:r>
              <a:rPr lang="en-US" i="1"/>
              <a:t>automatic differentiation</a:t>
            </a:r>
            <a:r>
              <a:rPr lang="en-US"/>
              <a:t>)</a:t>
            </a:r>
            <a:endParaRPr lang="en-US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0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2530-888D-4DFF-8E8E-96B4B27A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Sejarah Singkat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E772-992B-4EA5-B6B4-77B02EE3E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First AI Winter </a:t>
            </a:r>
            <a:r>
              <a:rPr lang="en-US">
                <a:sym typeface="Wingdings" panose="05000000000000000000" pitchFamily="2" charset="2"/>
              </a:rPr>
              <a:t>pada 1974 – 1980, dan </a:t>
            </a:r>
            <a:r>
              <a:rPr lang="en-US" i="1">
                <a:sym typeface="Wingdings" panose="05000000000000000000" pitchFamily="2" charset="2"/>
              </a:rPr>
              <a:t>second AI Winter </a:t>
            </a:r>
            <a:r>
              <a:rPr lang="en-US">
                <a:sym typeface="Wingdings" panose="05000000000000000000" pitchFamily="2" charset="2"/>
              </a:rPr>
              <a:t>pada</a:t>
            </a:r>
            <a:r>
              <a:rPr lang="en-US" i="1">
                <a:sym typeface="Wingdings" panose="05000000000000000000" pitchFamily="2" charset="2"/>
              </a:rPr>
              <a:t> </a:t>
            </a:r>
            <a:r>
              <a:rPr lang="en-US">
                <a:sym typeface="Wingdings" panose="05000000000000000000" pitchFamily="2" charset="2"/>
              </a:rPr>
              <a:t>1987 – 1993.</a:t>
            </a:r>
          </a:p>
          <a:p>
            <a:r>
              <a:rPr lang="en-US">
                <a:sym typeface="Wingdings" panose="05000000000000000000" pitchFamily="2" charset="2"/>
              </a:rPr>
              <a:t>Pada 2 periode “winter” tersebut, JST mengalami stagnasi, perkembangan berkutat pada </a:t>
            </a:r>
            <a:r>
              <a:rPr lang="en-US" i="1">
                <a:sym typeface="Wingdings" panose="05000000000000000000" pitchFamily="2" charset="2"/>
              </a:rPr>
              <a:t>fine tuning </a:t>
            </a:r>
            <a:r>
              <a:rPr lang="en-US">
                <a:sym typeface="Wingdings" panose="05000000000000000000" pitchFamily="2" charset="2"/>
              </a:rPr>
              <a:t>metode pembelajaran dan </a:t>
            </a:r>
            <a:r>
              <a:rPr lang="en-US" i="1">
                <a:sym typeface="Wingdings" panose="05000000000000000000" pitchFamily="2" charset="2"/>
              </a:rPr>
              <a:t>hybrid method</a:t>
            </a:r>
            <a:r>
              <a:rPr lang="en-US">
                <a:sym typeface="Wingdings" panose="05000000000000000000" pitchFamily="2" charset="2"/>
              </a:rPr>
              <a:t>.</a:t>
            </a:r>
          </a:p>
          <a:p>
            <a:r>
              <a:rPr lang="en-US">
                <a:sym typeface="Wingdings" panose="05000000000000000000" pitchFamily="2" charset="2"/>
              </a:rPr>
              <a:t>Namun ada beberapa milestone yang SANGAT penting pada masa itu: Neocognitron (K. Fukushima, 1980) yang merupakan cikal bakal Convolutional Neural Network dan disempurnakan oleh Yann LeCun (1989). Dua milestone inilah yang merupakan cikal bakal dari </a:t>
            </a:r>
            <a:r>
              <a:rPr lang="en-US" i="1">
                <a:sym typeface="Wingdings" panose="05000000000000000000" pitchFamily="2" charset="2"/>
              </a:rPr>
              <a:t>Deep Learning </a:t>
            </a:r>
            <a:r>
              <a:rPr lang="en-US">
                <a:sym typeface="Wingdings" panose="05000000000000000000" pitchFamily="2" charset="2"/>
              </a:rPr>
              <a:t>(DL).</a:t>
            </a:r>
          </a:p>
          <a:p>
            <a:r>
              <a:rPr lang="en-US">
                <a:sym typeface="Wingdings" panose="05000000000000000000" pitchFamily="2" charset="2"/>
              </a:rPr>
              <a:t>Tapi kenapa DL tidak menonjol populeritasnya di awal era 1990?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75D807-E2F3-4BE1-88E9-1C4A2C20D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3" r="19941"/>
          <a:stretch/>
        </p:blipFill>
        <p:spPr bwMode="auto">
          <a:xfrm>
            <a:off x="9631680" y="0"/>
            <a:ext cx="2560320" cy="229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9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2530-888D-4DFF-8E8E-96B4B27A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Sejarah Singkat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E772-992B-4EA5-B6B4-77B02EE3E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Computing power</a:t>
            </a:r>
            <a:r>
              <a:rPr lang="en-US"/>
              <a:t>, komputer masa itu secara </a:t>
            </a:r>
            <a:r>
              <a:rPr lang="en-US" i="1"/>
              <a:t>hardware</a:t>
            </a:r>
            <a:r>
              <a:rPr lang="en-US"/>
              <a:t> dan </a:t>
            </a:r>
            <a:r>
              <a:rPr lang="en-US" i="1"/>
              <a:t>software</a:t>
            </a:r>
            <a:r>
              <a:rPr lang="en-US"/>
              <a:t> </a:t>
            </a:r>
            <a:r>
              <a:rPr lang="en-US" i="1"/>
              <a:t>resources</a:t>
            </a:r>
            <a:r>
              <a:rPr lang="en-US"/>
              <a:t> (kecepatan prosesor, </a:t>
            </a:r>
            <a:r>
              <a:rPr lang="en-US" i="1"/>
              <a:t>multicore processing</a:t>
            </a:r>
            <a:r>
              <a:rPr lang="en-US"/>
              <a:t>, ukuran RAM, I/O, limitasi OS, dll.) belum mencukupi untuk melakukan training. Implementasi CNN dengan BP milik eCun membutuhkan waktu 3 hari untuk melakukan training (</a:t>
            </a:r>
            <a:r>
              <a:rPr lang="en-US" i="1"/>
              <a:t>ZIP code recognition</a:t>
            </a:r>
            <a:r>
              <a:rPr lang="en-US"/>
              <a:t>).</a:t>
            </a:r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Ketika masuk era 2000, dimana kemampuan komputasi dan </a:t>
            </a:r>
            <a:r>
              <a:rPr lang="en-US" i="1">
                <a:sym typeface="Wingdings" panose="05000000000000000000" pitchFamily="2" charset="2"/>
              </a:rPr>
              <a:t>resources </a:t>
            </a:r>
            <a:r>
              <a:rPr lang="en-US">
                <a:sym typeface="Wingdings" panose="05000000000000000000" pitchFamily="2" charset="2"/>
              </a:rPr>
              <a:t>sudah cukup mumpuni, DL belum mampu menunjukkan peningkatan populeritas yang signifikan.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Baru pada akhir dekade pertama era tahun 2000, DL muncul dan mendominasi penelitian tentang AI hingga saat ini. KENAPA? APA PENYEBABNYA?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8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2530-888D-4DFF-8E8E-96B4B27A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Sejarah Singkat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E772-992B-4EA5-B6B4-77B02EE3E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GPGPU, </a:t>
            </a:r>
            <a:r>
              <a:rPr lang="en-US" i="1"/>
              <a:t>General Purpose Computing on Graphical Processing Unit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Kumar Chellapilla dkk. pertama kali menggunakan GPU untuk melakukan training pada CNN, speed up nya mencapai 4 kali kecepatan training pada CPU.</a:t>
            </a:r>
          </a:p>
          <a:p>
            <a:endParaRPr lang="en-US" i="1"/>
          </a:p>
          <a:p>
            <a:r>
              <a:rPr lang="en-US"/>
              <a:t>Beberapa pionir DL selain Fukushima dan LeCun:</a:t>
            </a:r>
          </a:p>
          <a:p>
            <a:pPr lvl="1"/>
            <a:r>
              <a:rPr lang="en-US" i="0"/>
              <a:t>Geoffrey Hinton: RBM untuk multilayer JST, batch learning, Capsule Neural Network (CapsNet). LeCun, Hinton, dan Bengio dikenal sebagai “</a:t>
            </a:r>
            <a:r>
              <a:rPr lang="en-US"/>
              <a:t>the godfathers of AI and deep learning</a:t>
            </a:r>
            <a:r>
              <a:rPr lang="en-US" i="0"/>
              <a:t>”;</a:t>
            </a:r>
          </a:p>
          <a:p>
            <a:pPr lvl="1"/>
            <a:r>
              <a:rPr lang="en-US" i="0"/>
              <a:t>Andrew Ng: pendiri Google Brain dan Coursera, unsupervised CNN, massive scale parallel processing untuk training CNN, ASR milik Google, Alpha GO milik Google;</a:t>
            </a:r>
          </a:p>
          <a:p>
            <a:pPr lvl="1"/>
            <a:r>
              <a:rPr lang="en-US" i="0"/>
              <a:t>Dan Ciresan: GPGPU CUDA untuk training CNN, speed up meningkat drastis dengan menggunakan CUDA pada GPU NVIDIA;</a:t>
            </a:r>
          </a:p>
          <a:p>
            <a:pPr lvl="1"/>
            <a:r>
              <a:rPr lang="en-US" i="0"/>
              <a:t>Selain beliau-beliau ini ada: Yoshua Bengio, Alex Krizhevsky, Ilya Sutskever, Ian Goodfellow.</a:t>
            </a:r>
          </a:p>
        </p:txBody>
      </p:sp>
    </p:spTree>
    <p:extLst>
      <p:ext uri="{BB962C8B-B14F-4D97-AF65-F5344CB8AC3E}">
        <p14:creationId xmlns:p14="http://schemas.microsoft.com/office/powerpoint/2010/main" val="3587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0A12-79BE-4CC0-954A-97BFBEC3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Penggunaan JST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4DB3-6BD9-4028-A3AB-24FBFC79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JST </a:t>
            </a:r>
            <a:r>
              <a:rPr lang="en-US">
                <a:sym typeface="Wingdings" panose="05000000000000000000" pitchFamily="2" charset="2"/>
              </a:rPr>
              <a:t> salah satu tools </a:t>
            </a:r>
            <a:r>
              <a:rPr lang="en-US" i="1">
                <a:sym typeface="Wingdings" panose="05000000000000000000" pitchFamily="2" charset="2"/>
              </a:rPr>
              <a:t>machine learning</a:t>
            </a:r>
            <a:r>
              <a:rPr lang="en-US">
                <a:sym typeface="Wingdings" panose="05000000000000000000" pitchFamily="2" charset="2"/>
              </a:rPr>
              <a:t> (ML),</a:t>
            </a:r>
          </a:p>
          <a:p>
            <a:r>
              <a:rPr lang="en-US">
                <a:sym typeface="Wingdings" panose="05000000000000000000" pitchFamily="2" charset="2"/>
              </a:rPr>
              <a:t>Beberapa paradigma </a:t>
            </a:r>
            <a:r>
              <a:rPr lang="en-US" i="1">
                <a:sym typeface="Wingdings" panose="05000000000000000000" pitchFamily="2" charset="2"/>
              </a:rPr>
              <a:t>learning</a:t>
            </a:r>
            <a:r>
              <a:rPr lang="en-US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Supervised learning</a:t>
            </a:r>
            <a:r>
              <a:rPr lang="en-US" i="0">
                <a:sym typeface="Wingdings" panose="05000000000000000000" pitchFamily="2" charset="2"/>
              </a:rPr>
              <a:t>: pembelajaran dengan </a:t>
            </a:r>
            <a:r>
              <a:rPr lang="en-US">
                <a:sym typeface="Wingdings" panose="05000000000000000000" pitchFamily="2" charset="2"/>
              </a:rPr>
              <a:t>input</a:t>
            </a:r>
            <a:r>
              <a:rPr lang="en-US" i="0">
                <a:sym typeface="Wingdings" panose="05000000000000000000" pitchFamily="2" charset="2"/>
              </a:rPr>
              <a:t> dan </a:t>
            </a:r>
            <a:r>
              <a:rPr lang="en-US">
                <a:sym typeface="Wingdings" panose="05000000000000000000" pitchFamily="2" charset="2"/>
              </a:rPr>
              <a:t>output space </a:t>
            </a:r>
            <a:r>
              <a:rPr lang="en-US" i="0">
                <a:sym typeface="Wingdings" panose="05000000000000000000" pitchFamily="2" charset="2"/>
              </a:rPr>
              <a:t>yang sudah ditentukan user</a:t>
            </a:r>
            <a:r>
              <a:rPr lang="en-US">
                <a:sym typeface="Wingdings" panose="05000000000000000000" pitchFamily="2" charset="2"/>
              </a:rPr>
              <a:t>,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Unsupervised learning</a:t>
            </a:r>
            <a:r>
              <a:rPr lang="en-US" i="0">
                <a:sym typeface="Wingdings" panose="05000000000000000000" pitchFamily="2" charset="2"/>
              </a:rPr>
              <a:t>: pembelajaran dengan input space yang sudah ditentukan sementara output space muncul dari proses pembelajaran itu sendiri</a:t>
            </a:r>
            <a:r>
              <a:rPr lang="en-US">
                <a:sym typeface="Wingdings" panose="05000000000000000000" pitchFamily="2" charset="2"/>
              </a:rPr>
              <a:t>,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Reinforcement learning</a:t>
            </a:r>
            <a:r>
              <a:rPr lang="en-US" i="0">
                <a:sym typeface="Wingdings" panose="05000000000000000000" pitchFamily="2" charset="2"/>
              </a:rPr>
              <a:t>: input dan output space tidak ditentukan secara spesifik, machine akan menggali informasi dan menambahkan informasi baru untuk mencapai target tertentu (</a:t>
            </a:r>
            <a:r>
              <a:rPr lang="en-US">
                <a:sym typeface="Wingdings" panose="05000000000000000000" pitchFamily="2" charset="2"/>
              </a:rPr>
              <a:t>cost function</a:t>
            </a:r>
            <a:r>
              <a:rPr lang="en-US" i="0">
                <a:sym typeface="Wingdings" panose="05000000000000000000" pitchFamily="2" charset="2"/>
              </a:rPr>
              <a:t>)</a:t>
            </a:r>
            <a:r>
              <a:rPr lang="en-US">
                <a:sym typeface="Wingdings" panose="05000000000000000000" pitchFamily="2" charset="2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2019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6037-0BE4-4957-ACAE-329A4CA9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Penggunaan JST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C99C-4DA1-4F0A-B89A-D3E17CE5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Secara umum, JST digunakan untuk menentukan fungsi aproksimasi untuk memodelkan sebuah permasalahan di dunia nyata.</a:t>
            </a:r>
          </a:p>
          <a:p>
            <a:endParaRPr lang="en-US"/>
          </a:p>
          <a:p>
            <a:r>
              <a:rPr lang="en-US"/>
              <a:t>CONTOH: menentukan besarnya curah hujan berdasarkan data iklim historis yaitu kelembaban udara, suhu rata-rata, radiasi matahari, arah angin, kekuatan angin. Dan juga data historis curah hujan.</a:t>
            </a:r>
          </a:p>
          <a:p>
            <a:endParaRPr lang="en-US"/>
          </a:p>
          <a:p>
            <a:r>
              <a:rPr lang="en-US" i="1"/>
              <a:t>Supervised</a:t>
            </a:r>
            <a:r>
              <a:rPr lang="en-US"/>
              <a:t> atau </a:t>
            </a:r>
            <a:r>
              <a:rPr lang="en-US" i="1"/>
              <a:t>unsupervised</a:t>
            </a:r>
            <a:r>
              <a:rPr lang="en-US"/>
              <a:t>?</a:t>
            </a:r>
          </a:p>
          <a:p>
            <a:endParaRPr lang="en-US"/>
          </a:p>
          <a:p>
            <a:r>
              <a:rPr lang="en-US"/>
              <a:t>Penggunaan untuk peramalan sering disebut sebagai pencarian fungsi relasional antara input dan output atau </a:t>
            </a:r>
            <a:r>
              <a:rPr lang="en-US" b="1"/>
              <a:t>regresi (multivariable)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29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5EF9-9FA8-412A-9385-5C961D24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Penggunaan JST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5016-0CE3-47F2-ADBF-958B1E2C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CONTOH LAGI: menentukan identitas wajah mahasiswa dari citra yang ditangkap kamera CCTV.</a:t>
            </a:r>
          </a:p>
          <a:p>
            <a:endParaRPr lang="en-US"/>
          </a:p>
          <a:p>
            <a:r>
              <a:rPr lang="en-US" i="1"/>
              <a:t>Supervised</a:t>
            </a:r>
            <a:r>
              <a:rPr lang="en-US"/>
              <a:t> atau </a:t>
            </a:r>
            <a:r>
              <a:rPr lang="en-US" i="1"/>
              <a:t>unsupervised</a:t>
            </a:r>
            <a:r>
              <a:rPr lang="en-US"/>
              <a:t>?</a:t>
            </a:r>
          </a:p>
          <a:p>
            <a:endParaRPr lang="en-US"/>
          </a:p>
          <a:p>
            <a:r>
              <a:rPr lang="en-US"/>
              <a:t> Penggunaan untuk identifikasi, verifikasi, dan autentikasi sering disebut sebagai pemberian label untuk obyek yang memiliki ciri (fitur) serupa atau </a:t>
            </a:r>
            <a:r>
              <a:rPr lang="en-US" b="1"/>
              <a:t>klasifikasi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7555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1">
      <a:dk1>
        <a:srgbClr val="000000"/>
      </a:dk1>
      <a:lt1>
        <a:srgbClr val="FFFFFF"/>
      </a:lt1>
      <a:dk2>
        <a:srgbClr val="335B74"/>
      </a:dk2>
      <a:lt2>
        <a:srgbClr val="FFFFFF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1197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Cambria Math</vt:lpstr>
      <vt:lpstr>Franklin Gothic Book</vt:lpstr>
      <vt:lpstr>Crop</vt:lpstr>
      <vt:lpstr>JARINGAN SYARAF TIRUAN-1</vt:lpstr>
      <vt:lpstr>Jaringan Syaraf Tiruan</vt:lpstr>
      <vt:lpstr>Sejarah Singkat</vt:lpstr>
      <vt:lpstr>Sejarah Singkat</vt:lpstr>
      <vt:lpstr>Sejarah Singkat</vt:lpstr>
      <vt:lpstr>Sejarah Singkat</vt:lpstr>
      <vt:lpstr>Penggunaan JST</vt:lpstr>
      <vt:lpstr>Penggunaan JST</vt:lpstr>
      <vt:lpstr>Penggunaan JST</vt:lpstr>
      <vt:lpstr>Dasar JST</vt:lpstr>
      <vt:lpstr>Dasar JST</vt:lpstr>
      <vt:lpstr>Dasar JST</vt:lpstr>
      <vt:lpstr>Dasar JST</vt:lpstr>
      <vt:lpstr>Dasar JST</vt:lpstr>
      <vt:lpstr>Dasar JST</vt:lpstr>
      <vt:lpstr>Dasar JST</vt:lpstr>
      <vt:lpstr>Operasi pada Single Neuron</vt:lpstr>
      <vt:lpstr>Operasi pada Single Neuron</vt:lpstr>
      <vt:lpstr>Operasi pada Single Neuron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2020-03-29T18:39:23Z</dcterms:created>
  <dcterms:modified xsi:type="dcterms:W3CDTF">2020-03-30T17:27:51Z</dcterms:modified>
</cp:coreProperties>
</file>