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5" r:id="rId16"/>
    <p:sldId id="276" r:id="rId17"/>
    <p:sldId id="270" r:id="rId18"/>
    <p:sldId id="277" r:id="rId19"/>
    <p:sldId id="271" r:id="rId20"/>
    <p:sldId id="272" r:id="rId21"/>
    <p:sldId id="274" r:id="rId22"/>
  </p:sldIdLst>
  <p:sldSz cx="9144000" cy="5143500" type="screen16x9"/>
  <p:notesSz cx="6858000" cy="9144000"/>
  <p:embeddedFontLst>
    <p:embeddedFont>
      <p:font typeface="Roboto" panose="020B0604020202020204" charset="0"/>
      <p:regular r:id="rId24"/>
      <p:bold r:id="rId25"/>
      <p:italic r:id="rId26"/>
      <p:boldItalic r:id="rId27"/>
    </p:embeddedFont>
    <p:embeddedFont>
      <p:font typeface="Verdana" panose="020B060403050404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val="327123322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4613216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9812205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4435004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8330842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41285858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4454549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2029772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7016635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42409526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3912707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8" name="Shape 16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966045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Computer programs and associated documentation such as requirements, design models and user manuals.</a:t>
            </a:r>
          </a:p>
        </p:txBody>
      </p:sp>
    </p:spTree>
    <p:extLst>
      <p:ext uri="{BB962C8B-B14F-4D97-AF65-F5344CB8AC3E}">
        <p14:creationId xmlns:p14="http://schemas.microsoft.com/office/powerpoint/2010/main" val="1051863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sz="1150" dirty="0">
                <a:highlight>
                  <a:srgbClr val="FFFFFF"/>
                </a:highlight>
                <a:latin typeface="Verdana"/>
                <a:ea typeface="Verdana"/>
                <a:cs typeface="Verdana"/>
                <a:sym typeface="Verdana"/>
              </a:rPr>
              <a:t>Software engineering is an engineering branch associated with development of software product using well-defined scientific principles, methods and procedures</a:t>
            </a:r>
          </a:p>
        </p:txBody>
      </p:sp>
    </p:spTree>
    <p:extLst>
      <p:ext uri="{BB962C8B-B14F-4D97-AF65-F5344CB8AC3E}">
        <p14:creationId xmlns:p14="http://schemas.microsoft.com/office/powerpoint/2010/main" val="1123356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5279527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679448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8555540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4800904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415573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406224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wrap="square" lIns="91425" tIns="91425" rIns="91425" bIns="91425" anchor="ctr" anchorCtr="0">
            <a:noAutofit/>
          </a:bodyPr>
          <a:lstStyle/>
          <a:p>
            <a:pPr marL="0" lvl="0" indent="0">
              <a:spcBef>
                <a:spcPts val="0"/>
              </a:spcBef>
              <a:buNone/>
            </a:pPr>
            <a:endParaRPr/>
          </a:p>
        </p:txBody>
      </p:sp>
      <p:sp>
        <p:nvSpPr>
          <p:cNvPr id="11" name="Shape 11"/>
          <p:cNvSpPr/>
          <p:nvPr/>
        </p:nvSpPr>
        <p:spPr>
          <a:xfrm flipH="1">
            <a:off x="8246400" y="4245875"/>
            <a:ext cx="897600" cy="897600"/>
          </a:xfrm>
          <a:prstGeom prst="round1Rect">
            <a:avLst>
              <a:gd name="adj" fmla="val 16667"/>
            </a:avLst>
          </a:prstGeom>
          <a:solidFill>
            <a:schemeClr val="lt1">
              <a:alpha val="6808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2" name="Shape 12"/>
          <p:cNvSpPr txBox="1">
            <a:spLocks noGrp="1"/>
          </p:cNvSpPr>
          <p:nvPr>
            <p:ph type="ctrTitle"/>
          </p:nvPr>
        </p:nvSpPr>
        <p:spPr>
          <a:xfrm>
            <a:off x="390525" y="1819275"/>
            <a:ext cx="8222100" cy="933600"/>
          </a:xfrm>
          <a:prstGeom prst="rect">
            <a:avLst/>
          </a:prstGeom>
        </p:spPr>
        <p:txBody>
          <a:bodyPr wrap="square" lIns="91425" tIns="91425" rIns="91425" bIns="91425" anchor="b" anchorCtr="0"/>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a:endParaRPr/>
          </a:p>
        </p:txBody>
      </p:sp>
      <p:sp>
        <p:nvSpPr>
          <p:cNvPr id="13" name="Shape 13"/>
          <p:cNvSpPr txBox="1">
            <a:spLocks noGrp="1"/>
          </p:cNvSpPr>
          <p:nvPr>
            <p:ph type="subTitle" idx="1"/>
          </p:nvPr>
        </p:nvSpPr>
        <p:spPr>
          <a:xfrm>
            <a:off x="390525" y="2789130"/>
            <a:ext cx="8222100" cy="432900"/>
          </a:xfrm>
          <a:prstGeom prst="rect">
            <a:avLst/>
          </a:prstGeom>
        </p:spPr>
        <p:txBody>
          <a:bodyPr wrap="square" lIns="91425" tIns="91425" rIns="91425" bIns="91425" anchor="t" anchorCtr="0"/>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Shape 14"/>
          <p:cNvSpPr txBox="1">
            <a:spLocks noGrp="1"/>
          </p:cNvSpPr>
          <p:nvPr>
            <p:ph type="sldNum" idx="12"/>
          </p:nvPr>
        </p:nvSpPr>
        <p:spPr>
          <a:xfrm>
            <a:off x="8523541" y="4695623"/>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accent4"/>
        </a:solidFill>
        <a:effectLst/>
      </p:bgPr>
    </p:bg>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75500" y="1258525"/>
            <a:ext cx="8222100" cy="1963500"/>
          </a:xfrm>
          <a:prstGeom prst="rect">
            <a:avLst/>
          </a:prstGeom>
        </p:spPr>
        <p:txBody>
          <a:bodyPr wrap="square" lIns="91425" tIns="91425" rIns="91425" bIns="91425" anchor="b" anchorCtr="0"/>
          <a:lstStyle>
            <a:lvl1pPr lvl="0" algn="ctr">
              <a:spcBef>
                <a:spcPts val="0"/>
              </a:spcBef>
              <a:buClr>
                <a:schemeClr val="dk2"/>
              </a:buClr>
              <a:buSzPts val="12000"/>
              <a:buNone/>
              <a:defRPr sz="12000">
                <a:solidFill>
                  <a:schemeClr val="dk2"/>
                </a:solidFill>
              </a:defRPr>
            </a:lvl1pPr>
            <a:lvl2pPr lvl="1" algn="ctr">
              <a:spcBef>
                <a:spcPts val="0"/>
              </a:spcBef>
              <a:buClr>
                <a:schemeClr val="dk2"/>
              </a:buClr>
              <a:buSzPts val="12000"/>
              <a:buNone/>
              <a:defRPr sz="12000">
                <a:solidFill>
                  <a:schemeClr val="dk2"/>
                </a:solidFill>
              </a:defRPr>
            </a:lvl2pPr>
            <a:lvl3pPr lvl="2" algn="ctr">
              <a:spcBef>
                <a:spcPts val="0"/>
              </a:spcBef>
              <a:buClr>
                <a:schemeClr val="dk2"/>
              </a:buClr>
              <a:buSzPts val="12000"/>
              <a:buNone/>
              <a:defRPr sz="12000">
                <a:solidFill>
                  <a:schemeClr val="dk2"/>
                </a:solidFill>
              </a:defRPr>
            </a:lvl3pPr>
            <a:lvl4pPr lvl="3" algn="ctr">
              <a:spcBef>
                <a:spcPts val="0"/>
              </a:spcBef>
              <a:buClr>
                <a:schemeClr val="dk2"/>
              </a:buClr>
              <a:buSzPts val="12000"/>
              <a:buNone/>
              <a:defRPr sz="12000">
                <a:solidFill>
                  <a:schemeClr val="dk2"/>
                </a:solidFill>
              </a:defRPr>
            </a:lvl4pPr>
            <a:lvl5pPr lvl="4" algn="ctr">
              <a:spcBef>
                <a:spcPts val="0"/>
              </a:spcBef>
              <a:buClr>
                <a:schemeClr val="dk2"/>
              </a:buClr>
              <a:buSzPts val="12000"/>
              <a:buNone/>
              <a:defRPr sz="12000">
                <a:solidFill>
                  <a:schemeClr val="dk2"/>
                </a:solidFill>
              </a:defRPr>
            </a:lvl5pPr>
            <a:lvl6pPr lvl="5" algn="ctr">
              <a:spcBef>
                <a:spcPts val="0"/>
              </a:spcBef>
              <a:buClr>
                <a:schemeClr val="dk2"/>
              </a:buClr>
              <a:buSzPts val="12000"/>
              <a:buNone/>
              <a:defRPr sz="12000">
                <a:solidFill>
                  <a:schemeClr val="dk2"/>
                </a:solidFill>
              </a:defRPr>
            </a:lvl6pPr>
            <a:lvl7pPr lvl="6" algn="ctr">
              <a:spcBef>
                <a:spcPts val="0"/>
              </a:spcBef>
              <a:buClr>
                <a:schemeClr val="dk2"/>
              </a:buClr>
              <a:buSzPts val="12000"/>
              <a:buNone/>
              <a:defRPr sz="12000">
                <a:solidFill>
                  <a:schemeClr val="dk2"/>
                </a:solidFill>
              </a:defRPr>
            </a:lvl7pPr>
            <a:lvl8pPr lvl="7" algn="ctr">
              <a:spcBef>
                <a:spcPts val="0"/>
              </a:spcBef>
              <a:buClr>
                <a:schemeClr val="dk2"/>
              </a:buClr>
              <a:buSzPts val="12000"/>
              <a:buNone/>
              <a:defRPr sz="12000">
                <a:solidFill>
                  <a:schemeClr val="dk2"/>
                </a:solidFill>
              </a:defRPr>
            </a:lvl8pPr>
            <a:lvl9pPr lvl="8" algn="ctr">
              <a:spcBef>
                <a:spcPts val="0"/>
              </a:spcBef>
              <a:buClr>
                <a:schemeClr val="dk2"/>
              </a:buClr>
              <a:buSzPts val="12000"/>
              <a:buNone/>
              <a:defRPr sz="12000">
                <a:solidFill>
                  <a:schemeClr val="dk2"/>
                </a:solidFill>
              </a:defRPr>
            </a:lvl9pPr>
          </a:lstStyle>
          <a:p>
            <a:endParaRPr/>
          </a:p>
        </p:txBody>
      </p:sp>
      <p:sp>
        <p:nvSpPr>
          <p:cNvPr id="59" name="Shape 59"/>
          <p:cNvSpPr txBox="1">
            <a:spLocks noGrp="1"/>
          </p:cNvSpPr>
          <p:nvPr>
            <p:ph type="body" idx="1"/>
          </p:nvPr>
        </p:nvSpPr>
        <p:spPr>
          <a:xfrm>
            <a:off x="475500" y="3304625"/>
            <a:ext cx="8222100" cy="1300800"/>
          </a:xfrm>
          <a:prstGeom prst="rect">
            <a:avLst/>
          </a:prstGeom>
        </p:spPr>
        <p:txBody>
          <a:bodyPr wrap="square" lIns="91425" tIns="91425" rIns="91425" bIns="91425" anchor="t" anchorCtr="0"/>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a:endParaRPr/>
          </a:p>
        </p:txBody>
      </p:sp>
      <p:sp>
        <p:nvSpPr>
          <p:cNvPr id="60" name="Shape 60"/>
          <p:cNvSpPr txBox="1">
            <a:spLocks noGrp="1"/>
          </p:cNvSpPr>
          <p:nvPr>
            <p:ph type="sldNum" idx="12"/>
          </p:nvPr>
        </p:nvSpPr>
        <p:spPr>
          <a:xfrm>
            <a:off x="8523541" y="4695623"/>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Shape 62"/>
          <p:cNvSpPr txBox="1">
            <a:spLocks noGrp="1"/>
          </p:cNvSpPr>
          <p:nvPr>
            <p:ph type="sldNum" idx="12"/>
          </p:nvPr>
        </p:nvSpPr>
        <p:spPr>
          <a:xfrm>
            <a:off x="8523541" y="4695623"/>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460950" y="2065350"/>
            <a:ext cx="8222100" cy="1012800"/>
          </a:xfrm>
          <a:prstGeom prst="rect">
            <a:avLst/>
          </a:prstGeom>
        </p:spPr>
        <p:txBody>
          <a:bodyPr wrap="square" lIns="91425" tIns="91425" rIns="91425" bIns="91425" anchor="ctr" anchorCtr="0"/>
          <a:lstStyle>
            <a:lvl1pPr lvl="0">
              <a:spcBef>
                <a:spcPts val="0"/>
              </a:spcBef>
              <a:buSzPts val="4200"/>
              <a:buNone/>
              <a:defRPr sz="4200"/>
            </a:lvl1pPr>
            <a:lvl2pPr lvl="1">
              <a:spcBef>
                <a:spcPts val="0"/>
              </a:spcBef>
              <a:buSzPts val="4200"/>
              <a:buNone/>
              <a:defRPr sz="4200"/>
            </a:lvl2pPr>
            <a:lvl3pPr lvl="2">
              <a:spcBef>
                <a:spcPts val="0"/>
              </a:spcBef>
              <a:buSzPts val="4200"/>
              <a:buNone/>
              <a:defRPr sz="4200"/>
            </a:lvl3pPr>
            <a:lvl4pPr lvl="3">
              <a:spcBef>
                <a:spcPts val="0"/>
              </a:spcBef>
              <a:buSzPts val="4200"/>
              <a:buNone/>
              <a:defRPr sz="4200"/>
            </a:lvl4pPr>
            <a:lvl5pPr lvl="4">
              <a:spcBef>
                <a:spcPts val="0"/>
              </a:spcBef>
              <a:buSzPts val="4200"/>
              <a:buNone/>
              <a:defRPr sz="4200"/>
            </a:lvl5pPr>
            <a:lvl6pPr lvl="5">
              <a:spcBef>
                <a:spcPts val="0"/>
              </a:spcBef>
              <a:buSzPts val="4200"/>
              <a:buNone/>
              <a:defRPr sz="4200"/>
            </a:lvl6pPr>
            <a:lvl7pPr lvl="6">
              <a:spcBef>
                <a:spcPts val="0"/>
              </a:spcBef>
              <a:buSzPts val="4200"/>
              <a:buNone/>
              <a:defRPr sz="4200"/>
            </a:lvl7pPr>
            <a:lvl8pPr lvl="7">
              <a:spcBef>
                <a:spcPts val="0"/>
              </a:spcBef>
              <a:buSzPts val="4200"/>
              <a:buNone/>
              <a:defRPr sz="4200"/>
            </a:lvl8pPr>
            <a:lvl9pPr lvl="8">
              <a:spcBef>
                <a:spcPts val="0"/>
              </a:spcBef>
              <a:buSzPts val="4200"/>
              <a:buNone/>
              <a:defRPr sz="4200"/>
            </a:lvl9pPr>
          </a:lstStyle>
          <a:p>
            <a:endParaRPr/>
          </a:p>
        </p:txBody>
      </p:sp>
      <p:sp>
        <p:nvSpPr>
          <p:cNvPr id="17" name="Shape 17"/>
          <p:cNvSpPr txBox="1">
            <a:spLocks noGrp="1"/>
          </p:cNvSpPr>
          <p:nvPr>
            <p:ph type="sldNum" idx="12"/>
          </p:nvPr>
        </p:nvSpPr>
        <p:spPr>
          <a:xfrm>
            <a:off x="8523541" y="4695623"/>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8"/>
        <p:cNvGrpSpPr/>
        <p:nvPr/>
      </p:nvGrpSpPr>
      <p:grpSpPr>
        <a:xfrm>
          <a:off x="0" y="0"/>
          <a:ext cx="0" cy="0"/>
          <a:chOff x="0" y="0"/>
          <a:chExt cx="0" cy="0"/>
        </a:xfrm>
      </p:grpSpPr>
      <p:sp>
        <p:nvSpPr>
          <p:cNvPr id="19" name="Shape 19"/>
          <p:cNvSpPr/>
          <p:nvPr/>
        </p:nvSpPr>
        <p:spPr>
          <a:xfrm rot="10800000" flipH="1">
            <a:off x="0" y="1686000"/>
            <a:ext cx="9144000" cy="3457500"/>
          </a:xfrm>
          <a:prstGeom prst="rect">
            <a:avLst/>
          </a:prstGeom>
          <a:solidFill>
            <a:schemeClr val="accent4"/>
          </a:solidFill>
          <a:ln>
            <a:noFill/>
          </a:ln>
        </p:spPr>
        <p:txBody>
          <a:bodyPr wrap="square" lIns="91425" tIns="91425" rIns="91425" bIns="91425" anchor="ctr" anchorCtr="0">
            <a:noAutofit/>
          </a:bodyPr>
          <a:lstStyle/>
          <a:p>
            <a:pPr marL="0" lvl="0" indent="0">
              <a:spcBef>
                <a:spcPts val="0"/>
              </a:spcBef>
              <a:buNone/>
            </a:pP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lvl="0" indent="0">
              <a:spcBef>
                <a:spcPts val="0"/>
              </a:spcBef>
              <a:buNone/>
            </a:pPr>
            <a:endParaRPr/>
          </a:p>
        </p:txBody>
      </p:sp>
      <p:sp>
        <p:nvSpPr>
          <p:cNvPr id="21" name="Shape 21"/>
          <p:cNvSpPr txBox="1">
            <a:spLocks noGrp="1"/>
          </p:cNvSpPr>
          <p:nvPr>
            <p:ph type="title"/>
          </p:nvPr>
        </p:nvSpPr>
        <p:spPr>
          <a:xfrm>
            <a:off x="471900" y="738725"/>
            <a:ext cx="8222100" cy="767700"/>
          </a:xfrm>
          <a:prstGeom prst="rect">
            <a:avLst/>
          </a:prstGeom>
        </p:spPr>
        <p:txBody>
          <a:bodyPr wrap="square" lIns="91425" tIns="91425" rIns="91425" bIns="91425" anchor="b" anchorCtr="0"/>
          <a:lstStyle>
            <a:lvl1pPr lvl="0">
              <a:spcBef>
                <a:spcPts val="0"/>
              </a:spcBef>
              <a:buSzPts val="3200"/>
              <a:buNone/>
              <a:defRPr/>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a:endParaRPr/>
          </a:p>
        </p:txBody>
      </p:sp>
      <p:sp>
        <p:nvSpPr>
          <p:cNvPr id="22" name="Shape 22"/>
          <p:cNvSpPr txBox="1">
            <a:spLocks noGrp="1"/>
          </p:cNvSpPr>
          <p:nvPr>
            <p:ph type="body" idx="1"/>
          </p:nvPr>
        </p:nvSpPr>
        <p:spPr>
          <a:xfrm>
            <a:off x="471900" y="1919075"/>
            <a:ext cx="8222100" cy="2710200"/>
          </a:xfrm>
          <a:prstGeom prst="rect">
            <a:avLst/>
          </a:prstGeom>
        </p:spPr>
        <p:txBody>
          <a:bodyPr wrap="square" lIns="91425" tIns="91425" rIns="91425" bIns="91425" anchor="t"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23" name="Shape 23"/>
          <p:cNvSpPr txBox="1">
            <a:spLocks noGrp="1"/>
          </p:cNvSpPr>
          <p:nvPr>
            <p:ph type="sldNum" idx="12"/>
          </p:nvPr>
        </p:nvSpPr>
        <p:spPr>
          <a:xfrm>
            <a:off x="8523541" y="4695623"/>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4"/>
        <p:cNvGrpSpPr/>
        <p:nvPr/>
      </p:nvGrpSpPr>
      <p:grpSpPr>
        <a:xfrm>
          <a:off x="0" y="0"/>
          <a:ext cx="0" cy="0"/>
          <a:chOff x="0" y="0"/>
          <a:chExt cx="0" cy="0"/>
        </a:xfrm>
      </p:grpSpPr>
      <p:sp>
        <p:nvSpPr>
          <p:cNvPr id="25" name="Shape 25"/>
          <p:cNvSpPr/>
          <p:nvPr/>
        </p:nvSpPr>
        <p:spPr>
          <a:xfrm rot="10800000" flipH="1">
            <a:off x="0" y="1686000"/>
            <a:ext cx="9144000" cy="3457500"/>
          </a:xfrm>
          <a:prstGeom prst="rect">
            <a:avLst/>
          </a:prstGeom>
          <a:solidFill>
            <a:schemeClr val="accent4"/>
          </a:solidFill>
          <a:ln>
            <a:noFill/>
          </a:ln>
        </p:spPr>
        <p:txBody>
          <a:bodyPr wrap="square" lIns="91425" tIns="91425" rIns="91425" bIns="91425" anchor="ctr" anchorCtr="0">
            <a:noAutofit/>
          </a:bodyPr>
          <a:lstStyle/>
          <a:p>
            <a:pPr marL="0" lvl="0" indent="0">
              <a:spcBef>
                <a:spcPts val="0"/>
              </a:spcBef>
              <a:buNone/>
            </a:pP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lvl="0" indent="0">
              <a:spcBef>
                <a:spcPts val="0"/>
              </a:spcBef>
              <a:buNone/>
            </a:pPr>
            <a:endParaRPr/>
          </a:p>
        </p:txBody>
      </p:sp>
      <p:sp>
        <p:nvSpPr>
          <p:cNvPr id="27" name="Shape 27"/>
          <p:cNvSpPr txBox="1">
            <a:spLocks noGrp="1"/>
          </p:cNvSpPr>
          <p:nvPr>
            <p:ph type="title"/>
          </p:nvPr>
        </p:nvSpPr>
        <p:spPr>
          <a:xfrm>
            <a:off x="471900" y="738725"/>
            <a:ext cx="8222100" cy="767700"/>
          </a:xfrm>
          <a:prstGeom prst="rect">
            <a:avLst/>
          </a:prstGeom>
        </p:spPr>
        <p:txBody>
          <a:bodyPr wrap="square" lIns="91425" tIns="91425" rIns="91425" bIns="91425" anchor="b" anchorCtr="0"/>
          <a:lstStyle>
            <a:lvl1pPr lvl="0">
              <a:spcBef>
                <a:spcPts val="0"/>
              </a:spcBef>
              <a:buSzPts val="3200"/>
              <a:buNone/>
              <a:defRPr/>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a:endParaRPr/>
          </a:p>
        </p:txBody>
      </p:sp>
      <p:sp>
        <p:nvSpPr>
          <p:cNvPr id="28" name="Shape 28"/>
          <p:cNvSpPr txBox="1">
            <a:spLocks noGrp="1"/>
          </p:cNvSpPr>
          <p:nvPr>
            <p:ph type="body" idx="1"/>
          </p:nvPr>
        </p:nvSpPr>
        <p:spPr>
          <a:xfrm>
            <a:off x="471900" y="1919075"/>
            <a:ext cx="3999900" cy="27102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9" name="Shape 29"/>
          <p:cNvSpPr txBox="1">
            <a:spLocks noGrp="1"/>
          </p:cNvSpPr>
          <p:nvPr>
            <p:ph type="body" idx="2"/>
          </p:nvPr>
        </p:nvSpPr>
        <p:spPr>
          <a:xfrm>
            <a:off x="4694250" y="1919075"/>
            <a:ext cx="3999900" cy="27102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30" name="Shape 30"/>
          <p:cNvSpPr txBox="1">
            <a:spLocks noGrp="1"/>
          </p:cNvSpPr>
          <p:nvPr>
            <p:ph type="sldNum" idx="12"/>
          </p:nvPr>
        </p:nvSpPr>
        <p:spPr>
          <a:xfrm>
            <a:off x="8523541" y="4695623"/>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1"/>
        <p:cNvGrpSpPr/>
        <p:nvPr/>
      </p:nvGrpSpPr>
      <p:grpSpPr>
        <a:xfrm>
          <a:off x="0" y="0"/>
          <a:ext cx="0" cy="0"/>
          <a:chOff x="0" y="0"/>
          <a:chExt cx="0" cy="0"/>
        </a:xfrm>
      </p:grpSpPr>
      <p:sp>
        <p:nvSpPr>
          <p:cNvPr id="32" name="Shape 32"/>
          <p:cNvSpPr/>
          <p:nvPr/>
        </p:nvSpPr>
        <p:spPr>
          <a:xfrm rot="10800000" flipH="1">
            <a:off x="0" y="656400"/>
            <a:ext cx="9144000" cy="4487100"/>
          </a:xfrm>
          <a:prstGeom prst="rect">
            <a:avLst/>
          </a:prstGeom>
          <a:solidFill>
            <a:schemeClr val="accent4"/>
          </a:solidFill>
          <a:ln>
            <a:noFill/>
          </a:ln>
        </p:spPr>
        <p:txBody>
          <a:bodyPr wrap="square" lIns="91425" tIns="91425" rIns="91425" bIns="91425" anchor="ctr" anchorCtr="0">
            <a:noAutofit/>
          </a:bodyPr>
          <a:lstStyle/>
          <a:p>
            <a:pPr marL="0" lvl="0" indent="0">
              <a:spcBef>
                <a:spcPts val="0"/>
              </a:spcBef>
              <a:buNone/>
            </a:pP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lvl="0" indent="0">
              <a:spcBef>
                <a:spcPts val="0"/>
              </a:spcBef>
              <a:buNone/>
            </a:pPr>
            <a:endParaRPr/>
          </a:p>
        </p:txBody>
      </p:sp>
      <p:sp>
        <p:nvSpPr>
          <p:cNvPr id="34" name="Shape 34"/>
          <p:cNvSpPr txBox="1">
            <a:spLocks noGrp="1"/>
          </p:cNvSpPr>
          <p:nvPr>
            <p:ph type="title"/>
          </p:nvPr>
        </p:nvSpPr>
        <p:spPr>
          <a:xfrm>
            <a:off x="98250" y="16350"/>
            <a:ext cx="8826600" cy="602700"/>
          </a:xfrm>
          <a:prstGeom prst="rect">
            <a:avLst/>
          </a:prstGeom>
        </p:spPr>
        <p:txBody>
          <a:bodyPr wrap="square" lIns="91425" tIns="91425" rIns="91425" bIns="91425" anchor="ctr" anchorCtr="0"/>
          <a:lstStyle>
            <a:lvl1pPr lvl="0">
              <a:spcBef>
                <a:spcPts val="0"/>
              </a:spcBef>
              <a:buSzPts val="1800"/>
              <a:buNone/>
              <a:defRPr sz="1800"/>
            </a:lvl1pPr>
            <a:lvl2pPr lvl="1">
              <a:spcBef>
                <a:spcPts val="0"/>
              </a:spcBef>
              <a:buSzPts val="1800"/>
              <a:buNone/>
              <a:defRPr sz="1800"/>
            </a:lvl2pPr>
            <a:lvl3pPr lvl="2">
              <a:spcBef>
                <a:spcPts val="0"/>
              </a:spcBef>
              <a:buSzPts val="1800"/>
              <a:buNone/>
              <a:defRPr sz="1800"/>
            </a:lvl3pPr>
            <a:lvl4pPr lvl="3">
              <a:spcBef>
                <a:spcPts val="0"/>
              </a:spcBef>
              <a:buSzPts val="1800"/>
              <a:buNone/>
              <a:defRPr sz="1800"/>
            </a:lvl4pPr>
            <a:lvl5pPr lvl="4">
              <a:spcBef>
                <a:spcPts val="0"/>
              </a:spcBef>
              <a:buSzPts val="1800"/>
              <a:buNone/>
              <a:defRPr sz="1800"/>
            </a:lvl5pPr>
            <a:lvl6pPr lvl="5">
              <a:spcBef>
                <a:spcPts val="0"/>
              </a:spcBef>
              <a:buSzPts val="1800"/>
              <a:buNone/>
              <a:defRPr sz="1800"/>
            </a:lvl6pPr>
            <a:lvl7pPr lvl="6">
              <a:spcBef>
                <a:spcPts val="0"/>
              </a:spcBef>
              <a:buSzPts val="1800"/>
              <a:buNone/>
              <a:defRPr sz="1800"/>
            </a:lvl7pPr>
            <a:lvl8pPr lvl="7">
              <a:spcBef>
                <a:spcPts val="0"/>
              </a:spcBef>
              <a:buSzPts val="1800"/>
              <a:buNone/>
              <a:defRPr sz="1800"/>
            </a:lvl8pPr>
            <a:lvl9pPr lvl="8">
              <a:spcBef>
                <a:spcPts val="0"/>
              </a:spcBef>
              <a:buSzPts val="1800"/>
              <a:buNone/>
              <a:defRPr sz="1800"/>
            </a:lvl9pPr>
          </a:lstStyle>
          <a:p>
            <a:endParaRPr/>
          </a:p>
        </p:txBody>
      </p:sp>
      <p:sp>
        <p:nvSpPr>
          <p:cNvPr id="35" name="Shape 35"/>
          <p:cNvSpPr txBox="1">
            <a:spLocks noGrp="1"/>
          </p:cNvSpPr>
          <p:nvPr>
            <p:ph type="sldNum" idx="12"/>
          </p:nvPr>
        </p:nvSpPr>
        <p:spPr>
          <a:xfrm>
            <a:off x="8523541" y="4695623"/>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6"/>
        <p:cNvGrpSpPr/>
        <p:nvPr/>
      </p:nvGrpSpPr>
      <p:grpSpPr>
        <a:xfrm>
          <a:off x="0" y="0"/>
          <a:ext cx="0" cy="0"/>
          <a:chOff x="0" y="0"/>
          <a:chExt cx="0" cy="0"/>
        </a:xfrm>
      </p:grpSpPr>
      <p:sp>
        <p:nvSpPr>
          <p:cNvPr id="37" name="Shape 37"/>
          <p:cNvSpPr txBox="1"/>
          <p:nvPr/>
        </p:nvSpPr>
        <p:spPr>
          <a:xfrm rot="10800000" flipH="1">
            <a:off x="3276600" y="25"/>
            <a:ext cx="5867400" cy="5143500"/>
          </a:xfrm>
          <a:prstGeom prst="rect">
            <a:avLst/>
          </a:prstGeom>
          <a:solidFill>
            <a:schemeClr val="accent4"/>
          </a:solidFill>
          <a:ln>
            <a:noFill/>
          </a:ln>
        </p:spPr>
        <p:txBody>
          <a:bodyPr wrap="square" lIns="91425" tIns="91425" rIns="91425" bIns="91425" anchor="ctr" anchorCtr="0">
            <a:noAutofit/>
          </a:bodyPr>
          <a:lstStyle/>
          <a:p>
            <a:pPr marL="0" lvl="0" indent="0">
              <a:spcBef>
                <a:spcPts val="0"/>
              </a:spcBef>
              <a:buNone/>
            </a:pP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lvl="0" indent="0">
              <a:spcBef>
                <a:spcPts val="0"/>
              </a:spcBef>
              <a:buNone/>
            </a:pPr>
            <a:endParaRPr/>
          </a:p>
        </p:txBody>
      </p:sp>
      <p:sp>
        <p:nvSpPr>
          <p:cNvPr id="39" name="Shape 39"/>
          <p:cNvSpPr txBox="1">
            <a:spLocks noGrp="1"/>
          </p:cNvSpPr>
          <p:nvPr>
            <p:ph type="title"/>
          </p:nvPr>
        </p:nvSpPr>
        <p:spPr>
          <a:xfrm>
            <a:off x="226078" y="357800"/>
            <a:ext cx="2808000" cy="9534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40" name="Shape 40"/>
          <p:cNvSpPr txBox="1">
            <a:spLocks noGrp="1"/>
          </p:cNvSpPr>
          <p:nvPr>
            <p:ph type="body" idx="1"/>
          </p:nvPr>
        </p:nvSpPr>
        <p:spPr>
          <a:xfrm>
            <a:off x="226075" y="1465800"/>
            <a:ext cx="2808000" cy="3163500"/>
          </a:xfrm>
          <a:prstGeom prst="rect">
            <a:avLst/>
          </a:prstGeom>
        </p:spPr>
        <p:txBody>
          <a:bodyPr wrap="square" lIns="91425" tIns="91425" rIns="91425" bIns="91425" anchor="t" anchorCtr="0"/>
          <a:lstStyle>
            <a:lvl1pPr lvl="0">
              <a:spcBef>
                <a:spcPts val="0"/>
              </a:spcBef>
              <a:buClr>
                <a:schemeClr val="lt1"/>
              </a:buClr>
              <a:buSzPts val="1200"/>
              <a:buChar char="●"/>
              <a:defRPr sz="1200">
                <a:solidFill>
                  <a:schemeClr val="lt1"/>
                </a:solidFill>
              </a:defRPr>
            </a:lvl1pPr>
            <a:lvl2pPr lvl="1">
              <a:spcBef>
                <a:spcPts val="0"/>
              </a:spcBef>
              <a:buClr>
                <a:schemeClr val="lt1"/>
              </a:buClr>
              <a:buSzPts val="1200"/>
              <a:buChar char="○"/>
              <a:defRPr sz="1200">
                <a:solidFill>
                  <a:schemeClr val="lt1"/>
                </a:solidFill>
              </a:defRPr>
            </a:lvl2pPr>
            <a:lvl3pPr lvl="2">
              <a:spcBef>
                <a:spcPts val="0"/>
              </a:spcBef>
              <a:buClr>
                <a:schemeClr val="lt1"/>
              </a:buClr>
              <a:buSzPts val="1200"/>
              <a:buChar char="■"/>
              <a:defRPr sz="1200">
                <a:solidFill>
                  <a:schemeClr val="lt1"/>
                </a:solidFill>
              </a:defRPr>
            </a:lvl3pPr>
            <a:lvl4pPr lvl="3">
              <a:spcBef>
                <a:spcPts val="0"/>
              </a:spcBef>
              <a:buClr>
                <a:schemeClr val="lt1"/>
              </a:buClr>
              <a:buSzPts val="1200"/>
              <a:buChar char="●"/>
              <a:defRPr sz="1200">
                <a:solidFill>
                  <a:schemeClr val="lt1"/>
                </a:solidFill>
              </a:defRPr>
            </a:lvl4pPr>
            <a:lvl5pPr lvl="4">
              <a:spcBef>
                <a:spcPts val="0"/>
              </a:spcBef>
              <a:buClr>
                <a:schemeClr val="lt1"/>
              </a:buClr>
              <a:buSzPts val="1200"/>
              <a:buChar char="○"/>
              <a:defRPr sz="1200">
                <a:solidFill>
                  <a:schemeClr val="lt1"/>
                </a:solidFill>
              </a:defRPr>
            </a:lvl5pPr>
            <a:lvl6pPr lvl="5">
              <a:spcBef>
                <a:spcPts val="0"/>
              </a:spcBef>
              <a:buClr>
                <a:schemeClr val="lt1"/>
              </a:buClr>
              <a:buSzPts val="1200"/>
              <a:buChar char="■"/>
              <a:defRPr sz="1200">
                <a:solidFill>
                  <a:schemeClr val="lt1"/>
                </a:solidFill>
              </a:defRPr>
            </a:lvl6pPr>
            <a:lvl7pPr lvl="6">
              <a:spcBef>
                <a:spcPts val="0"/>
              </a:spcBef>
              <a:buClr>
                <a:schemeClr val="lt1"/>
              </a:buClr>
              <a:buSzPts val="1200"/>
              <a:buChar char="●"/>
              <a:defRPr sz="1200">
                <a:solidFill>
                  <a:schemeClr val="lt1"/>
                </a:solidFill>
              </a:defRPr>
            </a:lvl7pPr>
            <a:lvl8pPr lvl="7">
              <a:spcBef>
                <a:spcPts val="0"/>
              </a:spcBef>
              <a:buClr>
                <a:schemeClr val="lt1"/>
              </a:buClr>
              <a:buSzPts val="1200"/>
              <a:buChar char="○"/>
              <a:defRPr sz="1200">
                <a:solidFill>
                  <a:schemeClr val="lt1"/>
                </a:solidFill>
              </a:defRPr>
            </a:lvl8pPr>
            <a:lvl9pPr lvl="8">
              <a:spcBef>
                <a:spcPts val="0"/>
              </a:spcBef>
              <a:buClr>
                <a:schemeClr val="lt1"/>
              </a:buClr>
              <a:buSzPts val="1200"/>
              <a:buChar char="■"/>
              <a:defRPr sz="1200">
                <a:solidFill>
                  <a:schemeClr val="lt1"/>
                </a:solidFill>
              </a:defRPr>
            </a:lvl9pPr>
          </a:lstStyle>
          <a:p>
            <a:endParaRPr/>
          </a:p>
        </p:txBody>
      </p:sp>
      <p:sp>
        <p:nvSpPr>
          <p:cNvPr id="41" name="Shape 41"/>
          <p:cNvSpPr txBox="1">
            <a:spLocks noGrp="1"/>
          </p:cNvSpPr>
          <p:nvPr>
            <p:ph type="sldNum" idx="12"/>
          </p:nvPr>
        </p:nvSpPr>
        <p:spPr>
          <a:xfrm>
            <a:off x="8523541" y="4695623"/>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488250"/>
            <a:ext cx="6227100" cy="4090800"/>
          </a:xfrm>
          <a:prstGeom prst="rect">
            <a:avLst/>
          </a:prstGeom>
        </p:spPr>
        <p:txBody>
          <a:bodyPr wrap="square" lIns="91425" tIns="91425" rIns="91425" bIns="91425" anchor="ctr" anchorCtr="0"/>
          <a:lstStyle>
            <a:lvl1pPr lvl="0">
              <a:spcBef>
                <a:spcPts val="0"/>
              </a:spcBef>
              <a:buSzPts val="6000"/>
              <a:buNone/>
              <a:defRPr sz="6000"/>
            </a:lvl1pPr>
            <a:lvl2pPr lvl="1">
              <a:spcBef>
                <a:spcPts val="0"/>
              </a:spcBef>
              <a:buSzPts val="6000"/>
              <a:buNone/>
              <a:defRPr sz="6000"/>
            </a:lvl2pPr>
            <a:lvl3pPr lvl="2">
              <a:spcBef>
                <a:spcPts val="0"/>
              </a:spcBef>
              <a:buSzPts val="6000"/>
              <a:buNone/>
              <a:defRPr sz="6000"/>
            </a:lvl3pPr>
            <a:lvl4pPr lvl="3">
              <a:spcBef>
                <a:spcPts val="0"/>
              </a:spcBef>
              <a:buSzPts val="6000"/>
              <a:buNone/>
              <a:defRPr sz="6000"/>
            </a:lvl4pPr>
            <a:lvl5pPr lvl="4">
              <a:spcBef>
                <a:spcPts val="0"/>
              </a:spcBef>
              <a:buSzPts val="6000"/>
              <a:buNone/>
              <a:defRPr sz="6000"/>
            </a:lvl5pPr>
            <a:lvl6pPr lvl="5">
              <a:spcBef>
                <a:spcPts val="0"/>
              </a:spcBef>
              <a:buSzPts val="6000"/>
              <a:buNone/>
              <a:defRPr sz="6000"/>
            </a:lvl6pPr>
            <a:lvl7pPr lvl="6">
              <a:spcBef>
                <a:spcPts val="0"/>
              </a:spcBef>
              <a:buSzPts val="6000"/>
              <a:buNone/>
              <a:defRPr sz="6000"/>
            </a:lvl7pPr>
            <a:lvl8pPr lvl="7">
              <a:spcBef>
                <a:spcPts val="0"/>
              </a:spcBef>
              <a:buSzPts val="6000"/>
              <a:buNone/>
              <a:defRPr sz="6000"/>
            </a:lvl8pPr>
            <a:lvl9pPr lvl="8">
              <a:spcBef>
                <a:spcPts val="0"/>
              </a:spcBef>
              <a:buSzPts val="6000"/>
              <a:buNone/>
              <a:defRPr sz="6000"/>
            </a:lvl9pPr>
          </a:lstStyle>
          <a:p>
            <a:endParaRPr/>
          </a:p>
        </p:txBody>
      </p:sp>
      <p:sp>
        <p:nvSpPr>
          <p:cNvPr id="44" name="Shape 44"/>
          <p:cNvSpPr txBox="1">
            <a:spLocks noGrp="1"/>
          </p:cNvSpPr>
          <p:nvPr>
            <p:ph type="sldNum" idx="12"/>
          </p:nvPr>
        </p:nvSpPr>
        <p:spPr>
          <a:xfrm>
            <a:off x="8523541" y="4695623"/>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wrap="square" lIns="91425" tIns="91425" rIns="91425" bIns="91425" anchor="ctr" anchorCtr="0">
            <a:noAutofit/>
          </a:bodyPr>
          <a:lstStyle/>
          <a:p>
            <a:pPr marL="0" lvl="0" indent="0">
              <a:spcBef>
                <a:spcPts val="0"/>
              </a:spcBef>
              <a:buNone/>
            </a:pP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lvl="0" indent="0">
              <a:spcBef>
                <a:spcPts val="0"/>
              </a:spcBef>
              <a:buNone/>
            </a:pPr>
            <a:endParaRPr/>
          </a:p>
        </p:txBody>
      </p:sp>
      <p:sp>
        <p:nvSpPr>
          <p:cNvPr id="48" name="Shape 48"/>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Clr>
                <a:schemeClr val="dk2"/>
              </a:buClr>
              <a:buSzPts val="4200"/>
              <a:buNone/>
              <a:defRPr sz="4200">
                <a:solidFill>
                  <a:schemeClr val="dk2"/>
                </a:solidFill>
              </a:defRPr>
            </a:lvl1pPr>
            <a:lvl2pPr lvl="1" algn="ctr">
              <a:spcBef>
                <a:spcPts val="0"/>
              </a:spcBef>
              <a:buClr>
                <a:schemeClr val="dk2"/>
              </a:buClr>
              <a:buSzPts val="4200"/>
              <a:buNone/>
              <a:defRPr sz="4200">
                <a:solidFill>
                  <a:schemeClr val="dk2"/>
                </a:solidFill>
              </a:defRPr>
            </a:lvl2pPr>
            <a:lvl3pPr lvl="2" algn="ctr">
              <a:spcBef>
                <a:spcPts val="0"/>
              </a:spcBef>
              <a:buClr>
                <a:schemeClr val="dk2"/>
              </a:buClr>
              <a:buSzPts val="4200"/>
              <a:buNone/>
              <a:defRPr sz="4200">
                <a:solidFill>
                  <a:schemeClr val="dk2"/>
                </a:solidFill>
              </a:defRPr>
            </a:lvl3pPr>
            <a:lvl4pPr lvl="3" algn="ctr">
              <a:spcBef>
                <a:spcPts val="0"/>
              </a:spcBef>
              <a:buClr>
                <a:schemeClr val="dk2"/>
              </a:buClr>
              <a:buSzPts val="4200"/>
              <a:buNone/>
              <a:defRPr sz="4200">
                <a:solidFill>
                  <a:schemeClr val="dk2"/>
                </a:solidFill>
              </a:defRPr>
            </a:lvl4pPr>
            <a:lvl5pPr lvl="4" algn="ctr">
              <a:spcBef>
                <a:spcPts val="0"/>
              </a:spcBef>
              <a:buClr>
                <a:schemeClr val="dk2"/>
              </a:buClr>
              <a:buSzPts val="4200"/>
              <a:buNone/>
              <a:defRPr sz="4200">
                <a:solidFill>
                  <a:schemeClr val="dk2"/>
                </a:solidFill>
              </a:defRPr>
            </a:lvl5pPr>
            <a:lvl6pPr lvl="5" algn="ctr">
              <a:spcBef>
                <a:spcPts val="0"/>
              </a:spcBef>
              <a:buClr>
                <a:schemeClr val="dk2"/>
              </a:buClr>
              <a:buSzPts val="4200"/>
              <a:buNone/>
              <a:defRPr sz="4200">
                <a:solidFill>
                  <a:schemeClr val="dk2"/>
                </a:solidFill>
              </a:defRPr>
            </a:lvl6pPr>
            <a:lvl7pPr lvl="6" algn="ctr">
              <a:spcBef>
                <a:spcPts val="0"/>
              </a:spcBef>
              <a:buClr>
                <a:schemeClr val="dk2"/>
              </a:buClr>
              <a:buSzPts val="4200"/>
              <a:buNone/>
              <a:defRPr sz="4200">
                <a:solidFill>
                  <a:schemeClr val="dk2"/>
                </a:solidFill>
              </a:defRPr>
            </a:lvl7pPr>
            <a:lvl8pPr lvl="7" algn="ctr">
              <a:spcBef>
                <a:spcPts val="0"/>
              </a:spcBef>
              <a:buClr>
                <a:schemeClr val="dk2"/>
              </a:buClr>
              <a:buSzPts val="4200"/>
              <a:buNone/>
              <a:defRPr sz="4200">
                <a:solidFill>
                  <a:schemeClr val="dk2"/>
                </a:solidFill>
              </a:defRPr>
            </a:lvl8pPr>
            <a:lvl9pPr lvl="8" algn="ctr">
              <a:spcBef>
                <a:spcPts val="0"/>
              </a:spcBef>
              <a:buClr>
                <a:schemeClr val="dk2"/>
              </a:buClr>
              <a:buSzPts val="4200"/>
              <a:buNone/>
              <a:defRPr sz="4200">
                <a:solidFill>
                  <a:schemeClr val="dk2"/>
                </a:solidFill>
              </a:defRPr>
            </a:lvl9pPr>
          </a:lstStyle>
          <a:p>
            <a:endParaRPr/>
          </a:p>
        </p:txBody>
      </p:sp>
      <p:sp>
        <p:nvSpPr>
          <p:cNvPr id="49" name="Shape 49"/>
          <p:cNvSpPr txBox="1">
            <a:spLocks noGrp="1"/>
          </p:cNvSpPr>
          <p:nvPr>
            <p:ph type="subTitle" idx="1"/>
          </p:nvPr>
        </p:nvSpPr>
        <p:spPr>
          <a:xfrm>
            <a:off x="265500" y="2779467"/>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Shape 50"/>
          <p:cNvSpPr txBox="1">
            <a:spLocks noGrp="1"/>
          </p:cNvSpPr>
          <p:nvPr>
            <p:ph type="body" idx="2"/>
          </p:nvPr>
        </p:nvSpPr>
        <p:spPr>
          <a:xfrm>
            <a:off x="4939500" y="724200"/>
            <a:ext cx="3837000" cy="3695100"/>
          </a:xfrm>
          <a:prstGeom prst="rect">
            <a:avLst/>
          </a:prstGeom>
        </p:spPr>
        <p:txBody>
          <a:bodyPr wrap="square" lIns="91425" tIns="91425" rIns="91425" bIns="91425" anchor="ctr" anchorCtr="0"/>
          <a:lstStyle>
            <a:lvl1pPr lvl="0">
              <a:spcBef>
                <a:spcPts val="0"/>
              </a:spcBef>
              <a:buClr>
                <a:schemeClr val="lt1"/>
              </a:buClr>
              <a:buSzPts val="1800"/>
              <a:buChar char="●"/>
              <a:defRPr>
                <a:solidFill>
                  <a:schemeClr val="lt1"/>
                </a:solidFill>
              </a:defRPr>
            </a:lvl1pPr>
            <a:lvl2pPr lvl="1">
              <a:spcBef>
                <a:spcPts val="0"/>
              </a:spcBef>
              <a:buClr>
                <a:schemeClr val="lt1"/>
              </a:buClr>
              <a:buSzPts val="1400"/>
              <a:buChar char="○"/>
              <a:defRPr>
                <a:solidFill>
                  <a:schemeClr val="lt1"/>
                </a:solidFill>
              </a:defRPr>
            </a:lvl2pPr>
            <a:lvl3pPr lvl="2">
              <a:spcBef>
                <a:spcPts val="0"/>
              </a:spcBef>
              <a:buClr>
                <a:schemeClr val="lt1"/>
              </a:buClr>
              <a:buSzPts val="1400"/>
              <a:buChar char="■"/>
              <a:defRPr>
                <a:solidFill>
                  <a:schemeClr val="lt1"/>
                </a:solidFill>
              </a:defRPr>
            </a:lvl3pPr>
            <a:lvl4pPr lvl="3">
              <a:spcBef>
                <a:spcPts val="0"/>
              </a:spcBef>
              <a:buClr>
                <a:schemeClr val="lt1"/>
              </a:buClr>
              <a:buSzPts val="1400"/>
              <a:buChar char="●"/>
              <a:defRPr>
                <a:solidFill>
                  <a:schemeClr val="lt1"/>
                </a:solidFill>
              </a:defRPr>
            </a:lvl4pPr>
            <a:lvl5pPr lvl="4">
              <a:spcBef>
                <a:spcPts val="0"/>
              </a:spcBef>
              <a:buClr>
                <a:schemeClr val="lt1"/>
              </a:buClr>
              <a:buSzPts val="1400"/>
              <a:buChar char="○"/>
              <a:defRPr>
                <a:solidFill>
                  <a:schemeClr val="lt1"/>
                </a:solidFill>
              </a:defRPr>
            </a:lvl5pPr>
            <a:lvl6pPr lvl="5">
              <a:spcBef>
                <a:spcPts val="0"/>
              </a:spcBef>
              <a:buClr>
                <a:schemeClr val="lt1"/>
              </a:buClr>
              <a:buSzPts val="1400"/>
              <a:buChar char="■"/>
              <a:defRPr>
                <a:solidFill>
                  <a:schemeClr val="lt1"/>
                </a:solidFill>
              </a:defRPr>
            </a:lvl6pPr>
            <a:lvl7pPr lvl="6">
              <a:spcBef>
                <a:spcPts val="0"/>
              </a:spcBef>
              <a:buClr>
                <a:schemeClr val="lt1"/>
              </a:buClr>
              <a:buSzPts val="1400"/>
              <a:buChar char="●"/>
              <a:defRPr>
                <a:solidFill>
                  <a:schemeClr val="lt1"/>
                </a:solidFill>
              </a:defRPr>
            </a:lvl7pPr>
            <a:lvl8pPr lvl="7">
              <a:spcBef>
                <a:spcPts val="0"/>
              </a:spcBef>
              <a:buClr>
                <a:schemeClr val="lt1"/>
              </a:buClr>
              <a:buSzPts val="1400"/>
              <a:buChar char="○"/>
              <a:defRPr>
                <a:solidFill>
                  <a:schemeClr val="lt1"/>
                </a:solidFill>
              </a:defRPr>
            </a:lvl8pPr>
            <a:lvl9pPr lvl="8">
              <a:spcBef>
                <a:spcPts val="0"/>
              </a:spcBef>
              <a:buClr>
                <a:schemeClr val="lt1"/>
              </a:buClr>
              <a:buSzPts val="1400"/>
              <a:buChar char="■"/>
              <a:defRPr>
                <a:solidFill>
                  <a:schemeClr val="lt1"/>
                </a:solidFill>
              </a:defRPr>
            </a:lvl9pPr>
          </a:lstStyle>
          <a:p>
            <a:endParaRPr/>
          </a:p>
        </p:txBody>
      </p:sp>
      <p:sp>
        <p:nvSpPr>
          <p:cNvPr id="51" name="Shape 51"/>
          <p:cNvSpPr txBox="1">
            <a:spLocks noGrp="1"/>
          </p:cNvSpPr>
          <p:nvPr>
            <p:ph type="sldNum" idx="12"/>
          </p:nvPr>
        </p:nvSpPr>
        <p:spPr>
          <a:xfrm>
            <a:off x="8523541" y="4695623"/>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p:nvPr/>
        </p:nvSpPr>
        <p:spPr>
          <a:xfrm rot="10800000" flipH="1">
            <a:off x="0" y="0"/>
            <a:ext cx="9144000" cy="4695900"/>
          </a:xfrm>
          <a:prstGeom prst="rect">
            <a:avLst/>
          </a:prstGeom>
          <a:solidFill>
            <a:schemeClr val="accent4"/>
          </a:solidFill>
          <a:ln>
            <a:noFill/>
          </a:ln>
        </p:spPr>
        <p:txBody>
          <a:bodyPr wrap="square" lIns="91425" tIns="91425" rIns="91425" bIns="91425" anchor="ctr" anchorCtr="0">
            <a:noAutofit/>
          </a:bodyPr>
          <a:lstStyle/>
          <a:p>
            <a:pPr marL="0" lvl="0" indent="0">
              <a:spcBef>
                <a:spcPts val="0"/>
              </a:spcBef>
              <a:buNone/>
            </a:pPr>
            <a:endParaRPr/>
          </a:p>
        </p:txBody>
      </p:sp>
      <p:sp>
        <p:nvSpPr>
          <p:cNvPr id="54" name="Shape 54"/>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lvl="0" indent="0">
              <a:spcBef>
                <a:spcPts val="0"/>
              </a:spcBef>
              <a:buNone/>
            </a:pPr>
            <a:endParaRPr/>
          </a:p>
        </p:txBody>
      </p:sp>
      <p:sp>
        <p:nvSpPr>
          <p:cNvPr id="55" name="Shape 55"/>
          <p:cNvSpPr txBox="1">
            <a:spLocks noGrp="1"/>
          </p:cNvSpPr>
          <p:nvPr>
            <p:ph type="body" idx="1"/>
          </p:nvPr>
        </p:nvSpPr>
        <p:spPr>
          <a:xfrm>
            <a:off x="57150" y="4696825"/>
            <a:ext cx="8382000" cy="446700"/>
          </a:xfrm>
          <a:prstGeom prst="rect">
            <a:avLst/>
          </a:prstGeom>
        </p:spPr>
        <p:txBody>
          <a:bodyPr wrap="square" lIns="91425" tIns="91425" rIns="91425" bIns="91425" anchor="ctr" anchorCtr="0"/>
          <a:lstStyle>
            <a:lvl1pPr lvl="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Shape 56"/>
          <p:cNvSpPr txBox="1">
            <a:spLocks noGrp="1"/>
          </p:cNvSpPr>
          <p:nvPr>
            <p:ph type="sldNum" idx="12"/>
          </p:nvPr>
        </p:nvSpPr>
        <p:spPr>
          <a:xfrm>
            <a:off x="8523541" y="4695623"/>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wrap="square" lIns="91425" tIns="91425" rIns="91425" bIns="91425" anchor="b" anchorCtr="0"/>
          <a:lstStyle>
            <a:lvl1pPr lvl="0">
              <a:spcBef>
                <a:spcPts val="0"/>
              </a:spcBef>
              <a:buClr>
                <a:schemeClr val="lt1"/>
              </a:buClr>
              <a:buSzPts val="3200"/>
              <a:buFont typeface="Roboto"/>
              <a:buNone/>
              <a:defRPr sz="3200">
                <a:solidFill>
                  <a:schemeClr val="lt1"/>
                </a:solidFill>
                <a:latin typeface="Roboto"/>
                <a:ea typeface="Roboto"/>
                <a:cs typeface="Roboto"/>
                <a:sym typeface="Roboto"/>
              </a:defRPr>
            </a:lvl1pPr>
            <a:lvl2pPr lvl="1">
              <a:spcBef>
                <a:spcPts val="0"/>
              </a:spcBef>
              <a:buClr>
                <a:schemeClr val="lt1"/>
              </a:buClr>
              <a:buSzPts val="3200"/>
              <a:buFont typeface="Roboto"/>
              <a:buNone/>
              <a:defRPr sz="3200">
                <a:solidFill>
                  <a:schemeClr val="lt1"/>
                </a:solidFill>
                <a:latin typeface="Roboto"/>
                <a:ea typeface="Roboto"/>
                <a:cs typeface="Roboto"/>
                <a:sym typeface="Roboto"/>
              </a:defRPr>
            </a:lvl2pPr>
            <a:lvl3pPr lvl="2">
              <a:spcBef>
                <a:spcPts val="0"/>
              </a:spcBef>
              <a:buClr>
                <a:schemeClr val="lt1"/>
              </a:buClr>
              <a:buSzPts val="3200"/>
              <a:buFont typeface="Roboto"/>
              <a:buNone/>
              <a:defRPr sz="3200">
                <a:solidFill>
                  <a:schemeClr val="lt1"/>
                </a:solidFill>
                <a:latin typeface="Roboto"/>
                <a:ea typeface="Roboto"/>
                <a:cs typeface="Roboto"/>
                <a:sym typeface="Roboto"/>
              </a:defRPr>
            </a:lvl3pPr>
            <a:lvl4pPr lvl="3">
              <a:spcBef>
                <a:spcPts val="0"/>
              </a:spcBef>
              <a:buClr>
                <a:schemeClr val="lt1"/>
              </a:buClr>
              <a:buSzPts val="3200"/>
              <a:buFont typeface="Roboto"/>
              <a:buNone/>
              <a:defRPr sz="3200">
                <a:solidFill>
                  <a:schemeClr val="lt1"/>
                </a:solidFill>
                <a:latin typeface="Roboto"/>
                <a:ea typeface="Roboto"/>
                <a:cs typeface="Roboto"/>
                <a:sym typeface="Roboto"/>
              </a:defRPr>
            </a:lvl4pPr>
            <a:lvl5pPr lvl="4">
              <a:spcBef>
                <a:spcPts val="0"/>
              </a:spcBef>
              <a:buClr>
                <a:schemeClr val="lt1"/>
              </a:buClr>
              <a:buSzPts val="3200"/>
              <a:buFont typeface="Roboto"/>
              <a:buNone/>
              <a:defRPr sz="3200">
                <a:solidFill>
                  <a:schemeClr val="lt1"/>
                </a:solidFill>
                <a:latin typeface="Roboto"/>
                <a:ea typeface="Roboto"/>
                <a:cs typeface="Roboto"/>
                <a:sym typeface="Roboto"/>
              </a:defRPr>
            </a:lvl5pPr>
            <a:lvl6pPr lvl="5">
              <a:spcBef>
                <a:spcPts val="0"/>
              </a:spcBef>
              <a:buClr>
                <a:schemeClr val="lt1"/>
              </a:buClr>
              <a:buSzPts val="3200"/>
              <a:buFont typeface="Roboto"/>
              <a:buNone/>
              <a:defRPr sz="3200">
                <a:solidFill>
                  <a:schemeClr val="lt1"/>
                </a:solidFill>
                <a:latin typeface="Roboto"/>
                <a:ea typeface="Roboto"/>
                <a:cs typeface="Roboto"/>
                <a:sym typeface="Roboto"/>
              </a:defRPr>
            </a:lvl6pPr>
            <a:lvl7pPr lvl="6">
              <a:spcBef>
                <a:spcPts val="0"/>
              </a:spcBef>
              <a:buClr>
                <a:schemeClr val="lt1"/>
              </a:buClr>
              <a:buSzPts val="3200"/>
              <a:buFont typeface="Roboto"/>
              <a:buNone/>
              <a:defRPr sz="3200">
                <a:solidFill>
                  <a:schemeClr val="lt1"/>
                </a:solidFill>
                <a:latin typeface="Roboto"/>
                <a:ea typeface="Roboto"/>
                <a:cs typeface="Roboto"/>
                <a:sym typeface="Roboto"/>
              </a:defRPr>
            </a:lvl7pPr>
            <a:lvl8pPr lvl="7">
              <a:spcBef>
                <a:spcPts val="0"/>
              </a:spcBef>
              <a:buClr>
                <a:schemeClr val="lt1"/>
              </a:buClr>
              <a:buSzPts val="3200"/>
              <a:buFont typeface="Roboto"/>
              <a:buNone/>
              <a:defRPr sz="3200">
                <a:solidFill>
                  <a:schemeClr val="lt1"/>
                </a:solidFill>
                <a:latin typeface="Roboto"/>
                <a:ea typeface="Roboto"/>
                <a:cs typeface="Roboto"/>
                <a:sym typeface="Roboto"/>
              </a:defRPr>
            </a:lvl8pPr>
            <a:lvl9pPr lvl="8">
              <a:spcBef>
                <a:spcPts val="0"/>
              </a:spcBef>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lt2"/>
              </a:buClr>
              <a:buSzPts val="1800"/>
              <a:buFont typeface="Roboto"/>
              <a:buChar char="●"/>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523541" y="4695623"/>
            <a:ext cx="548700" cy="393600"/>
          </a:xfrm>
          <a:prstGeom prst="rect">
            <a:avLst/>
          </a:prstGeom>
          <a:noFill/>
          <a:ln>
            <a:noFill/>
          </a:ln>
        </p:spPr>
        <p:txBody>
          <a:bodyPr wrap="square" lIns="91425" tIns="91425" rIns="91425" bIns="91425" anchor="ctr" anchorCtr="0">
            <a:noAutofit/>
          </a:bodyPr>
          <a:lstStyle/>
          <a:p>
            <a:pPr marL="0" lvl="0" indent="0" algn="r">
              <a:spcBef>
                <a:spcPts val="0"/>
              </a:spcBef>
              <a:buNone/>
            </a:pPr>
            <a:fld id="{00000000-1234-1234-1234-123412341234}" type="slidenum">
              <a:rPr lang="en" sz="1000">
                <a:solidFill>
                  <a:schemeClr val="lt2"/>
                </a:solidFill>
                <a:latin typeface="Roboto"/>
                <a:ea typeface="Roboto"/>
                <a:cs typeface="Roboto"/>
                <a:sym typeface="Roboto"/>
              </a:rPr>
              <a:t>‹#›</a:t>
            </a:fld>
            <a:endParaRPr lang="en" sz="1000">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www.veracode.com/security/software-development-lifecycle"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hyperlink" Target="https://www.quora.com/What-are-quality-attributes-of-a-good-software" TargetMode="External"/><Relationship Id="rId5" Type="http://schemas.openxmlformats.org/officeDocument/2006/relationships/hyperlink" Target="http://er.yuvayana.org/quality-software-attributes-characteristics-of-good-software-products/" TargetMode="External"/><Relationship Id="rId4" Type="http://schemas.openxmlformats.org/officeDocument/2006/relationships/hyperlink" Target="http://whatis.techtarget.com/reference/Learn-IT-Software-development"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ctrTitle"/>
          </p:nvPr>
        </p:nvSpPr>
        <p:spPr>
          <a:xfrm>
            <a:off x="452871" y="322875"/>
            <a:ext cx="8222100" cy="744000"/>
          </a:xfrm>
          <a:prstGeom prst="rect">
            <a:avLst/>
          </a:prstGeom>
        </p:spPr>
        <p:txBody>
          <a:bodyPr wrap="square" lIns="91425" tIns="91425" rIns="91425" bIns="91425" anchor="b" anchorCtr="0">
            <a:noAutofit/>
          </a:bodyPr>
          <a:lstStyle/>
          <a:p>
            <a:pPr marL="0" lvl="0" indent="0">
              <a:spcBef>
                <a:spcPts val="0"/>
              </a:spcBef>
              <a:buNone/>
            </a:pPr>
            <a:r>
              <a:rPr lang="en" sz="3200" dirty="0"/>
              <a:t>Software Development </a:t>
            </a:r>
            <a:r>
              <a:rPr lang="en" sz="3200" dirty="0" smtClean="0"/>
              <a:t>General Art</a:t>
            </a:r>
            <a:endParaRPr lang="en" sz="3200" dirty="0"/>
          </a:p>
        </p:txBody>
      </p:sp>
      <p:sp>
        <p:nvSpPr>
          <p:cNvPr id="68" name="Shape 68"/>
          <p:cNvSpPr txBox="1">
            <a:spLocks noGrp="1"/>
          </p:cNvSpPr>
          <p:nvPr>
            <p:ph type="subTitle" idx="1"/>
          </p:nvPr>
        </p:nvSpPr>
        <p:spPr>
          <a:xfrm>
            <a:off x="390525" y="2107767"/>
            <a:ext cx="8222100" cy="1114200"/>
          </a:xfrm>
          <a:prstGeom prst="rect">
            <a:avLst/>
          </a:prstGeom>
        </p:spPr>
        <p:txBody>
          <a:bodyPr wrap="square" lIns="91425" tIns="91425" rIns="91425" bIns="91425" anchor="t" anchorCtr="0">
            <a:noAutofit/>
          </a:bodyPr>
          <a:lstStyle/>
          <a:p>
            <a:pPr marL="0" lvl="0" indent="0">
              <a:spcBef>
                <a:spcPts val="0"/>
              </a:spcBef>
              <a:buNone/>
            </a:pPr>
            <a:endParaRPr/>
          </a:p>
        </p:txBody>
      </p:sp>
      <p:pic>
        <p:nvPicPr>
          <p:cNvPr id="69" name="Shape 69"/>
          <p:cNvPicPr preferRelativeResize="0"/>
          <p:nvPr/>
        </p:nvPicPr>
        <p:blipFill>
          <a:blip r:embed="rId3">
            <a:alphaModFix/>
          </a:blip>
          <a:stretch>
            <a:fillRect/>
          </a:stretch>
        </p:blipFill>
        <p:spPr>
          <a:xfrm>
            <a:off x="216975" y="1219275"/>
            <a:ext cx="8005125" cy="3626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subTitle" idx="1"/>
          </p:nvPr>
        </p:nvSpPr>
        <p:spPr>
          <a:xfrm>
            <a:off x="390525" y="454600"/>
            <a:ext cx="7761600" cy="4629000"/>
          </a:xfrm>
          <a:prstGeom prst="rect">
            <a:avLst/>
          </a:prstGeom>
        </p:spPr>
        <p:txBody>
          <a:bodyPr wrap="square" lIns="91425" tIns="91425" rIns="91425" bIns="91425" anchor="t" anchorCtr="0">
            <a:noAutofit/>
          </a:bodyPr>
          <a:lstStyle/>
          <a:p>
            <a:pPr marL="0" lvl="0" indent="0" rtl="0">
              <a:lnSpc>
                <a:spcPct val="150000"/>
              </a:lnSpc>
              <a:spcBef>
                <a:spcPts val="0"/>
              </a:spcBef>
              <a:buNone/>
            </a:pPr>
            <a:r>
              <a:rPr lang="en" b="1" i="1"/>
              <a:t>Testing: </a:t>
            </a:r>
            <a:r>
              <a:rPr lang="en"/>
              <a:t>An estimate says that 50% of whole software development process should be tested. Errors may ruin the software from critical level to its own removal. Software testing is done while coding by the developers and thorough testing is conducted by testing experts at various levels of code such as module testing, program testing, product testing, in-house testing and testing the product at user’s end. Early discovery of errors and their remedy is the key to reliable software.</a:t>
            </a:r>
          </a:p>
          <a:p>
            <a:pPr marL="0" lvl="0" indent="0" rtl="0">
              <a:lnSpc>
                <a:spcPct val="150000"/>
              </a:lnSpc>
              <a:spcBef>
                <a:spcPts val="0"/>
              </a:spcBef>
              <a:buNone/>
            </a:pPr>
            <a:endParaRPr/>
          </a:p>
          <a:p>
            <a:pPr marL="0" lvl="0" indent="0">
              <a:lnSpc>
                <a:spcPct val="150000"/>
              </a:lnSpc>
              <a:spcBef>
                <a:spcPts val="0"/>
              </a:spcBef>
              <a:buNone/>
            </a:pPr>
            <a:r>
              <a:rPr lang="en" b="1" i="1"/>
              <a:t>Integration: </a:t>
            </a:r>
            <a:r>
              <a:rPr lang="en"/>
              <a:t>Software may need to be integrated with the libraries, databases and other program(s). This stage of SDLC is involved in the integration of software with outer world entities.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subTitle" idx="1"/>
          </p:nvPr>
        </p:nvSpPr>
        <p:spPr>
          <a:xfrm>
            <a:off x="390525" y="92975"/>
            <a:ext cx="7833900" cy="4773600"/>
          </a:xfrm>
          <a:prstGeom prst="rect">
            <a:avLst/>
          </a:prstGeom>
        </p:spPr>
        <p:txBody>
          <a:bodyPr wrap="square" lIns="91425" tIns="91425" rIns="91425" bIns="91425" anchor="t" anchorCtr="0">
            <a:noAutofit/>
          </a:bodyPr>
          <a:lstStyle/>
          <a:p>
            <a:pPr marL="0" lvl="0" indent="0" rtl="0">
              <a:lnSpc>
                <a:spcPct val="150000"/>
              </a:lnSpc>
              <a:spcBef>
                <a:spcPts val="0"/>
              </a:spcBef>
              <a:buNone/>
            </a:pPr>
            <a:r>
              <a:rPr lang="en" b="1" i="1"/>
              <a:t>Implementation:</a:t>
            </a:r>
            <a:r>
              <a:rPr lang="en"/>
              <a:t>This means installing the software on user machines. At times, software needs post-installation configurations at user end. Software is tested for portability and adaptability and integration related issues are solved during implementation.</a:t>
            </a:r>
          </a:p>
          <a:p>
            <a:pPr marL="0" lvl="0" indent="0" rtl="0">
              <a:lnSpc>
                <a:spcPct val="150000"/>
              </a:lnSpc>
              <a:spcBef>
                <a:spcPts val="0"/>
              </a:spcBef>
              <a:buNone/>
            </a:pPr>
            <a:endParaRPr/>
          </a:p>
          <a:p>
            <a:pPr marL="0" lvl="0" indent="0">
              <a:lnSpc>
                <a:spcPct val="150000"/>
              </a:lnSpc>
              <a:spcBef>
                <a:spcPts val="0"/>
              </a:spcBef>
              <a:buNone/>
            </a:pPr>
            <a:r>
              <a:rPr lang="en" b="1" i="1"/>
              <a:t>Operation and maintenance: </a:t>
            </a:r>
            <a:r>
              <a:rPr lang="en"/>
              <a:t>This phase confirms the software operation in terms of more efficiency and less errors. If required, the users are trained on, or aided with the documentation on how to operate the software and how to keep the software operational. The software is maintained timely by updating the code according to the changes taking place in user end environment or technology. This phase may face challenges from hidden bugs and real-world unidentified problems.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subTitle" idx="1"/>
          </p:nvPr>
        </p:nvSpPr>
        <p:spPr>
          <a:xfrm>
            <a:off x="390525" y="82625"/>
            <a:ext cx="7813200" cy="4825200"/>
          </a:xfrm>
          <a:prstGeom prst="rect">
            <a:avLst/>
          </a:prstGeom>
        </p:spPr>
        <p:txBody>
          <a:bodyPr wrap="square" lIns="91425" tIns="91425" rIns="91425" bIns="91425" anchor="t" anchorCtr="0">
            <a:noAutofit/>
          </a:bodyPr>
          <a:lstStyle/>
          <a:p>
            <a:pPr marL="0" lvl="0" indent="0">
              <a:lnSpc>
                <a:spcPct val="150000"/>
              </a:lnSpc>
              <a:spcBef>
                <a:spcPts val="0"/>
              </a:spcBef>
              <a:buNone/>
            </a:pPr>
            <a:r>
              <a:rPr lang="en" b="1" i="1" dirty="0"/>
              <a:t>Disposition: </a:t>
            </a:r>
            <a:r>
              <a:rPr lang="en" dirty="0"/>
              <a:t>As time elapses, the software may decline on the performance front. It may go completely obsolete or may need intense upgradation. Hence a pressing need to eliminate a major portion of the system arises. This phase includes archiving data and required software components, closing down the system, planning disposition activity and terminating system at appropriate end-of-system time</a:t>
            </a:r>
            <a:r>
              <a:rPr lang="en" dirty="0" smtClean="0"/>
              <a:t>.</a:t>
            </a:r>
          </a:p>
          <a:p>
            <a:pPr marL="0" lvl="0" indent="0">
              <a:lnSpc>
                <a:spcPct val="150000"/>
              </a:lnSpc>
              <a:spcBef>
                <a:spcPts val="0"/>
              </a:spcBef>
              <a:buNone/>
            </a:pPr>
            <a:endParaRPr lang="en" dirty="0"/>
          </a:p>
          <a:p>
            <a:pPr lvl="0">
              <a:lnSpc>
                <a:spcPct val="150000"/>
              </a:lnSpc>
            </a:pPr>
            <a:r>
              <a:rPr lang="en" dirty="0" smtClean="0"/>
              <a:t>Now the traditional SDLC has been replaced with agile development SCRUM - </a:t>
            </a:r>
            <a:r>
              <a:rPr lang="en-US" dirty="0"/>
              <a:t>use of an adaptive lifecycle instead of a predictive </a:t>
            </a:r>
            <a:r>
              <a:rPr lang="en-US" dirty="0" smtClean="0"/>
              <a:t>one.</a:t>
            </a:r>
            <a:endParaRPr lang="en" dirty="0" smtClean="0"/>
          </a:p>
          <a:p>
            <a:pPr marL="0" lvl="0" indent="0">
              <a:lnSpc>
                <a:spcPct val="150000"/>
              </a:lnSpc>
              <a:spcBef>
                <a:spcPts val="0"/>
              </a:spcBef>
              <a:buNone/>
            </a:pPr>
            <a:r>
              <a:rPr lang="en" dirty="0" smtClean="0"/>
              <a:t>Not all software projects can be built using the SCRUM approach.</a:t>
            </a:r>
            <a:endParaRPr lang="e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ctrTitle"/>
          </p:nvPr>
        </p:nvSpPr>
        <p:spPr>
          <a:xfrm>
            <a:off x="390525" y="258300"/>
            <a:ext cx="8222100" cy="805800"/>
          </a:xfrm>
          <a:prstGeom prst="rect">
            <a:avLst/>
          </a:prstGeom>
        </p:spPr>
        <p:txBody>
          <a:bodyPr wrap="square" lIns="91425" tIns="91425" rIns="91425" bIns="91425" anchor="b" anchorCtr="0">
            <a:noAutofit/>
          </a:bodyPr>
          <a:lstStyle/>
          <a:p>
            <a:pPr marL="0" lvl="0" indent="0">
              <a:spcBef>
                <a:spcPts val="0"/>
              </a:spcBef>
              <a:buNone/>
            </a:pPr>
            <a:r>
              <a:rPr lang="en" sz="3600"/>
              <a:t>Object Oriented Programming(OOP)</a:t>
            </a:r>
          </a:p>
        </p:txBody>
      </p:sp>
      <p:sp>
        <p:nvSpPr>
          <p:cNvPr id="136" name="Shape 136"/>
          <p:cNvSpPr txBox="1">
            <a:spLocks noGrp="1"/>
          </p:cNvSpPr>
          <p:nvPr>
            <p:ph type="subTitle" idx="1"/>
          </p:nvPr>
        </p:nvSpPr>
        <p:spPr>
          <a:xfrm>
            <a:off x="390525" y="950180"/>
            <a:ext cx="7771800" cy="3812700"/>
          </a:xfrm>
          <a:prstGeom prst="rect">
            <a:avLst/>
          </a:prstGeom>
        </p:spPr>
        <p:txBody>
          <a:bodyPr wrap="square" lIns="91425" tIns="91425" rIns="91425" bIns="91425" anchor="t" anchorCtr="0">
            <a:noAutofit/>
          </a:bodyPr>
          <a:lstStyle/>
          <a:p>
            <a:pPr marL="0" lvl="0" indent="0" rtl="0">
              <a:lnSpc>
                <a:spcPct val="150000"/>
              </a:lnSpc>
              <a:spcBef>
                <a:spcPts val="0"/>
              </a:spcBef>
              <a:buNone/>
            </a:pPr>
            <a:r>
              <a:rPr lang="en" dirty="0"/>
              <a:t>Object-oriented programming (OOP) is a programming paradigm based on the concept of “objects”, which may contain </a:t>
            </a:r>
            <a:r>
              <a:rPr lang="en" b="1" i="1" dirty="0"/>
              <a:t>data</a:t>
            </a:r>
            <a:r>
              <a:rPr lang="en" dirty="0"/>
              <a:t>, in the form of fields, often known as </a:t>
            </a:r>
            <a:r>
              <a:rPr lang="en" b="1" i="1" dirty="0"/>
              <a:t>attributes</a:t>
            </a:r>
            <a:r>
              <a:rPr lang="en" dirty="0"/>
              <a:t>; and </a:t>
            </a:r>
            <a:r>
              <a:rPr lang="en" b="1" i="1" dirty="0"/>
              <a:t>code,</a:t>
            </a:r>
            <a:r>
              <a:rPr lang="en" dirty="0"/>
              <a:t> in the form of procedures, often known as </a:t>
            </a:r>
            <a:r>
              <a:rPr lang="en" b="1" i="1" dirty="0"/>
              <a:t>methods</a:t>
            </a:r>
            <a:r>
              <a:rPr lang="en" dirty="0"/>
              <a:t>. A feature of objects is that an object’s procedures can access and often modify the data fields of the object with which they are associated (objects have a notion of “this” or “self”).</a:t>
            </a:r>
          </a:p>
          <a:p>
            <a:pPr marL="0" lvl="0" indent="0">
              <a:lnSpc>
                <a:spcPct val="150000"/>
              </a:lnSpc>
              <a:spcBef>
                <a:spcPts val="0"/>
              </a:spcBef>
              <a:buNone/>
            </a:pPr>
            <a:r>
              <a:rPr lang="en" dirty="0"/>
              <a:t>In OOP, computer programs are designed by making them out of objects that interact with one another.Significant object-oriented languages include Java, C++, C#, Python, </a:t>
            </a:r>
            <a:r>
              <a:rPr lang="en" b="1" i="1" dirty="0"/>
              <a:t>PHP</a:t>
            </a:r>
            <a:r>
              <a:rPr lang="en" dirty="0"/>
              <a:t>, Ruby, Perl, Object Pascal, Objective-C, Dart, Swift, Scala, Common Lisp</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ctrTitle"/>
          </p:nvPr>
        </p:nvSpPr>
        <p:spPr>
          <a:xfrm>
            <a:off x="390525" y="423625"/>
            <a:ext cx="8222100" cy="1043400"/>
          </a:xfrm>
          <a:prstGeom prst="rect">
            <a:avLst/>
          </a:prstGeom>
        </p:spPr>
        <p:txBody>
          <a:bodyPr wrap="square" lIns="91425" tIns="91425" rIns="91425" bIns="91425" anchor="b" anchorCtr="0">
            <a:noAutofit/>
          </a:bodyPr>
          <a:lstStyle/>
          <a:p>
            <a:pPr marL="0" lvl="0" indent="0">
              <a:spcBef>
                <a:spcPts val="0"/>
              </a:spcBef>
              <a:buNone/>
            </a:pPr>
            <a:r>
              <a:rPr lang="en" sz="3600"/>
              <a:t>The important features of object–oriented programming are −</a:t>
            </a:r>
          </a:p>
        </p:txBody>
      </p:sp>
      <p:sp>
        <p:nvSpPr>
          <p:cNvPr id="142" name="Shape 142"/>
          <p:cNvSpPr txBox="1">
            <a:spLocks noGrp="1"/>
          </p:cNvSpPr>
          <p:nvPr>
            <p:ph type="subTitle" idx="1"/>
          </p:nvPr>
        </p:nvSpPr>
        <p:spPr>
          <a:xfrm>
            <a:off x="390525" y="1467000"/>
            <a:ext cx="7710000" cy="3513000"/>
          </a:xfrm>
          <a:prstGeom prst="rect">
            <a:avLst/>
          </a:prstGeom>
        </p:spPr>
        <p:txBody>
          <a:bodyPr wrap="square" lIns="91425" tIns="91425" rIns="91425" bIns="91425" anchor="t" anchorCtr="0">
            <a:noAutofit/>
          </a:bodyPr>
          <a:lstStyle/>
          <a:p>
            <a:pPr marL="457200" lvl="0" indent="-342900" rtl="0">
              <a:lnSpc>
                <a:spcPct val="150000"/>
              </a:lnSpc>
              <a:spcBef>
                <a:spcPts val="0"/>
              </a:spcBef>
              <a:spcAft>
                <a:spcPts val="0"/>
              </a:spcAft>
              <a:buSzPts val="1800"/>
              <a:buAutoNum type="arabicPeriod"/>
            </a:pPr>
            <a:r>
              <a:rPr lang="en"/>
              <a:t>Bottom–up approach in program design</a:t>
            </a:r>
          </a:p>
          <a:p>
            <a:pPr marL="457200" lvl="0" indent="-342900" rtl="0">
              <a:lnSpc>
                <a:spcPct val="150000"/>
              </a:lnSpc>
              <a:spcBef>
                <a:spcPts val="0"/>
              </a:spcBef>
              <a:spcAft>
                <a:spcPts val="0"/>
              </a:spcAft>
              <a:buSzPts val="1800"/>
              <a:buAutoNum type="arabicPeriod"/>
            </a:pPr>
            <a:r>
              <a:rPr lang="en"/>
              <a:t>Programs organized around objects, grouped in classes</a:t>
            </a:r>
          </a:p>
          <a:p>
            <a:pPr marL="457200" lvl="0" indent="-342900" rtl="0">
              <a:lnSpc>
                <a:spcPct val="150000"/>
              </a:lnSpc>
              <a:spcBef>
                <a:spcPts val="0"/>
              </a:spcBef>
              <a:spcAft>
                <a:spcPts val="0"/>
              </a:spcAft>
              <a:buSzPts val="1800"/>
              <a:buAutoNum type="arabicPeriod"/>
            </a:pPr>
            <a:r>
              <a:rPr lang="en"/>
              <a:t>Focus on data with methods to operate upon object’s data</a:t>
            </a:r>
          </a:p>
          <a:p>
            <a:pPr marL="457200" lvl="0" indent="-342900" rtl="0">
              <a:lnSpc>
                <a:spcPct val="150000"/>
              </a:lnSpc>
              <a:spcBef>
                <a:spcPts val="0"/>
              </a:spcBef>
              <a:spcAft>
                <a:spcPts val="0"/>
              </a:spcAft>
              <a:buSzPts val="1800"/>
              <a:buAutoNum type="arabicPeriod"/>
            </a:pPr>
            <a:r>
              <a:rPr lang="en"/>
              <a:t>Interaction between objects through functions</a:t>
            </a:r>
          </a:p>
          <a:p>
            <a:pPr marL="457200" lvl="0" indent="-342900" rtl="0">
              <a:lnSpc>
                <a:spcPct val="150000"/>
              </a:lnSpc>
              <a:spcBef>
                <a:spcPts val="0"/>
              </a:spcBef>
              <a:buSzPts val="1800"/>
              <a:buAutoNum type="arabicPeriod"/>
            </a:pPr>
            <a:r>
              <a:rPr lang="en"/>
              <a:t>Reusability of design through creation of new classes by adding features to existing classes.</a:t>
            </a:r>
          </a:p>
          <a:p>
            <a:pPr marL="0" lvl="0" indent="0">
              <a:lnSpc>
                <a:spcPct val="150000"/>
              </a:lnSpc>
              <a:spcBef>
                <a:spcPts val="0"/>
              </a:spcBef>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472" y="147997"/>
            <a:ext cx="8853055" cy="4847506"/>
          </a:xfrm>
          <a:prstGeom prst="rect">
            <a:avLst/>
          </a:prstGeom>
        </p:spPr>
      </p:pic>
    </p:spTree>
    <p:extLst>
      <p:ext uri="{BB962C8B-B14F-4D97-AF65-F5344CB8AC3E}">
        <p14:creationId xmlns:p14="http://schemas.microsoft.com/office/powerpoint/2010/main" val="2003352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327" y="60473"/>
            <a:ext cx="8853056" cy="4935039"/>
          </a:xfrm>
          <a:prstGeom prst="rect">
            <a:avLst/>
          </a:prstGeom>
        </p:spPr>
      </p:pic>
    </p:spTree>
    <p:extLst>
      <p:ext uri="{BB962C8B-B14F-4D97-AF65-F5344CB8AC3E}">
        <p14:creationId xmlns:p14="http://schemas.microsoft.com/office/powerpoint/2010/main" val="2447494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ctrTitle"/>
          </p:nvPr>
        </p:nvSpPr>
        <p:spPr>
          <a:xfrm>
            <a:off x="390525" y="103325"/>
            <a:ext cx="8222100" cy="754200"/>
          </a:xfrm>
          <a:prstGeom prst="rect">
            <a:avLst/>
          </a:prstGeom>
        </p:spPr>
        <p:txBody>
          <a:bodyPr wrap="square" lIns="91425" tIns="91425" rIns="91425" bIns="91425" anchor="b" anchorCtr="0">
            <a:noAutofit/>
          </a:bodyPr>
          <a:lstStyle/>
          <a:p>
            <a:pPr marL="0" lvl="0" indent="0">
              <a:spcBef>
                <a:spcPts val="0"/>
              </a:spcBef>
              <a:buNone/>
            </a:pPr>
            <a:r>
              <a:rPr lang="en" sz="3600" dirty="0" smtClean="0"/>
              <a:t>Software Architecture Pattern</a:t>
            </a:r>
            <a:endParaRPr lang="en" sz="3600" dirty="0"/>
          </a:p>
        </p:txBody>
      </p:sp>
      <p:sp>
        <p:nvSpPr>
          <p:cNvPr id="148" name="Shape 148"/>
          <p:cNvSpPr txBox="1">
            <a:spLocks noGrp="1"/>
          </p:cNvSpPr>
          <p:nvPr>
            <p:ph type="subTitle" idx="1"/>
          </p:nvPr>
        </p:nvSpPr>
        <p:spPr>
          <a:xfrm>
            <a:off x="390525" y="663373"/>
            <a:ext cx="8222100" cy="4029600"/>
          </a:xfrm>
          <a:prstGeom prst="rect">
            <a:avLst/>
          </a:prstGeom>
        </p:spPr>
        <p:txBody>
          <a:bodyPr wrap="square" lIns="91425" tIns="91425" rIns="91425" bIns="91425" anchor="t" anchorCtr="0">
            <a:noAutofit/>
          </a:bodyPr>
          <a:lstStyle/>
          <a:p>
            <a:pPr lvl="0" algn="just">
              <a:lnSpc>
                <a:spcPct val="150000"/>
              </a:lnSpc>
            </a:pPr>
            <a:r>
              <a:rPr lang="en-US" dirty="0"/>
              <a:t>An </a:t>
            </a:r>
            <a:r>
              <a:rPr lang="en-US" b="1" dirty="0"/>
              <a:t>architectural pattern</a:t>
            </a:r>
            <a:r>
              <a:rPr lang="en-US" dirty="0"/>
              <a:t> is a general, reusable solution to a commonly occurring problem in software </a:t>
            </a:r>
            <a:r>
              <a:rPr lang="en-US" dirty="0" smtClean="0"/>
              <a:t>development </a:t>
            </a:r>
            <a:r>
              <a:rPr lang="en-US" dirty="0"/>
              <a:t>within a given context. Architectural patterns </a:t>
            </a:r>
            <a:r>
              <a:rPr lang="en-US" dirty="0" smtClean="0"/>
              <a:t>and software </a:t>
            </a:r>
            <a:r>
              <a:rPr lang="en-US" dirty="0"/>
              <a:t>design pattern </a:t>
            </a:r>
            <a:r>
              <a:rPr lang="en-US" dirty="0" smtClean="0"/>
              <a:t>are often used interchangeably.</a:t>
            </a:r>
          </a:p>
          <a:p>
            <a:pPr marL="285750" indent="-285750">
              <a:buFont typeface="Arial" panose="020B0604020202020204" pitchFamily="34" charset="0"/>
              <a:buChar char="•"/>
            </a:pPr>
            <a:r>
              <a:rPr lang="en-GB" b="1" i="1" dirty="0"/>
              <a:t>Layered pattern</a:t>
            </a:r>
          </a:p>
          <a:p>
            <a:pPr marL="285750" indent="-285750">
              <a:buFont typeface="Arial" panose="020B0604020202020204" pitchFamily="34" charset="0"/>
              <a:buChar char="•"/>
            </a:pPr>
            <a:r>
              <a:rPr lang="en-GB" b="1" i="1" dirty="0"/>
              <a:t>Client-server pattern</a:t>
            </a:r>
          </a:p>
          <a:p>
            <a:pPr marL="285750" indent="-285750">
              <a:buFont typeface="Arial" panose="020B0604020202020204" pitchFamily="34" charset="0"/>
              <a:buChar char="•"/>
            </a:pPr>
            <a:r>
              <a:rPr lang="en-GB" dirty="0"/>
              <a:t>Master-slave pattern</a:t>
            </a:r>
          </a:p>
          <a:p>
            <a:pPr marL="285750" indent="-285750">
              <a:buFont typeface="Arial" panose="020B0604020202020204" pitchFamily="34" charset="0"/>
              <a:buChar char="•"/>
            </a:pPr>
            <a:r>
              <a:rPr lang="en-GB" dirty="0"/>
              <a:t>Pipe-filter </a:t>
            </a:r>
            <a:r>
              <a:rPr lang="en-GB" dirty="0" smtClean="0"/>
              <a:t>pattern</a:t>
            </a:r>
          </a:p>
          <a:p>
            <a:pPr marL="285750" indent="-285750">
              <a:buFont typeface="Arial" panose="020B0604020202020204" pitchFamily="34" charset="0"/>
              <a:buChar char="•"/>
            </a:pPr>
            <a:r>
              <a:rPr lang="en-GB" dirty="0" smtClean="0"/>
              <a:t>Broker pattern</a:t>
            </a:r>
          </a:p>
          <a:p>
            <a:pPr marL="285750" indent="-285750">
              <a:buFont typeface="Arial" panose="020B0604020202020204" pitchFamily="34" charset="0"/>
              <a:buChar char="•"/>
            </a:pPr>
            <a:r>
              <a:rPr lang="en-GB" dirty="0" smtClean="0"/>
              <a:t>Peer-to-peer </a:t>
            </a:r>
            <a:r>
              <a:rPr lang="en-GB" dirty="0"/>
              <a:t>pattern</a:t>
            </a:r>
          </a:p>
          <a:p>
            <a:pPr marL="285750" indent="-285750">
              <a:buFont typeface="Arial" panose="020B0604020202020204" pitchFamily="34" charset="0"/>
              <a:buChar char="•"/>
            </a:pPr>
            <a:r>
              <a:rPr lang="en-GB" dirty="0"/>
              <a:t>Event-bus pattern</a:t>
            </a:r>
          </a:p>
          <a:p>
            <a:pPr marL="285750" indent="-285750">
              <a:buFont typeface="Arial" panose="020B0604020202020204" pitchFamily="34" charset="0"/>
              <a:buChar char="•"/>
            </a:pPr>
            <a:r>
              <a:rPr lang="en-GB" b="1" i="1" dirty="0"/>
              <a:t>Model-view-controller pattern</a:t>
            </a:r>
          </a:p>
          <a:p>
            <a:pPr marL="285750" indent="-285750">
              <a:buFont typeface="Arial" panose="020B0604020202020204" pitchFamily="34" charset="0"/>
              <a:buChar char="•"/>
            </a:pPr>
            <a:r>
              <a:rPr lang="en-GB" dirty="0"/>
              <a:t>Blackboard pattern</a:t>
            </a:r>
          </a:p>
          <a:p>
            <a:pPr marL="285750" indent="-285750">
              <a:buFont typeface="Arial" panose="020B0604020202020204" pitchFamily="34" charset="0"/>
              <a:buChar char="•"/>
            </a:pPr>
            <a:r>
              <a:rPr lang="en-GB" dirty="0"/>
              <a:t>Interpreter pattern</a:t>
            </a:r>
          </a:p>
          <a:p>
            <a:pPr lvl="0" algn="just">
              <a:lnSpc>
                <a:spcPct val="150000"/>
              </a:lnSpc>
            </a:pP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ctrTitle"/>
          </p:nvPr>
        </p:nvSpPr>
        <p:spPr>
          <a:xfrm>
            <a:off x="390525" y="103325"/>
            <a:ext cx="8222100" cy="754200"/>
          </a:xfrm>
          <a:prstGeom prst="rect">
            <a:avLst/>
          </a:prstGeom>
        </p:spPr>
        <p:txBody>
          <a:bodyPr wrap="square" lIns="91425" tIns="91425" rIns="91425" bIns="91425" anchor="b" anchorCtr="0">
            <a:noAutofit/>
          </a:bodyPr>
          <a:lstStyle/>
          <a:p>
            <a:pPr marL="0" lvl="0" indent="0">
              <a:spcBef>
                <a:spcPts val="0"/>
              </a:spcBef>
              <a:buNone/>
            </a:pPr>
            <a:r>
              <a:rPr lang="en" sz="3600"/>
              <a:t>         What is MVC?</a:t>
            </a:r>
          </a:p>
        </p:txBody>
      </p:sp>
      <p:sp>
        <p:nvSpPr>
          <p:cNvPr id="148" name="Shape 148"/>
          <p:cNvSpPr txBox="1">
            <a:spLocks noGrp="1"/>
          </p:cNvSpPr>
          <p:nvPr>
            <p:ph type="subTitle" idx="1"/>
          </p:nvPr>
        </p:nvSpPr>
        <p:spPr>
          <a:xfrm>
            <a:off x="390525" y="898900"/>
            <a:ext cx="8222100" cy="4029600"/>
          </a:xfrm>
          <a:prstGeom prst="rect">
            <a:avLst/>
          </a:prstGeom>
        </p:spPr>
        <p:txBody>
          <a:bodyPr wrap="square" lIns="91425" tIns="91425" rIns="91425" bIns="91425" anchor="t" anchorCtr="0">
            <a:noAutofit/>
          </a:bodyPr>
          <a:lstStyle/>
          <a:p>
            <a:pPr marL="0" lvl="0" indent="0" rtl="0">
              <a:lnSpc>
                <a:spcPct val="150000"/>
              </a:lnSpc>
              <a:spcBef>
                <a:spcPts val="0"/>
              </a:spcBef>
              <a:buNone/>
            </a:pPr>
            <a:r>
              <a:rPr lang="en"/>
              <a:t>The </a:t>
            </a:r>
            <a:r>
              <a:rPr lang="en" b="1"/>
              <a:t>Model-View-Controller </a:t>
            </a:r>
            <a:r>
              <a:rPr lang="en"/>
              <a:t>(MVC) is an architectural pattern that separates an application into three main logical components: the model, the view, and the controller. Each of these components are built to handle specific development aspects of an application. MVC is one of the most frequently used industry-standard web development framework to create scalable and extensible projects.</a:t>
            </a:r>
          </a:p>
          <a:p>
            <a:pPr marL="0" lvl="0" indent="0">
              <a:lnSpc>
                <a:spcPct val="150000"/>
              </a:lnSpc>
              <a:spcBef>
                <a:spcPts val="0"/>
              </a:spcBef>
              <a:buNone/>
            </a:pPr>
            <a:endParaRPr/>
          </a:p>
        </p:txBody>
      </p:sp>
      <p:pic>
        <p:nvPicPr>
          <p:cNvPr id="149" name="Shape 149"/>
          <p:cNvPicPr preferRelativeResize="0"/>
          <p:nvPr/>
        </p:nvPicPr>
        <p:blipFill>
          <a:blip r:embed="rId3">
            <a:alphaModFix/>
          </a:blip>
          <a:stretch>
            <a:fillRect/>
          </a:stretch>
        </p:blipFill>
        <p:spPr>
          <a:xfrm>
            <a:off x="1668675" y="3409625"/>
            <a:ext cx="5708526" cy="1663475"/>
          </a:xfrm>
          <a:prstGeom prst="rect">
            <a:avLst/>
          </a:prstGeom>
          <a:noFill/>
          <a:ln>
            <a:noFill/>
          </a:ln>
        </p:spPr>
      </p:pic>
    </p:spTree>
    <p:extLst>
      <p:ext uri="{BB962C8B-B14F-4D97-AF65-F5344CB8AC3E}">
        <p14:creationId xmlns:p14="http://schemas.microsoft.com/office/powerpoint/2010/main" val="847626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subTitle" idx="1"/>
          </p:nvPr>
        </p:nvSpPr>
        <p:spPr>
          <a:xfrm>
            <a:off x="390525" y="216953"/>
            <a:ext cx="8222100" cy="4577100"/>
          </a:xfrm>
          <a:prstGeom prst="rect">
            <a:avLst/>
          </a:prstGeom>
        </p:spPr>
        <p:txBody>
          <a:bodyPr wrap="square" lIns="91425" tIns="91425" rIns="91425" bIns="91425" anchor="t" anchorCtr="0">
            <a:noAutofit/>
          </a:bodyPr>
          <a:lstStyle/>
          <a:p>
            <a:pPr marL="0" lvl="0" indent="0">
              <a:lnSpc>
                <a:spcPct val="150000"/>
              </a:lnSpc>
              <a:spcBef>
                <a:spcPts val="0"/>
              </a:spcBef>
              <a:buNone/>
            </a:pPr>
            <a:r>
              <a:rPr lang="en" b="1" i="1"/>
              <a:t>Model: </a:t>
            </a:r>
            <a:r>
              <a:rPr lang="en"/>
              <a:t>The Model component corresponds to all the data-related logic that the user works with. This can represent either the data that is being transferred between the View and Controller components or any other business logic-related data. For example, a Customer object will retrieve the customer information from the database, manipulate it and update it data back to the database or use it to render data.</a:t>
            </a:r>
          </a:p>
          <a:p>
            <a:pPr marL="0" lvl="0" indent="0">
              <a:spcBef>
                <a:spcPts val="0"/>
              </a:spcBef>
              <a:buNone/>
            </a:pPr>
            <a:endParaRPr b="1" i="1"/>
          </a:p>
          <a:p>
            <a:pPr marL="0" lvl="0" indent="0">
              <a:lnSpc>
                <a:spcPct val="150000"/>
              </a:lnSpc>
              <a:spcBef>
                <a:spcPts val="0"/>
              </a:spcBef>
              <a:buNone/>
            </a:pPr>
            <a:r>
              <a:rPr lang="en" b="1" i="1"/>
              <a:t>View: </a:t>
            </a:r>
            <a:r>
              <a:rPr lang="en"/>
              <a:t>The View component is used for all the UI logic of the application. For example, the Customer view will include all the UI components such as text boxes, dropdowns, etc. that the final user interacts with.</a:t>
            </a:r>
          </a:p>
          <a:p>
            <a:pPr marL="0" lvl="0" indent="0">
              <a:spcBef>
                <a:spcPts val="0"/>
              </a:spcBef>
              <a:buNone/>
            </a:pPr>
            <a:endParaRPr b="1" i="1"/>
          </a:p>
          <a:p>
            <a:pPr marL="0" lvl="0" indent="0">
              <a:spcBef>
                <a:spcPts val="0"/>
              </a:spcBef>
              <a:buNone/>
            </a:pPr>
            <a:endParaRPr b="1" i="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ctrTitle"/>
          </p:nvPr>
        </p:nvSpPr>
        <p:spPr>
          <a:xfrm>
            <a:off x="311700" y="299625"/>
            <a:ext cx="8520600" cy="506400"/>
          </a:xfrm>
          <a:prstGeom prst="rect">
            <a:avLst/>
          </a:prstGeom>
        </p:spPr>
        <p:txBody>
          <a:bodyPr wrap="square" lIns="91425" tIns="91425" rIns="91425" bIns="91425" anchor="b" anchorCtr="0">
            <a:noAutofit/>
          </a:bodyPr>
          <a:lstStyle/>
          <a:p>
            <a:pPr marL="0" lvl="0" indent="0">
              <a:spcBef>
                <a:spcPts val="0"/>
              </a:spcBef>
              <a:buNone/>
            </a:pPr>
            <a:r>
              <a:rPr lang="en" sz="3600"/>
              <a:t>Introduction to Software Engineering.</a:t>
            </a:r>
          </a:p>
        </p:txBody>
      </p:sp>
      <p:sp>
        <p:nvSpPr>
          <p:cNvPr id="75" name="Shape 75"/>
          <p:cNvSpPr txBox="1">
            <a:spLocks noGrp="1"/>
          </p:cNvSpPr>
          <p:nvPr>
            <p:ph type="subTitle" idx="1"/>
          </p:nvPr>
        </p:nvSpPr>
        <p:spPr>
          <a:xfrm>
            <a:off x="390525" y="991900"/>
            <a:ext cx="8222100" cy="3998700"/>
          </a:xfrm>
          <a:prstGeom prst="rect">
            <a:avLst/>
          </a:prstGeom>
        </p:spPr>
        <p:txBody>
          <a:bodyPr wrap="square" lIns="91425" tIns="91425" rIns="91425" bIns="91425" anchor="t" anchorCtr="0">
            <a:noAutofit/>
          </a:bodyPr>
          <a:lstStyle/>
          <a:p>
            <a:pPr marL="0" lvl="0" indent="0">
              <a:lnSpc>
                <a:spcPct val="150000"/>
              </a:lnSpc>
              <a:spcBef>
                <a:spcPts val="0"/>
              </a:spcBef>
              <a:buNone/>
            </a:pPr>
            <a:r>
              <a:rPr lang="en" sz="2000" b="1" dirty="0"/>
              <a:t>What is Software?</a:t>
            </a:r>
            <a:r>
              <a:rPr lang="en" sz="2000" dirty="0"/>
              <a:t>: Computer Programs and associated documentation such as requirements, design models and user manual.</a:t>
            </a:r>
          </a:p>
          <a:p>
            <a:pPr marL="0" lvl="0" indent="0">
              <a:spcBef>
                <a:spcPts val="0"/>
              </a:spcBef>
              <a:buNone/>
            </a:pPr>
            <a:endParaRPr sz="2000" dirty="0"/>
          </a:p>
          <a:p>
            <a:pPr marL="0" lvl="0" indent="0">
              <a:spcBef>
                <a:spcPts val="0"/>
              </a:spcBef>
              <a:buNone/>
            </a:pPr>
            <a:r>
              <a:rPr lang="en" sz="2000" dirty="0"/>
              <a:t>Software products may be :</a:t>
            </a:r>
          </a:p>
          <a:p>
            <a:pPr marL="457200" lvl="0" indent="-355600" rtl="0">
              <a:spcBef>
                <a:spcPts val="0"/>
              </a:spcBef>
              <a:buSzPts val="2000"/>
              <a:buAutoNum type="arabicPeriod"/>
            </a:pPr>
            <a:r>
              <a:rPr lang="en" sz="2000" dirty="0"/>
              <a:t>Generic - developed to be sold to a range of different customers e.g. PC software such as Excel or Word. </a:t>
            </a:r>
          </a:p>
          <a:p>
            <a:pPr marL="0" lvl="0" indent="0" rtl="0">
              <a:spcBef>
                <a:spcPts val="0"/>
              </a:spcBef>
              <a:buNone/>
            </a:pPr>
            <a:endParaRPr sz="2000" dirty="0"/>
          </a:p>
          <a:p>
            <a:pPr marL="101600" lvl="0">
              <a:spcBef>
                <a:spcPts val="0"/>
              </a:spcBef>
              <a:buSzPts val="2000"/>
            </a:pPr>
            <a:r>
              <a:rPr lang="en" sz="2000" dirty="0" smtClean="0"/>
              <a:t>2. Custom </a:t>
            </a:r>
            <a:r>
              <a:rPr lang="en" sz="2000" dirty="0"/>
              <a:t>- developed for a single customer according to their specification.  New software can be created by developing new programs, configuring generic software systems or reusing existing software.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subTitle" idx="1"/>
          </p:nvPr>
        </p:nvSpPr>
        <p:spPr>
          <a:xfrm>
            <a:off x="390525" y="340975"/>
            <a:ext cx="8222100" cy="4122600"/>
          </a:xfrm>
          <a:prstGeom prst="rect">
            <a:avLst/>
          </a:prstGeom>
        </p:spPr>
        <p:txBody>
          <a:bodyPr wrap="square" lIns="91425" tIns="91425" rIns="91425" bIns="91425" anchor="t" anchorCtr="0">
            <a:noAutofit/>
          </a:bodyPr>
          <a:lstStyle/>
          <a:p>
            <a:pPr marL="0" lvl="0" indent="0" rtl="0">
              <a:lnSpc>
                <a:spcPct val="150000"/>
              </a:lnSpc>
              <a:spcBef>
                <a:spcPts val="0"/>
              </a:spcBef>
              <a:buNone/>
            </a:pPr>
            <a:r>
              <a:rPr lang="en" b="1" i="1" dirty="0"/>
              <a:t>Controller: </a:t>
            </a:r>
            <a:r>
              <a:rPr lang="en" dirty="0"/>
              <a:t>Controllers act as an interface between Model and View components to process all the business logic and incoming requests, manipulate data using the Model component and interact with the Views to render the final output. For example, the Customer controller will handle all the interactions and inputs from the Customer View and update the database using the Customer Model. The same controller will be used to view the Customer data</a:t>
            </a:r>
            <a:r>
              <a:rPr lang="en" dirty="0" smtClean="0"/>
              <a:t>.</a:t>
            </a:r>
          </a:p>
          <a:p>
            <a:pPr marL="0" lvl="0" indent="0" rtl="0">
              <a:lnSpc>
                <a:spcPct val="150000"/>
              </a:lnSpc>
              <a:spcBef>
                <a:spcPts val="0"/>
              </a:spcBef>
              <a:buNone/>
            </a:pPr>
            <a:r>
              <a:rPr lang="en" dirty="0" smtClean="0"/>
              <a:t>Popular Web application frameworks that make use of MVC are:</a:t>
            </a:r>
          </a:p>
          <a:p>
            <a:pPr marL="0" lvl="0" indent="0" rtl="0">
              <a:lnSpc>
                <a:spcPct val="150000"/>
              </a:lnSpc>
              <a:spcBef>
                <a:spcPts val="0"/>
              </a:spcBef>
              <a:buNone/>
            </a:pPr>
            <a:r>
              <a:rPr lang="en" dirty="0" smtClean="0"/>
              <a:t>Laravel – PHP, CakePHP – PHP, Django – python, ASP.NET </a:t>
            </a:r>
            <a:r>
              <a:rPr lang="en" dirty="0"/>
              <a:t>MVC</a:t>
            </a:r>
          </a:p>
          <a:p>
            <a:pPr marL="0" lvl="0" indent="0" rtl="0">
              <a:lnSpc>
                <a:spcPct val="150000"/>
              </a:lnSpc>
              <a:spcBef>
                <a:spcPts val="0"/>
              </a:spcBef>
              <a:buNone/>
            </a:pPr>
            <a:endParaRPr lang="en" dirty="0"/>
          </a:p>
          <a:p>
            <a:pPr marL="0" lvl="0" indent="0" rtl="0">
              <a:lnSpc>
                <a:spcPct val="150000"/>
              </a:lnSpc>
              <a:spcBef>
                <a:spcPts val="0"/>
              </a:spcBef>
              <a:buNone/>
            </a:pPr>
            <a:endParaRPr dirty="0"/>
          </a:p>
          <a:p>
            <a:pPr marL="0" lvl="0" indent="0">
              <a:lnSpc>
                <a:spcPct val="150000"/>
              </a:lnSpc>
              <a:spcBef>
                <a:spcPts val="0"/>
              </a:spcBef>
              <a:buNone/>
            </a:pP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ctrTitle"/>
          </p:nvPr>
        </p:nvSpPr>
        <p:spPr>
          <a:xfrm>
            <a:off x="390525" y="282350"/>
            <a:ext cx="8222100" cy="503700"/>
          </a:xfrm>
          <a:prstGeom prst="rect">
            <a:avLst/>
          </a:prstGeom>
        </p:spPr>
        <p:txBody>
          <a:bodyPr wrap="square" lIns="91425" tIns="91425" rIns="91425" bIns="91425" anchor="b" anchorCtr="0">
            <a:noAutofit/>
          </a:bodyPr>
          <a:lstStyle/>
          <a:p>
            <a:pPr marL="0" lvl="0" indent="0">
              <a:spcBef>
                <a:spcPts val="0"/>
              </a:spcBef>
              <a:buNone/>
            </a:pPr>
            <a:r>
              <a:rPr lang="en"/>
              <a:t>References</a:t>
            </a:r>
          </a:p>
        </p:txBody>
      </p:sp>
      <p:sp>
        <p:nvSpPr>
          <p:cNvPr id="171" name="Shape 171"/>
          <p:cNvSpPr txBox="1">
            <a:spLocks noGrp="1"/>
          </p:cNvSpPr>
          <p:nvPr>
            <p:ph type="subTitle" idx="1"/>
          </p:nvPr>
        </p:nvSpPr>
        <p:spPr>
          <a:xfrm>
            <a:off x="390525" y="686800"/>
            <a:ext cx="8222100" cy="40980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AutoNum type="arabicPeriod"/>
            </a:pPr>
            <a:r>
              <a:rPr lang="en" u="sng" dirty="0">
                <a:solidFill>
                  <a:schemeClr val="hlink"/>
                </a:solidFill>
                <a:hlinkClick r:id="rId3"/>
              </a:rPr>
              <a:t>https://www.veracode.com/security/software-development-lifecycle</a:t>
            </a:r>
          </a:p>
          <a:p>
            <a:pPr marL="457200" lvl="0" indent="-342900" rtl="0">
              <a:spcBef>
                <a:spcPts val="0"/>
              </a:spcBef>
              <a:spcAft>
                <a:spcPts val="0"/>
              </a:spcAft>
              <a:buSzPts val="1800"/>
              <a:buAutoNum type="arabicPeriod"/>
            </a:pPr>
            <a:r>
              <a:rPr lang="en" u="sng" dirty="0">
                <a:solidFill>
                  <a:schemeClr val="hlink"/>
                </a:solidFill>
                <a:hlinkClick r:id="rId4"/>
              </a:rPr>
              <a:t>http://whatis.techtarget.com/reference/Learn-IT-Software-development</a:t>
            </a:r>
          </a:p>
          <a:p>
            <a:pPr marL="457200" lvl="0" indent="-342900" rtl="0">
              <a:spcBef>
                <a:spcPts val="0"/>
              </a:spcBef>
              <a:spcAft>
                <a:spcPts val="0"/>
              </a:spcAft>
              <a:buSzPts val="1800"/>
              <a:buAutoNum type="arabicPeriod"/>
            </a:pPr>
            <a:r>
              <a:rPr lang="en" u="sng" dirty="0">
                <a:solidFill>
                  <a:schemeClr val="hlink"/>
                </a:solidFill>
                <a:hlinkClick r:id="rId5"/>
              </a:rPr>
              <a:t>http://er.yuvayana.org/quality-software-attributes-characteristics-of-good-software-products/</a:t>
            </a:r>
          </a:p>
          <a:p>
            <a:pPr marL="457200" lvl="0" indent="-342900" rtl="0">
              <a:spcBef>
                <a:spcPts val="0"/>
              </a:spcBef>
              <a:buSzPts val="1800"/>
              <a:buAutoNum type="arabicPeriod"/>
            </a:pPr>
            <a:r>
              <a:rPr lang="en" u="sng" dirty="0">
                <a:solidFill>
                  <a:schemeClr val="hlink"/>
                </a:solidFill>
                <a:hlinkClick r:id="rId6"/>
              </a:rPr>
              <a:t>https://</a:t>
            </a:r>
            <a:r>
              <a:rPr lang="en" u="sng" dirty="0" smtClean="0">
                <a:solidFill>
                  <a:schemeClr val="hlink"/>
                </a:solidFill>
                <a:hlinkClick r:id="rId6"/>
              </a:rPr>
              <a:t>www.quora.com/What-are-quality-attributes-of-a-good-software</a:t>
            </a:r>
          </a:p>
          <a:p>
            <a:pPr marL="457200" lvl="0" indent="-342900">
              <a:buAutoNum type="arabicPeriod"/>
            </a:pPr>
            <a:r>
              <a:rPr lang="en-GB" u="sng" dirty="0">
                <a:solidFill>
                  <a:schemeClr val="hlink"/>
                </a:solidFill>
                <a:hlinkClick r:id="rId6"/>
              </a:rPr>
              <a:t>https://towardsdatascience.com/10-common-software-architectural-patterns-in-a-nutshell-a0b47a1e9013</a:t>
            </a:r>
            <a:endParaRPr lang="en" u="sng" dirty="0">
              <a:solidFill>
                <a:schemeClr val="hlink"/>
              </a:solidFill>
              <a:hlinkClick r:id="rId6"/>
            </a:endParaRPr>
          </a:p>
          <a:p>
            <a:pPr marL="0" lvl="0" indent="0">
              <a:spcBef>
                <a:spcPts val="0"/>
              </a:spcBef>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ctrTitle"/>
          </p:nvPr>
        </p:nvSpPr>
        <p:spPr>
          <a:xfrm>
            <a:off x="390525" y="392625"/>
            <a:ext cx="8222100" cy="723300"/>
          </a:xfrm>
          <a:prstGeom prst="rect">
            <a:avLst/>
          </a:prstGeom>
        </p:spPr>
        <p:txBody>
          <a:bodyPr wrap="square" lIns="91425" tIns="91425" rIns="91425" bIns="91425" anchor="b" anchorCtr="0">
            <a:noAutofit/>
          </a:bodyPr>
          <a:lstStyle/>
          <a:p>
            <a:pPr marL="0" lvl="0" indent="0">
              <a:spcBef>
                <a:spcPts val="0"/>
              </a:spcBef>
              <a:buNone/>
            </a:pPr>
            <a:r>
              <a:rPr lang="en" sz="3600"/>
              <a:t>What is Software Engineering?</a:t>
            </a:r>
          </a:p>
        </p:txBody>
      </p:sp>
      <p:sp>
        <p:nvSpPr>
          <p:cNvPr id="81" name="Shape 81"/>
          <p:cNvSpPr txBox="1">
            <a:spLocks noGrp="1"/>
          </p:cNvSpPr>
          <p:nvPr>
            <p:ph type="subTitle" idx="1"/>
          </p:nvPr>
        </p:nvSpPr>
        <p:spPr>
          <a:xfrm>
            <a:off x="390525" y="1260525"/>
            <a:ext cx="8222100" cy="3182400"/>
          </a:xfrm>
          <a:prstGeom prst="rect">
            <a:avLst/>
          </a:prstGeom>
        </p:spPr>
        <p:txBody>
          <a:bodyPr wrap="square" lIns="91425" tIns="91425" rIns="91425" bIns="91425" anchor="t" anchorCtr="0">
            <a:noAutofit/>
          </a:bodyPr>
          <a:lstStyle/>
          <a:p>
            <a:pPr marL="457200" lvl="0" indent="-355600">
              <a:lnSpc>
                <a:spcPct val="150000"/>
              </a:lnSpc>
              <a:spcBef>
                <a:spcPts val="0"/>
              </a:spcBef>
              <a:buSzPts val="2000"/>
              <a:buAutoNum type="arabicPeriod"/>
            </a:pPr>
            <a:r>
              <a:rPr lang="en" sz="2000" dirty="0"/>
              <a:t>Software engineering is an engineering branch associated with development of software product using well-defined scientific principles, methods and procedures</a:t>
            </a:r>
            <a:r>
              <a:rPr lang="en" sz="2000" dirty="0" smtClean="0"/>
              <a:t>.</a:t>
            </a:r>
          </a:p>
          <a:p>
            <a:pPr marL="457200" lvl="0" indent="-355600">
              <a:lnSpc>
                <a:spcPct val="150000"/>
              </a:lnSpc>
              <a:spcBef>
                <a:spcPts val="0"/>
              </a:spcBef>
              <a:buSzPts val="2000"/>
              <a:buAutoNum type="arabicPeriod"/>
            </a:pPr>
            <a:endParaRPr sz="2000" dirty="0"/>
          </a:p>
          <a:p>
            <a:pPr marL="457200" lvl="0" indent="-457200">
              <a:buAutoNum type="arabicPeriod" startAt="2"/>
            </a:pPr>
            <a:r>
              <a:rPr lang="en-US" sz="2000" dirty="0"/>
              <a:t>Software engineering is an engineering discipline that </a:t>
            </a:r>
            <a:r>
              <a:rPr lang="en-US" sz="2000" dirty="0" smtClean="0"/>
              <a:t>is concerned </a:t>
            </a:r>
            <a:r>
              <a:rPr lang="en-US" sz="2000" dirty="0"/>
              <a:t>with all aspects of software production</a:t>
            </a:r>
            <a:r>
              <a:rPr lang="en-US" sz="2000" dirty="0" smtClean="0"/>
              <a:t>.</a:t>
            </a:r>
          </a:p>
          <a:p>
            <a:pPr marL="457200" lvl="0" indent="-457200">
              <a:buAutoNum type="arabicPeriod" startAt="2"/>
            </a:pPr>
            <a:endParaRPr lang="en" sz="2000" dirty="0" smtClean="0"/>
          </a:p>
          <a:p>
            <a:pPr marL="457200" lvl="0" indent="-457200">
              <a:buAutoNum type="arabicPeriod" startAt="2"/>
            </a:pPr>
            <a:r>
              <a:rPr lang="en-US" sz="2000" b="1" i="1" dirty="0" smtClean="0"/>
              <a:t>***Essential </a:t>
            </a:r>
            <a:r>
              <a:rPr lang="en-US" sz="2000" b="1" i="1" dirty="0" smtClean="0"/>
              <a:t>Software product attributes are </a:t>
            </a:r>
            <a:r>
              <a:rPr lang="en-US" sz="2000" b="1" i="1" dirty="0"/>
              <a:t>maintainability, dependability, efficiency and usability.</a:t>
            </a:r>
            <a:endParaRPr lang="en" sz="2000" b="1" i="1" dirty="0" smtClean="0"/>
          </a:p>
          <a:p>
            <a:pPr marL="0" lvl="0" indent="0">
              <a:spcBef>
                <a:spcPts val="0"/>
              </a:spcBef>
              <a:buNone/>
            </a:pPr>
            <a:endParaRPr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ctrTitle"/>
          </p:nvPr>
        </p:nvSpPr>
        <p:spPr>
          <a:xfrm>
            <a:off x="390525" y="216975"/>
            <a:ext cx="8222100" cy="774900"/>
          </a:xfrm>
          <a:prstGeom prst="rect">
            <a:avLst/>
          </a:prstGeom>
        </p:spPr>
        <p:txBody>
          <a:bodyPr wrap="square" lIns="91425" tIns="91425" rIns="91425" bIns="91425" anchor="b" anchorCtr="0">
            <a:noAutofit/>
          </a:bodyPr>
          <a:lstStyle/>
          <a:p>
            <a:pPr marL="0" lvl="0" indent="0">
              <a:spcBef>
                <a:spcPts val="0"/>
              </a:spcBef>
              <a:buNone/>
            </a:pPr>
            <a:r>
              <a:rPr lang="en" sz="3600"/>
              <a:t>Software Development Process</a:t>
            </a:r>
          </a:p>
        </p:txBody>
      </p:sp>
      <p:sp>
        <p:nvSpPr>
          <p:cNvPr id="87" name="Shape 87"/>
          <p:cNvSpPr txBox="1">
            <a:spLocks noGrp="1"/>
          </p:cNvSpPr>
          <p:nvPr>
            <p:ph type="subTitle" idx="1"/>
          </p:nvPr>
        </p:nvSpPr>
        <p:spPr>
          <a:xfrm>
            <a:off x="390525" y="991876"/>
            <a:ext cx="8222100" cy="3048000"/>
          </a:xfrm>
          <a:prstGeom prst="rect">
            <a:avLst/>
          </a:prstGeom>
        </p:spPr>
        <p:txBody>
          <a:bodyPr wrap="square" lIns="91425" tIns="91425" rIns="91425" bIns="91425" anchor="t" anchorCtr="0">
            <a:noAutofit/>
          </a:bodyPr>
          <a:lstStyle/>
          <a:p>
            <a:pPr marL="0" lvl="0" indent="0">
              <a:lnSpc>
                <a:spcPct val="150000"/>
              </a:lnSpc>
              <a:spcBef>
                <a:spcPts val="0"/>
              </a:spcBef>
              <a:buNone/>
            </a:pPr>
            <a:r>
              <a:rPr lang="en" sz="2000"/>
              <a:t>In software engineering, </a:t>
            </a:r>
            <a:r>
              <a:rPr lang="en" sz="2000" b="1"/>
              <a:t>a software development process</a:t>
            </a:r>
            <a:r>
              <a:rPr lang="en" sz="2000"/>
              <a:t> is the process of dividing software development work into </a:t>
            </a:r>
            <a:r>
              <a:rPr lang="en" sz="2000" b="1"/>
              <a:t>distinct phases </a:t>
            </a:r>
            <a:r>
              <a:rPr lang="en" sz="2000"/>
              <a:t>to improve design, product management, and project management. It is also known as a </a:t>
            </a:r>
            <a:r>
              <a:rPr lang="en" sz="2000" b="1" i="1"/>
              <a:t>software development life cycle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ctrTitle"/>
          </p:nvPr>
        </p:nvSpPr>
        <p:spPr>
          <a:xfrm>
            <a:off x="390525" y="247975"/>
            <a:ext cx="8222100" cy="702600"/>
          </a:xfrm>
          <a:prstGeom prst="rect">
            <a:avLst/>
          </a:prstGeom>
        </p:spPr>
        <p:txBody>
          <a:bodyPr wrap="square" lIns="91425" tIns="91425" rIns="91425" bIns="91425" anchor="b" anchorCtr="0">
            <a:noAutofit/>
          </a:bodyPr>
          <a:lstStyle/>
          <a:p>
            <a:pPr marL="0" lvl="0" indent="0">
              <a:spcBef>
                <a:spcPts val="0"/>
              </a:spcBef>
              <a:buNone/>
            </a:pPr>
            <a:r>
              <a:rPr lang="en" sz="3600"/>
              <a:t>SDLC framework includes the ff steps.</a:t>
            </a:r>
          </a:p>
        </p:txBody>
      </p:sp>
      <p:sp>
        <p:nvSpPr>
          <p:cNvPr id="93" name="Shape 93"/>
          <p:cNvSpPr txBox="1">
            <a:spLocks noGrp="1"/>
          </p:cNvSpPr>
          <p:nvPr>
            <p:ph type="subTitle" idx="1"/>
          </p:nvPr>
        </p:nvSpPr>
        <p:spPr>
          <a:xfrm>
            <a:off x="390525" y="950575"/>
            <a:ext cx="8222100" cy="3738300"/>
          </a:xfrm>
          <a:prstGeom prst="rect">
            <a:avLst/>
          </a:prstGeom>
        </p:spPr>
        <p:txBody>
          <a:bodyPr wrap="square" lIns="91425" tIns="91425" rIns="91425" bIns="91425" anchor="t" anchorCtr="0">
            <a:noAutofit/>
          </a:bodyPr>
          <a:lstStyle/>
          <a:p>
            <a:pPr marL="0" lvl="0" indent="0">
              <a:spcBef>
                <a:spcPts val="0"/>
              </a:spcBef>
              <a:buNone/>
            </a:pPr>
            <a:endParaRPr/>
          </a:p>
        </p:txBody>
      </p:sp>
      <p:pic>
        <p:nvPicPr>
          <p:cNvPr id="94" name="Shape 94"/>
          <p:cNvPicPr preferRelativeResize="0"/>
          <p:nvPr/>
        </p:nvPicPr>
        <p:blipFill>
          <a:blip r:embed="rId3">
            <a:alphaModFix/>
          </a:blip>
          <a:stretch>
            <a:fillRect/>
          </a:stretch>
        </p:blipFill>
        <p:spPr>
          <a:xfrm>
            <a:off x="433950" y="1069400"/>
            <a:ext cx="7728868" cy="3738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ctrTitle"/>
          </p:nvPr>
        </p:nvSpPr>
        <p:spPr>
          <a:xfrm>
            <a:off x="390525" y="330625"/>
            <a:ext cx="8222100" cy="909300"/>
          </a:xfrm>
          <a:prstGeom prst="rect">
            <a:avLst/>
          </a:prstGeom>
        </p:spPr>
        <p:txBody>
          <a:bodyPr wrap="square" lIns="91425" tIns="91425" rIns="91425" bIns="91425" anchor="b" anchorCtr="0">
            <a:noAutofit/>
          </a:bodyPr>
          <a:lstStyle/>
          <a:p>
            <a:pPr marL="0" lvl="0" indent="0">
              <a:spcBef>
                <a:spcPts val="0"/>
              </a:spcBef>
              <a:buNone/>
            </a:pPr>
            <a:r>
              <a:rPr lang="en"/>
              <a:t>SDLC Activities</a:t>
            </a:r>
          </a:p>
        </p:txBody>
      </p:sp>
      <p:sp>
        <p:nvSpPr>
          <p:cNvPr id="100" name="Shape 100"/>
          <p:cNvSpPr txBox="1">
            <a:spLocks noGrp="1"/>
          </p:cNvSpPr>
          <p:nvPr>
            <p:ph type="subTitle" idx="1"/>
          </p:nvPr>
        </p:nvSpPr>
        <p:spPr>
          <a:xfrm>
            <a:off x="390525" y="1291501"/>
            <a:ext cx="8222100" cy="4029600"/>
          </a:xfrm>
          <a:prstGeom prst="rect">
            <a:avLst/>
          </a:prstGeom>
        </p:spPr>
        <p:txBody>
          <a:bodyPr wrap="square" lIns="91425" tIns="91425" rIns="91425" bIns="91425" anchor="t" anchorCtr="0">
            <a:noAutofit/>
          </a:bodyPr>
          <a:lstStyle/>
          <a:p>
            <a:pPr marL="0" lvl="0" indent="0" rtl="0">
              <a:lnSpc>
                <a:spcPct val="150000"/>
              </a:lnSpc>
              <a:spcBef>
                <a:spcPts val="0"/>
              </a:spcBef>
              <a:buNone/>
            </a:pPr>
            <a:r>
              <a:rPr lang="en" b="1" i="1" dirty="0"/>
              <a:t>Communication: </a:t>
            </a:r>
            <a:r>
              <a:rPr lang="en" i="1" dirty="0"/>
              <a:t>This is the first step where the user initiates the request for a desired software product. He contacts the service provider and tries to negotiate the terms. He submits his request to the service providing organization in writing.</a:t>
            </a:r>
          </a:p>
          <a:p>
            <a:pPr marL="0" lvl="0" indent="0">
              <a:lnSpc>
                <a:spcPct val="150000"/>
              </a:lnSpc>
              <a:spcBef>
                <a:spcPts val="0"/>
              </a:spcBef>
              <a:buNone/>
            </a:pPr>
            <a:r>
              <a:rPr lang="en" b="1" i="1" dirty="0"/>
              <a:t>Requirement Gathering: </a:t>
            </a:r>
            <a:r>
              <a:rPr lang="en" i="1" dirty="0" smtClean="0"/>
              <a:t>T</a:t>
            </a:r>
            <a:r>
              <a:rPr lang="en" dirty="0" smtClean="0"/>
              <a:t>his </a:t>
            </a:r>
            <a:r>
              <a:rPr lang="en" dirty="0"/>
              <a:t>step onwards the software development team works to carry on the project. The team holds discussions with various stakeholders from problem domain and tries to bring out as much information as possible on their requirements. The requirements are contemplated and segregated into user requirements, system requirements and functional...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subTitle" idx="1"/>
          </p:nvPr>
        </p:nvSpPr>
        <p:spPr>
          <a:xfrm>
            <a:off x="390525" y="237650"/>
            <a:ext cx="8222100" cy="4275900"/>
          </a:xfrm>
          <a:prstGeom prst="rect">
            <a:avLst/>
          </a:prstGeom>
        </p:spPr>
        <p:txBody>
          <a:bodyPr wrap="square" lIns="91425" tIns="91425" rIns="91425" bIns="91425" anchor="t" anchorCtr="0">
            <a:noAutofit/>
          </a:bodyPr>
          <a:lstStyle/>
          <a:p>
            <a:pPr marL="0" lvl="0" indent="0" rtl="0">
              <a:lnSpc>
                <a:spcPct val="150000"/>
              </a:lnSpc>
              <a:spcBef>
                <a:spcPts val="0"/>
              </a:spcBef>
              <a:buNone/>
            </a:pPr>
            <a:r>
              <a:rPr lang="en"/>
              <a:t>requirements. The requirements are collected using a number of practices as given - </a:t>
            </a:r>
          </a:p>
          <a:p>
            <a:pPr marL="457200" lvl="0" indent="-342900" rtl="0">
              <a:lnSpc>
                <a:spcPct val="150000"/>
              </a:lnSpc>
              <a:spcBef>
                <a:spcPts val="0"/>
              </a:spcBef>
              <a:spcAft>
                <a:spcPts val="0"/>
              </a:spcAft>
              <a:buSzPts val="1800"/>
              <a:buAutoNum type="arabicPeriod"/>
            </a:pPr>
            <a:r>
              <a:rPr lang="en"/>
              <a:t>studying the existing or obsolete system and software,</a:t>
            </a:r>
          </a:p>
          <a:p>
            <a:pPr marL="457200" lvl="0" indent="-342900" rtl="0">
              <a:lnSpc>
                <a:spcPct val="150000"/>
              </a:lnSpc>
              <a:spcBef>
                <a:spcPts val="0"/>
              </a:spcBef>
              <a:spcAft>
                <a:spcPts val="0"/>
              </a:spcAft>
              <a:buSzPts val="1800"/>
              <a:buAutoNum type="arabicPeriod"/>
            </a:pPr>
            <a:r>
              <a:rPr lang="en"/>
              <a:t>conducting interviews of users and developers,</a:t>
            </a:r>
          </a:p>
          <a:p>
            <a:pPr marL="457200" lvl="0" indent="-342900" rtl="0">
              <a:lnSpc>
                <a:spcPct val="150000"/>
              </a:lnSpc>
              <a:spcBef>
                <a:spcPts val="0"/>
              </a:spcBef>
              <a:spcAft>
                <a:spcPts val="0"/>
              </a:spcAft>
              <a:buSzPts val="1800"/>
              <a:buAutoNum type="arabicPeriod"/>
            </a:pPr>
            <a:r>
              <a:rPr lang="en"/>
              <a:t>referring to the database or</a:t>
            </a:r>
          </a:p>
          <a:p>
            <a:pPr marL="457200" lvl="0" indent="-342900" rtl="0">
              <a:lnSpc>
                <a:spcPct val="150000"/>
              </a:lnSpc>
              <a:spcBef>
                <a:spcPts val="0"/>
              </a:spcBef>
              <a:buSzPts val="1800"/>
              <a:buAutoNum type="arabicPeriod"/>
            </a:pPr>
            <a:r>
              <a:rPr lang="en"/>
              <a:t>collecting answers from the questionnaires</a:t>
            </a:r>
          </a:p>
          <a:p>
            <a:pPr marL="0" lvl="0" indent="0" rtl="0">
              <a:lnSpc>
                <a:spcPct val="150000"/>
              </a:lnSpc>
              <a:spcBef>
                <a:spcPts val="0"/>
              </a:spcBef>
              <a:buNone/>
            </a:pPr>
            <a:endParaRPr/>
          </a:p>
          <a:p>
            <a:pPr marL="0" lvl="0" indent="0">
              <a:lnSpc>
                <a:spcPct val="150000"/>
              </a:lnSpc>
              <a:spcBef>
                <a:spcPts val="0"/>
              </a:spcBef>
              <a:buNone/>
            </a:pPr>
            <a:r>
              <a:rPr lang="en" b="1" i="1"/>
              <a:t>Feasibility studies: </a:t>
            </a:r>
            <a:r>
              <a:rPr lang="en"/>
              <a:t>After requirement gathering, the team comes up with a rough plan of software process. At this step the team analyzes if a software can be made to fulfill all requirements of the user and if there is any possibility of software being no more useful. It is found out, if the project is financially, practically and technologically feasible for the organization to take up.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subTitle" idx="1"/>
          </p:nvPr>
        </p:nvSpPr>
        <p:spPr>
          <a:xfrm>
            <a:off x="390525" y="340975"/>
            <a:ext cx="8222100" cy="4463400"/>
          </a:xfrm>
          <a:prstGeom prst="rect">
            <a:avLst/>
          </a:prstGeom>
        </p:spPr>
        <p:txBody>
          <a:bodyPr wrap="square" lIns="91425" tIns="91425" rIns="91425" bIns="91425" anchor="t" anchorCtr="0">
            <a:noAutofit/>
          </a:bodyPr>
          <a:lstStyle/>
          <a:p>
            <a:pPr marL="0" lvl="0" indent="0" rtl="0">
              <a:lnSpc>
                <a:spcPct val="150000"/>
              </a:lnSpc>
              <a:spcBef>
                <a:spcPts val="0"/>
              </a:spcBef>
              <a:buNone/>
            </a:pPr>
            <a:r>
              <a:rPr lang="en"/>
              <a:t>There are many algorithms available, which help the developers to conclude the feasibility of a software project.</a:t>
            </a:r>
          </a:p>
          <a:p>
            <a:pPr marL="0" lvl="0" indent="0">
              <a:lnSpc>
                <a:spcPct val="150000"/>
              </a:lnSpc>
              <a:spcBef>
                <a:spcPts val="0"/>
              </a:spcBef>
              <a:buNone/>
            </a:pPr>
            <a:r>
              <a:rPr lang="en" b="1" i="1"/>
              <a:t>System Analysis: </a:t>
            </a:r>
            <a:r>
              <a:rPr lang="en"/>
              <a:t>At this step the developers decide a roadmap of their plan and try to bring up the best software model suitable for the project. System analysis includes Understanding of software product limitations, learning system related problems or changes to be done in existing systems beforehand, identifying and addressing the impact of project on organization and personnel etc. The project team analyzes the scope of the project and plans the schedule and resources accordingly.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subTitle" idx="1"/>
          </p:nvPr>
        </p:nvSpPr>
        <p:spPr>
          <a:xfrm>
            <a:off x="390525" y="247953"/>
            <a:ext cx="8222100" cy="4566900"/>
          </a:xfrm>
          <a:prstGeom prst="rect">
            <a:avLst/>
          </a:prstGeom>
        </p:spPr>
        <p:txBody>
          <a:bodyPr wrap="square" lIns="91425" tIns="91425" rIns="91425" bIns="91425" anchor="t" anchorCtr="0">
            <a:noAutofit/>
          </a:bodyPr>
          <a:lstStyle/>
          <a:p>
            <a:pPr marL="0" lvl="0" indent="0" rtl="0">
              <a:lnSpc>
                <a:spcPct val="150000"/>
              </a:lnSpc>
              <a:spcBef>
                <a:spcPts val="0"/>
              </a:spcBef>
              <a:buNone/>
            </a:pPr>
            <a:r>
              <a:rPr lang="en" b="1" i="1"/>
              <a:t>Software Design: </a:t>
            </a:r>
            <a:r>
              <a:rPr lang="en"/>
              <a:t>Next step is to bring down whole knowledge of requirements and analysis on the desk and design the software product. The inputs from users and information gathered in requirement gathering phase are the inputs of this step. The output of this step comes in the form of two designs; logical design and physical design. Engineers produce meta-data and data dictionaries, logical diagrams, data-flow diagrams and in some cases pseudo codes.</a:t>
            </a:r>
          </a:p>
          <a:p>
            <a:pPr marL="0" lvl="0" indent="0" rtl="0">
              <a:lnSpc>
                <a:spcPct val="150000"/>
              </a:lnSpc>
              <a:spcBef>
                <a:spcPts val="0"/>
              </a:spcBef>
              <a:buNone/>
            </a:pPr>
            <a:r>
              <a:rPr lang="en" b="1" i="1"/>
              <a:t>Coding: </a:t>
            </a:r>
            <a:r>
              <a:rPr lang="en"/>
              <a:t>This step is also known as programming phase. The implementation of software design starts in terms of writing program code in the suitable programming language and developing error-free executable programs efficiently.</a:t>
            </a: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3024</TotalTime>
  <Words>1546</Words>
  <Application>Microsoft Office PowerPoint</Application>
  <PresentationFormat>On-screen Show (16:9)</PresentationFormat>
  <Paragraphs>79</Paragraphs>
  <Slides>21</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Roboto</vt:lpstr>
      <vt:lpstr>Verdana</vt:lpstr>
      <vt:lpstr>Material</vt:lpstr>
      <vt:lpstr>Software Development General Art</vt:lpstr>
      <vt:lpstr>Introduction to Software Engineering.</vt:lpstr>
      <vt:lpstr>What is Software Engineering?</vt:lpstr>
      <vt:lpstr>Software Development Process</vt:lpstr>
      <vt:lpstr>SDLC framework includes the ff steps.</vt:lpstr>
      <vt:lpstr>SDLC Activities</vt:lpstr>
      <vt:lpstr>PowerPoint Presentation</vt:lpstr>
      <vt:lpstr>PowerPoint Presentation</vt:lpstr>
      <vt:lpstr>PowerPoint Presentation</vt:lpstr>
      <vt:lpstr>PowerPoint Presentation</vt:lpstr>
      <vt:lpstr>PowerPoint Presentation</vt:lpstr>
      <vt:lpstr>PowerPoint Presentation</vt:lpstr>
      <vt:lpstr>Object Oriented Programming(OOP)</vt:lpstr>
      <vt:lpstr>The important features of object–oriented programming are −</vt:lpstr>
      <vt:lpstr>PowerPoint Presentation</vt:lpstr>
      <vt:lpstr>PowerPoint Presentation</vt:lpstr>
      <vt:lpstr>Software Architecture Pattern</vt:lpstr>
      <vt:lpstr>         What is MVC?</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dc:title>
  <cp:lastModifiedBy>Joseph Anto</cp:lastModifiedBy>
  <cp:revision>8</cp:revision>
  <dcterms:modified xsi:type="dcterms:W3CDTF">2021-09-21T05:48:19Z</dcterms:modified>
</cp:coreProperties>
</file>