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F46D7F-6256-477F-B18D-CA1F45F9E075}">
  <a:tblStyle styleId="{0FF46D7F-6256-477F-B18D-CA1F45F9E0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Slab-bold.fntdata"/><Relationship Id="rId6" Type="http://schemas.openxmlformats.org/officeDocument/2006/relationships/notesMaster" Target="notesMasters/notesMaster1.xml"/><Relationship Id="rId18"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b864a42e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b864a42e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45a16494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45a16494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5a16494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5a16494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45a16494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45a16494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45a16494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45a16494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45a16494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45a16494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45a16494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45a16494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b6ea8f0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b6ea8f0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45a16494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45a16494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b864a42e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b864a42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hyperlink" Target="https://link.springer.com/content/pdf/10.1007/978-3-319-24123-4_9.pdf" TargetMode="External"/><Relationship Id="rId10" Type="http://schemas.openxmlformats.org/officeDocument/2006/relationships/hyperlink" Target="https://www.kaspersky.com/enterprise-security/wiki-section/products/sandbox" TargetMode="External"/><Relationship Id="rId13" Type="http://schemas.openxmlformats.org/officeDocument/2006/relationships/hyperlink" Target="https://arxiv.org/pdf/1511.04317.pdf" TargetMode="External"/><Relationship Id="rId12" Type="http://schemas.openxmlformats.org/officeDocument/2006/relationships/hyperlink" Target="https://keystrokes2016.wordpress.com/2016/06/03/pe-file-structure-sections/"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s.virustotal.com/reference/files" TargetMode="External"/><Relationship Id="rId4" Type="http://schemas.openxmlformats.org/officeDocument/2006/relationships/hyperlink" Target="https://docs.microsoft.com/en-us/windows/win32/debug/pe-format" TargetMode="External"/><Relationship Id="rId9" Type="http://schemas.openxmlformats.org/officeDocument/2006/relationships/hyperlink" Target="https://blog.kowalczyk.info/articles/pefileformat.html#:~:text=PE%20File%20Sections,body%20(the%20raw%20data)." TargetMode="External"/><Relationship Id="rId5" Type="http://schemas.openxmlformats.org/officeDocument/2006/relationships/hyperlink" Target="https://www.sciencedirect.com/science/article/pii/S1319157817300149#s0040" TargetMode="External"/><Relationship Id="rId6" Type="http://schemas.openxmlformats.org/officeDocument/2006/relationships/hyperlink" Target="https://developers.virustotal.com/reference/pe_info" TargetMode="External"/><Relationship Id="rId7" Type="http://schemas.openxmlformats.org/officeDocument/2006/relationships/hyperlink" Target="https://arxiv.org/pdf/1710.09435v1.pdf" TargetMode="External"/><Relationship Id="rId8" Type="http://schemas.openxmlformats.org/officeDocument/2006/relationships/hyperlink" Target="https://arxiv.org/pdf/1709.01471v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Trend Micro ML Exercise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-Sidhant Subramanian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Classification- 2.2</a:t>
            </a:r>
            <a:endParaRPr/>
          </a:p>
        </p:txBody>
      </p:sp>
      <p:sp>
        <p:nvSpPr>
          <p:cNvPr id="126" name="Google Shape;126;p22"/>
          <p:cNvSpPr txBox="1"/>
          <p:nvPr>
            <p:ph idx="1" type="body"/>
          </p:nvPr>
        </p:nvSpPr>
        <p:spPr>
          <a:xfrm>
            <a:off x="387900" y="1461437"/>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500">
                <a:highlight>
                  <a:schemeClr val="lt1"/>
                </a:highlight>
                <a:latin typeface="Arial"/>
                <a:ea typeface="Arial"/>
                <a:cs typeface="Arial"/>
                <a:sym typeface="Arial"/>
              </a:rPr>
              <a:t>Results</a:t>
            </a:r>
            <a:endParaRPr sz="1500">
              <a:highlight>
                <a:schemeClr val="lt1"/>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sz="1400">
                <a:latin typeface="Arial"/>
                <a:ea typeface="Arial"/>
                <a:cs typeface="Arial"/>
                <a:sym typeface="Arial"/>
              </a:rPr>
              <a:t>The model results are as expected considering the heavy class imbalance and scarcity of data that is present. </a:t>
            </a:r>
            <a:endParaRPr sz="1400">
              <a:latin typeface="Arial"/>
              <a:ea typeface="Arial"/>
              <a:cs typeface="Arial"/>
              <a:sym typeface="Arial"/>
            </a:endParaRPr>
          </a:p>
          <a:p>
            <a:pPr indent="0" lvl="0" marL="0" rtl="0" algn="l">
              <a:spcBef>
                <a:spcPts val="1200"/>
              </a:spcBef>
              <a:spcAft>
                <a:spcPts val="1200"/>
              </a:spcAft>
              <a:buNone/>
            </a:pPr>
            <a:r>
              <a:rPr lang="en-GB" sz="1400">
                <a:latin typeface="Arial"/>
                <a:ea typeface="Arial"/>
                <a:cs typeface="Arial"/>
                <a:sym typeface="Arial"/>
              </a:rPr>
              <a:t> </a:t>
            </a:r>
            <a:r>
              <a:rPr lang="en-GB" sz="1400">
                <a:latin typeface="Arial"/>
                <a:ea typeface="Arial"/>
                <a:cs typeface="Arial"/>
                <a:sym typeface="Arial"/>
              </a:rPr>
              <a:t>i</a:t>
            </a:r>
            <a:r>
              <a:rPr lang="en-GB" sz="1400">
                <a:latin typeface="Arial"/>
                <a:ea typeface="Arial"/>
                <a:cs typeface="Arial"/>
                <a:sym typeface="Arial"/>
              </a:rPr>
              <a:t>e. 932 types of malware with range of samples from 1 to 222.</a:t>
            </a:r>
            <a:endParaRPr sz="1400">
              <a:latin typeface="Arial"/>
              <a:ea typeface="Arial"/>
              <a:cs typeface="Arial"/>
              <a:sym typeface="Arial"/>
            </a:endParaRPr>
          </a:p>
        </p:txBody>
      </p:sp>
      <p:graphicFrame>
        <p:nvGraphicFramePr>
          <p:cNvPr id="127" name="Google Shape;127;p22"/>
          <p:cNvGraphicFramePr/>
          <p:nvPr/>
        </p:nvGraphicFramePr>
        <p:xfrm>
          <a:off x="667500" y="2074375"/>
          <a:ext cx="3000000" cy="3000000"/>
        </p:xfrm>
        <a:graphic>
          <a:graphicData uri="http://schemas.openxmlformats.org/drawingml/2006/table">
            <a:tbl>
              <a:tblPr>
                <a:noFill/>
                <a:tableStyleId>{0FF46D7F-6256-477F-B18D-CA1F45F9E075}</a:tableStyleId>
              </a:tblPr>
              <a:tblGrid>
                <a:gridCol w="2413000"/>
                <a:gridCol w="2413000"/>
              </a:tblGrid>
              <a:tr h="381000">
                <a:tc>
                  <a:txBody>
                    <a:bodyPr/>
                    <a:lstStyle/>
                    <a:p>
                      <a:pPr indent="0" lvl="0" marL="0" rtl="0" algn="l">
                        <a:spcBef>
                          <a:spcPts val="0"/>
                        </a:spcBef>
                        <a:spcAft>
                          <a:spcPts val="0"/>
                        </a:spcAft>
                        <a:buNone/>
                      </a:pPr>
                      <a:r>
                        <a:rPr lang="en-GB">
                          <a:solidFill>
                            <a:schemeClr val="dk1"/>
                          </a:solidFill>
                          <a:highlight>
                            <a:schemeClr val="lt1"/>
                          </a:highlight>
                        </a:rPr>
                        <a:t>Model</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GB">
                          <a:solidFill>
                            <a:schemeClr val="dk1"/>
                          </a:solidFill>
                          <a:highlight>
                            <a:schemeClr val="lt1"/>
                          </a:highlight>
                        </a:rPr>
                        <a:t>Accuracy</a:t>
                      </a:r>
                      <a:endParaRPr>
                        <a:solidFill>
                          <a:schemeClr val="dk1"/>
                        </a:solidFill>
                        <a:highlight>
                          <a:schemeClr val="lt1"/>
                        </a:highlight>
                      </a:endParaRPr>
                    </a:p>
                  </a:txBody>
                  <a:tcPr marT="91425" marB="91425" marR="91425" marL="91425"/>
                </a:tc>
              </a:tr>
              <a:tr h="381000">
                <a:tc>
                  <a:txBody>
                    <a:bodyPr/>
                    <a:lstStyle/>
                    <a:p>
                      <a:pPr indent="0" lvl="0" marL="0" rtl="0" algn="l">
                        <a:spcBef>
                          <a:spcPts val="0"/>
                        </a:spcBef>
                        <a:spcAft>
                          <a:spcPts val="0"/>
                        </a:spcAft>
                        <a:buNone/>
                      </a:pPr>
                      <a:r>
                        <a:rPr lang="en-GB">
                          <a:solidFill>
                            <a:schemeClr val="dk1"/>
                          </a:solidFill>
                          <a:highlight>
                            <a:schemeClr val="lt1"/>
                          </a:highlight>
                        </a:rPr>
                        <a:t>SVM</a:t>
                      </a:r>
                      <a:endParaRPr>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chemeClr val="lt1"/>
                          </a:highlight>
                        </a:rPr>
                        <a:t>64.9</a:t>
                      </a:r>
                      <a:endParaRPr>
                        <a:solidFill>
                          <a:schemeClr val="dk1"/>
                        </a:solidFill>
                        <a:highlight>
                          <a:schemeClr val="lt1"/>
                        </a:highlight>
                      </a:endParaRPr>
                    </a:p>
                  </a:txBody>
                  <a:tcPr marT="91425" marB="91425" marR="91425" marL="91425"/>
                </a:tc>
              </a:tr>
              <a:tr h="381000">
                <a:tc>
                  <a:txBody>
                    <a:bodyPr/>
                    <a:lstStyle/>
                    <a:p>
                      <a:pPr indent="0" lvl="0" marL="0" rtl="0" algn="l">
                        <a:spcBef>
                          <a:spcPts val="0"/>
                        </a:spcBef>
                        <a:spcAft>
                          <a:spcPts val="0"/>
                        </a:spcAft>
                        <a:buNone/>
                      </a:pPr>
                      <a:r>
                        <a:rPr lang="en-GB">
                          <a:solidFill>
                            <a:schemeClr val="dk1"/>
                          </a:solidFill>
                          <a:highlight>
                            <a:schemeClr val="lt1"/>
                          </a:highlight>
                        </a:rPr>
                        <a:t>Random Forest</a:t>
                      </a:r>
                      <a:endParaRPr>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chemeClr val="lt1"/>
                          </a:highlight>
                        </a:rPr>
                        <a:t>66.19</a:t>
                      </a:r>
                      <a:endParaRPr>
                        <a:solidFill>
                          <a:schemeClr val="dk1"/>
                        </a:solidFill>
                        <a:highlight>
                          <a:schemeClr val="lt1"/>
                        </a:highlight>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133" name="Google Shape;133;p23"/>
          <p:cNvSpPr txBox="1"/>
          <p:nvPr>
            <p:ph idx="1" type="body"/>
          </p:nvPr>
        </p:nvSpPr>
        <p:spPr>
          <a:xfrm>
            <a:off x="462525" y="1682825"/>
            <a:ext cx="8087400" cy="3182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t/>
            </a:r>
            <a:endParaRPr sz="19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GB" sz="1862">
                <a:latin typeface="Arial"/>
                <a:ea typeface="Arial"/>
                <a:cs typeface="Arial"/>
                <a:sym typeface="Arial"/>
              </a:rPr>
              <a:t>Based on the learning curve - </a:t>
            </a:r>
            <a:endParaRPr sz="1862">
              <a:latin typeface="Arial"/>
              <a:ea typeface="Arial"/>
              <a:cs typeface="Arial"/>
              <a:sym typeface="Arial"/>
            </a:endParaRPr>
          </a:p>
          <a:p>
            <a:pPr indent="0" lvl="0" marL="0" rtl="0" algn="l">
              <a:spcBef>
                <a:spcPts val="1200"/>
              </a:spcBef>
              <a:spcAft>
                <a:spcPts val="0"/>
              </a:spcAft>
              <a:buNone/>
            </a:pPr>
            <a:r>
              <a:rPr lang="en-GB" sz="1862">
                <a:latin typeface="Arial"/>
                <a:ea typeface="Arial"/>
                <a:cs typeface="Arial"/>
                <a:sym typeface="Arial"/>
              </a:rPr>
              <a:t>We can observe for the Random Forest that both the training and validation curves are increasing and reaching high scores. Although the validation score is not as high indicating slight overfitting.</a:t>
            </a:r>
            <a:endParaRPr sz="1862">
              <a:latin typeface="Arial"/>
              <a:ea typeface="Arial"/>
              <a:cs typeface="Arial"/>
              <a:sym typeface="Arial"/>
            </a:endParaRPr>
          </a:p>
          <a:p>
            <a:pPr indent="0" lvl="0" marL="0" rtl="0" algn="l">
              <a:spcBef>
                <a:spcPts val="1200"/>
              </a:spcBef>
              <a:spcAft>
                <a:spcPts val="0"/>
              </a:spcAft>
              <a:buNone/>
            </a:pPr>
            <a:r>
              <a:rPr lang="en-GB" sz="1862">
                <a:latin typeface="Arial"/>
                <a:ea typeface="Arial"/>
                <a:cs typeface="Arial"/>
                <a:sym typeface="Arial"/>
              </a:rPr>
              <a:t>For the SVM we can see that the training score is extremely high and the validation scores are extremely low indicating the model is heavily underfitting.</a:t>
            </a:r>
            <a:endParaRPr sz="1862">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pic>
        <p:nvPicPr>
          <p:cNvPr id="134" name="Google Shape;134;p23"/>
          <p:cNvPicPr preferRelativeResize="0"/>
          <p:nvPr/>
        </p:nvPicPr>
        <p:blipFill>
          <a:blip r:embed="rId3">
            <a:alphaModFix/>
          </a:blip>
          <a:stretch>
            <a:fillRect/>
          </a:stretch>
        </p:blipFill>
        <p:spPr>
          <a:xfrm>
            <a:off x="828850" y="1544325"/>
            <a:ext cx="2346300" cy="1564200"/>
          </a:xfrm>
          <a:prstGeom prst="rect">
            <a:avLst/>
          </a:prstGeom>
          <a:noFill/>
          <a:ln>
            <a:noFill/>
          </a:ln>
        </p:spPr>
      </p:pic>
      <p:sp>
        <p:nvSpPr>
          <p:cNvPr id="135" name="Google Shape;135;p23"/>
          <p:cNvSpPr txBox="1"/>
          <p:nvPr/>
        </p:nvSpPr>
        <p:spPr>
          <a:xfrm>
            <a:off x="1309825" y="1228338"/>
            <a:ext cx="18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RandomForest</a:t>
            </a:r>
            <a:endParaRPr>
              <a:solidFill>
                <a:schemeClr val="dk1"/>
              </a:solidFill>
              <a:latin typeface="Roboto"/>
              <a:ea typeface="Roboto"/>
              <a:cs typeface="Roboto"/>
              <a:sym typeface="Roboto"/>
            </a:endParaRPr>
          </a:p>
        </p:txBody>
      </p:sp>
      <p:pic>
        <p:nvPicPr>
          <p:cNvPr id="136" name="Google Shape;136;p23"/>
          <p:cNvPicPr preferRelativeResize="0"/>
          <p:nvPr/>
        </p:nvPicPr>
        <p:blipFill>
          <a:blip r:embed="rId4">
            <a:alphaModFix/>
          </a:blip>
          <a:stretch>
            <a:fillRect/>
          </a:stretch>
        </p:blipFill>
        <p:spPr>
          <a:xfrm>
            <a:off x="5231138" y="1520300"/>
            <a:ext cx="2382337" cy="1588225"/>
          </a:xfrm>
          <a:prstGeom prst="rect">
            <a:avLst/>
          </a:prstGeom>
          <a:noFill/>
          <a:ln>
            <a:noFill/>
          </a:ln>
        </p:spPr>
      </p:pic>
      <p:sp>
        <p:nvSpPr>
          <p:cNvPr id="137" name="Google Shape;137;p23"/>
          <p:cNvSpPr txBox="1"/>
          <p:nvPr/>
        </p:nvSpPr>
        <p:spPr>
          <a:xfrm>
            <a:off x="6116975" y="1228350"/>
            <a:ext cx="6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SVM</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Understanding Data</a:t>
            </a:r>
            <a:endParaRPr>
              <a:latin typeface="Arial"/>
              <a:ea typeface="Arial"/>
              <a:cs typeface="Arial"/>
              <a:sym typeface="Arial"/>
            </a:endParaRPr>
          </a:p>
        </p:txBody>
      </p:sp>
      <p:sp>
        <p:nvSpPr>
          <p:cNvPr id="70" name="Google Shape;70;p14"/>
          <p:cNvSpPr txBox="1"/>
          <p:nvPr>
            <p:ph idx="1" type="body"/>
          </p:nvPr>
        </p:nvSpPr>
        <p:spPr>
          <a:xfrm>
            <a:off x="387900" y="145589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The content of the dataset was new to me so it took me </a:t>
            </a:r>
            <a:r>
              <a:rPr lang="en-GB" sz="1400">
                <a:latin typeface="Arial"/>
                <a:ea typeface="Arial"/>
                <a:cs typeface="Arial"/>
                <a:sym typeface="Arial"/>
              </a:rPr>
              <a:t>a while to understand the data.</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317500" lvl="0" marL="457200" rtl="0" algn="l">
              <a:spcBef>
                <a:spcPts val="1200"/>
              </a:spcBef>
              <a:spcAft>
                <a:spcPts val="0"/>
              </a:spcAft>
              <a:buSzPts val="1400"/>
              <a:buFont typeface="Arial"/>
              <a:buAutoNum type="arabicPeriod"/>
            </a:pPr>
            <a:r>
              <a:rPr lang="en-GB" sz="1400">
                <a:latin typeface="Arial"/>
                <a:ea typeface="Arial"/>
                <a:cs typeface="Arial"/>
                <a:sym typeface="Arial"/>
              </a:rPr>
              <a:t>The PE file structure </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GB" sz="1400">
                <a:latin typeface="Arial"/>
                <a:ea typeface="Arial"/>
                <a:cs typeface="Arial"/>
                <a:sym typeface="Arial"/>
              </a:rPr>
              <a:t>Different types of malware</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GB" sz="1400">
                <a:latin typeface="Arial"/>
                <a:ea typeface="Arial"/>
                <a:cs typeface="Arial"/>
                <a:sym typeface="Arial"/>
              </a:rPr>
              <a:t>Each feature in the metadata and how to encode it into the model.</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GB" sz="1400">
                <a:latin typeface="Arial"/>
                <a:ea typeface="Arial"/>
                <a:cs typeface="Arial"/>
                <a:sym typeface="Arial"/>
              </a:rPr>
              <a:t>How to create additional useful Features using the existing data.</a:t>
            </a:r>
            <a:endParaRPr sz="140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References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latin typeface="Arial"/>
                <a:ea typeface="Arial"/>
                <a:cs typeface="Arial"/>
                <a:sym typeface="Arial"/>
              </a:rPr>
              <a:t>The field of cybersecurity </a:t>
            </a:r>
            <a:r>
              <a:rPr lang="en-GB">
                <a:latin typeface="Arial"/>
                <a:ea typeface="Arial"/>
                <a:cs typeface="Arial"/>
                <a:sym typeface="Arial"/>
              </a:rPr>
              <a:t>intrigued</a:t>
            </a:r>
            <a:r>
              <a:rPr lang="en-GB">
                <a:latin typeface="Arial"/>
                <a:ea typeface="Arial"/>
                <a:cs typeface="Arial"/>
                <a:sym typeface="Arial"/>
              </a:rPr>
              <a:t> me and to gain an in depth understanding on how to use machine learning on malware data read a few research papers and documentation.</a:t>
            </a:r>
            <a:endParaRPr>
              <a:latin typeface="Arial"/>
              <a:ea typeface="Arial"/>
              <a:cs typeface="Arial"/>
              <a:sym typeface="Arial"/>
            </a:endParaRPr>
          </a:p>
          <a:p>
            <a:pPr indent="-308610" lvl="0" marL="457200" rtl="0" algn="l">
              <a:spcBef>
                <a:spcPts val="1200"/>
              </a:spcBef>
              <a:spcAft>
                <a:spcPts val="0"/>
              </a:spcAft>
              <a:buSzPct val="163636"/>
              <a:buFont typeface="Arial"/>
              <a:buAutoNum type="arabicPeriod"/>
            </a:pPr>
            <a:r>
              <a:rPr lang="en-GB" sz="1100" u="sng">
                <a:latin typeface="Arial"/>
                <a:ea typeface="Arial"/>
                <a:cs typeface="Arial"/>
                <a:sym typeface="Arial"/>
                <a:hlinkClick r:id="rId3"/>
              </a:rPr>
              <a:t>https://developers.virustotal.com/reference/files</a:t>
            </a:r>
            <a:endParaRPr sz="1100">
              <a:latin typeface="Arial"/>
              <a:ea typeface="Arial"/>
              <a:cs typeface="Arial"/>
              <a:sym typeface="Arial"/>
            </a:endParaRPr>
          </a:p>
          <a:p>
            <a:pPr indent="-308610" lvl="0" marL="457200" rtl="0" algn="l">
              <a:spcBef>
                <a:spcPts val="0"/>
              </a:spcBef>
              <a:spcAft>
                <a:spcPts val="0"/>
              </a:spcAft>
              <a:buSzPct val="163636"/>
              <a:buFont typeface="Arial"/>
              <a:buAutoNum type="arabicPeriod"/>
            </a:pPr>
            <a:r>
              <a:rPr lang="en-GB" sz="1100" u="sng">
                <a:latin typeface="Arial"/>
                <a:ea typeface="Arial"/>
                <a:cs typeface="Arial"/>
                <a:sym typeface="Arial"/>
                <a:hlinkClick r:id="rId4"/>
              </a:rPr>
              <a:t>https://docs.microsoft.com/en-us/windows/win32/debug/pe-format</a:t>
            </a:r>
            <a:endParaRPr sz="1100">
              <a:latin typeface="Arial"/>
              <a:ea typeface="Arial"/>
              <a:cs typeface="Arial"/>
              <a:sym typeface="Arial"/>
            </a:endParaRPr>
          </a:p>
          <a:p>
            <a:pPr indent="-308610" lvl="0" marL="457200" rtl="0" algn="l">
              <a:spcBef>
                <a:spcPts val="0"/>
              </a:spcBef>
              <a:spcAft>
                <a:spcPts val="0"/>
              </a:spcAft>
              <a:buSzPct val="163636"/>
              <a:buFont typeface="Arial"/>
              <a:buAutoNum type="arabicPeriod"/>
            </a:pPr>
            <a:r>
              <a:rPr lang="en-GB" sz="1100" u="sng">
                <a:latin typeface="Arial"/>
                <a:ea typeface="Arial"/>
                <a:cs typeface="Arial"/>
                <a:sym typeface="Arial"/>
                <a:hlinkClick r:id="rId5"/>
              </a:rPr>
              <a:t>https://www.sciencedirect.com/science/article/pii/S1319157817300149#s0040</a:t>
            </a:r>
            <a:endParaRPr sz="1100">
              <a:latin typeface="Arial"/>
              <a:ea typeface="Arial"/>
              <a:cs typeface="Arial"/>
              <a:sym typeface="Arial"/>
            </a:endParaRPr>
          </a:p>
          <a:p>
            <a:pPr indent="-308610" lvl="0" marL="457200" rtl="0" algn="l">
              <a:spcBef>
                <a:spcPts val="0"/>
              </a:spcBef>
              <a:spcAft>
                <a:spcPts val="0"/>
              </a:spcAft>
              <a:buSzPct val="163636"/>
              <a:buFont typeface="Arial"/>
              <a:buAutoNum type="arabicPeriod"/>
            </a:pPr>
            <a:r>
              <a:rPr lang="en-GB" sz="1100" u="sng">
                <a:latin typeface="Arial"/>
                <a:ea typeface="Arial"/>
                <a:cs typeface="Arial"/>
                <a:sym typeface="Arial"/>
                <a:hlinkClick r:id="rId6"/>
              </a:rPr>
              <a:t>https://developers.virustotal.com/reference/pe_info</a:t>
            </a:r>
            <a:endParaRPr sz="1100" u="sng">
              <a:latin typeface="Arial"/>
              <a:ea typeface="Arial"/>
              <a:cs typeface="Arial"/>
              <a:sym typeface="Arial"/>
            </a:endParaRPr>
          </a:p>
          <a:p>
            <a:pPr indent="-308610" lvl="0" marL="457200" rtl="0" algn="l">
              <a:spcBef>
                <a:spcPts val="0"/>
              </a:spcBef>
              <a:spcAft>
                <a:spcPts val="0"/>
              </a:spcAft>
              <a:buSzPct val="163636"/>
              <a:buFont typeface="Arial"/>
              <a:buAutoNum type="arabicPeriod"/>
            </a:pPr>
            <a:r>
              <a:rPr lang="en-GB" sz="1100" u="sng">
                <a:latin typeface="Arial"/>
                <a:ea typeface="Arial"/>
                <a:cs typeface="Arial"/>
                <a:sym typeface="Arial"/>
                <a:hlinkClick r:id="rId7"/>
              </a:rPr>
              <a:t>https://arxiv.org/pdf/1710.09435v1.pdf</a:t>
            </a:r>
            <a:endParaRPr sz="1100" u="sng">
              <a:latin typeface="Arial"/>
              <a:ea typeface="Arial"/>
              <a:cs typeface="Arial"/>
              <a:sym typeface="Arial"/>
            </a:endParaRPr>
          </a:p>
          <a:p>
            <a:pPr indent="-308610" lvl="0" marL="457200" rtl="0" algn="l">
              <a:spcBef>
                <a:spcPts val="0"/>
              </a:spcBef>
              <a:spcAft>
                <a:spcPts val="0"/>
              </a:spcAft>
              <a:buSzPct val="163636"/>
              <a:buFont typeface="Arial"/>
              <a:buAutoNum type="arabicPeriod"/>
            </a:pPr>
            <a:r>
              <a:rPr lang="en-GB" sz="1100" u="sng">
                <a:latin typeface="Arial"/>
                <a:ea typeface="Arial"/>
                <a:cs typeface="Arial"/>
                <a:sym typeface="Arial"/>
                <a:hlinkClick r:id="rId8"/>
              </a:rPr>
              <a:t>https://arxiv.org/pdf/1709.01471v2.pdf</a:t>
            </a:r>
            <a:endParaRPr sz="1100" u="sng">
              <a:latin typeface="Arial"/>
              <a:ea typeface="Arial"/>
              <a:cs typeface="Arial"/>
              <a:sym typeface="Arial"/>
            </a:endParaRPr>
          </a:p>
          <a:p>
            <a:pPr indent="-308610" lvl="0" marL="457200" rtl="0" algn="l">
              <a:spcBef>
                <a:spcPts val="0"/>
              </a:spcBef>
              <a:spcAft>
                <a:spcPts val="0"/>
              </a:spcAft>
              <a:buSzPct val="163636"/>
              <a:buFont typeface="Arial"/>
              <a:buAutoNum type="arabicPeriod"/>
            </a:pPr>
            <a:r>
              <a:rPr lang="en-GB" sz="1100" u="sng">
                <a:latin typeface="Arial"/>
                <a:ea typeface="Arial"/>
                <a:cs typeface="Arial"/>
                <a:sym typeface="Arial"/>
                <a:hlinkClick r:id="rId9"/>
              </a:rPr>
              <a:t>https://blog.kowalczyk.info/articles/pefileformat.html#:~:text=PE%20File%20Sections,body%20(the%20raw%20data).</a:t>
            </a:r>
            <a:endParaRPr sz="1100" u="sng">
              <a:latin typeface="Arial"/>
              <a:ea typeface="Arial"/>
              <a:cs typeface="Arial"/>
              <a:sym typeface="Arial"/>
            </a:endParaRPr>
          </a:p>
          <a:p>
            <a:pPr indent="-308610" lvl="0" marL="457200" rtl="0" algn="l">
              <a:spcBef>
                <a:spcPts val="0"/>
              </a:spcBef>
              <a:spcAft>
                <a:spcPts val="0"/>
              </a:spcAft>
              <a:buSzPct val="180000"/>
              <a:buFont typeface="Arial"/>
              <a:buAutoNum type="arabicPeriod"/>
            </a:pPr>
            <a:r>
              <a:rPr lang="en-GB" sz="1000" u="sng">
                <a:latin typeface="Arial"/>
                <a:ea typeface="Arial"/>
                <a:cs typeface="Arial"/>
                <a:sym typeface="Arial"/>
                <a:hlinkClick r:id="rId10"/>
              </a:rPr>
              <a:t>https://www.kaspersky.com/enterprise-security/wiki-section/products/sandbox</a:t>
            </a:r>
            <a:r>
              <a:rPr lang="en-GB" sz="1000" u="sng">
                <a:latin typeface="Arial"/>
                <a:ea typeface="Arial"/>
                <a:cs typeface="Arial"/>
                <a:sym typeface="Arial"/>
              </a:rPr>
              <a:t> </a:t>
            </a:r>
            <a:endParaRPr sz="1000" u="sng">
              <a:latin typeface="Arial"/>
              <a:ea typeface="Arial"/>
              <a:cs typeface="Arial"/>
              <a:sym typeface="Arial"/>
            </a:endParaRPr>
          </a:p>
          <a:p>
            <a:pPr indent="-308610" lvl="0" marL="457200" rtl="0" algn="l">
              <a:lnSpc>
                <a:spcPct val="100000"/>
              </a:lnSpc>
              <a:spcBef>
                <a:spcPts val="0"/>
              </a:spcBef>
              <a:spcAft>
                <a:spcPts val="0"/>
              </a:spcAft>
              <a:buSzPct val="180000"/>
              <a:buFont typeface="Arial"/>
              <a:buAutoNum type="arabicPeriod"/>
            </a:pPr>
            <a:r>
              <a:rPr lang="en-GB" sz="1000" u="sng">
                <a:highlight>
                  <a:schemeClr val="lt1"/>
                </a:highlight>
                <a:latin typeface="Arial"/>
                <a:ea typeface="Arial"/>
                <a:cs typeface="Arial"/>
                <a:sym typeface="Arial"/>
              </a:rPr>
              <a:t>h</a:t>
            </a:r>
            <a:r>
              <a:rPr lang="en-GB" sz="1000" u="sng">
                <a:highlight>
                  <a:schemeClr val="lt1"/>
                </a:highlight>
                <a:latin typeface="Arial"/>
                <a:ea typeface="Arial"/>
                <a:cs typeface="Arial"/>
                <a:sym typeface="Arial"/>
                <a:hlinkClick r:id="rId11"/>
              </a:rPr>
              <a:t>ttps://link.springer.com/content/pdf/10.1007/978-3-319-24123-4_9.pdf</a:t>
            </a:r>
            <a:endParaRPr sz="1000" u="sng">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rPr lang="en-GB" sz="1000">
                <a:highlight>
                  <a:schemeClr val="lt1"/>
                </a:highlight>
                <a:latin typeface="Arial"/>
                <a:ea typeface="Arial"/>
                <a:cs typeface="Arial"/>
                <a:sym typeface="Arial"/>
              </a:rPr>
              <a:t>	</a:t>
            </a:r>
            <a:endParaRPr sz="1000">
              <a:highlight>
                <a:schemeClr val="lt1"/>
              </a:highlight>
              <a:latin typeface="Arial"/>
              <a:ea typeface="Arial"/>
              <a:cs typeface="Arial"/>
              <a:sym typeface="Arial"/>
            </a:endParaRPr>
          </a:p>
          <a:p>
            <a:pPr indent="-308610" lvl="0" marL="457200" rtl="0" algn="l">
              <a:lnSpc>
                <a:spcPct val="100000"/>
              </a:lnSpc>
              <a:spcBef>
                <a:spcPts val="0"/>
              </a:spcBef>
              <a:spcAft>
                <a:spcPts val="0"/>
              </a:spcAft>
              <a:buSzPct val="180000"/>
              <a:buFont typeface="Arial"/>
              <a:buAutoNum type="arabicPeriod"/>
            </a:pPr>
            <a:r>
              <a:rPr lang="en-GB" sz="1000" u="sng">
                <a:highlight>
                  <a:schemeClr val="lt1"/>
                </a:highlight>
                <a:latin typeface="Arial"/>
                <a:ea typeface="Arial"/>
                <a:cs typeface="Arial"/>
                <a:sym typeface="Arial"/>
                <a:hlinkClick r:id="rId12"/>
              </a:rPr>
              <a:t>https://keystrokes2016.wordpress.com/2016/06/03/pe-file-structure-sections/</a:t>
            </a:r>
            <a:endParaRPr sz="1000" u="sng">
              <a:highlight>
                <a:schemeClr val="lt1"/>
              </a:highlight>
              <a:latin typeface="Arial"/>
              <a:ea typeface="Arial"/>
              <a:cs typeface="Arial"/>
              <a:sym typeface="Arial"/>
            </a:endParaRPr>
          </a:p>
          <a:p>
            <a:pPr indent="-308610" lvl="0" marL="457200" rtl="0" algn="l">
              <a:lnSpc>
                <a:spcPct val="100000"/>
              </a:lnSpc>
              <a:spcBef>
                <a:spcPts val="0"/>
              </a:spcBef>
              <a:spcAft>
                <a:spcPts val="0"/>
              </a:spcAft>
              <a:buSzPct val="180000"/>
              <a:buFont typeface="Arial"/>
              <a:buAutoNum type="arabicPeriod"/>
            </a:pPr>
            <a:r>
              <a:rPr lang="en-GB" sz="1000" u="sng">
                <a:highlight>
                  <a:schemeClr val="lt1"/>
                </a:highlight>
                <a:latin typeface="Arial"/>
                <a:ea typeface="Arial"/>
                <a:cs typeface="Arial"/>
                <a:sym typeface="Arial"/>
                <a:hlinkClick r:id="rId13"/>
              </a:rPr>
              <a:t>https://arxiv.org/pdf/1511.04317.pdf</a:t>
            </a:r>
            <a:endParaRPr sz="1000" u="sng">
              <a:highlight>
                <a:schemeClr val="lt1"/>
              </a:highlight>
              <a:latin typeface="Arial"/>
              <a:ea typeface="Arial"/>
              <a:cs typeface="Arial"/>
              <a:sym typeface="Arial"/>
            </a:endParaRPr>
          </a:p>
          <a:p>
            <a:pPr indent="0" lvl="0" marL="45720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Feature Engineering </a:t>
            </a:r>
            <a:endParaRPr/>
          </a:p>
        </p:txBody>
      </p:sp>
      <p:sp>
        <p:nvSpPr>
          <p:cNvPr id="82" name="Google Shape;82;p16"/>
          <p:cNvSpPr txBox="1"/>
          <p:nvPr>
            <p:ph idx="1" type="body"/>
          </p:nvPr>
        </p:nvSpPr>
        <p:spPr>
          <a:xfrm>
            <a:off x="387900" y="1460824"/>
            <a:ext cx="8368200" cy="3078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GB" sz="1450">
                <a:latin typeface="Arial"/>
                <a:ea typeface="Arial"/>
                <a:cs typeface="Arial"/>
                <a:sym typeface="Arial"/>
              </a:rPr>
              <a:t>After reading the research papers I identified a few ways to extract more meaningful data-</a:t>
            </a:r>
            <a:endParaRPr sz="1450">
              <a:latin typeface="Arial"/>
              <a:ea typeface="Arial"/>
              <a:cs typeface="Arial"/>
              <a:sym typeface="Arial"/>
            </a:endParaRPr>
          </a:p>
          <a:p>
            <a:pPr indent="-304800" lvl="0" marL="457200" rtl="0" algn="l">
              <a:spcBef>
                <a:spcPts val="1200"/>
              </a:spcBef>
              <a:spcAft>
                <a:spcPts val="0"/>
              </a:spcAft>
              <a:buSzPts val="1200"/>
              <a:buFont typeface="Arial"/>
              <a:buAutoNum type="arabicPeriod"/>
            </a:pPr>
            <a:r>
              <a:rPr lang="en-GB" sz="1200">
                <a:latin typeface="Arial"/>
                <a:ea typeface="Arial"/>
                <a:cs typeface="Arial"/>
                <a:sym typeface="Arial"/>
              </a:rPr>
              <a:t>Total number of libraries and Functions imported by the file.</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GB" sz="1200">
                <a:latin typeface="Arial"/>
                <a:ea typeface="Arial"/>
                <a:cs typeface="Arial"/>
                <a:sym typeface="Arial"/>
              </a:rPr>
              <a:t>One hot </a:t>
            </a:r>
            <a:r>
              <a:rPr lang="en-GB" sz="1200">
                <a:latin typeface="Arial"/>
                <a:ea typeface="Arial"/>
                <a:cs typeface="Arial"/>
                <a:sym typeface="Arial"/>
              </a:rPr>
              <a:t>encoding</a:t>
            </a:r>
            <a:r>
              <a:rPr lang="en-GB" sz="1200">
                <a:latin typeface="Arial"/>
                <a:ea typeface="Arial"/>
                <a:cs typeface="Arial"/>
                <a:sym typeface="Arial"/>
              </a:rPr>
              <a:t> for different tags assigned to the file. </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GB" sz="1200">
                <a:latin typeface="Arial"/>
                <a:ea typeface="Arial"/>
                <a:cs typeface="Arial"/>
                <a:sym typeface="Arial"/>
              </a:rPr>
              <a:t>Ratio of various sections imported by the file to the total size of the file. </a:t>
            </a:r>
            <a:endParaRPr sz="1200">
              <a:latin typeface="Arial"/>
              <a:ea typeface="Arial"/>
              <a:cs typeface="Arial"/>
              <a:sym typeface="Arial"/>
            </a:endParaRPr>
          </a:p>
          <a:p>
            <a:pPr indent="457200" lvl="0" marL="0" rtl="0" algn="l">
              <a:lnSpc>
                <a:spcPct val="80000"/>
              </a:lnSpc>
              <a:spcBef>
                <a:spcPts val="1200"/>
              </a:spcBef>
              <a:spcAft>
                <a:spcPts val="0"/>
              </a:spcAft>
              <a:buNone/>
            </a:pPr>
            <a:r>
              <a:t/>
            </a:r>
            <a:endParaRPr sz="1200">
              <a:solidFill>
                <a:srgbClr val="FF9900"/>
              </a:solidFill>
              <a:latin typeface="Arial"/>
              <a:ea typeface="Arial"/>
              <a:cs typeface="Arial"/>
              <a:sym typeface="Arial"/>
            </a:endParaRPr>
          </a:p>
          <a:p>
            <a:pPr indent="457200" lvl="0" marL="0" rtl="0" algn="l">
              <a:lnSpc>
                <a:spcPct val="80000"/>
              </a:lnSpc>
              <a:spcBef>
                <a:spcPts val="1200"/>
              </a:spcBef>
              <a:spcAft>
                <a:spcPts val="0"/>
              </a:spcAft>
              <a:buNone/>
            </a:pPr>
            <a:r>
              <a:rPr lang="en-GB" sz="1200">
                <a:solidFill>
                  <a:srgbClr val="FF9900"/>
                </a:solidFill>
                <a:latin typeface="Arial"/>
                <a:ea typeface="Arial"/>
                <a:cs typeface="Arial"/>
                <a:sym typeface="Arial"/>
              </a:rPr>
              <a:t>File size can change when they are infected with virus</a:t>
            </a:r>
            <a:endParaRPr sz="1200">
              <a:solidFill>
                <a:srgbClr val="FF9900"/>
              </a:solidFill>
              <a:latin typeface="Arial"/>
              <a:ea typeface="Arial"/>
              <a:cs typeface="Arial"/>
              <a:sym typeface="Arial"/>
            </a:endParaRPr>
          </a:p>
          <a:p>
            <a:pPr indent="457200" lvl="0" marL="0" rtl="0" algn="l">
              <a:lnSpc>
                <a:spcPct val="80000"/>
              </a:lnSpc>
              <a:spcBef>
                <a:spcPts val="1200"/>
              </a:spcBef>
              <a:spcAft>
                <a:spcPts val="0"/>
              </a:spcAft>
              <a:buNone/>
            </a:pPr>
            <a:r>
              <a:rPr lang="en-GB" sz="1200">
                <a:solidFill>
                  <a:srgbClr val="FF9900"/>
                </a:solidFill>
                <a:latin typeface="Arial"/>
                <a:ea typeface="Arial"/>
                <a:cs typeface="Arial"/>
                <a:sym typeface="Arial"/>
              </a:rPr>
              <a:t>For Malware files the number of DLL’s imported is more as well as function calls .</a:t>
            </a:r>
            <a:r>
              <a:rPr lang="en-GB" sz="1200">
                <a:latin typeface="Arial"/>
                <a:ea typeface="Arial"/>
                <a:cs typeface="Arial"/>
                <a:sym typeface="Arial"/>
              </a:rPr>
              <a:t> </a:t>
            </a:r>
            <a:endParaRPr sz="1200">
              <a:latin typeface="Arial"/>
              <a:ea typeface="Arial"/>
              <a:cs typeface="Arial"/>
              <a:sym typeface="Arial"/>
            </a:endParaRPr>
          </a:p>
          <a:p>
            <a:pPr indent="457200" lvl="0" marL="0" rtl="0" algn="l">
              <a:lnSpc>
                <a:spcPct val="80000"/>
              </a:lnSpc>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Feature Selection and Pre Processing </a:t>
            </a:r>
            <a:endParaRPr>
              <a:latin typeface="Arial"/>
              <a:ea typeface="Arial"/>
              <a:cs typeface="Arial"/>
              <a:sym typeface="Arial"/>
            </a:endParaRPr>
          </a:p>
        </p:txBody>
      </p:sp>
      <p:sp>
        <p:nvSpPr>
          <p:cNvPr id="88" name="Google Shape;88;p17"/>
          <p:cNvSpPr txBox="1"/>
          <p:nvPr>
            <p:ph idx="1" type="body"/>
          </p:nvPr>
        </p:nvSpPr>
        <p:spPr>
          <a:xfrm>
            <a:off x="387900" y="1404625"/>
            <a:ext cx="8368200" cy="336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a:t>
            </a:r>
            <a:r>
              <a:rPr lang="en-GB">
                <a:latin typeface="Arial"/>
                <a:ea typeface="Arial"/>
                <a:cs typeface="Arial"/>
                <a:sym typeface="Arial"/>
              </a:rPr>
              <a:t>Removing highly correlated features</a:t>
            </a:r>
            <a:endParaRPr>
              <a:latin typeface="Arial"/>
              <a:ea typeface="Arial"/>
              <a:cs typeface="Arial"/>
              <a:sym typeface="Arial"/>
            </a:endParaRPr>
          </a:p>
          <a:p>
            <a:pPr indent="0" lvl="0" marL="0" rtl="0" algn="l">
              <a:spcBef>
                <a:spcPts val="1200"/>
              </a:spcBef>
              <a:spcAft>
                <a:spcPts val="0"/>
              </a:spcAft>
              <a:buNone/>
            </a:pPr>
            <a:r>
              <a:rPr lang="en-GB" sz="1200">
                <a:solidFill>
                  <a:srgbClr val="FF9900"/>
                </a:solidFill>
                <a:latin typeface="Arial"/>
                <a:ea typeface="Arial"/>
                <a:cs typeface="Arial"/>
                <a:sym typeface="Arial"/>
              </a:rPr>
              <a:t> Among the X Variables I removed the features that are highly correlated(80%) with each other.</a:t>
            </a:r>
            <a:endParaRPr sz="1200">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Removing low variance features</a:t>
            </a:r>
            <a:endParaRPr>
              <a:latin typeface="Arial"/>
              <a:ea typeface="Arial"/>
              <a:cs typeface="Arial"/>
              <a:sym typeface="Arial"/>
            </a:endParaRPr>
          </a:p>
          <a:p>
            <a:pPr indent="0" lvl="0" marL="0" rtl="0" algn="l">
              <a:spcBef>
                <a:spcPts val="1200"/>
              </a:spcBef>
              <a:spcAft>
                <a:spcPts val="0"/>
              </a:spcAft>
              <a:buNone/>
            </a:pPr>
            <a:r>
              <a:rPr lang="en-GB" sz="1200">
                <a:solidFill>
                  <a:srgbClr val="FF9900"/>
                </a:solidFill>
                <a:latin typeface="Arial"/>
                <a:ea typeface="Arial"/>
                <a:cs typeface="Arial"/>
                <a:sym typeface="Arial"/>
              </a:rPr>
              <a:t>I dropped constant and low - </a:t>
            </a:r>
            <a:r>
              <a:rPr lang="en-GB" sz="1200">
                <a:solidFill>
                  <a:srgbClr val="FF9900"/>
                </a:solidFill>
                <a:latin typeface="Arial"/>
                <a:ea typeface="Arial"/>
                <a:cs typeface="Arial"/>
                <a:sym typeface="Arial"/>
              </a:rPr>
              <a:t>features since they do not have any use in our model.</a:t>
            </a:r>
            <a:endParaRPr sz="1200">
              <a:solidFill>
                <a:srgbClr val="FF9900"/>
              </a:solidFill>
              <a:latin typeface="Arial"/>
              <a:ea typeface="Arial"/>
              <a:cs typeface="Arial"/>
              <a:sym typeface="Arial"/>
            </a:endParaRPr>
          </a:p>
          <a:p>
            <a:pPr indent="0" lvl="0" marL="0" rtl="0" algn="l">
              <a:spcBef>
                <a:spcPts val="1200"/>
              </a:spcBef>
              <a:spcAft>
                <a:spcPts val="0"/>
              </a:spcAft>
              <a:buNone/>
            </a:pPr>
            <a:r>
              <a:t/>
            </a:r>
            <a:endParaRPr>
              <a:highlight>
                <a:schemeClr val="lt1"/>
              </a:highlight>
              <a:latin typeface="Arial"/>
              <a:ea typeface="Arial"/>
              <a:cs typeface="Arial"/>
              <a:sym typeface="Arial"/>
            </a:endParaRPr>
          </a:p>
          <a:p>
            <a:pPr indent="0" lvl="0" marL="0" rtl="0" algn="l">
              <a:spcBef>
                <a:spcPts val="1200"/>
              </a:spcBef>
              <a:spcAft>
                <a:spcPts val="0"/>
              </a:spcAft>
              <a:buNone/>
            </a:pPr>
            <a:r>
              <a:rPr lang="en-GB">
                <a:highlight>
                  <a:schemeClr val="lt1"/>
                </a:highlight>
                <a:latin typeface="Arial"/>
                <a:ea typeface="Arial"/>
                <a:cs typeface="Arial"/>
                <a:sym typeface="Arial"/>
              </a:rPr>
              <a:t>Standardizer </a:t>
            </a:r>
            <a:endParaRPr>
              <a:highlight>
                <a:schemeClr val="lt1"/>
              </a:highlight>
              <a:latin typeface="Arial"/>
              <a:ea typeface="Arial"/>
              <a:cs typeface="Arial"/>
              <a:sym typeface="Arial"/>
            </a:endParaRPr>
          </a:p>
          <a:p>
            <a:pPr indent="0" lvl="0" marL="0" rtl="0" algn="l">
              <a:spcBef>
                <a:spcPts val="1200"/>
              </a:spcBef>
              <a:spcAft>
                <a:spcPts val="1200"/>
              </a:spcAft>
              <a:buNone/>
            </a:pPr>
            <a:r>
              <a:rPr lang="en-GB" sz="1200">
                <a:solidFill>
                  <a:srgbClr val="FF9900"/>
                </a:solidFill>
                <a:highlight>
                  <a:schemeClr val="lt1"/>
                </a:highlight>
                <a:latin typeface="Arial"/>
                <a:ea typeface="Arial"/>
                <a:cs typeface="Arial"/>
                <a:sym typeface="Arial"/>
              </a:rPr>
              <a:t>Standardize individual features by removing the mean and scaling to unit variance to make them look like standard normally distributed data.</a:t>
            </a:r>
            <a:endParaRPr sz="1200">
              <a:solidFill>
                <a:srgbClr val="FF9900"/>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Clustering -1.1</a:t>
            </a:r>
            <a:endParaRPr/>
          </a:p>
        </p:txBody>
      </p:sp>
      <p:sp>
        <p:nvSpPr>
          <p:cNvPr id="94" name="Google Shape;94;p18"/>
          <p:cNvSpPr txBox="1"/>
          <p:nvPr>
            <p:ph idx="1" type="body"/>
          </p:nvPr>
        </p:nvSpPr>
        <p:spPr>
          <a:xfrm>
            <a:off x="299675" y="141517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250">
                <a:latin typeface="Arial"/>
                <a:ea typeface="Arial"/>
                <a:cs typeface="Arial"/>
                <a:sym typeface="Arial"/>
              </a:rPr>
              <a:t>I used the Feature selection and Preprocessing methods I described in the </a:t>
            </a:r>
            <a:r>
              <a:rPr lang="en-GB" sz="1250">
                <a:latin typeface="Arial"/>
                <a:ea typeface="Arial"/>
                <a:cs typeface="Arial"/>
                <a:sym typeface="Arial"/>
              </a:rPr>
              <a:t>previous slides before performing clustering .</a:t>
            </a:r>
            <a:endParaRPr sz="1250">
              <a:latin typeface="Arial"/>
              <a:ea typeface="Arial"/>
              <a:cs typeface="Arial"/>
              <a:sym typeface="Arial"/>
            </a:endParaRPr>
          </a:p>
          <a:p>
            <a:pPr indent="0" lvl="0" marL="0" rtl="0" algn="l">
              <a:spcBef>
                <a:spcPts val="1200"/>
              </a:spcBef>
              <a:spcAft>
                <a:spcPts val="0"/>
              </a:spcAft>
              <a:buNone/>
            </a:pPr>
            <a:r>
              <a:rPr lang="en-GB" sz="1250">
                <a:latin typeface="Arial"/>
                <a:ea typeface="Arial"/>
                <a:cs typeface="Arial"/>
                <a:sym typeface="Arial"/>
              </a:rPr>
              <a:t>However I was unable to obtain any difference in the silhouette score and the training time .</a:t>
            </a:r>
            <a:endParaRPr sz="1250">
              <a:latin typeface="Arial"/>
              <a:ea typeface="Arial"/>
              <a:cs typeface="Arial"/>
              <a:sym typeface="Arial"/>
            </a:endParaRPr>
          </a:p>
          <a:p>
            <a:pPr indent="0" lvl="0" marL="0" rtl="0" algn="l">
              <a:spcBef>
                <a:spcPts val="1200"/>
              </a:spcBef>
              <a:spcAft>
                <a:spcPts val="0"/>
              </a:spcAft>
              <a:buNone/>
            </a:pPr>
            <a:r>
              <a:t/>
            </a:r>
            <a:endParaRPr sz="1250">
              <a:latin typeface="Arial"/>
              <a:ea typeface="Arial"/>
              <a:cs typeface="Arial"/>
              <a:sym typeface="Arial"/>
            </a:endParaRPr>
          </a:p>
          <a:p>
            <a:pPr indent="0" lvl="0" marL="0" rtl="0" algn="l">
              <a:spcBef>
                <a:spcPts val="1200"/>
              </a:spcBef>
              <a:spcAft>
                <a:spcPts val="0"/>
              </a:spcAft>
              <a:buNone/>
            </a:pPr>
            <a:r>
              <a:t/>
            </a:r>
            <a:endParaRPr sz="1250"/>
          </a:p>
          <a:p>
            <a:pPr indent="0" lvl="0" marL="0" rtl="0" algn="l">
              <a:spcBef>
                <a:spcPts val="1200"/>
              </a:spcBef>
              <a:spcAft>
                <a:spcPts val="0"/>
              </a:spcAft>
              <a:buNone/>
            </a:pPr>
            <a:r>
              <a:t/>
            </a:r>
            <a:endParaRPr sz="1250"/>
          </a:p>
          <a:p>
            <a:pPr indent="0" lvl="0" marL="0" rtl="0" algn="l">
              <a:spcBef>
                <a:spcPts val="1200"/>
              </a:spcBef>
              <a:spcAft>
                <a:spcPts val="0"/>
              </a:spcAft>
              <a:buNone/>
            </a:pPr>
            <a:r>
              <a:t/>
            </a:r>
            <a:endParaRPr sz="12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95" name="Google Shape;95;p18"/>
          <p:cNvGraphicFramePr/>
          <p:nvPr/>
        </p:nvGraphicFramePr>
        <p:xfrm>
          <a:off x="450375" y="2328833"/>
          <a:ext cx="3000000" cy="3000000"/>
        </p:xfrm>
        <a:graphic>
          <a:graphicData uri="http://schemas.openxmlformats.org/drawingml/2006/table">
            <a:tbl>
              <a:tblPr>
                <a:noFill/>
                <a:tableStyleId>{0FF46D7F-6256-477F-B18D-CA1F45F9E075}</a:tableStyleId>
              </a:tblPr>
              <a:tblGrid>
                <a:gridCol w="1447800"/>
                <a:gridCol w="1447800"/>
                <a:gridCol w="1447800"/>
                <a:gridCol w="1447800"/>
                <a:gridCol w="1447800"/>
              </a:tblGrid>
              <a:tr h="584350">
                <a:tc>
                  <a:txBody>
                    <a:bodyPr/>
                    <a:lstStyle/>
                    <a:p>
                      <a:pPr indent="0" lvl="0" marL="0" rtl="0" algn="l">
                        <a:spcBef>
                          <a:spcPts val="0"/>
                        </a:spcBef>
                        <a:spcAft>
                          <a:spcPts val="0"/>
                        </a:spcAft>
                        <a:buNone/>
                      </a:pPr>
                      <a:r>
                        <a:rPr lang="en-GB" sz="1200">
                          <a:solidFill>
                            <a:schemeClr val="dk1"/>
                          </a:solidFill>
                        </a:rPr>
                        <a:t>Clustering Algorithm</a:t>
                      </a:r>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Training time before</a:t>
                      </a:r>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Silhouette Coefficient before</a:t>
                      </a:r>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Training time after </a:t>
                      </a:r>
                      <a:endParaRPr sz="1200">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Silhouette Coefficient after</a:t>
                      </a:r>
                      <a:endParaRPr sz="1200">
                        <a:solidFill>
                          <a:schemeClr val="dk1"/>
                        </a:solidFill>
                        <a:highlight>
                          <a:schemeClr val="lt1"/>
                        </a:highlight>
                      </a:endParaRPr>
                    </a:p>
                  </a:txBody>
                  <a:tcPr marT="91425" marB="91425" marR="91425" marL="91425"/>
                </a:tc>
              </a:tr>
              <a:tr h="588600">
                <a:tc>
                  <a:txBody>
                    <a:bodyPr/>
                    <a:lstStyle/>
                    <a:p>
                      <a:pPr indent="0" lvl="0" marL="0" rtl="0" algn="l">
                        <a:spcBef>
                          <a:spcPts val="0"/>
                        </a:spcBef>
                        <a:spcAft>
                          <a:spcPts val="0"/>
                        </a:spcAft>
                        <a:buNone/>
                      </a:pPr>
                      <a:r>
                        <a:rPr lang="en-GB">
                          <a:solidFill>
                            <a:schemeClr val="dk1"/>
                          </a:solidFill>
                        </a:rPr>
                        <a:t>K - Means</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chemeClr val="lt1"/>
                          </a:highlight>
                          <a:latin typeface="Courier New"/>
                          <a:ea typeface="Courier New"/>
                          <a:cs typeface="Courier New"/>
                          <a:sym typeface="Courier New"/>
                        </a:rPr>
                        <a:t>0.27</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chemeClr val="lt1"/>
                          </a:highlight>
                          <a:latin typeface="Courier New"/>
                          <a:ea typeface="Courier New"/>
                          <a:cs typeface="Courier New"/>
                          <a:sym typeface="Courier New"/>
                        </a:rPr>
                        <a:t>0.72</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chemeClr val="lt1"/>
                          </a:highlight>
                          <a:latin typeface="Courier New"/>
                          <a:ea typeface="Courier New"/>
                          <a:cs typeface="Courier New"/>
                          <a:sym typeface="Courier New"/>
                        </a:rPr>
                        <a:t>0.34</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chemeClr val="lt1"/>
                          </a:highlight>
                          <a:latin typeface="Courier New"/>
                          <a:ea typeface="Courier New"/>
                          <a:cs typeface="Courier New"/>
                          <a:sym typeface="Courier New"/>
                        </a:rPr>
                        <a:t>0.72</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endParaRPr>
                    </a:p>
                  </a:txBody>
                  <a:tcPr marT="91425" marB="91425" marR="91425" marL="91425"/>
                </a:tc>
              </a:tr>
              <a:tr h="588600">
                <a:tc>
                  <a:txBody>
                    <a:bodyPr/>
                    <a:lstStyle/>
                    <a:p>
                      <a:pPr indent="0" lvl="0" marL="0" rtl="0" algn="l">
                        <a:spcBef>
                          <a:spcPts val="0"/>
                        </a:spcBef>
                        <a:spcAft>
                          <a:spcPts val="0"/>
                        </a:spcAft>
                        <a:buNone/>
                      </a:pPr>
                      <a:r>
                        <a:rPr lang="en-GB" sz="1200">
                          <a:solidFill>
                            <a:schemeClr val="dk1"/>
                          </a:solidFill>
                        </a:rPr>
                        <a:t>Hierarchical Clustering</a:t>
                      </a:r>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chemeClr val="lt1"/>
                          </a:highlight>
                          <a:latin typeface="Courier New"/>
                          <a:ea typeface="Courier New"/>
                          <a:cs typeface="Courier New"/>
                          <a:sym typeface="Courier New"/>
                        </a:rPr>
                        <a:t>6.09</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chemeClr val="lt1"/>
                          </a:highlight>
                          <a:latin typeface="Courier New"/>
                          <a:ea typeface="Courier New"/>
                          <a:cs typeface="Courier New"/>
                          <a:sym typeface="Courier New"/>
                        </a:rPr>
                        <a:t>0.74</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chemeClr val="lt1"/>
                          </a:highlight>
                          <a:latin typeface="Courier New"/>
                          <a:ea typeface="Courier New"/>
                          <a:cs typeface="Courier New"/>
                          <a:sym typeface="Courier New"/>
                        </a:rPr>
                        <a:t>8.3</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chemeClr val="lt1"/>
                          </a:highlight>
                          <a:latin typeface="Courier New"/>
                          <a:ea typeface="Courier New"/>
                          <a:cs typeface="Courier New"/>
                          <a:sym typeface="Courier New"/>
                        </a:rPr>
                        <a:t>0.74</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chemeClr val="lt1"/>
                        </a:highligh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Comparing Clustering Algorithms 1.2</a:t>
            </a:r>
            <a:endParaRPr/>
          </a:p>
        </p:txBody>
      </p:sp>
      <p:graphicFrame>
        <p:nvGraphicFramePr>
          <p:cNvPr id="101" name="Google Shape;101;p19"/>
          <p:cNvGraphicFramePr/>
          <p:nvPr/>
        </p:nvGraphicFramePr>
        <p:xfrm>
          <a:off x="327738" y="1472836"/>
          <a:ext cx="3000000" cy="3000000"/>
        </p:xfrm>
        <a:graphic>
          <a:graphicData uri="http://schemas.openxmlformats.org/drawingml/2006/table">
            <a:tbl>
              <a:tblPr>
                <a:noFill/>
                <a:tableStyleId>{0FF46D7F-6256-477F-B18D-CA1F45F9E075}</a:tableStyleId>
              </a:tblPr>
              <a:tblGrid>
                <a:gridCol w="1847100"/>
                <a:gridCol w="3678600"/>
                <a:gridCol w="1601025"/>
                <a:gridCol w="1361775"/>
              </a:tblGrid>
              <a:tr h="615525">
                <a:tc>
                  <a:txBody>
                    <a:bodyPr/>
                    <a:lstStyle/>
                    <a:p>
                      <a:pPr indent="0" lvl="0" marL="0" rtl="0" algn="l">
                        <a:spcBef>
                          <a:spcPts val="0"/>
                        </a:spcBef>
                        <a:spcAft>
                          <a:spcPts val="0"/>
                        </a:spcAft>
                        <a:buNone/>
                      </a:pPr>
                      <a:r>
                        <a:rPr lang="en-GB" sz="1200">
                          <a:solidFill>
                            <a:schemeClr val="dk1"/>
                          </a:solidFill>
                        </a:rPr>
                        <a:t>Clustering Algorithm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highlight>
                            <a:schemeClr val="lt1"/>
                          </a:highlight>
                        </a:rPr>
                        <a:t>Properties</a:t>
                      </a:r>
                      <a:endParaRPr sz="1200">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Training time</a:t>
                      </a:r>
                      <a:endParaRPr sz="1200">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Silhouette Coefficient</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tc>
              </a:tr>
              <a:tr h="766475">
                <a:tc>
                  <a:txBody>
                    <a:bodyPr/>
                    <a:lstStyle/>
                    <a:p>
                      <a:pPr indent="0" lvl="0" marL="0" rtl="0" algn="l">
                        <a:spcBef>
                          <a:spcPts val="0"/>
                        </a:spcBef>
                        <a:spcAft>
                          <a:spcPts val="0"/>
                        </a:spcAft>
                        <a:buNone/>
                      </a:pPr>
                      <a:r>
                        <a:rPr lang="en-GB" sz="1200">
                          <a:solidFill>
                            <a:schemeClr val="dk1"/>
                          </a:solidFill>
                        </a:rPr>
                        <a:t>K - Means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highlight>
                            <a:schemeClr val="lt1"/>
                          </a:highlight>
                        </a:rPr>
                        <a:t>Works for </a:t>
                      </a:r>
                      <a:r>
                        <a:rPr lang="en-GB" sz="1200">
                          <a:solidFill>
                            <a:schemeClr val="dk1"/>
                          </a:solidFill>
                          <a:highlight>
                            <a:schemeClr val="lt1"/>
                          </a:highlight>
                        </a:rPr>
                        <a:t>even cluster</a:t>
                      </a:r>
                      <a:r>
                        <a:rPr lang="en-GB" sz="1200">
                          <a:solidFill>
                            <a:schemeClr val="dk1"/>
                          </a:solidFill>
                          <a:highlight>
                            <a:schemeClr val="lt1"/>
                          </a:highlight>
                        </a:rPr>
                        <a:t> size</a:t>
                      </a:r>
                      <a:endParaRPr sz="1200">
                        <a:solidFill>
                          <a:schemeClr val="dk1"/>
                        </a:solidFill>
                        <a:highlight>
                          <a:schemeClr val="lt1"/>
                        </a:highlight>
                      </a:endParaRPr>
                    </a:p>
                    <a:p>
                      <a:pPr indent="0" lvl="0" marL="0" rtl="0" algn="l">
                        <a:spcBef>
                          <a:spcPts val="0"/>
                        </a:spcBef>
                        <a:spcAft>
                          <a:spcPts val="0"/>
                        </a:spcAft>
                        <a:buNone/>
                      </a:pPr>
                      <a:r>
                        <a:rPr lang="en-GB" sz="1200">
                          <a:solidFill>
                            <a:schemeClr val="dk1"/>
                          </a:solidFill>
                          <a:highlight>
                            <a:schemeClr val="lt1"/>
                          </a:highlight>
                        </a:rPr>
                        <a:t>Clustering based on Centroids</a:t>
                      </a:r>
                      <a:endParaRPr sz="1200">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0.21 s</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0.721</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tc>
              </a:tr>
              <a:tr h="577850">
                <a:tc>
                  <a:txBody>
                    <a:bodyPr/>
                    <a:lstStyle/>
                    <a:p>
                      <a:pPr indent="0" lvl="0" marL="0" rtl="0" algn="l">
                        <a:spcBef>
                          <a:spcPts val="0"/>
                        </a:spcBef>
                        <a:spcAft>
                          <a:spcPts val="0"/>
                        </a:spcAft>
                        <a:buNone/>
                      </a:pPr>
                      <a:r>
                        <a:rPr lang="en-GB" sz="1200">
                          <a:solidFill>
                            <a:schemeClr val="dk1"/>
                          </a:solidFill>
                        </a:rPr>
                        <a:t>Hierarchical Clustering</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highlight>
                            <a:schemeClr val="lt1"/>
                          </a:highlight>
                        </a:rPr>
                        <a:t>Works when the data can be divided </a:t>
                      </a:r>
                      <a:r>
                        <a:rPr lang="en-GB" sz="1200">
                          <a:solidFill>
                            <a:schemeClr val="dk1"/>
                          </a:solidFill>
                        </a:rPr>
                        <a:t>h</a:t>
                      </a:r>
                      <a:r>
                        <a:rPr lang="en-GB" sz="1200">
                          <a:solidFill>
                            <a:schemeClr val="dk1"/>
                          </a:solidFill>
                        </a:rPr>
                        <a:t>ierarchically  </a:t>
                      </a:r>
                      <a:endParaRPr sz="1200">
                        <a:solidFill>
                          <a:schemeClr val="dk1"/>
                        </a:solidFill>
                      </a:endParaRPr>
                    </a:p>
                    <a:p>
                      <a:pPr indent="0" lvl="0" marL="0" rtl="0" algn="l">
                        <a:spcBef>
                          <a:spcPts val="0"/>
                        </a:spcBef>
                        <a:spcAft>
                          <a:spcPts val="0"/>
                        </a:spcAft>
                        <a:buNone/>
                      </a:pPr>
                      <a:r>
                        <a:rPr lang="en-GB" sz="1200">
                          <a:solidFill>
                            <a:schemeClr val="dk1"/>
                          </a:solidFill>
                        </a:rPr>
                        <a:t>Based on merging samples successively </a:t>
                      </a:r>
                      <a:endParaRPr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7.7 s</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0.739</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tc>
              </a:tr>
              <a:tr h="397375">
                <a:tc>
                  <a:txBody>
                    <a:bodyPr/>
                    <a:lstStyle/>
                    <a:p>
                      <a:pPr indent="0" lvl="0" marL="0" rtl="0" algn="l">
                        <a:spcBef>
                          <a:spcPts val="0"/>
                        </a:spcBef>
                        <a:spcAft>
                          <a:spcPts val="0"/>
                        </a:spcAft>
                        <a:buNone/>
                      </a:pPr>
                      <a:r>
                        <a:rPr lang="en-GB" sz="1200">
                          <a:solidFill>
                            <a:schemeClr val="dk1"/>
                          </a:solidFill>
                        </a:rPr>
                        <a:t>OPTICS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Allows for cluster sizes to be arbitrary</a:t>
                      </a:r>
                      <a:endParaRPr sz="1200">
                        <a:solidFill>
                          <a:schemeClr val="dk1"/>
                        </a:solidFill>
                      </a:endParaRPr>
                    </a:p>
                    <a:p>
                      <a:pPr indent="0" lvl="0" marL="0" rtl="0" algn="l">
                        <a:spcBef>
                          <a:spcPts val="0"/>
                        </a:spcBef>
                        <a:spcAft>
                          <a:spcPts val="0"/>
                        </a:spcAft>
                        <a:buNone/>
                      </a:pPr>
                      <a:r>
                        <a:rPr lang="en-GB" sz="1200">
                          <a:solidFill>
                            <a:schemeClr val="dk1"/>
                          </a:solidFill>
                        </a:rPr>
                        <a:t>Based on density</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highlight>
                            <a:schemeClr val="lt1"/>
                          </a:highlight>
                        </a:rPr>
                        <a:t>2.0 s</a:t>
                      </a:r>
                      <a:endParaRPr sz="1200">
                        <a:solidFill>
                          <a:schemeClr val="dk1"/>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0.91</a:t>
                      </a:r>
                      <a:endParaRPr sz="1200">
                        <a:solidFill>
                          <a:schemeClr val="dk1"/>
                        </a:solidFill>
                        <a:highlight>
                          <a:schemeClr val="lt1"/>
                        </a:highlight>
                      </a:endParaRPr>
                    </a:p>
                  </a:txBody>
                  <a:tcPr marT="91425" marB="91425" marR="91425" marL="91425"/>
                </a:tc>
              </a:tr>
            </a:tbl>
          </a:graphicData>
        </a:graphic>
      </p:graphicFrame>
      <p:sp>
        <p:nvSpPr>
          <p:cNvPr id="102" name="Google Shape;102;p19"/>
          <p:cNvSpPr txBox="1"/>
          <p:nvPr/>
        </p:nvSpPr>
        <p:spPr>
          <a:xfrm>
            <a:off x="327750" y="4284075"/>
            <a:ext cx="8488500" cy="59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50">
                <a:solidFill>
                  <a:schemeClr val="dk1"/>
                </a:solidFill>
                <a:latin typeface="Roboto"/>
                <a:ea typeface="Roboto"/>
                <a:cs typeface="Roboto"/>
                <a:sym typeface="Roboto"/>
              </a:rPr>
              <a:t> </a:t>
            </a:r>
            <a:r>
              <a:rPr lang="en-GB" sz="1250">
                <a:solidFill>
                  <a:srgbClr val="FF9900"/>
                </a:solidFill>
                <a:highlight>
                  <a:schemeClr val="lt1"/>
                </a:highlight>
                <a:latin typeface="Roboto"/>
                <a:ea typeface="Roboto"/>
                <a:cs typeface="Roboto"/>
                <a:sym typeface="Roboto"/>
              </a:rPr>
              <a:t>While all the above algorithms scale for large number of samples only the OPTICS clustering algorithm allows the clusters to be of variable size and density hence outperforming the other 2 algorithms</a:t>
            </a:r>
            <a:endParaRPr sz="1250">
              <a:solidFill>
                <a:srgbClr val="FF9900"/>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Classification - 2.1</a:t>
            </a:r>
            <a:endParaRPr/>
          </a:p>
        </p:txBody>
      </p:sp>
      <p:sp>
        <p:nvSpPr>
          <p:cNvPr id="108" name="Google Shape;108;p20"/>
          <p:cNvSpPr txBox="1"/>
          <p:nvPr>
            <p:ph idx="1" type="body"/>
          </p:nvPr>
        </p:nvSpPr>
        <p:spPr>
          <a:xfrm>
            <a:off x="387900" y="1262125"/>
            <a:ext cx="8368200" cy="372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800">
                <a:latin typeface="Arial"/>
                <a:ea typeface="Arial"/>
                <a:cs typeface="Arial"/>
                <a:sym typeface="Arial"/>
              </a:rPr>
              <a:t>Before Classification I applied the feature selection and preprocessing steps that I mentioned earlier.</a:t>
            </a:r>
            <a:endParaRPr sz="4800">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I tried out the following different algorithms to </a:t>
            </a:r>
            <a:r>
              <a:rPr lang="en-GB" sz="4800">
                <a:latin typeface="Arial"/>
                <a:ea typeface="Arial"/>
                <a:cs typeface="Arial"/>
                <a:sym typeface="Arial"/>
              </a:rPr>
              <a:t>classify</a:t>
            </a:r>
            <a:r>
              <a:rPr lang="en-GB" sz="4800">
                <a:latin typeface="Arial"/>
                <a:ea typeface="Arial"/>
                <a:cs typeface="Arial"/>
                <a:sym typeface="Arial"/>
              </a:rPr>
              <a:t> the data-</a:t>
            </a:r>
            <a:endParaRPr sz="48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Linear SVM</a:t>
            </a:r>
            <a:endParaRPr sz="5600">
              <a:latin typeface="Arial"/>
              <a:ea typeface="Arial"/>
              <a:cs typeface="Arial"/>
              <a:sym typeface="Arial"/>
            </a:endParaRPr>
          </a:p>
          <a:p>
            <a:pPr indent="0" lvl="0" marL="0" rtl="0" algn="l">
              <a:spcBef>
                <a:spcPts val="1200"/>
              </a:spcBef>
              <a:spcAft>
                <a:spcPts val="0"/>
              </a:spcAft>
              <a:buNone/>
            </a:pPr>
            <a:r>
              <a:rPr lang="en-GB" sz="4400">
                <a:solidFill>
                  <a:srgbClr val="FF9900"/>
                </a:solidFill>
                <a:latin typeface="Arial"/>
                <a:ea typeface="Arial"/>
                <a:cs typeface="Arial"/>
                <a:sym typeface="Arial"/>
              </a:rPr>
              <a:t>C</a:t>
            </a:r>
            <a:r>
              <a:rPr lang="en-GB" sz="4400">
                <a:solidFill>
                  <a:srgbClr val="FF9900"/>
                </a:solidFill>
                <a:latin typeface="Arial"/>
                <a:ea typeface="Arial"/>
                <a:cs typeface="Arial"/>
                <a:sym typeface="Arial"/>
              </a:rPr>
              <a:t>an </a:t>
            </a:r>
            <a:r>
              <a:rPr lang="en-GB" sz="4400">
                <a:solidFill>
                  <a:srgbClr val="FF9900"/>
                </a:solidFill>
                <a:latin typeface="Arial"/>
                <a:ea typeface="Arial"/>
                <a:cs typeface="Arial"/>
                <a:sym typeface="Arial"/>
              </a:rPr>
              <a:t>separate the data</a:t>
            </a:r>
            <a:r>
              <a:rPr lang="en-GB" sz="4400">
                <a:solidFill>
                  <a:srgbClr val="FF9900"/>
                </a:solidFill>
                <a:latin typeface="Arial"/>
                <a:ea typeface="Arial"/>
                <a:cs typeface="Arial"/>
                <a:sym typeface="Arial"/>
              </a:rPr>
              <a:t> by </a:t>
            </a:r>
            <a:r>
              <a:rPr lang="en-GB" sz="4400">
                <a:solidFill>
                  <a:srgbClr val="FF9900"/>
                </a:solidFill>
                <a:latin typeface="Arial"/>
                <a:ea typeface="Arial"/>
                <a:cs typeface="Arial"/>
                <a:sym typeface="Arial"/>
              </a:rPr>
              <a:t>single linear decision boundary </a:t>
            </a:r>
            <a:endParaRPr sz="4400">
              <a:solidFill>
                <a:srgbClr val="FF9900"/>
              </a:solidFill>
              <a:latin typeface="Arial"/>
              <a:ea typeface="Arial"/>
              <a:cs typeface="Arial"/>
              <a:sym typeface="Arial"/>
            </a:endParaRPr>
          </a:p>
          <a:p>
            <a:pPr indent="0" lvl="0" marL="0" rtl="0" algn="l">
              <a:spcBef>
                <a:spcPts val="1200"/>
              </a:spcBef>
              <a:spcAft>
                <a:spcPts val="0"/>
              </a:spcAft>
              <a:buNone/>
            </a:pPr>
            <a:r>
              <a:rPr lang="en-GB" sz="4400">
                <a:solidFill>
                  <a:srgbClr val="FF9900"/>
                </a:solidFill>
                <a:latin typeface="Arial"/>
                <a:ea typeface="Arial"/>
                <a:cs typeface="Arial"/>
                <a:sym typeface="Arial"/>
              </a:rPr>
              <a:t>Logistic regression would be less prone to overfitting than Decision Trees.</a:t>
            </a:r>
            <a:endParaRPr sz="4400">
              <a:solidFill>
                <a:srgbClr val="FF9900"/>
              </a:solidFill>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Random Forest</a:t>
            </a:r>
            <a:endParaRPr sz="5600">
              <a:latin typeface="Arial"/>
              <a:ea typeface="Arial"/>
              <a:cs typeface="Arial"/>
              <a:sym typeface="Arial"/>
            </a:endParaRPr>
          </a:p>
          <a:p>
            <a:pPr indent="0" lvl="0" marL="0" rtl="0" algn="l">
              <a:spcBef>
                <a:spcPts val="1200"/>
              </a:spcBef>
              <a:spcAft>
                <a:spcPts val="0"/>
              </a:spcAft>
              <a:buNone/>
            </a:pPr>
            <a:r>
              <a:rPr lang="en-GB" sz="4400">
                <a:solidFill>
                  <a:srgbClr val="FF9900"/>
                </a:solidFill>
                <a:latin typeface="Arial"/>
                <a:ea typeface="Arial"/>
                <a:cs typeface="Arial"/>
                <a:sym typeface="Arial"/>
              </a:rPr>
              <a:t>Can separate the data by non- linear decision boundary </a:t>
            </a:r>
            <a:endParaRPr sz="5600">
              <a:latin typeface="Arial"/>
              <a:ea typeface="Arial"/>
              <a:cs typeface="Arial"/>
              <a:sym typeface="Arial"/>
            </a:endParaRPr>
          </a:p>
          <a:p>
            <a:pPr indent="0" lvl="0" marL="0" rtl="0" algn="l">
              <a:spcBef>
                <a:spcPts val="1200"/>
              </a:spcBef>
              <a:spcAft>
                <a:spcPts val="0"/>
              </a:spcAft>
              <a:buNone/>
            </a:pPr>
            <a:r>
              <a:rPr lang="en-GB" sz="4400">
                <a:solidFill>
                  <a:srgbClr val="FF9900"/>
                </a:solidFill>
                <a:latin typeface="Arial"/>
                <a:ea typeface="Arial"/>
                <a:cs typeface="Arial"/>
                <a:sym typeface="Arial"/>
              </a:rPr>
              <a:t>Decision trees takes into account interactions between variables</a:t>
            </a:r>
            <a:endParaRPr sz="4400">
              <a:solidFill>
                <a:srgbClr val="FF9900"/>
              </a:solidFill>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Neural Network</a:t>
            </a:r>
            <a:endParaRPr sz="4800">
              <a:latin typeface="Arial"/>
              <a:ea typeface="Arial"/>
              <a:cs typeface="Arial"/>
              <a:sym typeface="Arial"/>
            </a:endParaRPr>
          </a:p>
          <a:p>
            <a:pPr indent="0" lvl="0" marL="0" rtl="0" algn="l">
              <a:spcBef>
                <a:spcPts val="1200"/>
              </a:spcBef>
              <a:spcAft>
                <a:spcPts val="0"/>
              </a:spcAft>
              <a:buNone/>
            </a:pPr>
            <a:r>
              <a:rPr lang="en-GB" sz="4400">
                <a:solidFill>
                  <a:srgbClr val="FF9900"/>
                </a:solidFill>
                <a:latin typeface="Arial"/>
                <a:ea typeface="Arial"/>
                <a:cs typeface="Arial"/>
                <a:sym typeface="Arial"/>
              </a:rPr>
              <a:t>Can separate the data by non- linear decision boundary </a:t>
            </a:r>
            <a:endParaRPr sz="4400">
              <a:solidFill>
                <a:srgbClr val="FF9900"/>
              </a:solidFill>
              <a:latin typeface="Arial"/>
              <a:ea typeface="Arial"/>
              <a:cs typeface="Arial"/>
              <a:sym typeface="Arial"/>
            </a:endParaRPr>
          </a:p>
          <a:p>
            <a:pPr indent="0" lvl="0" marL="0" rtl="0" algn="l">
              <a:spcBef>
                <a:spcPts val="1200"/>
              </a:spcBef>
              <a:spcAft>
                <a:spcPts val="0"/>
              </a:spcAft>
              <a:buNone/>
            </a:pPr>
            <a:r>
              <a:rPr lang="en-GB" sz="4400">
                <a:solidFill>
                  <a:srgbClr val="FF9900"/>
                </a:solidFill>
                <a:latin typeface="Arial"/>
                <a:ea typeface="Arial"/>
                <a:cs typeface="Arial"/>
                <a:sym typeface="Arial"/>
              </a:rPr>
              <a:t>Neural Networks can handle large amounts of </a:t>
            </a:r>
            <a:r>
              <a:rPr lang="en-GB" sz="4400">
                <a:solidFill>
                  <a:srgbClr val="FF9900"/>
                </a:solidFill>
                <a:latin typeface="Arial"/>
                <a:ea typeface="Arial"/>
                <a:cs typeface="Arial"/>
                <a:sym typeface="Arial"/>
              </a:rPr>
              <a:t>unstructured</a:t>
            </a:r>
            <a:r>
              <a:rPr lang="en-GB" sz="4400">
                <a:solidFill>
                  <a:srgbClr val="FF9900"/>
                </a:solidFill>
                <a:latin typeface="Arial"/>
                <a:ea typeface="Arial"/>
                <a:cs typeface="Arial"/>
                <a:sym typeface="Arial"/>
              </a:rPr>
              <a:t> data as input </a:t>
            </a:r>
            <a:endParaRPr sz="4400">
              <a:solidFill>
                <a:srgbClr val="FF9900"/>
              </a:solidFill>
              <a:latin typeface="Arial"/>
              <a:ea typeface="Arial"/>
              <a:cs typeface="Arial"/>
              <a:sym typeface="Arial"/>
            </a:endParaRPr>
          </a:p>
          <a:p>
            <a:pPr indent="0" lvl="0" marL="0" rtl="0" algn="l">
              <a:spcBef>
                <a:spcPts val="1200"/>
              </a:spcBef>
              <a:spcAft>
                <a:spcPts val="0"/>
              </a:spcAft>
              <a:buNone/>
            </a:pPr>
            <a:r>
              <a:t/>
            </a:r>
            <a:endParaRPr sz="1200">
              <a:solidFill>
                <a:srgbClr val="FF9900"/>
              </a:solidFill>
            </a:endParaRPr>
          </a:p>
          <a:p>
            <a:pPr indent="0" lvl="0" marL="0" rtl="0" algn="l">
              <a:spcBef>
                <a:spcPts val="1200"/>
              </a:spcBef>
              <a:spcAft>
                <a:spcPts val="1200"/>
              </a:spcAft>
              <a:buNone/>
            </a:pPr>
            <a:r>
              <a:t/>
            </a:r>
            <a:endParaRPr/>
          </a:p>
        </p:txBody>
      </p:sp>
      <p:sp>
        <p:nvSpPr>
          <p:cNvPr id="109" name="Google Shape;109;p20"/>
          <p:cNvSpPr txBox="1"/>
          <p:nvPr/>
        </p:nvSpPr>
        <p:spPr>
          <a:xfrm>
            <a:off x="6656700" y="1913550"/>
            <a:ext cx="9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Results</a:t>
            </a:r>
            <a:endParaRPr>
              <a:solidFill>
                <a:schemeClr val="dk1"/>
              </a:solidFill>
              <a:latin typeface="Roboto"/>
              <a:ea typeface="Roboto"/>
              <a:cs typeface="Roboto"/>
              <a:sym typeface="Roboto"/>
            </a:endParaRPr>
          </a:p>
        </p:txBody>
      </p:sp>
      <p:graphicFrame>
        <p:nvGraphicFramePr>
          <p:cNvPr id="110" name="Google Shape;110;p20"/>
          <p:cNvGraphicFramePr/>
          <p:nvPr/>
        </p:nvGraphicFramePr>
        <p:xfrm>
          <a:off x="5108675" y="2361998"/>
          <a:ext cx="3000000" cy="3000000"/>
        </p:xfrm>
        <a:graphic>
          <a:graphicData uri="http://schemas.openxmlformats.org/drawingml/2006/table">
            <a:tbl>
              <a:tblPr>
                <a:noFill/>
                <a:tableStyleId>{0FF46D7F-6256-477F-B18D-CA1F45F9E075}</a:tableStyleId>
              </a:tblPr>
              <a:tblGrid>
                <a:gridCol w="1178025"/>
                <a:gridCol w="1178025"/>
                <a:gridCol w="1178025"/>
              </a:tblGrid>
              <a:tr h="655575">
                <a:tc>
                  <a:txBody>
                    <a:bodyPr/>
                    <a:lstStyle/>
                    <a:p>
                      <a:pPr indent="0" lvl="0" marL="0" rtl="0" algn="l">
                        <a:spcBef>
                          <a:spcPts val="0"/>
                        </a:spcBef>
                        <a:spcAft>
                          <a:spcPts val="0"/>
                        </a:spcAft>
                        <a:buNone/>
                      </a:pPr>
                      <a:r>
                        <a:rPr lang="en-GB">
                          <a:solidFill>
                            <a:schemeClr val="dk1"/>
                          </a:solidFill>
                          <a:highlight>
                            <a:schemeClr val="lt1"/>
                          </a:highlight>
                        </a:rPr>
                        <a:t>Model</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highlight>
                            <a:schemeClr val="lt1"/>
                          </a:highlight>
                        </a:rPr>
                        <a:t>Accuracy</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highlight>
                            <a:schemeClr val="lt1"/>
                          </a:highlight>
                        </a:rPr>
                        <a:t>F1 Score</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6100">
                <a:tc>
                  <a:txBody>
                    <a:bodyPr/>
                    <a:lstStyle/>
                    <a:p>
                      <a:pPr indent="0" lvl="0" marL="0" rtl="0" algn="l">
                        <a:spcBef>
                          <a:spcPts val="0"/>
                        </a:spcBef>
                        <a:spcAft>
                          <a:spcPts val="0"/>
                        </a:spcAft>
                        <a:buNone/>
                      </a:pPr>
                      <a:r>
                        <a:rPr lang="en-GB">
                          <a:solidFill>
                            <a:schemeClr val="dk1"/>
                          </a:solidFill>
                          <a:highlight>
                            <a:schemeClr val="lt1"/>
                          </a:highlight>
                        </a:rPr>
                        <a:t>SVM</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86.25%</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dk1"/>
                          </a:solidFill>
                          <a:highlight>
                            <a:schemeClr val="lt1"/>
                          </a:highlight>
                        </a:rPr>
                        <a:t>0.86</a:t>
                      </a:r>
                      <a:endParaRPr sz="12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GB">
                          <a:solidFill>
                            <a:schemeClr val="dk1"/>
                          </a:solidFill>
                          <a:highlight>
                            <a:schemeClr val="lt1"/>
                          </a:highlight>
                        </a:rPr>
                        <a:t>Random Forest</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91.64%</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0.92</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GB">
                          <a:solidFill>
                            <a:schemeClr val="dk1"/>
                          </a:solidFill>
                          <a:highlight>
                            <a:schemeClr val="lt1"/>
                          </a:highlight>
                        </a:rPr>
                        <a:t>Neural Network</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91.0%</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200">
                          <a:solidFill>
                            <a:schemeClr val="dk1"/>
                          </a:solidFill>
                          <a:highlight>
                            <a:schemeClr val="lt1"/>
                          </a:highlight>
                        </a:rPr>
                        <a:t>0.91 </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116" name="Google Shape;116;p21"/>
          <p:cNvSpPr txBox="1"/>
          <p:nvPr>
            <p:ph idx="1" type="body"/>
          </p:nvPr>
        </p:nvSpPr>
        <p:spPr>
          <a:xfrm>
            <a:off x="421200" y="3101000"/>
            <a:ext cx="8301600" cy="161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400">
                <a:latin typeface="Arial"/>
                <a:ea typeface="Arial"/>
                <a:cs typeface="Arial"/>
                <a:sym typeface="Arial"/>
              </a:rPr>
              <a:t>From the learning curves it is apparent that the Random forest has trained the best, with the training curve and validation curve gradually increasing and both of them reaching high scores.</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The Multi Layer Perceptron </a:t>
            </a:r>
            <a:r>
              <a:rPr lang="en-GB" sz="1400">
                <a:latin typeface="Arial"/>
                <a:ea typeface="Arial"/>
                <a:cs typeface="Arial"/>
                <a:sym typeface="Arial"/>
              </a:rPr>
              <a:t>is not training properly </a:t>
            </a:r>
            <a:r>
              <a:rPr lang="en-GB" sz="1400">
                <a:latin typeface="Arial"/>
                <a:ea typeface="Arial"/>
                <a:cs typeface="Arial"/>
                <a:sym typeface="Arial"/>
              </a:rPr>
              <a:t>as we can see that the training scores reach a peak then decreases.</a:t>
            </a:r>
            <a:endParaRPr sz="1400">
              <a:latin typeface="Arial"/>
              <a:ea typeface="Arial"/>
              <a:cs typeface="Arial"/>
              <a:sym typeface="Arial"/>
            </a:endParaRPr>
          </a:p>
          <a:p>
            <a:pPr indent="0" lvl="0" marL="0" rtl="0" algn="l">
              <a:spcBef>
                <a:spcPts val="1200"/>
              </a:spcBef>
              <a:spcAft>
                <a:spcPts val="1200"/>
              </a:spcAft>
              <a:buNone/>
            </a:pPr>
            <a:r>
              <a:rPr lang="en-GB" sz="1400"/>
              <a:t> </a:t>
            </a:r>
            <a:endParaRPr sz="1400"/>
          </a:p>
        </p:txBody>
      </p:sp>
      <p:pic>
        <p:nvPicPr>
          <p:cNvPr id="117" name="Google Shape;117;p21"/>
          <p:cNvPicPr preferRelativeResize="0"/>
          <p:nvPr/>
        </p:nvPicPr>
        <p:blipFill>
          <a:blip r:embed="rId3">
            <a:alphaModFix/>
          </a:blip>
          <a:stretch>
            <a:fillRect/>
          </a:stretch>
        </p:blipFill>
        <p:spPr>
          <a:xfrm>
            <a:off x="518925" y="1627848"/>
            <a:ext cx="2202900" cy="1445300"/>
          </a:xfrm>
          <a:prstGeom prst="rect">
            <a:avLst/>
          </a:prstGeom>
          <a:noFill/>
          <a:ln>
            <a:noFill/>
          </a:ln>
        </p:spPr>
      </p:pic>
      <p:pic>
        <p:nvPicPr>
          <p:cNvPr id="118" name="Google Shape;118;p21"/>
          <p:cNvPicPr preferRelativeResize="0"/>
          <p:nvPr/>
        </p:nvPicPr>
        <p:blipFill>
          <a:blip r:embed="rId4">
            <a:alphaModFix/>
          </a:blip>
          <a:stretch>
            <a:fillRect/>
          </a:stretch>
        </p:blipFill>
        <p:spPr>
          <a:xfrm>
            <a:off x="3056750" y="1615298"/>
            <a:ext cx="2238000" cy="1445352"/>
          </a:xfrm>
          <a:prstGeom prst="rect">
            <a:avLst/>
          </a:prstGeom>
          <a:noFill/>
          <a:ln>
            <a:noFill/>
          </a:ln>
        </p:spPr>
      </p:pic>
      <p:sp>
        <p:nvSpPr>
          <p:cNvPr id="119" name="Google Shape;119;p21"/>
          <p:cNvSpPr txBox="1"/>
          <p:nvPr/>
        </p:nvSpPr>
        <p:spPr>
          <a:xfrm>
            <a:off x="1004275" y="1253250"/>
            <a:ext cx="13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RandomForest</a:t>
            </a:r>
            <a:endParaRPr/>
          </a:p>
        </p:txBody>
      </p:sp>
      <p:sp>
        <p:nvSpPr>
          <p:cNvPr id="120" name="Google Shape;120;p21"/>
          <p:cNvSpPr txBox="1"/>
          <p:nvPr/>
        </p:nvSpPr>
        <p:spPr>
          <a:xfrm>
            <a:off x="3334950" y="1253250"/>
            <a:ext cx="22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Multi Layer Perceptron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