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9144000" cy="5143500" type="screen16x9"/>
  <p:notesSz cx="6858000" cy="9144000"/>
  <p:embeddedFontLst>
    <p:embeddedFont>
      <p:font typeface="Impact" panose="020B0806030902050204" pitchFamily="34" charset="0"/>
      <p:regular r:id="rId24"/>
    </p:embeddedFont>
    <p:embeddedFont>
      <p:font typeface="Inter" panose="020B0604020202020204" charset="0"/>
      <p:regular r:id="rId25"/>
      <p:bold r:id="rId26"/>
    </p:embeddedFont>
    <p:embeddedFont>
      <p:font typeface="League Spartan" panose="020B0604020202020204" charset="0"/>
      <p:regular r:id="rId27"/>
      <p:bold r:id="rId28"/>
    </p:embeddedFont>
    <p:embeddedFont>
      <p:font typeface="League Spartan ExtraBold" panose="020B0604020202020204" charset="0"/>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c53062c04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c53062c04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c53062c04_1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c53062c04_1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c53062c04_2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53062c04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SLIDES_API744363648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SLIDES_API744363648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SLIDES_API744363648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SLIDES_API744363648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c53062c0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c53062c0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c53062c04_1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c53062c04_1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c53062c04_1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c53062c04_1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3c53062c04_1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3c53062c04_1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3c53062c04_1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c53062c04_1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3c53062c04_1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3c53062c04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c53062c04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c53062c04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3c53062c04_1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3c53062c04_1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c53062c04_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3c53062c04_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SLIDES_API74436364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SLIDES_API74436364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SLIDES_API74436364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SLIDES_API74436364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SLIDES_API744363648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SLIDES_API744363648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c53062c0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c53062c0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SLIDES_API744363648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SLIDES_API74436364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SLIDES_API744363648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SLIDES_API744363648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SLIDES_API744363648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SLIDES_API74436364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xels.com/" TargetMode="External"/><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exels.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a:latin typeface="League Spartan"/>
                <a:ea typeface="League Spartan"/>
                <a:cs typeface="League Spartan"/>
                <a:sym typeface="League Spartan"/>
              </a:rPr>
              <a:t>CIL2030 Course project</a:t>
            </a:r>
            <a:endParaRPr sz="4400" b="1">
              <a:latin typeface="League Spartan"/>
              <a:ea typeface="League Spartan"/>
              <a:cs typeface="League Spartan"/>
              <a:sym typeface="League Spartan"/>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1018"/>
              <a:buNone/>
            </a:pPr>
            <a:r>
              <a:rPr lang="en" sz="2942" b="1">
                <a:latin typeface="League Spartan"/>
                <a:ea typeface="League Spartan"/>
                <a:cs typeface="League Spartan"/>
                <a:sym typeface="League Spartan"/>
              </a:rPr>
              <a:t>Mechanics Of Solids</a:t>
            </a:r>
            <a:endParaRPr sz="2942" b="1">
              <a:latin typeface="League Spartan"/>
              <a:ea typeface="League Spartan"/>
              <a:cs typeface="League Spartan"/>
              <a:sym typeface="League Spart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22"/>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54" name="Google Shape;154;p22"/>
          <p:cNvSpPr txBox="1"/>
          <p:nvPr/>
        </p:nvSpPr>
        <p:spPr>
          <a:xfrm>
            <a:off x="344300" y="526650"/>
            <a:ext cx="7720200" cy="40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83">
                <a:highlight>
                  <a:schemeClr val="lt1"/>
                </a:highlight>
              </a:rPr>
              <a:t>For triaxial loading it is:</a:t>
            </a:r>
            <a:endParaRPr sz="1983">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r>
              <a:rPr lang="en" sz="1983">
                <a:highlight>
                  <a:schemeClr val="lt1"/>
                </a:highlight>
              </a:rPr>
              <a:t>Or put in other terms:</a:t>
            </a:r>
            <a:endParaRPr sz="1983">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a:p>
            <a:pPr marL="0" lvl="0" indent="0" algn="l" rtl="0">
              <a:spcBef>
                <a:spcPts val="0"/>
              </a:spcBef>
              <a:spcAft>
                <a:spcPts val="0"/>
              </a:spcAft>
              <a:buNone/>
            </a:pPr>
            <a:endParaRPr sz="1650">
              <a:solidFill>
                <a:srgbClr val="494B51"/>
              </a:solidFill>
              <a:highlight>
                <a:schemeClr val="lt1"/>
              </a:highlight>
            </a:endParaRPr>
          </a:p>
        </p:txBody>
      </p:sp>
      <p:sp>
        <p:nvSpPr>
          <p:cNvPr id="155" name="Google Shape;155;p22"/>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pic>
        <p:nvPicPr>
          <p:cNvPr id="156" name="Google Shape;156;p22"/>
          <p:cNvPicPr preferRelativeResize="0"/>
          <p:nvPr/>
        </p:nvPicPr>
        <p:blipFill>
          <a:blip r:embed="rId4">
            <a:alphaModFix/>
          </a:blip>
          <a:stretch>
            <a:fillRect/>
          </a:stretch>
        </p:blipFill>
        <p:spPr>
          <a:xfrm>
            <a:off x="749800" y="1083925"/>
            <a:ext cx="5133975" cy="581025"/>
          </a:xfrm>
          <a:prstGeom prst="rect">
            <a:avLst/>
          </a:prstGeom>
          <a:noFill/>
          <a:ln>
            <a:noFill/>
          </a:ln>
        </p:spPr>
      </p:pic>
      <p:pic>
        <p:nvPicPr>
          <p:cNvPr id="157" name="Google Shape;157;p22"/>
          <p:cNvPicPr preferRelativeResize="0"/>
          <p:nvPr/>
        </p:nvPicPr>
        <p:blipFill>
          <a:blip r:embed="rId5">
            <a:alphaModFix/>
          </a:blip>
          <a:stretch>
            <a:fillRect/>
          </a:stretch>
        </p:blipFill>
        <p:spPr>
          <a:xfrm>
            <a:off x="1252900" y="2449975"/>
            <a:ext cx="5133975" cy="581025"/>
          </a:xfrm>
          <a:prstGeom prst="rect">
            <a:avLst/>
          </a:prstGeom>
          <a:noFill/>
          <a:ln>
            <a:noFill/>
          </a:ln>
        </p:spPr>
      </p:pic>
      <p:pic>
        <p:nvPicPr>
          <p:cNvPr id="158" name="Google Shape;158;p22"/>
          <p:cNvPicPr preferRelativeResize="0"/>
          <p:nvPr/>
        </p:nvPicPr>
        <p:blipFill>
          <a:blip r:embed="rId6">
            <a:alphaModFix/>
          </a:blip>
          <a:stretch>
            <a:fillRect/>
          </a:stretch>
        </p:blipFill>
        <p:spPr>
          <a:xfrm>
            <a:off x="1221675" y="3195238"/>
            <a:ext cx="5133975" cy="581025"/>
          </a:xfrm>
          <a:prstGeom prst="rect">
            <a:avLst/>
          </a:prstGeom>
          <a:noFill/>
          <a:ln>
            <a:noFill/>
          </a:ln>
        </p:spPr>
      </p:pic>
      <p:pic>
        <p:nvPicPr>
          <p:cNvPr id="159" name="Google Shape;159;p22"/>
          <p:cNvPicPr preferRelativeResize="0"/>
          <p:nvPr/>
        </p:nvPicPr>
        <p:blipFill>
          <a:blip r:embed="rId7">
            <a:alphaModFix/>
          </a:blip>
          <a:stretch>
            <a:fillRect/>
          </a:stretch>
        </p:blipFill>
        <p:spPr>
          <a:xfrm>
            <a:off x="1252900" y="3940500"/>
            <a:ext cx="5133975" cy="58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lnSpc>
                <a:spcPct val="150000"/>
              </a:lnSpc>
              <a:spcBef>
                <a:spcPts val="1800"/>
              </a:spcBef>
              <a:spcAft>
                <a:spcPts val="0"/>
              </a:spcAft>
              <a:buNone/>
            </a:pPr>
            <a:endParaRPr sz="2033" b="1">
              <a:solidFill>
                <a:srgbClr val="000000"/>
              </a:solidFill>
              <a:highlight>
                <a:srgbClr val="FFFFFF"/>
              </a:highlight>
            </a:endParaRPr>
          </a:p>
          <a:p>
            <a:pPr marL="0" lvl="0" indent="0" algn="l" rtl="0">
              <a:lnSpc>
                <a:spcPct val="150000"/>
              </a:lnSpc>
              <a:spcBef>
                <a:spcPts val="1800"/>
              </a:spcBef>
              <a:spcAft>
                <a:spcPts val="0"/>
              </a:spcAft>
              <a:buNone/>
            </a:pPr>
            <a:endParaRPr sz="2033" b="1">
              <a:solidFill>
                <a:srgbClr val="000000"/>
              </a:solidFill>
              <a:highlight>
                <a:srgbClr val="FFFFFF"/>
              </a:highlight>
            </a:endParaRPr>
          </a:p>
          <a:p>
            <a:pPr marL="0" lvl="0" indent="0" algn="l" rtl="0">
              <a:lnSpc>
                <a:spcPct val="150000"/>
              </a:lnSpc>
              <a:spcBef>
                <a:spcPts val="1800"/>
              </a:spcBef>
              <a:spcAft>
                <a:spcPts val="0"/>
              </a:spcAft>
              <a:buNone/>
            </a:pPr>
            <a:endParaRPr sz="2033" b="1">
              <a:solidFill>
                <a:srgbClr val="000000"/>
              </a:solidFill>
              <a:highlight>
                <a:srgbClr val="FFFFFF"/>
              </a:highlight>
            </a:endParaRPr>
          </a:p>
          <a:p>
            <a:pPr marL="0" lvl="0" indent="0" algn="l" rtl="0">
              <a:spcBef>
                <a:spcPts val="400"/>
              </a:spcBef>
              <a:spcAft>
                <a:spcPts val="0"/>
              </a:spcAft>
              <a:buNone/>
            </a:pPr>
            <a:endParaRPr/>
          </a:p>
        </p:txBody>
      </p:sp>
      <p:sp>
        <p:nvSpPr>
          <p:cNvPr id="165" name="Google Shape;165;p23"/>
          <p:cNvSpPr txBox="1">
            <a:spLocks noGrp="1"/>
          </p:cNvSpPr>
          <p:nvPr>
            <p:ph type="subTitle" idx="4294967295"/>
          </p:nvPr>
        </p:nvSpPr>
        <p:spPr>
          <a:xfrm>
            <a:off x="537775" y="1428005"/>
            <a:ext cx="8222100" cy="1063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1845">
                <a:solidFill>
                  <a:schemeClr val="dk2"/>
                </a:solidFill>
                <a:highlight>
                  <a:srgbClr val="FFFFFF"/>
                </a:highlight>
              </a:rPr>
              <a:t>According to the maximum shear stress formula for the biaxial loading condition given in the previous section, a failure envelope can be drawn. The failure envelope for Tresca's theory of failure is hexagonal in shape as shown below.</a:t>
            </a:r>
            <a:endParaRPr sz="1845">
              <a:solidFill>
                <a:schemeClr val="dk2"/>
              </a:solidFill>
              <a:highlight>
                <a:srgbClr val="FFFFFF"/>
              </a:highlight>
            </a:endParaRPr>
          </a:p>
          <a:p>
            <a:pPr marL="0" lvl="0" indent="0" algn="l" rtl="0">
              <a:lnSpc>
                <a:spcPct val="80000"/>
              </a:lnSpc>
              <a:spcBef>
                <a:spcPts val="1200"/>
              </a:spcBef>
              <a:spcAft>
                <a:spcPts val="0"/>
              </a:spcAft>
              <a:buSzPts val="770"/>
              <a:buNone/>
            </a:pPr>
            <a:endParaRPr sz="1845">
              <a:solidFill>
                <a:srgbClr val="333333"/>
              </a:solidFill>
              <a:highlight>
                <a:srgbClr val="FFFFFF"/>
              </a:highlight>
            </a:endParaRPr>
          </a:p>
          <a:p>
            <a:pPr marL="0" lvl="0" indent="0" algn="l" rtl="0">
              <a:lnSpc>
                <a:spcPct val="80000"/>
              </a:lnSpc>
              <a:spcBef>
                <a:spcPts val="1200"/>
              </a:spcBef>
              <a:spcAft>
                <a:spcPts val="1200"/>
              </a:spcAft>
              <a:buSzPts val="770"/>
              <a:buNone/>
            </a:pPr>
            <a:endParaRPr sz="1845">
              <a:solidFill>
                <a:srgbClr val="333333"/>
              </a:solidFill>
              <a:highlight>
                <a:srgbClr val="FFFFFF"/>
              </a:highlight>
            </a:endParaRPr>
          </a:p>
        </p:txBody>
      </p:sp>
      <p:pic>
        <p:nvPicPr>
          <p:cNvPr id="166" name="Google Shape;166;p23"/>
          <p:cNvPicPr preferRelativeResize="0"/>
          <p:nvPr/>
        </p:nvPicPr>
        <p:blipFill>
          <a:blip r:embed="rId3">
            <a:alphaModFix/>
          </a:blip>
          <a:stretch>
            <a:fillRect/>
          </a:stretch>
        </p:blipFill>
        <p:spPr>
          <a:xfrm>
            <a:off x="2961475" y="2320950"/>
            <a:ext cx="2669300" cy="2529325"/>
          </a:xfrm>
          <a:prstGeom prst="rect">
            <a:avLst/>
          </a:prstGeom>
          <a:noFill/>
          <a:ln>
            <a:noFill/>
          </a:ln>
        </p:spPr>
      </p:pic>
      <p:sp>
        <p:nvSpPr>
          <p:cNvPr id="167" name="Google Shape;167;p23"/>
          <p:cNvSpPr txBox="1"/>
          <p:nvPr/>
        </p:nvSpPr>
        <p:spPr>
          <a:xfrm>
            <a:off x="-119000" y="22400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68" name="Google Shape;168;p23"/>
          <p:cNvSpPr txBox="1">
            <a:spLocks noGrp="1"/>
          </p:cNvSpPr>
          <p:nvPr>
            <p:ph type="title"/>
          </p:nvPr>
        </p:nvSpPr>
        <p:spPr>
          <a:xfrm>
            <a:off x="878475" y="364200"/>
            <a:ext cx="5862300" cy="100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Failure Envelope for Maximum Shear Stress Theory</a:t>
            </a:r>
            <a:endParaRPr sz="3000" b="1">
              <a:solidFill>
                <a:srgbClr val="000000"/>
              </a:solidFill>
              <a:latin typeface="League Spartan"/>
              <a:ea typeface="League Spartan"/>
              <a:cs typeface="League Spartan"/>
              <a:sym typeface="League Spart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75550" y="2144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Limitations of Tresca/Maximum </a:t>
            </a:r>
            <a:endParaRPr sz="3000" b="1">
              <a:solidFill>
                <a:srgbClr val="000000"/>
              </a:solidFill>
              <a:latin typeface="League Spartan"/>
              <a:ea typeface="League Spartan"/>
              <a:cs typeface="League Spartan"/>
              <a:sym typeface="League Spartan"/>
            </a:endParaRPr>
          </a:p>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Shear Stress Theory</a:t>
            </a:r>
            <a:endParaRPr sz="3000" b="1">
              <a:solidFill>
                <a:srgbClr val="000000"/>
              </a:solidFill>
              <a:latin typeface="League Spartan"/>
              <a:ea typeface="League Spartan"/>
              <a:cs typeface="League Spartan"/>
              <a:sym typeface="League Spartan"/>
            </a:endParaRPr>
          </a:p>
        </p:txBody>
      </p:sp>
      <p:sp>
        <p:nvSpPr>
          <p:cNvPr id="174" name="Google Shape;174;p24"/>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75" name="Google Shape;175;p24"/>
          <p:cNvSpPr txBox="1"/>
          <p:nvPr/>
        </p:nvSpPr>
        <p:spPr>
          <a:xfrm>
            <a:off x="486150" y="1113052"/>
            <a:ext cx="8406900" cy="39555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Inter"/>
              <a:buChar char="●"/>
            </a:pPr>
            <a:r>
              <a:rPr lang="en" sz="1700">
                <a:latin typeface="Inter"/>
                <a:ea typeface="Inter"/>
                <a:cs typeface="Inter"/>
                <a:sym typeface="Inter"/>
              </a:rPr>
              <a:t>It only considers the extreme values of the shear stress components and ignores the effect of normal stresses. This can result in inaccurate predictions of failure under complex stress states.</a:t>
            </a:r>
            <a:endParaRPr sz="1700">
              <a:latin typeface="Inter"/>
              <a:ea typeface="Inter"/>
              <a:cs typeface="Inter"/>
              <a:sym typeface="Inter"/>
            </a:endParaRPr>
          </a:p>
          <a:p>
            <a:pPr marL="457200" lvl="0" indent="-336550" algn="l" rtl="0">
              <a:spcBef>
                <a:spcPts val="0"/>
              </a:spcBef>
              <a:spcAft>
                <a:spcPts val="0"/>
              </a:spcAft>
              <a:buSzPts val="1700"/>
              <a:buFont typeface="Inter"/>
              <a:buChar char="●"/>
            </a:pPr>
            <a:r>
              <a:rPr lang="en" sz="1700">
                <a:latin typeface="Inter"/>
                <a:ea typeface="Inter"/>
                <a:cs typeface="Inter"/>
                <a:sym typeface="Inter"/>
              </a:rPr>
              <a:t>It assumes that the material is isotropic, meaning that its properties are the same in all directions. In reality, most materials are anisotropic, meaning that their properties vary with direction. This can lead to inaccurate predictions of failure in materials that are anisotropic.</a:t>
            </a:r>
            <a:endParaRPr sz="1700">
              <a:latin typeface="Inter"/>
              <a:ea typeface="Inter"/>
              <a:cs typeface="Inter"/>
              <a:sym typeface="Inter"/>
            </a:endParaRPr>
          </a:p>
          <a:p>
            <a:pPr marL="457200" lvl="0" indent="-336550" algn="l" rtl="0">
              <a:spcBef>
                <a:spcPts val="0"/>
              </a:spcBef>
              <a:spcAft>
                <a:spcPts val="0"/>
              </a:spcAft>
              <a:buSzPts val="1700"/>
              <a:buFont typeface="Inter"/>
              <a:buChar char="●"/>
            </a:pPr>
            <a:r>
              <a:rPr lang="en" sz="1700">
                <a:latin typeface="Inter"/>
                <a:ea typeface="Inter"/>
                <a:cs typeface="Inter"/>
                <a:sym typeface="Inter"/>
              </a:rPr>
              <a:t>It assumes that yielding occurs when the maximum shear stress reaches the yield strength of the material in shear. However, yielding can also occur when the material reaches the yield strength in tension or compression, which is not considered by the Tresca/Maximum Shear Stress Theory.</a:t>
            </a:r>
            <a:endParaRPr sz="1700">
              <a:latin typeface="Inter"/>
              <a:ea typeface="Inter"/>
              <a:cs typeface="Inter"/>
              <a:sym typeface="Inter"/>
            </a:endParaRPr>
          </a:p>
          <a:p>
            <a:pPr marL="457200" lvl="0" indent="-336550" algn="l" rtl="0">
              <a:spcBef>
                <a:spcPts val="0"/>
              </a:spcBef>
              <a:spcAft>
                <a:spcPts val="0"/>
              </a:spcAft>
              <a:buSzPts val="1700"/>
              <a:buFont typeface="Inter"/>
              <a:buChar char="●"/>
            </a:pPr>
            <a:r>
              <a:rPr lang="en" sz="1700">
                <a:latin typeface="Inter"/>
                <a:ea typeface="Inter"/>
                <a:cs typeface="Inter"/>
                <a:sym typeface="Inter"/>
              </a:rPr>
              <a:t>It does not account for stress concentrations, which can occur at points of discontinuity such as holes, notches, and fillets. These stress concentrations can cause local yielding and failure even when the maximum shear stress is below the yield strength of the material.</a:t>
            </a:r>
            <a:endParaRPr sz="1700">
              <a:latin typeface="Inter"/>
              <a:ea typeface="Inter"/>
              <a:cs typeface="Inter"/>
              <a:sym typeface="Inter"/>
            </a:endParaRPr>
          </a:p>
          <a:p>
            <a:pPr marL="457200" lvl="0" indent="0" algn="l" rtl="0">
              <a:spcBef>
                <a:spcPts val="0"/>
              </a:spcBef>
              <a:spcAft>
                <a:spcPts val="0"/>
              </a:spcAft>
              <a:buNone/>
            </a:pPr>
            <a:endParaRPr sz="1700">
              <a:latin typeface="Inter"/>
              <a:ea typeface="Inter"/>
              <a:cs typeface="Inter"/>
              <a:sym typeface="Inter"/>
            </a:endParaRPr>
          </a:p>
        </p:txBody>
      </p:sp>
      <p:sp>
        <p:nvSpPr>
          <p:cNvPr id="176" name="Google Shape;176;p24"/>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1020650" y="2581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Summary/ Conclusion</a:t>
            </a:r>
            <a:endParaRPr sz="3000" b="1">
              <a:solidFill>
                <a:srgbClr val="000000"/>
              </a:solidFill>
              <a:latin typeface="League Spartan"/>
              <a:ea typeface="League Spartan"/>
              <a:cs typeface="League Spartan"/>
              <a:sym typeface="League Spartan"/>
            </a:endParaRPr>
          </a:p>
        </p:txBody>
      </p:sp>
      <p:sp>
        <p:nvSpPr>
          <p:cNvPr id="182" name="Google Shape;182;p25"/>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83" name="Google Shape;183;p25"/>
          <p:cNvSpPr txBox="1"/>
          <p:nvPr/>
        </p:nvSpPr>
        <p:spPr>
          <a:xfrm>
            <a:off x="678675" y="1266300"/>
            <a:ext cx="7150800" cy="3065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latin typeface="Inter"/>
                <a:ea typeface="Inter"/>
                <a:cs typeface="Inter"/>
                <a:sym typeface="Inter"/>
              </a:rPr>
              <a:t>Both the theories are useful in determining the failure mode of a material under different loading conditions, and they are commonly used in engineering design and analysis. However, these theories have limitations, such as not taking into account the effects of intermediate principal stresses or the plastic deformation of the material, which can lead to inaccuracies in predicting the failure of materials.</a:t>
            </a:r>
            <a:endParaRPr sz="1800">
              <a:latin typeface="Inter"/>
              <a:ea typeface="Inter"/>
              <a:cs typeface="Inter"/>
              <a:sym typeface="Inter"/>
            </a:endParaRPr>
          </a:p>
          <a:p>
            <a:pPr marL="457200" lvl="0" indent="0" algn="l" rtl="0">
              <a:spcBef>
                <a:spcPts val="0"/>
              </a:spcBef>
              <a:spcAft>
                <a:spcPts val="0"/>
              </a:spcAft>
              <a:buNone/>
            </a:pPr>
            <a:r>
              <a:rPr lang="en" sz="1800">
                <a:latin typeface="Inter"/>
                <a:ea typeface="Inter"/>
                <a:cs typeface="Inter"/>
                <a:sym typeface="Inter"/>
              </a:rPr>
              <a:t>Therefore, more sophisticated failure theories have been developed over time to account for these limitations.</a:t>
            </a:r>
            <a:endParaRPr sz="1800">
              <a:latin typeface="Inter"/>
              <a:ea typeface="Inter"/>
              <a:cs typeface="Inter"/>
              <a:sym typeface="Inter"/>
            </a:endParaRPr>
          </a:p>
        </p:txBody>
      </p:sp>
      <p:sp>
        <p:nvSpPr>
          <p:cNvPr id="184" name="Google Shape;184;p25"/>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190" name="Google Shape;190;p26"/>
          <p:cNvSpPr txBox="1"/>
          <p:nvPr/>
        </p:nvSpPr>
        <p:spPr>
          <a:xfrm>
            <a:off x="311700" y="698100"/>
            <a:ext cx="8832300" cy="44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Inter"/>
                <a:ea typeface="Inter"/>
                <a:cs typeface="Inter"/>
                <a:sym typeface="Inter"/>
              </a:rPr>
              <a:t>For solving this problem we have to import various modules like pandas, numpy and matplotlib.</a:t>
            </a:r>
            <a:endParaRPr sz="800">
              <a:latin typeface="Inter"/>
              <a:ea typeface="Inter"/>
              <a:cs typeface="Inter"/>
              <a:sym typeface="Inter"/>
            </a:endParaRPr>
          </a:p>
          <a:p>
            <a:pPr marL="0" lvl="0" indent="0" algn="just" rtl="0">
              <a:lnSpc>
                <a:spcPct val="135714"/>
              </a:lnSpc>
              <a:spcBef>
                <a:spcPts val="0"/>
              </a:spcBef>
              <a:spcAft>
                <a:spcPts val="0"/>
              </a:spcAft>
              <a:buNone/>
            </a:pPr>
            <a:r>
              <a:rPr lang="en" sz="800">
                <a:solidFill>
                  <a:srgbClr val="C586C0"/>
                </a:solidFill>
                <a:highlight>
                  <a:srgbClr val="1E1E1E"/>
                </a:highlight>
                <a:latin typeface="Courier New"/>
                <a:ea typeface="Courier New"/>
                <a:cs typeface="Courier New"/>
                <a:sym typeface="Courier New"/>
              </a:rPr>
              <a:t>import</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pandas</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as</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pd</a:t>
            </a:r>
            <a:endParaRPr sz="800">
              <a:solidFill>
                <a:srgbClr val="4EC9B0"/>
              </a:solidFill>
              <a:highlight>
                <a:srgbClr val="1E1E1E"/>
              </a:highlight>
              <a:latin typeface="Courier New"/>
              <a:ea typeface="Courier New"/>
              <a:cs typeface="Courier New"/>
              <a:sym typeface="Courier New"/>
            </a:endParaRPr>
          </a:p>
          <a:p>
            <a:pPr marL="0" lvl="0" indent="0" algn="just" rtl="0">
              <a:lnSpc>
                <a:spcPct val="135714"/>
              </a:lnSpc>
              <a:spcBef>
                <a:spcPts val="0"/>
              </a:spcBef>
              <a:spcAft>
                <a:spcPts val="0"/>
              </a:spcAft>
              <a:buNone/>
            </a:pPr>
            <a:r>
              <a:rPr lang="en" sz="800">
                <a:solidFill>
                  <a:srgbClr val="C586C0"/>
                </a:solidFill>
                <a:highlight>
                  <a:srgbClr val="1E1E1E"/>
                </a:highlight>
                <a:latin typeface="Courier New"/>
                <a:ea typeface="Courier New"/>
                <a:cs typeface="Courier New"/>
                <a:sym typeface="Courier New"/>
              </a:rPr>
              <a:t>import</a:t>
            </a:r>
            <a:r>
              <a:rPr lang="en" sz="800">
                <a:solidFill>
                  <a:srgbClr val="D4D4D4"/>
                </a:solidFill>
                <a:highlight>
                  <a:srgbClr val="1E1E1E"/>
                </a:highlight>
                <a:latin typeface="Courier New"/>
                <a:ea typeface="Courier New"/>
                <a:cs typeface="Courier New"/>
                <a:sym typeface="Courier New"/>
              </a:rPr>
              <a:t> numpy </a:t>
            </a:r>
            <a:r>
              <a:rPr lang="en" sz="800">
                <a:solidFill>
                  <a:srgbClr val="C586C0"/>
                </a:solidFill>
                <a:highlight>
                  <a:srgbClr val="1E1E1E"/>
                </a:highlight>
                <a:latin typeface="Courier New"/>
                <a:ea typeface="Courier New"/>
                <a:cs typeface="Courier New"/>
                <a:sym typeface="Courier New"/>
              </a:rPr>
              <a:t>as</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np</a:t>
            </a:r>
            <a:endParaRPr sz="800">
              <a:solidFill>
                <a:srgbClr val="4EC9B0"/>
              </a:solidFill>
              <a:highlight>
                <a:srgbClr val="1E1E1E"/>
              </a:highlight>
              <a:latin typeface="Courier New"/>
              <a:ea typeface="Courier New"/>
              <a:cs typeface="Courier New"/>
              <a:sym typeface="Courier New"/>
            </a:endParaRPr>
          </a:p>
          <a:p>
            <a:pPr marL="0" lvl="0" indent="0" algn="just" rtl="0">
              <a:lnSpc>
                <a:spcPct val="135714"/>
              </a:lnSpc>
              <a:spcBef>
                <a:spcPts val="0"/>
              </a:spcBef>
              <a:spcAft>
                <a:spcPts val="0"/>
              </a:spcAft>
              <a:buNone/>
            </a:pPr>
            <a:r>
              <a:rPr lang="en" sz="800">
                <a:solidFill>
                  <a:srgbClr val="C586C0"/>
                </a:solidFill>
                <a:highlight>
                  <a:srgbClr val="1E1E1E"/>
                </a:highlight>
                <a:latin typeface="Courier New"/>
                <a:ea typeface="Courier New"/>
                <a:cs typeface="Courier New"/>
                <a:sym typeface="Courier New"/>
              </a:rPr>
              <a:t>import</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matplotlib</a:t>
            </a:r>
            <a:r>
              <a:rPr lang="en" sz="800">
                <a:solidFill>
                  <a:srgbClr val="D4D4D4"/>
                </a:solidFill>
                <a:highlight>
                  <a:srgbClr val="1E1E1E"/>
                </a:highlight>
                <a:latin typeface="Courier New"/>
                <a:ea typeface="Courier New"/>
                <a:cs typeface="Courier New"/>
                <a:sym typeface="Courier New"/>
              </a:rPr>
              <a:t>.</a:t>
            </a:r>
            <a:r>
              <a:rPr lang="en" sz="800">
                <a:solidFill>
                  <a:srgbClr val="4EC9B0"/>
                </a:solidFill>
                <a:highlight>
                  <a:srgbClr val="1E1E1E"/>
                </a:highlight>
                <a:latin typeface="Courier New"/>
                <a:ea typeface="Courier New"/>
                <a:cs typeface="Courier New"/>
                <a:sym typeface="Courier New"/>
              </a:rPr>
              <a:t>pyplot</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as</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plt</a:t>
            </a:r>
            <a:endParaRPr sz="800">
              <a:latin typeface="Inter"/>
              <a:ea typeface="Inter"/>
              <a:cs typeface="Inter"/>
              <a:sym typeface="Inter"/>
            </a:endParaRPr>
          </a:p>
          <a:p>
            <a:pPr marL="0" lvl="0" indent="0" algn="l" rtl="0">
              <a:spcBef>
                <a:spcPts val="0"/>
              </a:spcBef>
              <a:spcAft>
                <a:spcPts val="0"/>
              </a:spcAft>
              <a:buNone/>
            </a:pPr>
            <a:r>
              <a:rPr lang="en" sz="800">
                <a:latin typeface="Inter"/>
                <a:ea typeface="Inter"/>
                <a:cs typeface="Inter"/>
                <a:sym typeface="Inter"/>
              </a:rPr>
              <a:t>We have written a code which takes input from user regarding which id of material sheet should be tested.</a:t>
            </a:r>
            <a:endParaRPr sz="800">
              <a:latin typeface="Inter"/>
              <a:ea typeface="Inter"/>
              <a:cs typeface="Inter"/>
              <a:sym typeface="Inter"/>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inp_str</a:t>
            </a:r>
            <a:r>
              <a:rPr lang="en" sz="800">
                <a:solidFill>
                  <a:srgbClr val="D4D4D4"/>
                </a:solidFill>
                <a:highlight>
                  <a:srgbClr val="1E1E1E"/>
                </a:highlight>
                <a:latin typeface="Courier New"/>
                <a:ea typeface="Courier New"/>
                <a:cs typeface="Courier New"/>
                <a:sym typeface="Courier New"/>
              </a:rPr>
              <a:t> = </a:t>
            </a:r>
            <a:r>
              <a:rPr lang="en" sz="800">
                <a:solidFill>
                  <a:srgbClr val="DCDCAA"/>
                </a:solidFill>
                <a:highlight>
                  <a:srgbClr val="1E1E1E"/>
                </a:highlight>
                <a:latin typeface="Courier New"/>
                <a:ea typeface="Courier New"/>
                <a:cs typeface="Courier New"/>
                <a:sym typeface="Courier New"/>
              </a:rPr>
              <a:t>input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split</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 "</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input_ID</a:t>
            </a:r>
            <a:r>
              <a:rPr lang="en" sz="800">
                <a:solidFill>
                  <a:srgbClr val="D4D4D4"/>
                </a:solidFill>
                <a:highlight>
                  <a:srgbClr val="1E1E1E"/>
                </a:highlight>
                <a:latin typeface="Courier New"/>
                <a:ea typeface="Courier New"/>
                <a:cs typeface="Courier New"/>
                <a:sym typeface="Courier New"/>
              </a:rPr>
              <a:t> = [</a:t>
            </a:r>
            <a:r>
              <a:rPr lang="en" sz="800">
                <a:solidFill>
                  <a:srgbClr val="4EC9B0"/>
                </a:solidFill>
                <a:highlight>
                  <a:srgbClr val="1E1E1E"/>
                </a:highlight>
                <a:latin typeface="Courier New"/>
                <a:ea typeface="Courier New"/>
                <a:cs typeface="Courier New"/>
                <a:sym typeface="Courier New"/>
              </a:rPr>
              <a:t>int</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inp_str</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in</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range</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10</a:t>
            </a:r>
            <a:r>
              <a:rPr lang="en" sz="800">
                <a:solidFill>
                  <a:srgbClr val="D4D4D4"/>
                </a:solidFill>
                <a:highlight>
                  <a:srgbClr val="1E1E1E"/>
                </a:highlight>
                <a:latin typeface="Courier New"/>
                <a:ea typeface="Courier New"/>
                <a:cs typeface="Courier New"/>
                <a:sym typeface="Courier New"/>
              </a:rPr>
              <a:t>)]</a:t>
            </a:r>
            <a:endParaRPr sz="800">
              <a:latin typeface="Inter"/>
              <a:ea typeface="Inter"/>
              <a:cs typeface="Inter"/>
              <a:sym typeface="Inter"/>
            </a:endParaRPr>
          </a:p>
          <a:p>
            <a:pPr marL="0" lvl="0" indent="0" algn="l" rtl="0">
              <a:spcBef>
                <a:spcPts val="0"/>
              </a:spcBef>
              <a:spcAft>
                <a:spcPts val="0"/>
              </a:spcAft>
              <a:buNone/>
            </a:pPr>
            <a:r>
              <a:rPr lang="en" sz="800">
                <a:latin typeface="Inter"/>
                <a:ea typeface="Inter"/>
                <a:cs typeface="Inter"/>
                <a:sym typeface="Inter"/>
              </a:rPr>
              <a:t>We have taken the 6th material id as our reference material and have selected its modulus of elasticity.(Er)</a:t>
            </a:r>
            <a:endParaRPr sz="800">
              <a:latin typeface="Inter"/>
              <a:ea typeface="Inter"/>
              <a:cs typeface="Inter"/>
              <a:sym typeface="Inter"/>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E_r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data_test</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iloc</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5</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E_r</a:t>
            </a:r>
            <a:r>
              <a:rPr lang="en" sz="800">
                <a:solidFill>
                  <a:srgbClr val="D4D4D4"/>
                </a:solidFill>
                <a:highlight>
                  <a:srgbClr val="1E1E1E"/>
                </a:highlight>
                <a:latin typeface="Courier New"/>
                <a:ea typeface="Courier New"/>
                <a:cs typeface="Courier New"/>
                <a:sym typeface="Courier New"/>
              </a:rPr>
              <a:t> = </a:t>
            </a:r>
            <a:r>
              <a:rPr lang="en" sz="800">
                <a:solidFill>
                  <a:srgbClr val="4EC9B0"/>
                </a:solidFill>
                <a:highlight>
                  <a:srgbClr val="1E1E1E"/>
                </a:highlight>
                <a:latin typeface="Courier New"/>
                <a:ea typeface="Courier New"/>
                <a:cs typeface="Courier New"/>
                <a:sym typeface="Courier New"/>
              </a:rPr>
              <a:t>int</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E_r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E_r</a:t>
            </a:r>
            <a:endParaRPr sz="800">
              <a:latin typeface="Inter"/>
              <a:ea typeface="Inter"/>
              <a:cs typeface="Inter"/>
              <a:sym typeface="Inter"/>
            </a:endParaRPr>
          </a:p>
          <a:p>
            <a:pPr marL="0" lvl="0" indent="0" algn="l" rtl="0">
              <a:spcBef>
                <a:spcPts val="0"/>
              </a:spcBef>
              <a:spcAft>
                <a:spcPts val="0"/>
              </a:spcAft>
              <a:buNone/>
            </a:pPr>
            <a:r>
              <a:rPr lang="en" sz="800">
                <a:latin typeface="Inter"/>
                <a:ea typeface="Inter"/>
                <a:cs typeface="Inter"/>
                <a:sym typeface="Inter"/>
              </a:rPr>
              <a:t>We have the found out modular ratio i.e, dividing the modulus of elasticity of different materials by Er.</a:t>
            </a:r>
            <a:endParaRPr sz="800">
              <a:latin typeface="Inter"/>
              <a:ea typeface="Inter"/>
              <a:cs typeface="Inter"/>
              <a:sym typeface="Inter"/>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modular_ratio</a:t>
            </a:r>
            <a:r>
              <a:rPr lang="en" sz="800">
                <a:solidFill>
                  <a:srgbClr val="D4D4D4"/>
                </a:solidFill>
                <a:highlight>
                  <a:srgbClr val="1E1E1E"/>
                </a:highlight>
                <a:latin typeface="Courier New"/>
                <a:ea typeface="Courier New"/>
                <a:cs typeface="Courier New"/>
                <a:sym typeface="Courier New"/>
              </a:rPr>
              <a:t> = []</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data_arr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modular_ratio</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append</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E_r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modular_ratio</a:t>
            </a:r>
            <a:endParaRPr sz="800">
              <a:latin typeface="Inter"/>
              <a:ea typeface="Inter"/>
              <a:cs typeface="Inter"/>
              <a:sym typeface="Inter"/>
            </a:endParaRPr>
          </a:p>
          <a:p>
            <a:pPr marL="0" lvl="0" indent="0" algn="l" rtl="0">
              <a:spcBef>
                <a:spcPts val="0"/>
              </a:spcBef>
              <a:spcAft>
                <a:spcPts val="0"/>
              </a:spcAft>
              <a:buNone/>
            </a:pPr>
            <a:r>
              <a:rPr lang="en" sz="800">
                <a:latin typeface="Inter"/>
                <a:ea typeface="Inter"/>
                <a:cs typeface="Inter"/>
                <a:sym typeface="Inter"/>
              </a:rPr>
              <a:t>We have then found out density,area,volume,mass by defining their formulas. Also we have found out force and force per unit length acting of each material sheet</a:t>
            </a:r>
            <a:endParaRPr sz="800">
              <a:latin typeface="Inter"/>
              <a:ea typeface="Inter"/>
              <a:cs typeface="Inter"/>
              <a:sym typeface="Inter"/>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volume</a:t>
            </a:r>
            <a:r>
              <a:rPr lang="en" sz="800">
                <a:solidFill>
                  <a:srgbClr val="D4D4D4"/>
                </a:solidFill>
                <a:highlight>
                  <a:srgbClr val="1E1E1E"/>
                </a:highlight>
                <a:latin typeface="Courier New"/>
                <a:ea typeface="Courier New"/>
                <a:cs typeface="Courier New"/>
                <a:sym typeface="Courier New"/>
              </a:rPr>
              <a:t> = </a:t>
            </a:r>
            <a:r>
              <a:rPr lang="en" sz="800">
                <a:solidFill>
                  <a:srgbClr val="B5CEA8"/>
                </a:solidFill>
                <a:highlight>
                  <a:srgbClr val="1E1E1E"/>
                </a:highlight>
                <a:latin typeface="Courier New"/>
                <a:ea typeface="Courier New"/>
                <a:cs typeface="Courier New"/>
                <a:sym typeface="Courier New"/>
              </a:rPr>
              <a:t>20</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0.2</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0.04</a:t>
            </a:r>
            <a:endParaRPr sz="80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volume</a:t>
            </a:r>
            <a:endParaRPr sz="80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density</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data_arr</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3</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in</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range</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10</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density</a:t>
            </a:r>
            <a:endParaRPr sz="80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mass</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density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(volume)</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in</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range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len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density</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mass</a:t>
            </a:r>
            <a:endParaRPr sz="80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Force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mass</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9.81</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in</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range</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10</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Force</a:t>
            </a:r>
            <a:endParaRPr sz="80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force_len</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Force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20</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in</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range</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10</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force_len</a:t>
            </a:r>
            <a:endParaRPr sz="80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800">
              <a:solidFill>
                <a:srgbClr val="9CDCFE"/>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800">
              <a:latin typeface="Inter"/>
              <a:ea typeface="Inter"/>
              <a:cs typeface="Inter"/>
              <a:sym typeface="Inter"/>
            </a:endParaRPr>
          </a:p>
        </p:txBody>
      </p:sp>
      <p:sp>
        <p:nvSpPr>
          <p:cNvPr id="191" name="Google Shape;191;p26"/>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197" name="Google Shape;197;p27"/>
          <p:cNvSpPr txBox="1"/>
          <p:nvPr/>
        </p:nvSpPr>
        <p:spPr>
          <a:xfrm>
            <a:off x="311700" y="698100"/>
            <a:ext cx="8832300" cy="44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Inter"/>
                <a:ea typeface="Inter"/>
                <a:cs typeface="Inter"/>
                <a:sym typeface="Inter"/>
              </a:rPr>
              <a:t>Then we hae calculated the average of all force per unit length acting on material sheet.</a:t>
            </a:r>
            <a:endParaRPr sz="1000">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force_len_mean</a:t>
            </a:r>
            <a:r>
              <a:rPr lang="en" sz="750">
                <a:solidFill>
                  <a:srgbClr val="D4D4D4"/>
                </a:solidFill>
                <a:highlight>
                  <a:srgbClr val="1E1E1E"/>
                </a:highlight>
                <a:latin typeface="Inter"/>
                <a:ea typeface="Inter"/>
                <a:cs typeface="Inter"/>
                <a:sym typeface="Inter"/>
              </a:rPr>
              <a:t> = </a:t>
            </a:r>
            <a:r>
              <a:rPr lang="en" sz="750">
                <a:solidFill>
                  <a:srgbClr val="DCDCAA"/>
                </a:solidFill>
                <a:highlight>
                  <a:srgbClr val="1E1E1E"/>
                </a:highlight>
                <a:latin typeface="Inter"/>
                <a:ea typeface="Inter"/>
                <a:cs typeface="Inter"/>
                <a:sym typeface="Inter"/>
              </a:rPr>
              <a:t>sum</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force_len</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a:t>
            </a:r>
            <a:endParaRPr sz="75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force_len_mean</a:t>
            </a:r>
            <a:endParaRPr sz="1000">
              <a:latin typeface="Inter"/>
              <a:ea typeface="Inter"/>
              <a:cs typeface="Inter"/>
              <a:sym typeface="Inter"/>
            </a:endParaRPr>
          </a:p>
          <a:p>
            <a:pPr marL="0" lvl="0" indent="0" algn="l" rtl="0">
              <a:spcBef>
                <a:spcPts val="0"/>
              </a:spcBef>
              <a:spcAft>
                <a:spcPts val="0"/>
              </a:spcAft>
              <a:buNone/>
            </a:pPr>
            <a:r>
              <a:rPr lang="en" sz="1000">
                <a:latin typeface="Inter"/>
                <a:ea typeface="Inter"/>
                <a:cs typeface="Inter"/>
                <a:sym typeface="Inter"/>
              </a:rPr>
              <a:t>Then we have multiplied modular ratio of each material by 0.2 i.e, the thickness of each material to find the new width. </a:t>
            </a:r>
            <a:endParaRPr sz="1000">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new_width</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modular_ratio</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0.2</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len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modular_ratio</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new_width</a:t>
            </a:r>
            <a:endParaRPr sz="750">
              <a:solidFill>
                <a:srgbClr val="9CDCFE"/>
              </a:solidFill>
              <a:highlight>
                <a:srgbClr val="1E1E1E"/>
              </a:highlight>
              <a:latin typeface="Inter"/>
              <a:ea typeface="Inter"/>
              <a:cs typeface="Inter"/>
              <a:sym typeface="Inter"/>
            </a:endParaRPr>
          </a:p>
          <a:p>
            <a:pPr marL="0" lvl="0" indent="0" algn="l" rtl="0">
              <a:spcBef>
                <a:spcPts val="0"/>
              </a:spcBef>
              <a:spcAft>
                <a:spcPts val="0"/>
              </a:spcAft>
              <a:buNone/>
            </a:pPr>
            <a:r>
              <a:rPr lang="en" sz="1000">
                <a:latin typeface="Inter"/>
                <a:ea typeface="Inter"/>
                <a:cs typeface="Inter"/>
                <a:sym typeface="Inter"/>
              </a:rPr>
              <a:t>Then we have multiplied the new width so found out by 0.04 which is the depth of sheet to find the new area and then we have summed all this area.</a:t>
            </a:r>
            <a:endParaRPr sz="1000">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Area</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new_width</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0.04</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len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new_width</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Area</a:t>
            </a:r>
            <a:endParaRPr sz="750">
              <a:solidFill>
                <a:srgbClr val="9CDCFE"/>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Area_sum</a:t>
            </a:r>
            <a:r>
              <a:rPr lang="en" sz="750">
                <a:solidFill>
                  <a:srgbClr val="D4D4D4"/>
                </a:solidFill>
                <a:highlight>
                  <a:srgbClr val="1E1E1E"/>
                </a:highlight>
                <a:latin typeface="Inter"/>
                <a:ea typeface="Inter"/>
                <a:cs typeface="Inter"/>
                <a:sym typeface="Inter"/>
              </a:rPr>
              <a:t> = </a:t>
            </a:r>
            <a:r>
              <a:rPr lang="en" sz="750">
                <a:solidFill>
                  <a:srgbClr val="DCDCAA"/>
                </a:solidFill>
                <a:highlight>
                  <a:srgbClr val="1E1E1E"/>
                </a:highlight>
                <a:latin typeface="Inter"/>
                <a:ea typeface="Inter"/>
                <a:cs typeface="Inter"/>
                <a:sym typeface="Inter"/>
              </a:rPr>
              <a:t>sum</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Area</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Area_sum</a:t>
            </a:r>
            <a:endParaRPr sz="1000">
              <a:latin typeface="Inter"/>
              <a:ea typeface="Inter"/>
              <a:cs typeface="Inter"/>
              <a:sym typeface="Inter"/>
            </a:endParaRPr>
          </a:p>
          <a:p>
            <a:pPr marL="0" lvl="0" indent="0" algn="l" rtl="0">
              <a:spcBef>
                <a:spcPts val="0"/>
              </a:spcBef>
              <a:spcAft>
                <a:spcPts val="0"/>
              </a:spcAft>
              <a:buNone/>
            </a:pPr>
            <a:r>
              <a:rPr lang="en" sz="1000">
                <a:latin typeface="Inter"/>
                <a:ea typeface="Inter"/>
                <a:cs typeface="Inter"/>
                <a:sym typeface="Inter"/>
              </a:rPr>
              <a:t>We have then found out the centroid of each sheet and then the second moment of inertia of sheet.</a:t>
            </a:r>
            <a:endParaRPr sz="1000">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Centroid</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0.02</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x</a:t>
            </a:r>
            <a:r>
              <a:rPr lang="en" sz="750">
                <a:solidFill>
                  <a:srgbClr val="D4D4D4"/>
                </a:solidFill>
                <a:highlight>
                  <a:srgbClr val="1E1E1E"/>
                </a:highlight>
                <a:latin typeface="Inter"/>
                <a:ea typeface="Inter"/>
                <a:cs typeface="Inter"/>
                <a:sym typeface="Inter"/>
              </a:rPr>
              <a:t> = </a:t>
            </a:r>
            <a:r>
              <a:rPr lang="en" sz="750">
                <a:solidFill>
                  <a:srgbClr val="DCDCAA"/>
                </a:solidFill>
                <a:highlight>
                  <a:srgbClr val="1E1E1E"/>
                </a:highlight>
                <a:latin typeface="Inter"/>
                <a:ea typeface="Inter"/>
                <a:cs typeface="Inter"/>
                <a:sym typeface="Inter"/>
              </a:rPr>
              <a:t>round</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Centroid</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0.04</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2</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Centroid</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append</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x</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Centroid</a:t>
            </a:r>
            <a:endParaRPr sz="750">
              <a:solidFill>
                <a:srgbClr val="9CDCFE"/>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Area_Centroid_sum</a:t>
            </a:r>
            <a:r>
              <a:rPr lang="en" sz="750">
                <a:solidFill>
                  <a:srgbClr val="D4D4D4"/>
                </a:solidFill>
                <a:highlight>
                  <a:srgbClr val="1E1E1E"/>
                </a:highlight>
                <a:latin typeface="Inter"/>
                <a:ea typeface="Inter"/>
                <a:cs typeface="Inter"/>
                <a:sym typeface="Inter"/>
              </a:rPr>
              <a:t> = </a:t>
            </a:r>
            <a:r>
              <a:rPr lang="en" sz="750">
                <a:solidFill>
                  <a:srgbClr val="B5CEA8"/>
                </a:solidFill>
                <a:highlight>
                  <a:srgbClr val="1E1E1E"/>
                </a:highlight>
                <a:latin typeface="Inter"/>
                <a:ea typeface="Inter"/>
                <a:cs typeface="Inter"/>
                <a:sym typeface="Inter"/>
              </a:rPr>
              <a:t>0</a:t>
            </a:r>
            <a:endParaRPr sz="75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len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Centroid</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Area_Centroid_sum</a:t>
            </a:r>
            <a:r>
              <a:rPr lang="en" sz="750">
                <a:solidFill>
                  <a:srgbClr val="D4D4D4"/>
                </a:solidFill>
                <a:highlight>
                  <a:srgbClr val="1E1E1E"/>
                </a:highlight>
                <a:latin typeface="Inter"/>
                <a:ea typeface="Inter"/>
                <a:cs typeface="Inter"/>
                <a:sym typeface="Inter"/>
              </a:rPr>
              <a:t> += </a:t>
            </a:r>
            <a:r>
              <a:rPr lang="en" sz="750">
                <a:solidFill>
                  <a:srgbClr val="9CDCFE"/>
                </a:solidFill>
                <a:highlight>
                  <a:srgbClr val="1E1E1E"/>
                </a:highlight>
                <a:latin typeface="Inter"/>
                <a:ea typeface="Inter"/>
                <a:cs typeface="Inter"/>
                <a:sym typeface="Inter"/>
              </a:rPr>
              <a:t>Area</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Centroid</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Area_Centroid_sum</a:t>
            </a:r>
            <a:endParaRPr sz="750">
              <a:solidFill>
                <a:srgbClr val="9CDCFE"/>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Second_MOI</a:t>
            </a:r>
            <a:r>
              <a:rPr lang="en" sz="750">
                <a:solidFill>
                  <a:srgbClr val="D4D4D4"/>
                </a:solidFill>
                <a:highlight>
                  <a:srgbClr val="1E1E1E"/>
                </a:highlight>
                <a:latin typeface="Inter"/>
                <a:ea typeface="Inter"/>
                <a:cs typeface="Inter"/>
                <a:sym typeface="Inter"/>
              </a:rPr>
              <a:t> = [</a:t>
            </a:r>
            <a:r>
              <a:rPr lang="en" sz="750">
                <a:solidFill>
                  <a:srgbClr val="9CDCFE"/>
                </a:solidFill>
                <a:highlight>
                  <a:srgbClr val="1E1E1E"/>
                </a:highlight>
                <a:latin typeface="Inter"/>
                <a:ea typeface="Inter"/>
                <a:cs typeface="Inter"/>
                <a:sym typeface="Inter"/>
              </a:rPr>
              <a:t>I_1_lst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I_2_lst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len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I_1_lst</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CDCAA"/>
                </a:solidFill>
                <a:highlight>
                  <a:srgbClr val="1E1E1E"/>
                </a:highlight>
                <a:latin typeface="Inter"/>
                <a:ea typeface="Inter"/>
                <a:cs typeface="Inter"/>
                <a:sym typeface="Inter"/>
              </a:rPr>
              <a:t>sum</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Second_MOI</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a:p>
            <a:pPr marL="0" lvl="0" indent="0" algn="l" rtl="0">
              <a:lnSpc>
                <a:spcPct val="135714"/>
              </a:lnSpc>
              <a:spcBef>
                <a:spcPts val="0"/>
              </a:spcBef>
              <a:spcAft>
                <a:spcPts val="0"/>
              </a:spcAft>
              <a:buNone/>
            </a:pPr>
            <a:endParaRPr sz="900">
              <a:latin typeface="Inter"/>
              <a:ea typeface="Inter"/>
              <a:cs typeface="Inter"/>
              <a:sym typeface="Inter"/>
            </a:endParaRPr>
          </a:p>
          <a:p>
            <a:pPr marL="0" lvl="0" indent="0" algn="l" rtl="0">
              <a:lnSpc>
                <a:spcPct val="135714"/>
              </a:lnSpc>
              <a:spcBef>
                <a:spcPts val="0"/>
              </a:spcBef>
              <a:spcAft>
                <a:spcPts val="0"/>
              </a:spcAft>
              <a:buNone/>
            </a:pPr>
            <a:endParaRPr sz="750">
              <a:solidFill>
                <a:srgbClr val="9CDCFE"/>
              </a:solidFill>
              <a:highlight>
                <a:srgbClr val="1E1E1E"/>
              </a:highlight>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p:txBody>
      </p:sp>
      <p:sp>
        <p:nvSpPr>
          <p:cNvPr id="198" name="Google Shape;198;p27"/>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204" name="Google Shape;204;p28"/>
          <p:cNvSpPr txBox="1"/>
          <p:nvPr/>
        </p:nvSpPr>
        <p:spPr>
          <a:xfrm>
            <a:off x="311700" y="698100"/>
            <a:ext cx="8832300" cy="44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Inter"/>
                <a:ea typeface="Inter"/>
                <a:cs typeface="Inter"/>
                <a:sym typeface="Inter"/>
              </a:rPr>
              <a:t>We then found out the total moment of the beam and also the radius of curvature</a:t>
            </a:r>
            <a:endParaRPr sz="1000">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moment_load</a:t>
            </a:r>
            <a:r>
              <a:rPr lang="en" sz="1000">
                <a:solidFill>
                  <a:srgbClr val="D4D4D4"/>
                </a:solidFill>
                <a:highlight>
                  <a:srgbClr val="1E1E1E"/>
                </a:highlight>
                <a:latin typeface="Inter"/>
                <a:ea typeface="Inter"/>
                <a:cs typeface="Inter"/>
                <a:sym typeface="Inter"/>
              </a:rPr>
              <a:t> = </a:t>
            </a:r>
            <a:r>
              <a:rPr lang="en" sz="1000">
                <a:solidFill>
                  <a:srgbClr val="9CDCFE"/>
                </a:solidFill>
                <a:highlight>
                  <a:srgbClr val="1E1E1E"/>
                </a:highlight>
                <a:latin typeface="Inter"/>
                <a:ea typeface="Inter"/>
                <a:cs typeface="Inter"/>
                <a:sym typeface="Inter"/>
              </a:rPr>
              <a:t>force_len_mean</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8</a:t>
            </a:r>
            <a:endParaRPr sz="100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moment_beam</a:t>
            </a:r>
            <a:r>
              <a:rPr lang="en" sz="1000">
                <a:solidFill>
                  <a:srgbClr val="D4D4D4"/>
                </a:solidFill>
                <a:highlight>
                  <a:srgbClr val="1E1E1E"/>
                </a:highlight>
                <a:latin typeface="Inter"/>
                <a:ea typeface="Inter"/>
                <a:cs typeface="Inter"/>
                <a:sym typeface="Inter"/>
              </a:rPr>
              <a:t> = </a:t>
            </a:r>
            <a:r>
              <a:rPr lang="en" sz="1000">
                <a:solidFill>
                  <a:srgbClr val="B5CEA8"/>
                </a:solidFill>
                <a:highlight>
                  <a:srgbClr val="1E1E1E"/>
                </a:highlight>
                <a:latin typeface="Inter"/>
                <a:ea typeface="Inter"/>
                <a:cs typeface="Inter"/>
                <a:sym typeface="Inter"/>
              </a:rPr>
              <a:t>20000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a:t>
            </a:r>
            <a:endParaRPr sz="100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Total_Moment</a:t>
            </a:r>
            <a:r>
              <a:rPr lang="en" sz="1000">
                <a:solidFill>
                  <a:srgbClr val="D4D4D4"/>
                </a:solidFill>
                <a:highlight>
                  <a:srgbClr val="1E1E1E"/>
                </a:highlight>
                <a:latin typeface="Inter"/>
                <a:ea typeface="Inter"/>
                <a:cs typeface="Inter"/>
                <a:sym typeface="Inter"/>
              </a:rPr>
              <a:t> = </a:t>
            </a:r>
            <a:r>
              <a:rPr lang="en" sz="1000">
                <a:solidFill>
                  <a:srgbClr val="9CDCFE"/>
                </a:solidFill>
                <a:highlight>
                  <a:srgbClr val="1E1E1E"/>
                </a:highlight>
                <a:latin typeface="Inter"/>
                <a:ea typeface="Inter"/>
                <a:cs typeface="Inter"/>
                <a:sym typeface="Inter"/>
              </a:rPr>
              <a:t>(moment_load)</a:t>
            </a:r>
            <a:r>
              <a:rPr lang="en" sz="1000">
                <a:solidFill>
                  <a:srgbClr val="D4D4D4"/>
                </a:solidFill>
                <a:highlight>
                  <a:srgbClr val="1E1E1E"/>
                </a:highlight>
                <a:latin typeface="Inter"/>
                <a:ea typeface="Inter"/>
                <a:cs typeface="Inter"/>
                <a:sym typeface="Inter"/>
              </a:rPr>
              <a:t> + </a:t>
            </a:r>
            <a:r>
              <a:rPr lang="en" sz="1000">
                <a:solidFill>
                  <a:srgbClr val="9CDCFE"/>
                </a:solidFill>
                <a:highlight>
                  <a:srgbClr val="1E1E1E"/>
                </a:highlight>
                <a:latin typeface="Inter"/>
                <a:ea typeface="Inter"/>
                <a:cs typeface="Inter"/>
                <a:sym typeface="Inter"/>
              </a:rPr>
              <a:t>(moment_beam)</a:t>
            </a:r>
            <a:endParaRPr sz="1000">
              <a:solidFill>
                <a:srgbClr val="9CDCFE"/>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Total_Moment</a:t>
            </a:r>
            <a:endParaRPr sz="1000">
              <a:solidFill>
                <a:srgbClr val="9CDCFE"/>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R_cur</a:t>
            </a:r>
            <a:r>
              <a:rPr lang="en" sz="1000">
                <a:solidFill>
                  <a:srgbClr val="D4D4D4"/>
                </a:solidFill>
                <a:highlight>
                  <a:srgbClr val="1E1E1E"/>
                </a:highlight>
                <a:latin typeface="Inter"/>
                <a:ea typeface="Inter"/>
                <a:cs typeface="Inter"/>
                <a:sym typeface="Inter"/>
              </a:rPr>
              <a:t> = </a:t>
            </a:r>
            <a:r>
              <a:rPr lang="en" sz="1000">
                <a:solidFill>
                  <a:srgbClr val="9CDCFE"/>
                </a:solidFill>
                <a:highlight>
                  <a:srgbClr val="1E1E1E"/>
                </a:highlight>
                <a:latin typeface="Inter"/>
                <a:ea typeface="Inter"/>
                <a:cs typeface="Inter"/>
                <a:sym typeface="Inter"/>
              </a:rPr>
              <a:t>Total_Moment</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E_r</a:t>
            </a:r>
            <a:r>
              <a:rPr lang="en" sz="1000">
                <a:solidFill>
                  <a:srgbClr val="D4D4D4"/>
                </a:solidFill>
                <a:highlight>
                  <a:srgbClr val="1E1E1E"/>
                </a:highlight>
                <a:latin typeface="Inter"/>
                <a:ea typeface="Inter"/>
                <a:cs typeface="Inter"/>
                <a:sym typeface="Inter"/>
              </a:rPr>
              <a:t>*</a:t>
            </a:r>
            <a:r>
              <a:rPr lang="en" sz="1000">
                <a:solidFill>
                  <a:srgbClr val="DCDCAA"/>
                </a:solidFill>
                <a:highlight>
                  <a:srgbClr val="1E1E1E"/>
                </a:highlight>
                <a:latin typeface="Inter"/>
                <a:ea typeface="Inter"/>
                <a:cs typeface="Inter"/>
                <a:sym typeface="Inter"/>
              </a:rPr>
              <a:t>sum</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Second_MOI</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R_cur</a:t>
            </a:r>
            <a:endParaRPr sz="1000">
              <a:latin typeface="Inter"/>
              <a:ea typeface="Inter"/>
              <a:cs typeface="Inter"/>
              <a:sym typeface="Inter"/>
            </a:endParaRPr>
          </a:p>
          <a:p>
            <a:pPr marL="0" lvl="0" indent="0" algn="l" rtl="0">
              <a:spcBef>
                <a:spcPts val="0"/>
              </a:spcBef>
              <a:spcAft>
                <a:spcPts val="0"/>
              </a:spcAft>
              <a:buNone/>
            </a:pPr>
            <a:r>
              <a:rPr lang="en" sz="1000">
                <a:latin typeface="Inter"/>
                <a:ea typeface="Inter"/>
                <a:cs typeface="Inter"/>
                <a:sym typeface="Inter"/>
              </a:rPr>
              <a:t>Also we found out the deflection of each sheet.</a:t>
            </a:r>
            <a:endParaRPr sz="1000">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defl</a:t>
            </a:r>
            <a:r>
              <a:rPr lang="en" sz="1000">
                <a:solidFill>
                  <a:srgbClr val="D4D4D4"/>
                </a:solidFill>
                <a:highlight>
                  <a:srgbClr val="1E1E1E"/>
                </a:highlight>
                <a:latin typeface="Inter"/>
                <a:ea typeface="Inter"/>
                <a:cs typeface="Inter"/>
                <a:sym typeface="Inter"/>
              </a:rPr>
              <a:t> = [(</a:t>
            </a:r>
            <a:r>
              <a:rPr lang="en" sz="1000">
                <a:solidFill>
                  <a:srgbClr val="4FC1FF"/>
                </a:solidFill>
                <a:highlight>
                  <a:srgbClr val="1E1E1E"/>
                </a:highlight>
                <a:latin typeface="Inter"/>
                <a:ea typeface="Inter"/>
                <a:cs typeface="Inter"/>
                <a:sym typeface="Inter"/>
              </a:rPr>
              <a:t>Y_1</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4FC1FF"/>
                </a:solidFill>
                <a:highlight>
                  <a:srgbClr val="1E1E1E"/>
                </a:highlight>
                <a:latin typeface="Inter"/>
                <a:ea typeface="Inter"/>
                <a:cs typeface="Inter"/>
                <a:sym typeface="Inter"/>
              </a:rPr>
              <a:t>Y_0</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for</a:t>
            </a: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in</a:t>
            </a:r>
            <a:r>
              <a:rPr lang="en" sz="1000">
                <a:solidFill>
                  <a:srgbClr val="D4D4D4"/>
                </a:solidFill>
                <a:highlight>
                  <a:srgbClr val="1E1E1E"/>
                </a:highlight>
                <a:latin typeface="Inter"/>
                <a:ea typeface="Inter"/>
                <a:cs typeface="Inter"/>
                <a:sym typeface="Inter"/>
              </a:rPr>
              <a:t> </a:t>
            </a:r>
            <a:r>
              <a:rPr lang="en" sz="1000">
                <a:solidFill>
                  <a:srgbClr val="4EC9B0"/>
                </a:solidFill>
                <a:highlight>
                  <a:srgbClr val="1E1E1E"/>
                </a:highlight>
                <a:latin typeface="Inter"/>
                <a:ea typeface="Inter"/>
                <a:cs typeface="Inter"/>
                <a:sym typeface="Inter"/>
              </a:rPr>
              <a:t>range</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defl</a:t>
            </a:r>
            <a:br>
              <a:rPr lang="en" sz="1000">
                <a:latin typeface="Inter"/>
                <a:ea typeface="Inter"/>
                <a:cs typeface="Inter"/>
                <a:sym typeface="Inter"/>
              </a:rPr>
            </a:br>
            <a:r>
              <a:rPr lang="en" sz="1000">
                <a:latin typeface="Inter"/>
                <a:ea typeface="Inter"/>
                <a:cs typeface="Inter"/>
                <a:sym typeface="Inter"/>
              </a:rPr>
              <a:t>With help of deflection we found out the strain in each sheet.</a:t>
            </a:r>
            <a:endParaRPr sz="1000">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Strain</a:t>
            </a:r>
            <a:r>
              <a:rPr lang="en" sz="1000">
                <a:solidFill>
                  <a:srgbClr val="D4D4D4"/>
                </a:solidFill>
                <a:highlight>
                  <a:srgbClr val="1E1E1E"/>
                </a:highlight>
                <a:latin typeface="Inter"/>
                <a:ea typeface="Inter"/>
                <a:cs typeface="Inter"/>
                <a:sym typeface="Inter"/>
              </a:rPr>
              <a:t> = [(-</a:t>
            </a:r>
            <a:r>
              <a:rPr lang="en" sz="1000">
                <a:solidFill>
                  <a:srgbClr val="B5CEA8"/>
                </a:solidFill>
                <a:highlight>
                  <a:srgbClr val="1E1E1E"/>
                </a:highlight>
                <a:latin typeface="Inter"/>
                <a:ea typeface="Inter"/>
                <a:cs typeface="Inter"/>
                <a:sym typeface="Inter"/>
              </a:rPr>
              <a:t>1</a:t>
            </a:r>
            <a:r>
              <a:rPr lang="en" sz="1000">
                <a:solidFill>
                  <a:srgbClr val="D4D4D4"/>
                </a:solidFill>
                <a:highlight>
                  <a:srgbClr val="1E1E1E"/>
                </a:highlight>
                <a:latin typeface="Inter"/>
                <a:ea typeface="Inter"/>
                <a:cs typeface="Inter"/>
                <a:sym typeface="Inter"/>
              </a:rPr>
              <a:t>*defl[</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R_cur</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for</a:t>
            </a: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in</a:t>
            </a:r>
            <a:r>
              <a:rPr lang="en" sz="1000">
                <a:solidFill>
                  <a:srgbClr val="D4D4D4"/>
                </a:solidFill>
                <a:highlight>
                  <a:srgbClr val="1E1E1E"/>
                </a:highlight>
                <a:latin typeface="Inter"/>
                <a:ea typeface="Inter"/>
                <a:cs typeface="Inter"/>
                <a:sym typeface="Inter"/>
              </a:rPr>
              <a:t> </a:t>
            </a:r>
            <a:r>
              <a:rPr lang="en" sz="1000">
                <a:solidFill>
                  <a:srgbClr val="4EC9B0"/>
                </a:solidFill>
                <a:highlight>
                  <a:srgbClr val="1E1E1E"/>
                </a:highlight>
                <a:latin typeface="Inter"/>
                <a:ea typeface="Inter"/>
                <a:cs typeface="Inter"/>
                <a:sym typeface="Inter"/>
              </a:rPr>
              <a:t>range</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Strain</a:t>
            </a:r>
            <a:br>
              <a:rPr lang="en" sz="1000">
                <a:latin typeface="Inter"/>
                <a:ea typeface="Inter"/>
                <a:cs typeface="Inter"/>
                <a:sym typeface="Inter"/>
              </a:rPr>
            </a:br>
            <a:endParaRPr sz="1000">
              <a:latin typeface="Inter"/>
              <a:ea typeface="Inter"/>
              <a:cs typeface="Inter"/>
              <a:sym typeface="Inter"/>
            </a:endParaRPr>
          </a:p>
          <a:p>
            <a:pPr marL="0" lvl="0" indent="0" algn="l" rtl="0">
              <a:spcBef>
                <a:spcPts val="0"/>
              </a:spcBef>
              <a:spcAft>
                <a:spcPts val="0"/>
              </a:spcAft>
              <a:buNone/>
            </a:pPr>
            <a:endParaRPr sz="800">
              <a:latin typeface="Inter"/>
              <a:ea typeface="Inter"/>
              <a:cs typeface="Inter"/>
              <a:sym typeface="Inter"/>
            </a:endParaRPr>
          </a:p>
          <a:p>
            <a:pPr marL="0" lvl="0" indent="0" algn="l" rtl="0">
              <a:spcBef>
                <a:spcPts val="0"/>
              </a:spcBef>
              <a:spcAft>
                <a:spcPts val="0"/>
              </a:spcAft>
              <a:buNone/>
            </a:pPr>
            <a:endParaRPr sz="800">
              <a:latin typeface="Inter"/>
              <a:ea typeface="Inter"/>
              <a:cs typeface="Inter"/>
              <a:sym typeface="Inter"/>
            </a:endParaRPr>
          </a:p>
          <a:p>
            <a:pPr marL="0" lvl="0" indent="0" algn="l" rtl="0">
              <a:lnSpc>
                <a:spcPct val="135714"/>
              </a:lnSpc>
              <a:spcBef>
                <a:spcPts val="0"/>
              </a:spcBef>
              <a:spcAft>
                <a:spcPts val="0"/>
              </a:spcAft>
              <a:buNone/>
            </a:pPr>
            <a:endParaRPr sz="800">
              <a:latin typeface="Inter"/>
              <a:ea typeface="Inter"/>
              <a:cs typeface="Inter"/>
              <a:sym typeface="Inter"/>
            </a:endParaRPr>
          </a:p>
          <a:p>
            <a:pPr marL="0" lvl="0" indent="0" algn="l" rtl="0">
              <a:lnSpc>
                <a:spcPct val="135714"/>
              </a:lnSpc>
              <a:spcBef>
                <a:spcPts val="0"/>
              </a:spcBef>
              <a:spcAft>
                <a:spcPts val="0"/>
              </a:spcAft>
              <a:buNone/>
            </a:pPr>
            <a:endParaRPr sz="800">
              <a:solidFill>
                <a:srgbClr val="9CDCFE"/>
              </a:solidFill>
              <a:highlight>
                <a:srgbClr val="1E1E1E"/>
              </a:highlight>
              <a:latin typeface="Inter"/>
              <a:ea typeface="Inter"/>
              <a:cs typeface="Inter"/>
              <a:sym typeface="Inter"/>
            </a:endParaRPr>
          </a:p>
          <a:p>
            <a:pPr marL="0" lvl="0" indent="0" algn="l" rtl="0">
              <a:spcBef>
                <a:spcPts val="0"/>
              </a:spcBef>
              <a:spcAft>
                <a:spcPts val="0"/>
              </a:spcAft>
              <a:buNone/>
            </a:pPr>
            <a:endParaRPr sz="800">
              <a:latin typeface="Inter"/>
              <a:ea typeface="Inter"/>
              <a:cs typeface="Inter"/>
              <a:sym typeface="Inter"/>
            </a:endParaRPr>
          </a:p>
        </p:txBody>
      </p:sp>
      <p:sp>
        <p:nvSpPr>
          <p:cNvPr id="205" name="Google Shape;205;p28"/>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211" name="Google Shape;211;p29"/>
          <p:cNvSpPr txBox="1"/>
          <p:nvPr/>
        </p:nvSpPr>
        <p:spPr>
          <a:xfrm>
            <a:off x="311700" y="589000"/>
            <a:ext cx="8832300" cy="45546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00">
                <a:latin typeface="Inter"/>
                <a:ea typeface="Inter"/>
                <a:cs typeface="Inter"/>
                <a:sym typeface="Inter"/>
              </a:rPr>
              <a:t>Now we found out bending moment and then plotted its graphs.</a:t>
            </a:r>
            <a:endParaRPr sz="1000">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Bending_Moment</a:t>
            </a:r>
            <a:r>
              <a:rPr lang="en" sz="750">
                <a:solidFill>
                  <a:srgbClr val="D4D4D4"/>
                </a:solidFill>
                <a:highlight>
                  <a:srgbClr val="1E1E1E"/>
                </a:highlight>
                <a:latin typeface="Inter"/>
                <a:ea typeface="Inter"/>
                <a:cs typeface="Inter"/>
                <a:sym typeface="Inter"/>
              </a:rPr>
              <a:t> = [((</a:t>
            </a:r>
            <a:r>
              <a:rPr lang="en" sz="750">
                <a:solidFill>
                  <a:srgbClr val="9CDCFE"/>
                </a:solidFill>
                <a:highlight>
                  <a:srgbClr val="1E1E1E"/>
                </a:highlight>
                <a:latin typeface="Inter"/>
                <a:ea typeface="Inter"/>
                <a:cs typeface="Inter"/>
                <a:sym typeface="Inter"/>
              </a:rPr>
              <a:t>force_len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20</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1000</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20</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5</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Bending_Moment</a:t>
            </a:r>
            <a:endParaRPr sz="750">
              <a:solidFill>
                <a:srgbClr val="9CDCFE"/>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C586C0"/>
                </a:solidFill>
                <a:highlight>
                  <a:srgbClr val="1E1E1E"/>
                </a:highlight>
                <a:latin typeface="Inter"/>
                <a:ea typeface="Inter"/>
                <a:cs typeface="Inter"/>
                <a:sym typeface="Inter"/>
              </a:rPr>
              <a:t>import</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matplotlib</a:t>
            </a:r>
            <a:r>
              <a:rPr lang="en" sz="750">
                <a:solidFill>
                  <a:srgbClr val="D4D4D4"/>
                </a:solidFill>
                <a:highlight>
                  <a:srgbClr val="1E1E1E"/>
                </a:highlight>
                <a:latin typeface="Inter"/>
                <a:ea typeface="Inter"/>
                <a:cs typeface="Inter"/>
                <a:sym typeface="Inter"/>
              </a:rPr>
              <a:t>.</a:t>
            </a:r>
            <a:r>
              <a:rPr lang="en" sz="750">
                <a:solidFill>
                  <a:srgbClr val="4EC9B0"/>
                </a:solidFill>
                <a:highlight>
                  <a:srgbClr val="1E1E1E"/>
                </a:highlight>
                <a:latin typeface="Inter"/>
                <a:ea typeface="Inter"/>
                <a:cs typeface="Inter"/>
                <a:sym typeface="Inter"/>
              </a:rPr>
              <a:t>pyplot</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as</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 </a:t>
            </a:r>
            <a:r>
              <a:rPr lang="en" sz="750">
                <a:solidFill>
                  <a:srgbClr val="B5CEA8"/>
                </a:solidFill>
                <a:highlight>
                  <a:srgbClr val="1E1E1E"/>
                </a:highlight>
                <a:latin typeface="Inter"/>
                <a:ea typeface="Inter"/>
                <a:cs typeface="Inter"/>
                <a:sym typeface="Inter"/>
              </a:rPr>
              <a:t>0</a:t>
            </a:r>
            <a:endParaRPr sz="75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step</a:t>
            </a:r>
            <a:r>
              <a:rPr lang="en" sz="750">
                <a:solidFill>
                  <a:srgbClr val="D4D4D4"/>
                </a:solidFill>
                <a:highlight>
                  <a:srgbClr val="1E1E1E"/>
                </a:highlight>
                <a:latin typeface="Inter"/>
                <a:ea typeface="Inter"/>
                <a:cs typeface="Inter"/>
                <a:sym typeface="Inter"/>
              </a:rPr>
              <a:t> = </a:t>
            </a:r>
            <a:r>
              <a:rPr lang="en" sz="750">
                <a:solidFill>
                  <a:srgbClr val="B5CEA8"/>
                </a:solidFill>
                <a:highlight>
                  <a:srgbClr val="1E1E1E"/>
                </a:highlight>
                <a:latin typeface="Inter"/>
                <a:ea typeface="Inter"/>
                <a:cs typeface="Inter"/>
                <a:sym typeface="Inter"/>
              </a:rPr>
              <a:t>0.2</a:t>
            </a:r>
            <a:endParaRPr sz="75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x</a:t>
            </a:r>
            <a:r>
              <a:rPr lang="en" sz="750">
                <a:solidFill>
                  <a:srgbClr val="D4D4D4"/>
                </a:solidFill>
                <a:highlight>
                  <a:srgbClr val="1E1E1E"/>
                </a:highlight>
                <a:latin typeface="Inter"/>
                <a:ea typeface="Inter"/>
                <a:cs typeface="Inter"/>
                <a:sym typeface="Inter"/>
              </a:rPr>
              <a:t> = []</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j</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100</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x</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append</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 </a:t>
            </a:r>
            <a:r>
              <a:rPr lang="en" sz="750">
                <a:solidFill>
                  <a:srgbClr val="9CDCFE"/>
                </a:solidFill>
                <a:highlight>
                  <a:srgbClr val="1E1E1E"/>
                </a:highlight>
                <a:latin typeface="Inter"/>
                <a:ea typeface="Inter"/>
                <a:cs typeface="Inter"/>
                <a:sym typeface="Inter"/>
              </a:rPr>
              <a:t>step</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bd</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Bending_Moment</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y</a:t>
            </a:r>
            <a:r>
              <a:rPr lang="en" sz="750">
                <a:solidFill>
                  <a:srgbClr val="D4D4D4"/>
                </a:solidFill>
                <a:highlight>
                  <a:srgbClr val="1E1E1E"/>
                </a:highlight>
                <a:latin typeface="Inter"/>
                <a:ea typeface="Inter"/>
                <a:cs typeface="Inter"/>
                <a:sym typeface="Inter"/>
              </a:rPr>
              <a:t> = []</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n</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x</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y</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append</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bd</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100</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n</a:t>
            </a:r>
            <a:r>
              <a:rPr lang="en" sz="750">
                <a:solidFill>
                  <a:srgbClr val="D4D4D4"/>
                </a:solidFill>
                <a:highlight>
                  <a:srgbClr val="1E1E1E"/>
                </a:highlight>
                <a:latin typeface="Inter"/>
                <a:ea typeface="Inter"/>
                <a:cs typeface="Inter"/>
                <a:sym typeface="Inter"/>
              </a:rPr>
              <a:t> + (</a:t>
            </a:r>
            <a:r>
              <a:rPr lang="en" sz="750">
                <a:solidFill>
                  <a:srgbClr val="9CDCFE"/>
                </a:solidFill>
                <a:highlight>
                  <a:srgbClr val="1E1E1E"/>
                </a:highlight>
                <a:latin typeface="Inter"/>
                <a:ea typeface="Inter"/>
                <a:cs typeface="Inter"/>
                <a:sym typeface="Inter"/>
              </a:rPr>
              <a:t>bd</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5</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n</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figure</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plot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x</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y</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title</a:t>
            </a:r>
            <a:r>
              <a:rPr lang="en" sz="750">
                <a:solidFill>
                  <a:srgbClr val="D4D4D4"/>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"Bending Moment Diagram"</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xlabel</a:t>
            </a:r>
            <a:r>
              <a:rPr lang="en" sz="750">
                <a:solidFill>
                  <a:srgbClr val="D4D4D4"/>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"Distance from Neutral Axis (m)"</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ylabel</a:t>
            </a:r>
            <a:r>
              <a:rPr lang="en" sz="750">
                <a:solidFill>
                  <a:srgbClr val="D4D4D4"/>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"Bending Moment (kN.m)"</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plt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show</a:t>
            </a:r>
            <a:r>
              <a:rPr lang="en" sz="750">
                <a:solidFill>
                  <a:srgbClr val="D4D4D4"/>
                </a:solidFill>
                <a:highlight>
                  <a:srgbClr val="1E1E1E"/>
                </a:highlight>
                <a:latin typeface="Inter"/>
                <a:ea typeface="Inter"/>
                <a:cs typeface="Inter"/>
                <a:sym typeface="Inter"/>
              </a:rPr>
              <a:t>()</a:t>
            </a:r>
            <a:endParaRPr sz="1000">
              <a:latin typeface="Inter"/>
              <a:ea typeface="Inter"/>
              <a:cs typeface="Inter"/>
              <a:sym typeface="Inter"/>
            </a:endParaRPr>
          </a:p>
          <a:p>
            <a:pPr marL="0" lvl="0" indent="0" algn="l" rtl="0">
              <a:lnSpc>
                <a:spcPct val="135714"/>
              </a:lnSpc>
              <a:spcBef>
                <a:spcPts val="0"/>
              </a:spcBef>
              <a:spcAft>
                <a:spcPts val="0"/>
              </a:spcAft>
              <a:buNone/>
            </a:pPr>
            <a:r>
              <a:rPr lang="en" sz="1000">
                <a:latin typeface="Inter"/>
                <a:ea typeface="Inter"/>
                <a:cs typeface="Inter"/>
                <a:sym typeface="Inter"/>
              </a:rPr>
              <a:t>We then calculated bending stress and then checked if material can withstand or not</a:t>
            </a:r>
            <a:endParaRPr sz="1000">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Bending_Stress</a:t>
            </a:r>
            <a:r>
              <a:rPr lang="en" sz="750">
                <a:solidFill>
                  <a:srgbClr val="D4D4D4"/>
                </a:solidFill>
                <a:highlight>
                  <a:srgbClr val="1E1E1E"/>
                </a:highlight>
                <a:latin typeface="Inter"/>
                <a:ea typeface="Inter"/>
                <a:cs typeface="Inter"/>
                <a:sym typeface="Inter"/>
              </a:rPr>
              <a:t> = [(</a:t>
            </a:r>
            <a:r>
              <a:rPr lang="en" sz="750">
                <a:solidFill>
                  <a:srgbClr val="9CDCFE"/>
                </a:solidFill>
                <a:highlight>
                  <a:srgbClr val="1E1E1E"/>
                </a:highlight>
                <a:latin typeface="Inter"/>
                <a:ea typeface="Inter"/>
                <a:cs typeface="Inter"/>
                <a:sym typeface="Inter"/>
              </a:rPr>
              <a:t>Bending_Moment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4FC1FF"/>
                </a:solidFill>
                <a:highlight>
                  <a:srgbClr val="1E1E1E"/>
                </a:highlight>
                <a:latin typeface="Inter"/>
                <a:ea typeface="Inter"/>
                <a:cs typeface="Inter"/>
                <a:sym typeface="Inter"/>
              </a:rPr>
              <a:t>Y_1</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sum</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Second_MOI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1000</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10</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9CDCFE"/>
                </a:solidFill>
                <a:highlight>
                  <a:srgbClr val="1E1E1E"/>
                </a:highlight>
                <a:latin typeface="Inter"/>
                <a:ea typeface="Inter"/>
                <a:cs typeface="Inter"/>
                <a:sym typeface="Inter"/>
              </a:rPr>
              <a:t>Bending_Stress</a:t>
            </a:r>
            <a:endParaRPr sz="750">
              <a:solidFill>
                <a:srgbClr val="9CDCFE"/>
              </a:solidFill>
              <a:highlight>
                <a:srgbClr val="1E1E1E"/>
              </a:highlight>
              <a:latin typeface="Inter"/>
              <a:ea typeface="Inter"/>
              <a:cs typeface="Inter"/>
              <a:sym typeface="Inter"/>
            </a:endParaRPr>
          </a:p>
          <a:p>
            <a:pPr marL="0" lvl="0" indent="0" algn="l" rtl="0">
              <a:spcBef>
                <a:spcPts val="0"/>
              </a:spcBef>
              <a:spcAft>
                <a:spcPts val="0"/>
              </a:spcAft>
              <a:buNone/>
            </a:pPr>
            <a:endParaRPr sz="500">
              <a:latin typeface="Inter"/>
              <a:ea typeface="Inter"/>
              <a:cs typeface="Inter"/>
              <a:sym typeface="Inter"/>
            </a:endParaRPr>
          </a:p>
          <a:p>
            <a:pPr marL="0" lvl="0" indent="0" algn="l" rtl="0">
              <a:lnSpc>
                <a:spcPct val="135714"/>
              </a:lnSpc>
              <a:spcBef>
                <a:spcPts val="0"/>
              </a:spcBef>
              <a:spcAft>
                <a:spcPts val="0"/>
              </a:spcAft>
              <a:buNone/>
            </a:pPr>
            <a:r>
              <a:rPr lang="en" sz="750">
                <a:solidFill>
                  <a:srgbClr val="C586C0"/>
                </a:solidFill>
                <a:highlight>
                  <a:srgbClr val="1E1E1E"/>
                </a:highlight>
                <a:latin typeface="Inter"/>
                <a:ea typeface="Inter"/>
                <a:cs typeface="Inter"/>
                <a:sym typeface="Inter"/>
              </a:rPr>
              <a:t>for</a:t>
            </a:r>
            <a:r>
              <a:rPr lang="en" sz="750">
                <a:solidFill>
                  <a:srgbClr val="D4D4D4"/>
                </a:solidFill>
                <a:highlight>
                  <a:srgbClr val="1E1E1E"/>
                </a:highlight>
                <a:latin typeface="Inter"/>
                <a:ea typeface="Inter"/>
                <a:cs typeface="Inter"/>
                <a:sym typeface="Inter"/>
              </a:rPr>
              <a:t> </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in</a:t>
            </a:r>
            <a:r>
              <a:rPr lang="en" sz="750">
                <a:solidFill>
                  <a:srgbClr val="D4D4D4"/>
                </a:solidFill>
                <a:highlight>
                  <a:srgbClr val="1E1E1E"/>
                </a:highlight>
                <a:latin typeface="Inter"/>
                <a:ea typeface="Inter"/>
                <a:cs typeface="Inter"/>
                <a:sym typeface="Inter"/>
              </a:rPr>
              <a:t> </a:t>
            </a:r>
            <a:r>
              <a:rPr lang="en" sz="750">
                <a:solidFill>
                  <a:srgbClr val="4EC9B0"/>
                </a:solidFill>
                <a:highlight>
                  <a:srgbClr val="1E1E1E"/>
                </a:highlight>
                <a:latin typeface="Inter"/>
                <a:ea typeface="Inter"/>
                <a:cs typeface="Inter"/>
                <a:sym typeface="Inter"/>
              </a:rPr>
              <a:t>range</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len</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data_arr</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if</a:t>
            </a:r>
            <a:r>
              <a:rPr lang="en" sz="750">
                <a:solidFill>
                  <a:srgbClr val="D4D4D4"/>
                </a:solidFill>
                <a:highlight>
                  <a:srgbClr val="1E1E1E"/>
                </a:highlight>
                <a:latin typeface="Inter"/>
                <a:ea typeface="Inter"/>
                <a:cs typeface="Inter"/>
                <a:sym typeface="Inter"/>
              </a:rPr>
              <a:t> </a:t>
            </a:r>
            <a:r>
              <a:rPr lang="en" sz="750">
                <a:solidFill>
                  <a:srgbClr val="DCDCAA"/>
                </a:solidFill>
                <a:highlight>
                  <a:srgbClr val="1E1E1E"/>
                </a:highlight>
                <a:latin typeface="Inter"/>
                <a:ea typeface="Inter"/>
                <a:cs typeface="Inter"/>
                <a:sym typeface="Inter"/>
              </a:rPr>
              <a:t>abs</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Bending_Stress</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])&lt;=</a:t>
            </a:r>
            <a:r>
              <a:rPr lang="en" sz="750">
                <a:solidFill>
                  <a:srgbClr val="4EC9B0"/>
                </a:solidFill>
                <a:highlight>
                  <a:srgbClr val="1E1E1E"/>
                </a:highlight>
                <a:latin typeface="Inter"/>
                <a:ea typeface="Inter"/>
                <a:cs typeface="Inter"/>
                <a:sym typeface="Inter"/>
              </a:rPr>
              <a:t>float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data_arr</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2</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DCDCAA"/>
                </a:solidFill>
                <a:highlight>
                  <a:srgbClr val="1E1E1E"/>
                </a:highlight>
                <a:latin typeface="Inter"/>
                <a:ea typeface="Inter"/>
                <a:cs typeface="Inter"/>
                <a:sym typeface="Inter"/>
              </a:rPr>
              <a:t>print</a:t>
            </a:r>
            <a:r>
              <a:rPr lang="en" sz="750">
                <a:solidFill>
                  <a:srgbClr val="D4D4D4"/>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"Material ID = </a:t>
            </a:r>
            <a:r>
              <a:rPr lang="en" sz="750">
                <a:solidFill>
                  <a:srgbClr val="569CD6"/>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 ; Pass</a:t>
            </a:r>
            <a:r>
              <a:rPr lang="en" sz="750">
                <a:solidFill>
                  <a:srgbClr val="D7BA7D"/>
                </a:solidFill>
                <a:highlight>
                  <a:srgbClr val="1E1E1E"/>
                </a:highlight>
                <a:latin typeface="Inter"/>
                <a:ea typeface="Inter"/>
                <a:cs typeface="Inter"/>
                <a:sym typeface="Inter"/>
              </a:rPr>
              <a:t>\n</a:t>
            </a:r>
            <a:r>
              <a:rPr lang="en" sz="750">
                <a:solidFill>
                  <a:srgbClr val="CE9178"/>
                </a:solidFill>
                <a:highlight>
                  <a:srgbClr val="1E1E1E"/>
                </a:highlight>
                <a:latin typeface="Inter"/>
                <a:ea typeface="Inter"/>
                <a:cs typeface="Inter"/>
                <a:sym typeface="Inter"/>
              </a:rPr>
              <a: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format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data_arr</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0</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C586C0"/>
                </a:solidFill>
                <a:highlight>
                  <a:srgbClr val="1E1E1E"/>
                </a:highlight>
                <a:latin typeface="Inter"/>
                <a:ea typeface="Inter"/>
                <a:cs typeface="Inter"/>
                <a:sym typeface="Inter"/>
              </a:rPr>
              <a:t>else</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750">
                <a:solidFill>
                  <a:srgbClr val="D4D4D4"/>
                </a:solidFill>
                <a:highlight>
                  <a:srgbClr val="1E1E1E"/>
                </a:highlight>
                <a:latin typeface="Inter"/>
                <a:ea typeface="Inter"/>
                <a:cs typeface="Inter"/>
                <a:sym typeface="Inter"/>
              </a:rPr>
              <a:t>    </a:t>
            </a:r>
            <a:r>
              <a:rPr lang="en" sz="750">
                <a:solidFill>
                  <a:srgbClr val="DCDCAA"/>
                </a:solidFill>
                <a:highlight>
                  <a:srgbClr val="1E1E1E"/>
                </a:highlight>
                <a:latin typeface="Inter"/>
                <a:ea typeface="Inter"/>
                <a:cs typeface="Inter"/>
                <a:sym typeface="Inter"/>
              </a:rPr>
              <a:t>print</a:t>
            </a:r>
            <a:r>
              <a:rPr lang="en" sz="750">
                <a:solidFill>
                  <a:srgbClr val="D4D4D4"/>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"Material ID = </a:t>
            </a:r>
            <a:r>
              <a:rPr lang="en" sz="750">
                <a:solidFill>
                  <a:srgbClr val="569CD6"/>
                </a:solidFill>
                <a:highlight>
                  <a:srgbClr val="1E1E1E"/>
                </a:highlight>
                <a:latin typeface="Inter"/>
                <a:ea typeface="Inter"/>
                <a:cs typeface="Inter"/>
                <a:sym typeface="Inter"/>
              </a:rPr>
              <a:t>{}</a:t>
            </a:r>
            <a:r>
              <a:rPr lang="en" sz="750">
                <a:solidFill>
                  <a:srgbClr val="CE9178"/>
                </a:solidFill>
                <a:highlight>
                  <a:srgbClr val="1E1E1E"/>
                </a:highlight>
                <a:latin typeface="Inter"/>
                <a:ea typeface="Inter"/>
                <a:cs typeface="Inter"/>
                <a:sym typeface="Inter"/>
              </a:rPr>
              <a:t> ; Fail</a:t>
            </a:r>
            <a:r>
              <a:rPr lang="en" sz="750">
                <a:solidFill>
                  <a:srgbClr val="D7BA7D"/>
                </a:solidFill>
                <a:highlight>
                  <a:srgbClr val="1E1E1E"/>
                </a:highlight>
                <a:latin typeface="Inter"/>
                <a:ea typeface="Inter"/>
                <a:cs typeface="Inter"/>
                <a:sym typeface="Inter"/>
              </a:rPr>
              <a:t>\n</a:t>
            </a:r>
            <a:r>
              <a:rPr lang="en" sz="750">
                <a:solidFill>
                  <a:srgbClr val="CE9178"/>
                </a:solidFill>
                <a:highlight>
                  <a:srgbClr val="1E1E1E"/>
                </a:highlight>
                <a:latin typeface="Inter"/>
                <a:ea typeface="Inter"/>
                <a:cs typeface="Inter"/>
                <a:sym typeface="Inter"/>
              </a:rPr>
              <a:t>"</a:t>
            </a:r>
            <a:r>
              <a:rPr lang="en" sz="750">
                <a:solidFill>
                  <a:srgbClr val="D4D4D4"/>
                </a:solidFill>
                <a:highlight>
                  <a:srgbClr val="1E1E1E"/>
                </a:highlight>
                <a:latin typeface="Inter"/>
                <a:ea typeface="Inter"/>
                <a:cs typeface="Inter"/>
                <a:sym typeface="Inter"/>
              </a:rPr>
              <a:t>.</a:t>
            </a:r>
            <a:r>
              <a:rPr lang="en" sz="750">
                <a:solidFill>
                  <a:srgbClr val="DCDCAA"/>
                </a:solidFill>
                <a:highlight>
                  <a:srgbClr val="1E1E1E"/>
                </a:highlight>
                <a:latin typeface="Inter"/>
                <a:ea typeface="Inter"/>
                <a:cs typeface="Inter"/>
                <a:sym typeface="Inter"/>
              </a:rPr>
              <a:t>format</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data_arr</a:t>
            </a:r>
            <a:r>
              <a:rPr lang="en" sz="750">
                <a:solidFill>
                  <a:srgbClr val="D4D4D4"/>
                </a:solidFill>
                <a:highlight>
                  <a:srgbClr val="1E1E1E"/>
                </a:highlight>
                <a:latin typeface="Inter"/>
                <a:ea typeface="Inter"/>
                <a:cs typeface="Inter"/>
                <a:sym typeface="Inter"/>
              </a:rPr>
              <a:t>[</a:t>
            </a:r>
            <a:r>
              <a:rPr lang="en" sz="750">
                <a:solidFill>
                  <a:srgbClr val="9CDCFE"/>
                </a:solidFill>
                <a:highlight>
                  <a:srgbClr val="1E1E1E"/>
                </a:highlight>
                <a:latin typeface="Inter"/>
                <a:ea typeface="Inter"/>
                <a:cs typeface="Inter"/>
                <a:sym typeface="Inter"/>
              </a:rPr>
              <a:t>i</a:t>
            </a:r>
            <a:r>
              <a:rPr lang="en" sz="750">
                <a:solidFill>
                  <a:srgbClr val="D4D4D4"/>
                </a:solidFill>
                <a:highlight>
                  <a:srgbClr val="1E1E1E"/>
                </a:highlight>
                <a:latin typeface="Inter"/>
                <a:ea typeface="Inter"/>
                <a:cs typeface="Inter"/>
                <a:sym typeface="Inter"/>
              </a:rPr>
              <a:t>][</a:t>
            </a:r>
            <a:r>
              <a:rPr lang="en" sz="750">
                <a:solidFill>
                  <a:srgbClr val="B5CEA8"/>
                </a:solidFill>
                <a:highlight>
                  <a:srgbClr val="1E1E1E"/>
                </a:highlight>
                <a:latin typeface="Inter"/>
                <a:ea typeface="Inter"/>
                <a:cs typeface="Inter"/>
                <a:sym typeface="Inter"/>
              </a:rPr>
              <a:t>0</a:t>
            </a:r>
            <a:r>
              <a:rPr lang="en" sz="750">
                <a:solidFill>
                  <a:srgbClr val="D4D4D4"/>
                </a:solidFill>
                <a:highlight>
                  <a:srgbClr val="1E1E1E"/>
                </a:highlight>
                <a:latin typeface="Inter"/>
                <a:ea typeface="Inter"/>
                <a:cs typeface="Inter"/>
                <a:sym typeface="Inter"/>
              </a:rPr>
              <a:t>]))</a:t>
            </a:r>
            <a:endParaRPr sz="750">
              <a:solidFill>
                <a:srgbClr val="D4D4D4"/>
              </a:solidFill>
              <a:highlight>
                <a:srgbClr val="1E1E1E"/>
              </a:highlight>
              <a:latin typeface="Inter"/>
              <a:ea typeface="Inter"/>
              <a:cs typeface="Inter"/>
              <a:sym typeface="Inter"/>
            </a:endParaRPr>
          </a:p>
          <a:p>
            <a:pPr marL="0" lvl="0" indent="0" algn="l" rtl="0">
              <a:spcBef>
                <a:spcPts val="0"/>
              </a:spcBef>
              <a:spcAft>
                <a:spcPts val="0"/>
              </a:spcAft>
              <a:buNone/>
            </a:pPr>
            <a:endParaRPr sz="500">
              <a:latin typeface="Inter"/>
              <a:ea typeface="Inter"/>
              <a:cs typeface="Inter"/>
              <a:sym typeface="Inter"/>
            </a:endParaRPr>
          </a:p>
          <a:p>
            <a:pPr marL="0" lvl="0" indent="0" algn="l" rtl="0">
              <a:spcBef>
                <a:spcPts val="0"/>
              </a:spcBef>
              <a:spcAft>
                <a:spcPts val="0"/>
              </a:spcAft>
              <a:buNone/>
            </a:pPr>
            <a:endParaRPr sz="500">
              <a:latin typeface="Inter"/>
              <a:ea typeface="Inter"/>
              <a:cs typeface="Inter"/>
              <a:sym typeface="Inter"/>
            </a:endParaRPr>
          </a:p>
          <a:p>
            <a:pPr marL="0" lvl="0" indent="0" algn="l" rtl="0">
              <a:lnSpc>
                <a:spcPct val="135714"/>
              </a:lnSpc>
              <a:spcBef>
                <a:spcPts val="0"/>
              </a:spcBef>
              <a:spcAft>
                <a:spcPts val="0"/>
              </a:spcAft>
              <a:buNone/>
            </a:pPr>
            <a:endParaRPr sz="1000">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a:p>
            <a:pPr marL="0" lvl="0" indent="0" algn="l" rtl="0">
              <a:lnSpc>
                <a:spcPct val="135714"/>
              </a:lnSpc>
              <a:spcBef>
                <a:spcPts val="0"/>
              </a:spcBef>
              <a:spcAft>
                <a:spcPts val="0"/>
              </a:spcAft>
              <a:buNone/>
            </a:pPr>
            <a:endParaRPr sz="900">
              <a:latin typeface="Inter"/>
              <a:ea typeface="Inter"/>
              <a:cs typeface="Inter"/>
              <a:sym typeface="Inter"/>
            </a:endParaRPr>
          </a:p>
          <a:p>
            <a:pPr marL="0" lvl="0" indent="0" algn="l" rtl="0">
              <a:lnSpc>
                <a:spcPct val="135714"/>
              </a:lnSpc>
              <a:spcBef>
                <a:spcPts val="0"/>
              </a:spcBef>
              <a:spcAft>
                <a:spcPts val="0"/>
              </a:spcAft>
              <a:buNone/>
            </a:pPr>
            <a:endParaRPr sz="750">
              <a:solidFill>
                <a:srgbClr val="9CDCFE"/>
              </a:solidFill>
              <a:highlight>
                <a:srgbClr val="1E1E1E"/>
              </a:highlight>
              <a:latin typeface="Inter"/>
              <a:ea typeface="Inter"/>
              <a:cs typeface="Inter"/>
              <a:sym typeface="Inter"/>
            </a:endParaRPr>
          </a:p>
          <a:p>
            <a:pPr marL="0" lvl="0" indent="0" algn="l" rtl="0">
              <a:spcBef>
                <a:spcPts val="0"/>
              </a:spcBef>
              <a:spcAft>
                <a:spcPts val="0"/>
              </a:spcAft>
              <a:buNone/>
            </a:pPr>
            <a:endParaRPr sz="100">
              <a:latin typeface="Inter"/>
              <a:ea typeface="Inter"/>
              <a:cs typeface="Inter"/>
              <a:sym typeface="Inter"/>
            </a:endParaRPr>
          </a:p>
        </p:txBody>
      </p:sp>
      <p:sp>
        <p:nvSpPr>
          <p:cNvPr id="212" name="Google Shape;212;p29"/>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13" name="Google Shape;213;p29"/>
          <p:cNvPicPr preferRelativeResize="0"/>
          <p:nvPr/>
        </p:nvPicPr>
        <p:blipFill>
          <a:blip r:embed="rId3">
            <a:alphaModFix/>
          </a:blip>
          <a:stretch>
            <a:fillRect/>
          </a:stretch>
        </p:blipFill>
        <p:spPr>
          <a:xfrm>
            <a:off x="4572002" y="434577"/>
            <a:ext cx="4024100" cy="32065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219" name="Google Shape;219;p30"/>
          <p:cNvSpPr txBox="1"/>
          <p:nvPr/>
        </p:nvSpPr>
        <p:spPr>
          <a:xfrm>
            <a:off x="371200" y="690300"/>
            <a:ext cx="8832300" cy="44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Inter"/>
                <a:ea typeface="Inter"/>
                <a:cs typeface="Inter"/>
                <a:sym typeface="Inter"/>
              </a:rPr>
              <a:t>Verifying Toolkit for homogenous orientation</a:t>
            </a:r>
            <a:endParaRPr sz="1000">
              <a:latin typeface="Inter"/>
              <a:ea typeface="Inter"/>
              <a:cs typeface="Inter"/>
              <a:sym typeface="Inter"/>
            </a:endParaRPr>
          </a:p>
          <a:p>
            <a:pPr marL="0" lvl="0" indent="0" algn="l" rtl="0">
              <a:spcBef>
                <a:spcPts val="0"/>
              </a:spcBef>
              <a:spcAft>
                <a:spcPts val="0"/>
              </a:spcAft>
              <a:buNone/>
            </a:pPr>
            <a:r>
              <a:rPr lang="en" sz="1000">
                <a:solidFill>
                  <a:srgbClr val="9CDCFE"/>
                </a:solidFill>
                <a:highlight>
                  <a:srgbClr val="1E1E1E"/>
                </a:highlight>
                <a:latin typeface="Inter"/>
                <a:ea typeface="Inter"/>
                <a:cs typeface="Inter"/>
                <a:sym typeface="Inter"/>
              </a:rPr>
              <a:t>h</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0.4</a:t>
            </a:r>
            <a:endParaRPr sz="100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w</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0.2</a:t>
            </a:r>
            <a:endParaRPr sz="100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Volume</a:t>
            </a:r>
            <a:r>
              <a:rPr lang="en" sz="1000">
                <a:solidFill>
                  <a:srgbClr val="D4D4D4"/>
                </a:solidFill>
                <a:highlight>
                  <a:srgbClr val="1E1E1E"/>
                </a:highlight>
                <a:latin typeface="Inter"/>
                <a:ea typeface="Inter"/>
                <a:cs typeface="Inter"/>
                <a:sym typeface="Inter"/>
              </a:rPr>
              <a:t>  =</a:t>
            </a:r>
            <a:r>
              <a:rPr lang="en" sz="1000">
                <a:solidFill>
                  <a:srgbClr val="B5CEA8"/>
                </a:solidFill>
                <a:highlight>
                  <a:srgbClr val="1E1E1E"/>
                </a:highlight>
                <a:latin typeface="Inter"/>
                <a:ea typeface="Inter"/>
                <a:cs typeface="Inter"/>
                <a:sym typeface="Inter"/>
              </a:rPr>
              <a:t>20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0.2</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0.04</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a:t>
            </a:r>
            <a:endParaRPr sz="1000">
              <a:solidFill>
                <a:srgbClr val="6A9955"/>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S_Moi</a:t>
            </a:r>
            <a:r>
              <a:rPr lang="en" sz="1000">
                <a:solidFill>
                  <a:srgbClr val="D4D4D4"/>
                </a:solidFill>
                <a:highlight>
                  <a:srgbClr val="1E1E1E"/>
                </a:highlight>
                <a:latin typeface="Inter"/>
                <a:ea typeface="Inter"/>
                <a:cs typeface="Inter"/>
                <a:sym typeface="Inter"/>
              </a:rPr>
              <a:t> = (</a:t>
            </a:r>
            <a:r>
              <a:rPr lang="en" sz="1000">
                <a:solidFill>
                  <a:srgbClr val="9CDCFE"/>
                </a:solidFill>
                <a:highlight>
                  <a:srgbClr val="1E1E1E"/>
                </a:highlight>
                <a:latin typeface="Inter"/>
                <a:ea typeface="Inter"/>
                <a:cs typeface="Inter"/>
                <a:sym typeface="Inter"/>
              </a:rPr>
              <a:t>w</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h</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3</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12</a:t>
            </a:r>
            <a:endParaRPr sz="1000">
              <a:solidFill>
                <a:srgbClr val="B5CEA8"/>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B_Moment_val</a:t>
            </a:r>
            <a:r>
              <a:rPr lang="en" sz="1000">
                <a:solidFill>
                  <a:srgbClr val="D4D4D4"/>
                </a:solidFill>
                <a:highlight>
                  <a:srgbClr val="1E1E1E"/>
                </a:highlight>
                <a:latin typeface="Inter"/>
                <a:ea typeface="Inter"/>
                <a:cs typeface="Inter"/>
                <a:sym typeface="Inter"/>
              </a:rPr>
              <a:t>=[]</a:t>
            </a:r>
            <a:endParaRPr sz="1000">
              <a:solidFill>
                <a:srgbClr val="6A9955"/>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C586C0"/>
                </a:solidFill>
                <a:highlight>
                  <a:srgbClr val="1E1E1E"/>
                </a:highlight>
                <a:latin typeface="Inter"/>
                <a:ea typeface="Inter"/>
                <a:cs typeface="Inter"/>
                <a:sym typeface="Inter"/>
              </a:rPr>
              <a:t>for</a:t>
            </a: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in</a:t>
            </a:r>
            <a:r>
              <a:rPr lang="en" sz="1000">
                <a:solidFill>
                  <a:srgbClr val="D4D4D4"/>
                </a:solidFill>
                <a:highlight>
                  <a:srgbClr val="1E1E1E"/>
                </a:highlight>
                <a:latin typeface="Inter"/>
                <a:ea typeface="Inter"/>
                <a:cs typeface="Inter"/>
                <a:sym typeface="Inter"/>
              </a:rPr>
              <a:t> </a:t>
            </a:r>
            <a:r>
              <a:rPr lang="en" sz="1000">
                <a:solidFill>
                  <a:srgbClr val="4EC9B0"/>
                </a:solidFill>
                <a:highlight>
                  <a:srgbClr val="1E1E1E"/>
                </a:highlight>
                <a:latin typeface="Inter"/>
                <a:ea typeface="Inter"/>
                <a:cs typeface="Inter"/>
                <a:sym typeface="Inter"/>
              </a:rPr>
              <a:t>range</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B_Moment_val</a:t>
            </a:r>
            <a:r>
              <a:rPr lang="en" sz="1000">
                <a:solidFill>
                  <a:srgbClr val="D4D4D4"/>
                </a:solidFill>
                <a:highlight>
                  <a:srgbClr val="1E1E1E"/>
                </a:highlight>
                <a:latin typeface="Inter"/>
                <a:ea typeface="Inter"/>
                <a:cs typeface="Inter"/>
                <a:sym typeface="Inter"/>
              </a:rPr>
              <a:t>.</a:t>
            </a:r>
            <a:r>
              <a:rPr lang="en" sz="1000">
                <a:solidFill>
                  <a:srgbClr val="DCDCAA"/>
                </a:solidFill>
                <a:highlight>
                  <a:srgbClr val="1E1E1E"/>
                </a:highlight>
                <a:latin typeface="Inter"/>
                <a:ea typeface="Inter"/>
                <a:cs typeface="Inter"/>
                <a:sym typeface="Inter"/>
              </a:rPr>
              <a:t>append</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force_len</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1000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20</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4</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CDCAA"/>
                </a:solidFill>
                <a:highlight>
                  <a:srgbClr val="1E1E1E"/>
                </a:highlight>
                <a:latin typeface="Inter"/>
                <a:ea typeface="Inter"/>
                <a:cs typeface="Inter"/>
                <a:sym typeface="Inter"/>
              </a:rPr>
              <a:t>print</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B_Moment_val</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9CDCFE"/>
                </a:solidFill>
                <a:highlight>
                  <a:srgbClr val="1E1E1E"/>
                </a:highlight>
                <a:latin typeface="Inter"/>
                <a:ea typeface="Inter"/>
                <a:cs typeface="Inter"/>
                <a:sym typeface="Inter"/>
              </a:rPr>
              <a:t>Max_stress</a:t>
            </a:r>
            <a:r>
              <a:rPr lang="en" sz="1000">
                <a:solidFill>
                  <a:srgbClr val="D4D4D4"/>
                </a:solidFill>
                <a:highlight>
                  <a:srgbClr val="1E1E1E"/>
                </a:highlight>
                <a:latin typeface="Inter"/>
                <a:ea typeface="Inter"/>
                <a:cs typeface="Inter"/>
                <a:sym typeface="Inter"/>
              </a:rPr>
              <a:t> = []</a:t>
            </a:r>
            <a:endParaRPr sz="1000">
              <a:solidFill>
                <a:srgbClr val="6A9955"/>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C586C0"/>
                </a:solidFill>
                <a:highlight>
                  <a:srgbClr val="1E1E1E"/>
                </a:highlight>
                <a:latin typeface="Inter"/>
                <a:ea typeface="Inter"/>
                <a:cs typeface="Inter"/>
                <a:sym typeface="Inter"/>
              </a:rPr>
              <a:t>for</a:t>
            </a: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in</a:t>
            </a:r>
            <a:r>
              <a:rPr lang="en" sz="1000">
                <a:solidFill>
                  <a:srgbClr val="D4D4D4"/>
                </a:solidFill>
                <a:highlight>
                  <a:srgbClr val="1E1E1E"/>
                </a:highlight>
                <a:latin typeface="Inter"/>
                <a:ea typeface="Inter"/>
                <a:cs typeface="Inter"/>
                <a:sym typeface="Inter"/>
              </a:rPr>
              <a:t> </a:t>
            </a:r>
            <a:r>
              <a:rPr lang="en" sz="1000">
                <a:solidFill>
                  <a:srgbClr val="4EC9B0"/>
                </a:solidFill>
                <a:highlight>
                  <a:srgbClr val="1E1E1E"/>
                </a:highlight>
                <a:latin typeface="Inter"/>
                <a:ea typeface="Inter"/>
                <a:cs typeface="Inter"/>
                <a:sym typeface="Inter"/>
              </a:rPr>
              <a:t>range</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Max_stress</a:t>
            </a:r>
            <a:r>
              <a:rPr lang="en" sz="1000">
                <a:solidFill>
                  <a:srgbClr val="D4D4D4"/>
                </a:solidFill>
                <a:highlight>
                  <a:srgbClr val="1E1E1E"/>
                </a:highlight>
                <a:latin typeface="Inter"/>
                <a:ea typeface="Inter"/>
                <a:cs typeface="Inter"/>
                <a:sym typeface="Inter"/>
              </a:rPr>
              <a:t>.</a:t>
            </a:r>
            <a:r>
              <a:rPr lang="en" sz="1000">
                <a:solidFill>
                  <a:srgbClr val="DCDCAA"/>
                </a:solidFill>
                <a:highlight>
                  <a:srgbClr val="1E1E1E"/>
                </a:highlight>
                <a:latin typeface="Inter"/>
                <a:ea typeface="Inter"/>
                <a:cs typeface="Inter"/>
                <a:sym typeface="Inter"/>
              </a:rPr>
              <a:t>append</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B_Moment_val</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4FC1FF"/>
                </a:solidFill>
                <a:highlight>
                  <a:srgbClr val="1E1E1E"/>
                </a:highlight>
                <a:latin typeface="Inter"/>
                <a:ea typeface="Inter"/>
                <a:cs typeface="Inter"/>
                <a:sym typeface="Inter"/>
              </a:rPr>
              <a:t>Y_1</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S_Moi</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1000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CDCAA"/>
                </a:solidFill>
                <a:highlight>
                  <a:srgbClr val="1E1E1E"/>
                </a:highlight>
                <a:latin typeface="Inter"/>
                <a:ea typeface="Inter"/>
                <a:cs typeface="Inter"/>
                <a:sym typeface="Inter"/>
              </a:rPr>
              <a:t>print</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Max_stress</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C586C0"/>
                </a:solidFill>
                <a:highlight>
                  <a:srgbClr val="1E1E1E"/>
                </a:highlight>
                <a:latin typeface="Inter"/>
                <a:ea typeface="Inter"/>
                <a:cs typeface="Inter"/>
                <a:sym typeface="Inter"/>
              </a:rPr>
              <a:t>for</a:t>
            </a:r>
            <a:r>
              <a:rPr lang="en" sz="1000">
                <a:solidFill>
                  <a:srgbClr val="D4D4D4"/>
                </a:solidFill>
                <a:highlight>
                  <a:srgbClr val="1E1E1E"/>
                </a:highlight>
                <a:latin typeface="Inter"/>
                <a:ea typeface="Inter"/>
                <a:cs typeface="Inter"/>
                <a:sym typeface="Inter"/>
              </a:rPr>
              <a:t> </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in</a:t>
            </a:r>
            <a:r>
              <a:rPr lang="en" sz="1000">
                <a:solidFill>
                  <a:srgbClr val="D4D4D4"/>
                </a:solidFill>
                <a:highlight>
                  <a:srgbClr val="1E1E1E"/>
                </a:highlight>
                <a:latin typeface="Inter"/>
                <a:ea typeface="Inter"/>
                <a:cs typeface="Inter"/>
                <a:sym typeface="Inter"/>
              </a:rPr>
              <a:t> </a:t>
            </a:r>
            <a:r>
              <a:rPr lang="en" sz="1000">
                <a:solidFill>
                  <a:srgbClr val="4EC9B0"/>
                </a:solidFill>
                <a:highlight>
                  <a:srgbClr val="1E1E1E"/>
                </a:highlight>
                <a:latin typeface="Inter"/>
                <a:ea typeface="Inter"/>
                <a:cs typeface="Inter"/>
                <a:sym typeface="Inter"/>
              </a:rPr>
              <a:t>range</a:t>
            </a:r>
            <a:r>
              <a:rPr lang="en" sz="1000">
                <a:solidFill>
                  <a:srgbClr val="D4D4D4"/>
                </a:solidFill>
                <a:highlight>
                  <a:srgbClr val="1E1E1E"/>
                </a:highlight>
                <a:latin typeface="Inter"/>
                <a:ea typeface="Inter"/>
                <a:cs typeface="Inter"/>
                <a:sym typeface="Inter"/>
              </a:rPr>
              <a:t>(</a:t>
            </a:r>
            <a:r>
              <a:rPr lang="en" sz="1000">
                <a:solidFill>
                  <a:srgbClr val="DCDCAA"/>
                </a:solidFill>
                <a:highlight>
                  <a:srgbClr val="1E1E1E"/>
                </a:highlight>
                <a:latin typeface="Inter"/>
                <a:ea typeface="Inter"/>
                <a:cs typeface="Inter"/>
                <a:sym typeface="Inter"/>
              </a:rPr>
              <a:t>len</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data_arr</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if</a:t>
            </a:r>
            <a:r>
              <a:rPr lang="en" sz="1000">
                <a:solidFill>
                  <a:srgbClr val="D4D4D4"/>
                </a:solidFill>
                <a:highlight>
                  <a:srgbClr val="1E1E1E"/>
                </a:highlight>
                <a:latin typeface="Inter"/>
                <a:ea typeface="Inter"/>
                <a:cs typeface="Inter"/>
                <a:sym typeface="Inter"/>
              </a:rPr>
              <a:t> </a:t>
            </a:r>
            <a:r>
              <a:rPr lang="en" sz="1000">
                <a:solidFill>
                  <a:srgbClr val="DCDCAA"/>
                </a:solidFill>
                <a:highlight>
                  <a:srgbClr val="1E1E1E"/>
                </a:highlight>
                <a:latin typeface="Inter"/>
                <a:ea typeface="Inter"/>
                <a:cs typeface="Inter"/>
                <a:sym typeface="Inter"/>
              </a:rPr>
              <a:t>abs</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Max_stress</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])&lt;=</a:t>
            </a:r>
            <a:r>
              <a:rPr lang="en" sz="1000">
                <a:solidFill>
                  <a:srgbClr val="4EC9B0"/>
                </a:solidFill>
                <a:highlight>
                  <a:srgbClr val="1E1E1E"/>
                </a:highlight>
                <a:latin typeface="Inter"/>
                <a:ea typeface="Inter"/>
                <a:cs typeface="Inter"/>
                <a:sym typeface="Inter"/>
              </a:rPr>
              <a:t>float</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data_arr</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2</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4D4D4"/>
                </a:solidFill>
                <a:highlight>
                  <a:srgbClr val="1E1E1E"/>
                </a:highlight>
                <a:latin typeface="Inter"/>
                <a:ea typeface="Inter"/>
                <a:cs typeface="Inter"/>
                <a:sym typeface="Inter"/>
              </a:rPr>
              <a:t>    </a:t>
            </a:r>
            <a:r>
              <a:rPr lang="en" sz="1000">
                <a:solidFill>
                  <a:srgbClr val="DCDCAA"/>
                </a:solidFill>
                <a:highlight>
                  <a:srgbClr val="1E1E1E"/>
                </a:highlight>
                <a:latin typeface="Inter"/>
                <a:ea typeface="Inter"/>
                <a:cs typeface="Inter"/>
                <a:sym typeface="Inter"/>
              </a:rPr>
              <a:t>print</a:t>
            </a:r>
            <a:r>
              <a:rPr lang="en" sz="1000">
                <a:solidFill>
                  <a:srgbClr val="D4D4D4"/>
                </a:solidFill>
                <a:highlight>
                  <a:srgbClr val="1E1E1E"/>
                </a:highlight>
                <a:latin typeface="Inter"/>
                <a:ea typeface="Inter"/>
                <a:cs typeface="Inter"/>
                <a:sym typeface="Inter"/>
              </a:rPr>
              <a:t>(</a:t>
            </a:r>
            <a:r>
              <a:rPr lang="en" sz="1000">
                <a:solidFill>
                  <a:srgbClr val="CE9178"/>
                </a:solidFill>
                <a:highlight>
                  <a:srgbClr val="1E1E1E"/>
                </a:highlight>
                <a:latin typeface="Inter"/>
                <a:ea typeface="Inter"/>
                <a:cs typeface="Inter"/>
                <a:sym typeface="Inter"/>
              </a:rPr>
              <a:t>"Material ID = </a:t>
            </a:r>
            <a:r>
              <a:rPr lang="en" sz="1000">
                <a:solidFill>
                  <a:srgbClr val="569CD6"/>
                </a:solidFill>
                <a:highlight>
                  <a:srgbClr val="1E1E1E"/>
                </a:highlight>
                <a:latin typeface="Inter"/>
                <a:ea typeface="Inter"/>
                <a:cs typeface="Inter"/>
                <a:sym typeface="Inter"/>
              </a:rPr>
              <a:t>{}</a:t>
            </a:r>
            <a:r>
              <a:rPr lang="en" sz="1000">
                <a:solidFill>
                  <a:srgbClr val="CE9178"/>
                </a:solidFill>
                <a:highlight>
                  <a:srgbClr val="1E1E1E"/>
                </a:highlight>
                <a:latin typeface="Inter"/>
                <a:ea typeface="Inter"/>
                <a:cs typeface="Inter"/>
                <a:sym typeface="Inter"/>
              </a:rPr>
              <a:t> ; Pass</a:t>
            </a:r>
            <a:r>
              <a:rPr lang="en" sz="1000">
                <a:solidFill>
                  <a:srgbClr val="D7BA7D"/>
                </a:solidFill>
                <a:highlight>
                  <a:srgbClr val="1E1E1E"/>
                </a:highlight>
                <a:latin typeface="Inter"/>
                <a:ea typeface="Inter"/>
                <a:cs typeface="Inter"/>
                <a:sym typeface="Inter"/>
              </a:rPr>
              <a:t>\n</a:t>
            </a:r>
            <a:r>
              <a:rPr lang="en" sz="1000">
                <a:solidFill>
                  <a:srgbClr val="CE9178"/>
                </a:solidFill>
                <a:highlight>
                  <a:srgbClr val="1E1E1E"/>
                </a:highlight>
                <a:latin typeface="Inter"/>
                <a:ea typeface="Inter"/>
                <a:cs typeface="Inter"/>
                <a:sym typeface="Inter"/>
              </a:rPr>
              <a:t>"</a:t>
            </a:r>
            <a:r>
              <a:rPr lang="en" sz="1000">
                <a:solidFill>
                  <a:srgbClr val="D4D4D4"/>
                </a:solidFill>
                <a:highlight>
                  <a:srgbClr val="1E1E1E"/>
                </a:highlight>
                <a:latin typeface="Inter"/>
                <a:ea typeface="Inter"/>
                <a:cs typeface="Inter"/>
                <a:sym typeface="Inter"/>
              </a:rPr>
              <a:t>.</a:t>
            </a:r>
            <a:r>
              <a:rPr lang="en" sz="1000">
                <a:solidFill>
                  <a:srgbClr val="DCDCAA"/>
                </a:solidFill>
                <a:highlight>
                  <a:srgbClr val="1E1E1E"/>
                </a:highlight>
                <a:latin typeface="Inter"/>
                <a:ea typeface="Inter"/>
                <a:cs typeface="Inter"/>
                <a:sym typeface="Inter"/>
              </a:rPr>
              <a:t>format</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data_arr</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4D4D4"/>
                </a:solidFill>
                <a:highlight>
                  <a:srgbClr val="1E1E1E"/>
                </a:highlight>
                <a:latin typeface="Inter"/>
                <a:ea typeface="Inter"/>
                <a:cs typeface="Inter"/>
                <a:sym typeface="Inter"/>
              </a:rPr>
              <a:t>  </a:t>
            </a:r>
            <a:r>
              <a:rPr lang="en" sz="1000">
                <a:solidFill>
                  <a:srgbClr val="C586C0"/>
                </a:solidFill>
                <a:highlight>
                  <a:srgbClr val="1E1E1E"/>
                </a:highlight>
                <a:latin typeface="Inter"/>
                <a:ea typeface="Inter"/>
                <a:cs typeface="Inter"/>
                <a:sym typeface="Inter"/>
              </a:rPr>
              <a:t>else</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lnSpc>
                <a:spcPct val="135714"/>
              </a:lnSpc>
              <a:spcBef>
                <a:spcPts val="0"/>
              </a:spcBef>
              <a:spcAft>
                <a:spcPts val="0"/>
              </a:spcAft>
              <a:buNone/>
            </a:pPr>
            <a:r>
              <a:rPr lang="en" sz="1000">
                <a:solidFill>
                  <a:srgbClr val="D4D4D4"/>
                </a:solidFill>
                <a:highlight>
                  <a:srgbClr val="1E1E1E"/>
                </a:highlight>
                <a:latin typeface="Inter"/>
                <a:ea typeface="Inter"/>
                <a:cs typeface="Inter"/>
                <a:sym typeface="Inter"/>
              </a:rPr>
              <a:t>    </a:t>
            </a:r>
            <a:r>
              <a:rPr lang="en" sz="1000">
                <a:solidFill>
                  <a:srgbClr val="DCDCAA"/>
                </a:solidFill>
                <a:highlight>
                  <a:srgbClr val="1E1E1E"/>
                </a:highlight>
                <a:latin typeface="Inter"/>
                <a:ea typeface="Inter"/>
                <a:cs typeface="Inter"/>
                <a:sym typeface="Inter"/>
              </a:rPr>
              <a:t>print</a:t>
            </a:r>
            <a:r>
              <a:rPr lang="en" sz="1000">
                <a:solidFill>
                  <a:srgbClr val="D4D4D4"/>
                </a:solidFill>
                <a:highlight>
                  <a:srgbClr val="1E1E1E"/>
                </a:highlight>
                <a:latin typeface="Inter"/>
                <a:ea typeface="Inter"/>
                <a:cs typeface="Inter"/>
                <a:sym typeface="Inter"/>
              </a:rPr>
              <a:t>(</a:t>
            </a:r>
            <a:r>
              <a:rPr lang="en" sz="1000">
                <a:solidFill>
                  <a:srgbClr val="CE9178"/>
                </a:solidFill>
                <a:highlight>
                  <a:srgbClr val="1E1E1E"/>
                </a:highlight>
                <a:latin typeface="Inter"/>
                <a:ea typeface="Inter"/>
                <a:cs typeface="Inter"/>
                <a:sym typeface="Inter"/>
              </a:rPr>
              <a:t>"Material ID = </a:t>
            </a:r>
            <a:r>
              <a:rPr lang="en" sz="1000">
                <a:solidFill>
                  <a:srgbClr val="569CD6"/>
                </a:solidFill>
                <a:highlight>
                  <a:srgbClr val="1E1E1E"/>
                </a:highlight>
                <a:latin typeface="Inter"/>
                <a:ea typeface="Inter"/>
                <a:cs typeface="Inter"/>
                <a:sym typeface="Inter"/>
              </a:rPr>
              <a:t>{}</a:t>
            </a:r>
            <a:r>
              <a:rPr lang="en" sz="1000">
                <a:solidFill>
                  <a:srgbClr val="CE9178"/>
                </a:solidFill>
                <a:highlight>
                  <a:srgbClr val="1E1E1E"/>
                </a:highlight>
                <a:latin typeface="Inter"/>
                <a:ea typeface="Inter"/>
                <a:cs typeface="Inter"/>
                <a:sym typeface="Inter"/>
              </a:rPr>
              <a:t> ; Fail</a:t>
            </a:r>
            <a:r>
              <a:rPr lang="en" sz="1000">
                <a:solidFill>
                  <a:srgbClr val="D7BA7D"/>
                </a:solidFill>
                <a:highlight>
                  <a:srgbClr val="1E1E1E"/>
                </a:highlight>
                <a:latin typeface="Inter"/>
                <a:ea typeface="Inter"/>
                <a:cs typeface="Inter"/>
                <a:sym typeface="Inter"/>
              </a:rPr>
              <a:t>\n</a:t>
            </a:r>
            <a:r>
              <a:rPr lang="en" sz="1000">
                <a:solidFill>
                  <a:srgbClr val="CE9178"/>
                </a:solidFill>
                <a:highlight>
                  <a:srgbClr val="1E1E1E"/>
                </a:highlight>
                <a:latin typeface="Inter"/>
                <a:ea typeface="Inter"/>
                <a:cs typeface="Inter"/>
                <a:sym typeface="Inter"/>
              </a:rPr>
              <a:t>"</a:t>
            </a:r>
            <a:r>
              <a:rPr lang="en" sz="1000">
                <a:solidFill>
                  <a:srgbClr val="D4D4D4"/>
                </a:solidFill>
                <a:highlight>
                  <a:srgbClr val="1E1E1E"/>
                </a:highlight>
                <a:latin typeface="Inter"/>
                <a:ea typeface="Inter"/>
                <a:cs typeface="Inter"/>
                <a:sym typeface="Inter"/>
              </a:rPr>
              <a:t>.</a:t>
            </a:r>
            <a:r>
              <a:rPr lang="en" sz="1000">
                <a:solidFill>
                  <a:srgbClr val="DCDCAA"/>
                </a:solidFill>
                <a:highlight>
                  <a:srgbClr val="1E1E1E"/>
                </a:highlight>
                <a:latin typeface="Inter"/>
                <a:ea typeface="Inter"/>
                <a:cs typeface="Inter"/>
                <a:sym typeface="Inter"/>
              </a:rPr>
              <a:t>format</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data_arr</a:t>
            </a:r>
            <a:r>
              <a:rPr lang="en" sz="1000">
                <a:solidFill>
                  <a:srgbClr val="D4D4D4"/>
                </a:solidFill>
                <a:highlight>
                  <a:srgbClr val="1E1E1E"/>
                </a:highlight>
                <a:latin typeface="Inter"/>
                <a:ea typeface="Inter"/>
                <a:cs typeface="Inter"/>
                <a:sym typeface="Inter"/>
              </a:rPr>
              <a:t>[</a:t>
            </a:r>
            <a:r>
              <a:rPr lang="en" sz="1000">
                <a:solidFill>
                  <a:srgbClr val="9CDCFE"/>
                </a:solidFill>
                <a:highlight>
                  <a:srgbClr val="1E1E1E"/>
                </a:highlight>
                <a:latin typeface="Inter"/>
                <a:ea typeface="Inter"/>
                <a:cs typeface="Inter"/>
                <a:sym typeface="Inter"/>
              </a:rPr>
              <a:t>i</a:t>
            </a:r>
            <a:r>
              <a:rPr lang="en" sz="1000">
                <a:solidFill>
                  <a:srgbClr val="D4D4D4"/>
                </a:solidFill>
                <a:highlight>
                  <a:srgbClr val="1E1E1E"/>
                </a:highlight>
                <a:latin typeface="Inter"/>
                <a:ea typeface="Inter"/>
                <a:cs typeface="Inter"/>
                <a:sym typeface="Inter"/>
              </a:rPr>
              <a:t>][</a:t>
            </a:r>
            <a:r>
              <a:rPr lang="en" sz="1000">
                <a:solidFill>
                  <a:srgbClr val="B5CEA8"/>
                </a:solidFill>
                <a:highlight>
                  <a:srgbClr val="1E1E1E"/>
                </a:highlight>
                <a:latin typeface="Inter"/>
                <a:ea typeface="Inter"/>
                <a:cs typeface="Inter"/>
                <a:sym typeface="Inter"/>
              </a:rPr>
              <a:t>0</a:t>
            </a:r>
            <a:r>
              <a:rPr lang="en" sz="1000">
                <a:solidFill>
                  <a:srgbClr val="D4D4D4"/>
                </a:solidFill>
                <a:highlight>
                  <a:srgbClr val="1E1E1E"/>
                </a:highlight>
                <a:latin typeface="Inter"/>
                <a:ea typeface="Inter"/>
                <a:cs typeface="Inter"/>
                <a:sym typeface="Inter"/>
              </a:rPr>
              <a:t>]))</a:t>
            </a:r>
            <a:endParaRPr sz="1000">
              <a:solidFill>
                <a:srgbClr val="D4D4D4"/>
              </a:solidFill>
              <a:highlight>
                <a:srgbClr val="1E1E1E"/>
              </a:highlight>
              <a:latin typeface="Inter"/>
              <a:ea typeface="Inter"/>
              <a:cs typeface="Inter"/>
              <a:sym typeface="Inter"/>
            </a:endParaRPr>
          </a:p>
          <a:p>
            <a:pPr marL="0" lvl="0" indent="0" algn="l" rtl="0">
              <a:spcBef>
                <a:spcPts val="0"/>
              </a:spcBef>
              <a:spcAft>
                <a:spcPts val="0"/>
              </a:spcAft>
              <a:buNone/>
            </a:pPr>
            <a:endParaRPr sz="1000">
              <a:latin typeface="Inter"/>
              <a:ea typeface="Inter"/>
              <a:cs typeface="Inter"/>
              <a:sym typeface="Inter"/>
            </a:endParaRPr>
          </a:p>
        </p:txBody>
      </p:sp>
      <p:sp>
        <p:nvSpPr>
          <p:cNvPr id="220" name="Google Shape;220;p30"/>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226" name="Google Shape;226;p31"/>
          <p:cNvSpPr txBox="1"/>
          <p:nvPr/>
        </p:nvSpPr>
        <p:spPr>
          <a:xfrm>
            <a:off x="371200" y="690300"/>
            <a:ext cx="8832300" cy="44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Finding Shear Stress Distribution Curve</a:t>
            </a:r>
            <a:endParaRPr>
              <a:latin typeface="Inter"/>
              <a:ea typeface="Inter"/>
              <a:cs typeface="Inter"/>
              <a:sym typeface="Inter"/>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V</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q</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q</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20000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endParaRPr sz="105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Q</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0.2</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0.2</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endParaRPr sz="105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np</a:t>
            </a:r>
            <a:r>
              <a:rPr lang="en" sz="1050">
                <a:solidFill>
                  <a:srgbClr val="D4D4D4"/>
                </a:solidFill>
                <a:highlight>
                  <a:srgbClr val="1E1E1E"/>
                </a:highlight>
                <a:latin typeface="Courier New"/>
                <a:ea typeface="Courier New"/>
                <a:cs typeface="Courier New"/>
                <a:sym typeface="Courier New"/>
              </a:rPr>
              <a:t>.linspace(</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0.4</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X_axis</a:t>
            </a:r>
            <a:endParaRPr sz="1050">
              <a:solidFill>
                <a:srgbClr val="9CDCFE"/>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Y_axis</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range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len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Y_axis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append</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V</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Q</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Second_MOI</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0.04</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len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4EC9B0"/>
                </a:solidFill>
                <a:highlight>
                  <a:srgbClr val="1E1E1E"/>
                </a:highlight>
                <a:latin typeface="Courier New"/>
                <a:ea typeface="Courier New"/>
                <a:cs typeface="Courier New"/>
                <a:sym typeface="Courier New"/>
              </a:rPr>
              <a:t>plt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plot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X_axis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Y_axis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4EC9B0"/>
                </a:solidFill>
                <a:highlight>
                  <a:srgbClr val="1E1E1E"/>
                </a:highlight>
                <a:latin typeface="Courier New"/>
                <a:ea typeface="Courier New"/>
                <a:cs typeface="Courier New"/>
                <a:sym typeface="Courier New"/>
              </a:rPr>
              <a:t>plt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title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"Shear Stress Distribution"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9CDCFE"/>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latin typeface="Inter"/>
              <a:ea typeface="Inter"/>
              <a:cs typeface="Inter"/>
              <a:sym typeface="Inter"/>
            </a:endParaRPr>
          </a:p>
        </p:txBody>
      </p:sp>
      <p:sp>
        <p:nvSpPr>
          <p:cNvPr id="227" name="Google Shape;227;p31"/>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28" name="Google Shape;228;p31"/>
          <p:cNvPicPr preferRelativeResize="0"/>
          <p:nvPr/>
        </p:nvPicPr>
        <p:blipFill>
          <a:blip r:embed="rId3">
            <a:alphaModFix/>
          </a:blip>
          <a:stretch>
            <a:fillRect/>
          </a:stretch>
        </p:blipFill>
        <p:spPr>
          <a:xfrm>
            <a:off x="5527875" y="510000"/>
            <a:ext cx="3215176" cy="2515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410800" y="3234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League Spartan"/>
                <a:ea typeface="League Spartan"/>
                <a:cs typeface="League Spartan"/>
                <a:sym typeface="League Spartan"/>
              </a:rPr>
              <a:t>Group Members:</a:t>
            </a:r>
            <a:endParaRPr>
              <a:latin typeface="League Spartan"/>
              <a:ea typeface="League Spartan"/>
              <a:cs typeface="League Spartan"/>
              <a:sym typeface="League Spartan"/>
            </a:endParaRPr>
          </a:p>
        </p:txBody>
      </p:sp>
      <p:sp>
        <p:nvSpPr>
          <p:cNvPr id="92" name="Google Shape;92;p14"/>
          <p:cNvSpPr txBox="1">
            <a:spLocks noGrp="1"/>
          </p:cNvSpPr>
          <p:nvPr>
            <p:ph type="subTitle" idx="1"/>
          </p:nvPr>
        </p:nvSpPr>
        <p:spPr>
          <a:xfrm>
            <a:off x="410800" y="1378328"/>
            <a:ext cx="9043200" cy="41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Inter"/>
                <a:ea typeface="Inter"/>
                <a:cs typeface="Inter"/>
                <a:sym typeface="Inter"/>
              </a:rPr>
              <a:t>Siddharth Chauhan(B21CI041)</a:t>
            </a:r>
          </a:p>
          <a:p>
            <a:pPr marL="0" indent="0"/>
            <a:r>
              <a:rPr lang="en-IN" dirty="0" err="1">
                <a:latin typeface="Inter"/>
                <a:ea typeface="Inter"/>
                <a:cs typeface="Inter"/>
                <a:sym typeface="Inter"/>
              </a:rPr>
              <a:t>Divyang</a:t>
            </a:r>
            <a:r>
              <a:rPr lang="en-IN" dirty="0">
                <a:latin typeface="Inter"/>
                <a:ea typeface="Inter"/>
                <a:cs typeface="Inter"/>
                <a:sym typeface="Inter"/>
              </a:rPr>
              <a:t> </a:t>
            </a:r>
            <a:r>
              <a:rPr lang="en-IN" dirty="0" err="1">
                <a:latin typeface="Inter"/>
                <a:ea typeface="Inter"/>
                <a:cs typeface="Inter"/>
                <a:sym typeface="Inter"/>
              </a:rPr>
              <a:t>Palshetkar</a:t>
            </a:r>
            <a:r>
              <a:rPr lang="en-IN" dirty="0">
                <a:latin typeface="Inter"/>
                <a:ea typeface="Inter"/>
                <a:cs typeface="Inter"/>
                <a:sym typeface="Inter"/>
              </a:rPr>
              <a:t>(B21CI016)</a:t>
            </a:r>
          </a:p>
          <a:p>
            <a:pPr marL="0" lvl="0" indent="0" algn="l" rtl="0">
              <a:spcBef>
                <a:spcPts val="0"/>
              </a:spcBef>
              <a:spcAft>
                <a:spcPts val="0"/>
              </a:spcAft>
              <a:buNone/>
            </a:pPr>
            <a:r>
              <a:rPr lang="en" dirty="0">
                <a:latin typeface="Inter"/>
                <a:ea typeface="Inter"/>
                <a:cs typeface="Inter"/>
                <a:sym typeface="Inter"/>
              </a:rPr>
              <a:t>Prince Sonker(B21CI033)</a:t>
            </a:r>
            <a:endParaRPr dirty="0">
              <a:latin typeface="Inter"/>
              <a:ea typeface="Inter"/>
              <a:cs typeface="Inter"/>
              <a:sym typeface="Inter"/>
            </a:endParaRPr>
          </a:p>
          <a:p>
            <a:pPr marL="0" lvl="0" indent="0" algn="l" rtl="0">
              <a:spcBef>
                <a:spcPts val="0"/>
              </a:spcBef>
              <a:spcAft>
                <a:spcPts val="0"/>
              </a:spcAft>
              <a:buNone/>
            </a:pPr>
            <a:r>
              <a:rPr lang="en" dirty="0">
                <a:latin typeface="Inter"/>
                <a:ea typeface="Inter"/>
                <a:cs typeface="Inter"/>
                <a:sym typeface="Inter"/>
              </a:rPr>
              <a:t>Pulipati Surya Sai Satwik (B21CI034)</a:t>
            </a:r>
            <a:endParaRPr dirty="0">
              <a:latin typeface="Inter"/>
              <a:ea typeface="Inter"/>
              <a:cs typeface="Inter"/>
              <a:sym typeface="Inter"/>
            </a:endParaRPr>
          </a:p>
          <a:p>
            <a:pPr marL="0" lvl="0" indent="0" algn="l" rtl="0">
              <a:spcBef>
                <a:spcPts val="0"/>
              </a:spcBef>
              <a:spcAft>
                <a:spcPts val="0"/>
              </a:spcAft>
              <a:buNone/>
            </a:pPr>
            <a:r>
              <a:rPr lang="en" dirty="0">
                <a:latin typeface="Inter"/>
                <a:ea typeface="Inter"/>
                <a:cs typeface="Inter"/>
                <a:sym typeface="Inter"/>
              </a:rPr>
              <a:t>Lamdade Sainath Ashok(B21CI024)</a:t>
            </a:r>
            <a:endParaRPr dirty="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311700" y="146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League Spartan"/>
                <a:ea typeface="League Spartan"/>
                <a:cs typeface="League Spartan"/>
                <a:sym typeface="League Spartan"/>
              </a:rPr>
              <a:t>Programming Problem</a:t>
            </a:r>
            <a:endParaRPr>
              <a:latin typeface="League Spartan"/>
              <a:ea typeface="League Spartan"/>
              <a:cs typeface="League Spartan"/>
              <a:sym typeface="League Spartan"/>
            </a:endParaRPr>
          </a:p>
        </p:txBody>
      </p:sp>
      <p:sp>
        <p:nvSpPr>
          <p:cNvPr id="234" name="Google Shape;234;p32"/>
          <p:cNvSpPr txBox="1"/>
          <p:nvPr/>
        </p:nvSpPr>
        <p:spPr>
          <a:xfrm>
            <a:off x="371200" y="690300"/>
            <a:ext cx="8832300" cy="44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ter"/>
                <a:ea typeface="Inter"/>
                <a:cs typeface="Inter"/>
                <a:sym typeface="Inter"/>
              </a:rPr>
              <a:t>Finding Cost Estimation</a:t>
            </a:r>
            <a:endParaRPr>
              <a:latin typeface="Inter"/>
              <a:ea typeface="Inter"/>
              <a:cs typeface="Inter"/>
              <a:sym typeface="Inter"/>
            </a:endParaRPr>
          </a:p>
          <a:p>
            <a:pPr marL="0" lvl="0" indent="0" algn="l" rtl="0">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Cost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range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"Material ID = </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 Price = </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format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float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data_arr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float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data_arr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new_width</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Cost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append</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float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data_arr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new_width</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Total Price for the composite Beam = </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format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sum</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9CDCFE"/>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latin typeface="Inter"/>
              <a:ea typeface="Inter"/>
              <a:cs typeface="Inter"/>
              <a:sym typeface="Inter"/>
            </a:endParaRPr>
          </a:p>
        </p:txBody>
      </p:sp>
      <p:sp>
        <p:nvSpPr>
          <p:cNvPr id="235" name="Google Shape;235;p32"/>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311700" y="1462350"/>
            <a:ext cx="8520600" cy="237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9600">
                <a:solidFill>
                  <a:srgbClr val="000000"/>
                </a:solidFill>
                <a:latin typeface="Impact"/>
                <a:ea typeface="Impact"/>
                <a:cs typeface="Impact"/>
                <a:sym typeface="Impact"/>
              </a:rPr>
              <a:t>    </a:t>
            </a:r>
            <a:r>
              <a:rPr lang="en" sz="9600">
                <a:solidFill>
                  <a:schemeClr val="accent4"/>
                </a:solidFill>
                <a:latin typeface="Impact"/>
                <a:ea typeface="Impact"/>
                <a:cs typeface="Impact"/>
                <a:sym typeface="Impact"/>
              </a:rPr>
              <a:t>THANK YOU…</a:t>
            </a:r>
            <a:endParaRPr>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Failure Theories</a:t>
            </a:r>
            <a:endParaRPr sz="3000" b="1">
              <a:solidFill>
                <a:srgbClr val="000000"/>
              </a:solidFill>
              <a:latin typeface="League Spartan"/>
              <a:ea typeface="League Spartan"/>
              <a:cs typeface="League Spartan"/>
              <a:sym typeface="League Spartan"/>
            </a:endParaRPr>
          </a:p>
        </p:txBody>
      </p:sp>
      <p:sp>
        <p:nvSpPr>
          <p:cNvPr id="98" name="Google Shape;98;p15"/>
          <p:cNvSpPr txBox="1">
            <a:spLocks noGrp="1"/>
          </p:cNvSpPr>
          <p:nvPr>
            <p:ph type="subTitle" idx="1"/>
          </p:nvPr>
        </p:nvSpPr>
        <p:spPr>
          <a:xfrm>
            <a:off x="598100" y="2715939"/>
            <a:ext cx="8222100" cy="9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latin typeface="Inter"/>
                <a:ea typeface="Inter"/>
                <a:cs typeface="Inter"/>
                <a:sym typeface="Inter"/>
              </a:rPr>
              <a:t>A Brief Introduction to Maximum Normal Stress Theory and Tresca/Maximum Shear Stress Theory</a:t>
            </a:r>
            <a:endParaRPr sz="1800">
              <a:solidFill>
                <a:srgbClr val="000000"/>
              </a:solidFill>
              <a:latin typeface="Inter"/>
              <a:ea typeface="Inter"/>
              <a:cs typeface="Inter"/>
              <a:sym typeface="Inter"/>
            </a:endParaRPr>
          </a:p>
        </p:txBody>
      </p:sp>
      <p:sp>
        <p:nvSpPr>
          <p:cNvPr id="99" name="Google Shape;99;p15"/>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656375" y="284675"/>
            <a:ext cx="6240600" cy="70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Introduction to Failure Theories</a:t>
            </a:r>
            <a:endParaRPr sz="3000" b="1">
              <a:solidFill>
                <a:srgbClr val="000000"/>
              </a:solidFill>
              <a:latin typeface="League Spartan"/>
              <a:ea typeface="League Spartan"/>
              <a:cs typeface="League Spartan"/>
              <a:sym typeface="League Spartan"/>
            </a:endParaRPr>
          </a:p>
        </p:txBody>
      </p:sp>
      <p:sp>
        <p:nvSpPr>
          <p:cNvPr id="105" name="Google Shape;105;p16"/>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06" name="Google Shape;106;p16"/>
          <p:cNvSpPr txBox="1"/>
          <p:nvPr/>
        </p:nvSpPr>
        <p:spPr>
          <a:xfrm>
            <a:off x="449000" y="1110438"/>
            <a:ext cx="7442100" cy="2922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Inter"/>
              <a:buChar char="●"/>
            </a:pPr>
            <a:r>
              <a:rPr lang="en" sz="1800">
                <a:latin typeface="Inter"/>
                <a:ea typeface="Inter"/>
                <a:cs typeface="Inter"/>
                <a:sym typeface="Inter"/>
              </a:rPr>
              <a:t>Take into account different types of stresses</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Two famous failure theories are Maximum Normal Stress and Maximum Shear Stress</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These theories make an assumption about the behavior of materials under stress</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Both theories are important in designing and understanding the behavior of solid materials</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Understanding the basic failure theories is crucial in engineering design</a:t>
            </a:r>
            <a:endParaRPr sz="1800">
              <a:latin typeface="Inter"/>
              <a:ea typeface="Inter"/>
              <a:cs typeface="Inter"/>
              <a:sym typeface="Inter"/>
            </a:endParaRPr>
          </a:p>
          <a:p>
            <a:pPr marL="0" lvl="0" indent="0" algn="l" rtl="0">
              <a:spcBef>
                <a:spcPts val="0"/>
              </a:spcBef>
              <a:spcAft>
                <a:spcPts val="0"/>
              </a:spcAft>
              <a:buNone/>
            </a:pPr>
            <a:endParaRPr sz="1800">
              <a:latin typeface="Inter"/>
              <a:ea typeface="Inter"/>
              <a:cs typeface="Inter"/>
              <a:sym typeface="Inter"/>
            </a:endParaRPr>
          </a:p>
        </p:txBody>
      </p:sp>
      <p:sp>
        <p:nvSpPr>
          <p:cNvPr id="107" name="Google Shape;107;p16"/>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91050" y="224012"/>
            <a:ext cx="58623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Maximum Normal Stress Theory</a:t>
            </a:r>
            <a:endParaRPr sz="3000" b="1">
              <a:solidFill>
                <a:srgbClr val="000000"/>
              </a:solidFill>
              <a:latin typeface="League Spartan"/>
              <a:ea typeface="League Spartan"/>
              <a:cs typeface="League Spartan"/>
              <a:sym typeface="League Spartan"/>
            </a:endParaRPr>
          </a:p>
        </p:txBody>
      </p:sp>
      <p:sp>
        <p:nvSpPr>
          <p:cNvPr id="113" name="Google Shape;113;p17"/>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14" name="Google Shape;114;p17"/>
          <p:cNvSpPr txBox="1"/>
          <p:nvPr/>
        </p:nvSpPr>
        <p:spPr>
          <a:xfrm>
            <a:off x="547575" y="1192838"/>
            <a:ext cx="8389200" cy="322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Inter"/>
              <a:buChar char="●"/>
            </a:pPr>
            <a:r>
              <a:rPr lang="en" sz="1800">
                <a:latin typeface="Inter"/>
                <a:ea typeface="Inter"/>
                <a:cs typeface="Inter"/>
                <a:sym typeface="Inter"/>
              </a:rPr>
              <a:t>Assumption: The material is isotropic and homogeneous.</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A  material fails when the maximum normal stress in the material reaches the yield stress in tension or compression</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the material fails when the largest tensile or compressive stress in the material exceeds the yield strength of the material in tension or compression</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The maximum normal stress is defined as the largest tensile or compressive stress in the material.</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A material is weakest when subjected to tensile stress</a:t>
            </a:r>
            <a:endParaRPr sz="1800">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p:txBody>
      </p:sp>
      <p:sp>
        <p:nvSpPr>
          <p:cNvPr id="115" name="Google Shape;115;p17"/>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215900" y="95025"/>
            <a:ext cx="8032800" cy="64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Limitations of Maximum Normal Stre</a:t>
            </a:r>
            <a:r>
              <a:rPr lang="en" sz="3000" b="1">
                <a:solidFill>
                  <a:schemeClr val="dk2"/>
                </a:solidFill>
                <a:latin typeface="League Spartan"/>
                <a:ea typeface="League Spartan"/>
                <a:cs typeface="League Spartan"/>
                <a:sym typeface="League Spartan"/>
              </a:rPr>
              <a:t>s</a:t>
            </a:r>
            <a:r>
              <a:rPr lang="en" sz="3000" b="1">
                <a:latin typeface="League Spartan"/>
                <a:ea typeface="League Spartan"/>
                <a:cs typeface="League Spartan"/>
                <a:sym typeface="League Spartan"/>
              </a:rPr>
              <a:t>s Theory</a:t>
            </a:r>
            <a:endParaRPr sz="3000" b="1">
              <a:latin typeface="League Spartan"/>
              <a:ea typeface="League Spartan"/>
              <a:cs typeface="League Spartan"/>
              <a:sym typeface="League Spartan"/>
            </a:endParaRPr>
          </a:p>
        </p:txBody>
      </p:sp>
      <p:sp>
        <p:nvSpPr>
          <p:cNvPr id="121" name="Google Shape;121;p18"/>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2" name="Google Shape;122;p18"/>
          <p:cNvSpPr txBox="1"/>
          <p:nvPr/>
        </p:nvSpPr>
        <p:spPr>
          <a:xfrm>
            <a:off x="288750" y="578700"/>
            <a:ext cx="8276400" cy="449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Inter"/>
              <a:buChar char="●"/>
            </a:pPr>
            <a:r>
              <a:rPr lang="en" sz="1800">
                <a:latin typeface="Inter"/>
                <a:ea typeface="Inter"/>
                <a:cs typeface="Inter"/>
                <a:sym typeface="Inter"/>
              </a:rPr>
              <a:t>It only considers the extreme values of the normal stres</a:t>
            </a:r>
            <a:r>
              <a:rPr lang="en" sz="1800">
                <a:solidFill>
                  <a:srgbClr val="3C78D8"/>
                </a:solidFill>
                <a:latin typeface="Inter"/>
                <a:ea typeface="Inter"/>
                <a:cs typeface="Inter"/>
                <a:sym typeface="Inter"/>
              </a:rPr>
              <a:t>s</a:t>
            </a:r>
            <a:r>
              <a:rPr lang="en" sz="1800">
                <a:solidFill>
                  <a:schemeClr val="lt1"/>
                </a:solidFill>
                <a:latin typeface="Inter"/>
                <a:ea typeface="Inter"/>
                <a:cs typeface="Inter"/>
                <a:sym typeface="Inter"/>
              </a:rPr>
              <a:t> components </a:t>
            </a:r>
            <a:r>
              <a:rPr lang="en" sz="1800">
                <a:latin typeface="Inter"/>
                <a:ea typeface="Inter"/>
                <a:cs typeface="Inter"/>
                <a:sym typeface="Inter"/>
              </a:rPr>
              <a:t>and ignores the effect of shear stresses. This can result in inaccurate predictions of failure under complex stress states.</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It assumes that the material is isotropic, meaning that its properties are the same in all directions. In reality, most materials are anisotropic, meaning that their properties vary with direction. This can lead to inaccurate predictions of failure in materials that are anisotropic.</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It assumes that yielding occurs when the maximum normal stress reaches the yield strength of the material in tension or compression. However, yielding can also occur when the material reaches the yield strength in shear, which is not considered by the Maximum Normal Stress Theory.</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It does not account for stress concentrations, which can occur at points of discontinuity such as holes, notches, and fillets. These stress concentrations can cause local yielding and failure even when the maximum normal stress is below the yield strength of the material.</a:t>
            </a:r>
            <a:endParaRPr sz="1800">
              <a:latin typeface="Inter"/>
              <a:ea typeface="Inter"/>
              <a:cs typeface="Inter"/>
              <a:sym typeface="Inter"/>
            </a:endParaRPr>
          </a:p>
        </p:txBody>
      </p:sp>
      <p:sp>
        <p:nvSpPr>
          <p:cNvPr id="123" name="Google Shape;123;p18"/>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248400" y="2872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Tresca/Maximum Shear Stress Theory</a:t>
            </a:r>
            <a:endParaRPr sz="3000" b="1">
              <a:solidFill>
                <a:srgbClr val="000000"/>
              </a:solidFill>
              <a:latin typeface="League Spartan"/>
              <a:ea typeface="League Spartan"/>
              <a:cs typeface="League Spartan"/>
              <a:sym typeface="League Spartan"/>
            </a:endParaRPr>
          </a:p>
        </p:txBody>
      </p:sp>
      <p:sp>
        <p:nvSpPr>
          <p:cNvPr id="129" name="Google Shape;129;p19"/>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0" name="Google Shape;130;p19"/>
          <p:cNvSpPr txBox="1"/>
          <p:nvPr/>
        </p:nvSpPr>
        <p:spPr>
          <a:xfrm>
            <a:off x="456300" y="1245900"/>
            <a:ext cx="7806300" cy="265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Inter"/>
              <a:buChar char="●"/>
            </a:pPr>
            <a:r>
              <a:rPr lang="en" sz="1800">
                <a:latin typeface="Inter"/>
                <a:ea typeface="Inter"/>
                <a:cs typeface="Inter"/>
                <a:sym typeface="Inter"/>
              </a:rPr>
              <a:t>Assumption: The material is isotropic and homogeneous, and it considers only the shear stresses in the material. </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Tresca/Maximum shear stress theory states that a material fails when the maximum shear stress in the material reaches the yield stress in shear.</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 The maximum shear stress in a material is the difference between the largest and smallest principal stresses in the material.</a:t>
            </a:r>
            <a:endParaRPr sz="1800">
              <a:latin typeface="Inter"/>
              <a:ea typeface="Inter"/>
              <a:cs typeface="Inter"/>
              <a:sym typeface="Inter"/>
            </a:endParaRPr>
          </a:p>
          <a:p>
            <a:pPr marL="457200" lvl="0" indent="-342900" algn="l" rtl="0">
              <a:spcBef>
                <a:spcPts val="0"/>
              </a:spcBef>
              <a:spcAft>
                <a:spcPts val="0"/>
              </a:spcAft>
              <a:buSzPts val="1800"/>
              <a:buFont typeface="Inter"/>
              <a:buChar char="●"/>
            </a:pPr>
            <a:r>
              <a:rPr lang="en" sz="1800">
                <a:latin typeface="Inter"/>
                <a:ea typeface="Inter"/>
                <a:cs typeface="Inter"/>
                <a:sym typeface="Inter"/>
              </a:rPr>
              <a:t>Takes into account the angle shear stress is applied to a material</a:t>
            </a:r>
            <a:endParaRPr sz="180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50400" y="3164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Examples of Tresca/Maximum Shear </a:t>
            </a:r>
            <a:endParaRPr sz="3000" b="1">
              <a:solidFill>
                <a:srgbClr val="000000"/>
              </a:solidFill>
              <a:latin typeface="League Spartan"/>
              <a:ea typeface="League Spartan"/>
              <a:cs typeface="League Spartan"/>
              <a:sym typeface="League Spartan"/>
            </a:endParaRPr>
          </a:p>
          <a:p>
            <a:pPr marL="0" lvl="0" indent="0" algn="l" rtl="0">
              <a:spcBef>
                <a:spcPts val="0"/>
              </a:spcBef>
              <a:spcAft>
                <a:spcPts val="0"/>
              </a:spcAft>
              <a:buNone/>
            </a:pPr>
            <a:r>
              <a:rPr lang="en" sz="3000" b="1">
                <a:solidFill>
                  <a:srgbClr val="000000"/>
                </a:solidFill>
                <a:latin typeface="League Spartan"/>
                <a:ea typeface="League Spartan"/>
                <a:cs typeface="League Spartan"/>
                <a:sym typeface="League Spartan"/>
              </a:rPr>
              <a:t>Stress Theory in Use</a:t>
            </a:r>
            <a:endParaRPr sz="3000" b="1">
              <a:solidFill>
                <a:srgbClr val="000000"/>
              </a:solidFill>
              <a:latin typeface="League Spartan"/>
              <a:ea typeface="League Spartan"/>
              <a:cs typeface="League Spartan"/>
              <a:sym typeface="League Spartan"/>
            </a:endParaRPr>
          </a:p>
        </p:txBody>
      </p:sp>
      <p:sp>
        <p:nvSpPr>
          <p:cNvPr id="136" name="Google Shape;136;p20"/>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0"/>
          <p:cNvSpPr txBox="1"/>
          <p:nvPr/>
        </p:nvSpPr>
        <p:spPr>
          <a:xfrm>
            <a:off x="350400" y="1323575"/>
            <a:ext cx="7584600" cy="3715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Inter"/>
              <a:buChar char="●"/>
            </a:pPr>
            <a:r>
              <a:rPr lang="en" sz="1700">
                <a:latin typeface="Inter"/>
                <a:ea typeface="Inter"/>
                <a:cs typeface="Inter"/>
                <a:sym typeface="Inter"/>
              </a:rPr>
              <a:t>Design of gears: Gears are designed to transmit power and motion between rotating shafts. The Tresca/Maximum Shear Stress Theory is used to ensure that the material used to construct the gear can withstand the maximum shear stress without exceeding the yield strength.</a:t>
            </a:r>
            <a:endParaRPr sz="1700">
              <a:latin typeface="Inter"/>
              <a:ea typeface="Inter"/>
              <a:cs typeface="Inter"/>
              <a:sym typeface="Inter"/>
            </a:endParaRPr>
          </a:p>
          <a:p>
            <a:pPr marL="457200" lvl="0" indent="-336550" algn="l" rtl="0">
              <a:spcBef>
                <a:spcPts val="0"/>
              </a:spcBef>
              <a:spcAft>
                <a:spcPts val="0"/>
              </a:spcAft>
              <a:buSzPts val="1700"/>
              <a:buFont typeface="Inter"/>
              <a:buChar char="●"/>
            </a:pPr>
            <a:r>
              <a:rPr lang="en" sz="1700">
                <a:latin typeface="Inter"/>
                <a:ea typeface="Inter"/>
                <a:cs typeface="Inter"/>
                <a:sym typeface="Inter"/>
              </a:rPr>
              <a:t>Design of shafts: Shafts are used to transmit torque and power between different components of a machine. The Tresca/Maximum Shear Stress Theory is used to ensure that the material used to construct the shaft can withstand the maximum shear stress without exceeding the yield strength.</a:t>
            </a:r>
            <a:endParaRPr sz="1700">
              <a:latin typeface="Inter"/>
              <a:ea typeface="Inter"/>
              <a:cs typeface="Inter"/>
              <a:sym typeface="Inter"/>
            </a:endParaRPr>
          </a:p>
          <a:p>
            <a:pPr marL="457200" lvl="0" indent="-336550" algn="l" rtl="0">
              <a:spcBef>
                <a:spcPts val="0"/>
              </a:spcBef>
              <a:spcAft>
                <a:spcPts val="0"/>
              </a:spcAft>
              <a:buSzPts val="1700"/>
              <a:buFont typeface="Inter"/>
              <a:buChar char="●"/>
            </a:pPr>
            <a:r>
              <a:rPr lang="en" sz="1700">
                <a:latin typeface="Inter"/>
                <a:ea typeface="Inter"/>
                <a:cs typeface="Inter"/>
                <a:sym typeface="Inter"/>
              </a:rPr>
              <a:t>Design of bolts and fasteners: Bolts and fasteners are used to hold two or more components together. The Tresca/Maximum Shear Stress Theory is used to ensure that the bolt or fastener can withstand the maximum shear stress without breaking or failing.</a:t>
            </a:r>
            <a:endParaRPr sz="1700">
              <a:latin typeface="Inter"/>
              <a:ea typeface="Inter"/>
              <a:cs typeface="Inter"/>
              <a:sym typeface="Inter"/>
            </a:endParaRPr>
          </a:p>
          <a:p>
            <a:pPr marL="457200" lvl="0" indent="0" algn="l" rtl="0">
              <a:spcBef>
                <a:spcPts val="0"/>
              </a:spcBef>
              <a:spcAft>
                <a:spcPts val="0"/>
              </a:spcAft>
              <a:buNone/>
            </a:pPr>
            <a:endParaRPr sz="1700">
              <a:latin typeface="Inter"/>
              <a:ea typeface="Inter"/>
              <a:cs typeface="Inter"/>
              <a:sym typeface="Inter"/>
            </a:endParaRPr>
          </a:p>
        </p:txBody>
      </p:sp>
      <p:sp>
        <p:nvSpPr>
          <p:cNvPr id="138" name="Google Shape;138;p20"/>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35825" y="214425"/>
            <a:ext cx="6240600" cy="838800"/>
          </a:xfrm>
          <a:prstGeom prst="rect">
            <a:avLst/>
          </a:prstGeom>
        </p:spPr>
        <p:txBody>
          <a:bodyPr spcFirstLastPara="1" wrap="square" lIns="91425" tIns="91425" rIns="91425" bIns="91425" anchor="ctr" anchorCtr="0">
            <a:noAutofit/>
          </a:bodyPr>
          <a:lstStyle/>
          <a:p>
            <a:pPr marL="0" lvl="0" indent="0" algn="l" rtl="0">
              <a:lnSpc>
                <a:spcPct val="130000"/>
              </a:lnSpc>
              <a:spcBef>
                <a:spcPts val="0"/>
              </a:spcBef>
              <a:spcAft>
                <a:spcPts val="1500"/>
              </a:spcAft>
              <a:buNone/>
            </a:pPr>
            <a:r>
              <a:rPr lang="en" sz="2144">
                <a:solidFill>
                  <a:srgbClr val="000000"/>
                </a:solidFill>
                <a:highlight>
                  <a:schemeClr val="lt1"/>
                </a:highlight>
                <a:latin typeface="League Spartan ExtraBold"/>
                <a:ea typeface="League Spartan ExtraBold"/>
                <a:cs typeface="League Spartan ExtraBold"/>
                <a:sym typeface="League Spartan ExtraBold"/>
              </a:rPr>
              <a:t>THE FORMULA FOR MAXIMUM SHEAR STRESS THEORY</a:t>
            </a:r>
            <a:endParaRPr sz="3000">
              <a:solidFill>
                <a:srgbClr val="000000"/>
              </a:solidFill>
              <a:latin typeface="League Spartan ExtraBold"/>
              <a:ea typeface="League Spartan ExtraBold"/>
              <a:cs typeface="League Spartan ExtraBold"/>
              <a:sym typeface="League Spartan ExtraBold"/>
            </a:endParaRPr>
          </a:p>
        </p:txBody>
      </p:sp>
      <p:sp>
        <p:nvSpPr>
          <p:cNvPr id="144" name="Google Shape;144;p21"/>
          <p:cNvSpPr txBox="1"/>
          <p:nvPr/>
        </p:nvSpPr>
        <p:spPr>
          <a:xfrm>
            <a:off x="0" y="0"/>
            <a:ext cx="9144000" cy="88800"/>
          </a:xfrm>
          <a:prstGeom prst="rect">
            <a:avLst/>
          </a:prstGeom>
          <a:solidFill>
            <a:srgbClr val="00C73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45" name="Google Shape;145;p21"/>
          <p:cNvSpPr txBox="1"/>
          <p:nvPr/>
        </p:nvSpPr>
        <p:spPr>
          <a:xfrm>
            <a:off x="496100" y="1178850"/>
            <a:ext cx="7720200" cy="409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highlight>
                  <a:schemeClr val="lt1"/>
                </a:highlight>
              </a:rPr>
              <a:t>The formula for variable uniaxial shear stress failure is as follows:</a:t>
            </a:r>
            <a:endParaRPr sz="1800" b="1">
              <a:highlight>
                <a:schemeClr val="lt1"/>
              </a:highlight>
            </a:endParaRPr>
          </a:p>
          <a:p>
            <a:pPr marL="0" lvl="0" indent="0" algn="l" rtl="0">
              <a:lnSpc>
                <a:spcPct val="115000"/>
              </a:lnSpc>
              <a:spcBef>
                <a:spcPts val="2600"/>
              </a:spcBef>
              <a:spcAft>
                <a:spcPts val="0"/>
              </a:spcAft>
              <a:buNone/>
            </a:pPr>
            <a:endParaRPr sz="1800" b="1">
              <a:highlight>
                <a:schemeClr val="lt1"/>
              </a:highlight>
            </a:endParaRPr>
          </a:p>
          <a:p>
            <a:pPr marL="0" lvl="0" indent="0" algn="l" rtl="0">
              <a:lnSpc>
                <a:spcPct val="115000"/>
              </a:lnSpc>
              <a:spcBef>
                <a:spcPts val="2600"/>
              </a:spcBef>
              <a:spcAft>
                <a:spcPts val="0"/>
              </a:spcAft>
              <a:buNone/>
            </a:pPr>
            <a:endParaRPr sz="1800" b="1">
              <a:highlight>
                <a:schemeClr val="lt1"/>
              </a:highlight>
            </a:endParaRPr>
          </a:p>
          <a:p>
            <a:pPr marL="0" lvl="0" indent="0" algn="l" rtl="0">
              <a:lnSpc>
                <a:spcPct val="115000"/>
              </a:lnSpc>
              <a:spcBef>
                <a:spcPts val="2600"/>
              </a:spcBef>
              <a:spcAft>
                <a:spcPts val="0"/>
              </a:spcAft>
              <a:buNone/>
            </a:pPr>
            <a:r>
              <a:rPr lang="en" sz="1800">
                <a:solidFill>
                  <a:srgbClr val="343541"/>
                </a:solidFill>
                <a:highlight>
                  <a:schemeClr val="lt1"/>
                </a:highlight>
              </a:rPr>
              <a:t>where:</a:t>
            </a:r>
            <a:endParaRPr sz="1800">
              <a:solidFill>
                <a:srgbClr val="343541"/>
              </a:solidFill>
              <a:highlight>
                <a:schemeClr val="lt1"/>
              </a:highlight>
            </a:endParaRPr>
          </a:p>
          <a:p>
            <a:pPr marL="1092200" lvl="0" indent="-342900" algn="l" rtl="0">
              <a:lnSpc>
                <a:spcPct val="115000"/>
              </a:lnSpc>
              <a:spcBef>
                <a:spcPts val="2600"/>
              </a:spcBef>
              <a:spcAft>
                <a:spcPts val="0"/>
              </a:spcAft>
              <a:buClr>
                <a:srgbClr val="343541"/>
              </a:buClr>
              <a:buSzPts val="1800"/>
              <a:buChar char="●"/>
            </a:pPr>
            <a:r>
              <a:rPr lang="en" sz="1800">
                <a:solidFill>
                  <a:srgbClr val="343541"/>
                </a:solidFill>
                <a:highlight>
                  <a:schemeClr val="lt1"/>
                </a:highlight>
              </a:rPr>
              <a:t>τ = shear stress (N/m2 or Pa)</a:t>
            </a:r>
            <a:endParaRPr sz="1800">
              <a:solidFill>
                <a:srgbClr val="343541"/>
              </a:solidFill>
              <a:highlight>
                <a:schemeClr val="lt1"/>
              </a:highlight>
            </a:endParaRPr>
          </a:p>
          <a:p>
            <a:pPr marL="1092200" lvl="0" indent="-342900" algn="l" rtl="0">
              <a:lnSpc>
                <a:spcPct val="115000"/>
              </a:lnSpc>
              <a:spcBef>
                <a:spcPts val="0"/>
              </a:spcBef>
              <a:spcAft>
                <a:spcPts val="0"/>
              </a:spcAft>
              <a:buClr>
                <a:srgbClr val="343541"/>
              </a:buClr>
              <a:buSzPts val="1800"/>
              <a:buChar char="●"/>
            </a:pPr>
            <a:r>
              <a:rPr lang="en" sz="1800">
                <a:solidFill>
                  <a:srgbClr val="343541"/>
                </a:solidFill>
                <a:highlight>
                  <a:schemeClr val="lt1"/>
                </a:highlight>
              </a:rPr>
              <a:t>σyield or σy = yield stress (N/m2 or Pa)</a:t>
            </a:r>
            <a:endParaRPr sz="1800">
              <a:solidFill>
                <a:srgbClr val="343541"/>
              </a:solidFill>
              <a:highlight>
                <a:schemeClr val="lt1"/>
              </a:highlight>
            </a:endParaRPr>
          </a:p>
          <a:p>
            <a:pPr marL="0" lvl="0" indent="0" algn="l" rtl="0">
              <a:spcBef>
                <a:spcPts val="2500"/>
              </a:spcBef>
              <a:spcAft>
                <a:spcPts val="0"/>
              </a:spcAft>
              <a:buNone/>
            </a:pPr>
            <a:endParaRPr sz="1800">
              <a:solidFill>
                <a:schemeClr val="dk1"/>
              </a:solidFill>
              <a:latin typeface="Roboto"/>
              <a:ea typeface="Roboto"/>
              <a:cs typeface="Roboto"/>
              <a:sym typeface="Roboto"/>
            </a:endParaRPr>
          </a:p>
        </p:txBody>
      </p:sp>
      <p:sp>
        <p:nvSpPr>
          <p:cNvPr id="146" name="Google Shape;146;p21"/>
          <p:cNvSpPr txBox="1"/>
          <p:nvPr/>
        </p:nvSpPr>
        <p:spPr>
          <a:xfrm>
            <a:off x="8064500" y="4826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Photo by </a:t>
            </a:r>
            <a:r>
              <a:rPr lang="en" sz="8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Pexels</a:t>
            </a:r>
            <a:endParaRPr sz="800" u="sng">
              <a:solidFill>
                <a:srgbClr val="FFFFFF"/>
              </a:solidFill>
              <a:latin typeface="Roboto"/>
              <a:ea typeface="Roboto"/>
              <a:cs typeface="Roboto"/>
              <a:sym typeface="Roboto"/>
            </a:endParaRPr>
          </a:p>
        </p:txBody>
      </p:sp>
      <p:pic>
        <p:nvPicPr>
          <p:cNvPr id="147" name="Google Shape;147;p21"/>
          <p:cNvPicPr preferRelativeResize="0"/>
          <p:nvPr/>
        </p:nvPicPr>
        <p:blipFill>
          <a:blip r:embed="rId4">
            <a:alphaModFix/>
          </a:blip>
          <a:stretch>
            <a:fillRect/>
          </a:stretch>
        </p:blipFill>
        <p:spPr>
          <a:xfrm>
            <a:off x="1424600" y="1652325"/>
            <a:ext cx="6528249" cy="657725"/>
          </a:xfrm>
          <a:prstGeom prst="rect">
            <a:avLst/>
          </a:prstGeom>
          <a:noFill/>
          <a:ln>
            <a:noFill/>
          </a:ln>
        </p:spPr>
      </p:pic>
      <p:pic>
        <p:nvPicPr>
          <p:cNvPr id="148" name="Google Shape;148;p21"/>
          <p:cNvPicPr preferRelativeResize="0"/>
          <p:nvPr/>
        </p:nvPicPr>
        <p:blipFill>
          <a:blip r:embed="rId5">
            <a:alphaModFix/>
          </a:blip>
          <a:stretch>
            <a:fillRect/>
          </a:stretch>
        </p:blipFill>
        <p:spPr>
          <a:xfrm>
            <a:off x="1368775" y="2422650"/>
            <a:ext cx="6639901" cy="7756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2464</Words>
  <Application>Microsoft Office PowerPoint</Application>
  <PresentationFormat>On-screen Show (16:9)</PresentationFormat>
  <Paragraphs>228</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Impact</vt:lpstr>
      <vt:lpstr>League Spartan</vt:lpstr>
      <vt:lpstr>Courier New</vt:lpstr>
      <vt:lpstr>League Spartan ExtraBold</vt:lpstr>
      <vt:lpstr>Inter</vt:lpstr>
      <vt:lpstr>Roboto</vt:lpstr>
      <vt:lpstr>Geometric</vt:lpstr>
      <vt:lpstr>CIL2030 Course project</vt:lpstr>
      <vt:lpstr>Group Members:</vt:lpstr>
      <vt:lpstr>Failure Theories</vt:lpstr>
      <vt:lpstr>Introduction to Failure Theories</vt:lpstr>
      <vt:lpstr>Maximum Normal Stress Theory</vt:lpstr>
      <vt:lpstr>Limitations of Maximum Normal Stress Theory</vt:lpstr>
      <vt:lpstr>Tresca/Maximum Shear Stress Theory</vt:lpstr>
      <vt:lpstr>Examples of Tresca/Maximum Shear  Stress Theory in Use</vt:lpstr>
      <vt:lpstr>THE FORMULA FOR MAXIMUM SHEAR STRESS THEORY</vt:lpstr>
      <vt:lpstr>PowerPoint Presentation</vt:lpstr>
      <vt:lpstr>   </vt:lpstr>
      <vt:lpstr>Limitations of Tresca/Maximum  Shear Stress Theory</vt:lpstr>
      <vt:lpstr>Summary/ Conclusion</vt:lpstr>
      <vt:lpstr>Programming Problem</vt:lpstr>
      <vt:lpstr>Programming Problem</vt:lpstr>
      <vt:lpstr>Programming Problem</vt:lpstr>
      <vt:lpstr>Programming Problem</vt:lpstr>
      <vt:lpstr>Programming Problem</vt:lpstr>
      <vt:lpstr>Programming Problem</vt:lpstr>
      <vt:lpstr>Programming Problem</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CIL2030 Course project</dc:title>
  <dc:creator>hp</dc:creator>
  <cp:lastModifiedBy>siddharth Chauhan</cp:lastModifiedBy>
  <cp:revision>1</cp:revision>
  <dcterms:modified xsi:type="dcterms:W3CDTF">2023-08-19T18:01:28Z</dcterms:modified>
</cp:coreProperties>
</file>