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70" r:id="rId6"/>
    <p:sldId id="261" r:id="rId7"/>
    <p:sldId id="271" r:id="rId8"/>
    <p:sldId id="266" r:id="rId9"/>
    <p:sldId id="273" r:id="rId10"/>
    <p:sldId id="274" r:id="rId11"/>
    <p:sldId id="278" r:id="rId12"/>
    <p:sldId id="275" r:id="rId13"/>
    <p:sldId id="259" r:id="rId14"/>
    <p:sldId id="279" r:id="rId15"/>
    <p:sldId id="269" r:id="rId16"/>
    <p:sldId id="268" r:id="rId17"/>
    <p:sldId id="267" r:id="rId18"/>
    <p:sldId id="281" r:id="rId19"/>
    <p:sldId id="280" r:id="rId20"/>
    <p:sldId id="282" r:id="rId21"/>
    <p:sldId id="285" r:id="rId22"/>
    <p:sldId id="284" r:id="rId23"/>
    <p:sldId id="283" r:id="rId24"/>
    <p:sldId id="287" r:id="rId25"/>
    <p:sldId id="286" r:id="rId26"/>
    <p:sldId id="258" r:id="rId27"/>
    <p:sldId id="265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C14"/>
    <a:srgbClr val="E6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7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A262-7016-479B-829D-17AD366CB44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877A-AADD-4651-9395-97DF3B64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7459162" y="2374850"/>
            <a:ext cx="4536632" cy="3257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6" y="2677214"/>
            <a:ext cx="4421350" cy="26528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74C9399-7BCF-544E-F91E-64D090D143A5}"/>
              </a:ext>
            </a:extLst>
          </p:cNvPr>
          <p:cNvGrpSpPr/>
          <p:nvPr/>
        </p:nvGrpSpPr>
        <p:grpSpPr>
          <a:xfrm>
            <a:off x="3726038" y="0"/>
            <a:ext cx="4353121" cy="6903528"/>
            <a:chOff x="3733514" y="160864"/>
            <a:chExt cx="4353121" cy="69035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41D686-AC66-7B03-AB2B-19523F92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523" y="1806931"/>
              <a:ext cx="3586163" cy="3586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A3822A-CB97-4C4F-F86C-629F6169E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>
              <a:off x="6096001" y="1054260"/>
              <a:ext cx="1518612" cy="11026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1C6F3D-8124-54A0-CB24-1B3C63BA1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 rot="10800000">
              <a:off x="6568024" y="160864"/>
              <a:ext cx="1518611" cy="8933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3D2BA3-76CC-CD9A-D000-8F664EF95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>
              <a:off x="4181192" y="5167740"/>
              <a:ext cx="1518611" cy="89339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1128C-5B66-5AF0-824B-C325AD5FE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 rot="10800000">
              <a:off x="3733514" y="5961726"/>
              <a:ext cx="1518612" cy="110266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917084" y="611013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729127" y="611012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14B94-A183-7C08-7F0B-E1FAE089F9A2}"/>
              </a:ext>
            </a:extLst>
          </p:cNvPr>
          <p:cNvSpPr txBox="1"/>
          <p:nvPr/>
        </p:nvSpPr>
        <p:spPr>
          <a:xfrm>
            <a:off x="8326810" y="6342518"/>
            <a:ext cx="408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By: Siddharth Sharma </a:t>
            </a:r>
          </a:p>
        </p:txBody>
      </p:sp>
    </p:spTree>
    <p:extLst>
      <p:ext uri="{BB962C8B-B14F-4D97-AF65-F5344CB8AC3E}">
        <p14:creationId xmlns:p14="http://schemas.microsoft.com/office/powerpoint/2010/main" val="991004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2155523" y="124165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211260" y="124165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B6AD26-2812-DF8F-88E4-1E8153AAE7AC}"/>
              </a:ext>
            </a:extLst>
          </p:cNvPr>
          <p:cNvSpPr txBox="1"/>
          <p:nvPr/>
        </p:nvSpPr>
        <p:spPr>
          <a:xfrm>
            <a:off x="2890761" y="440181"/>
            <a:ext cx="632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Syntax and Readability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7EF8C-C1DA-9F0C-02D8-E965BB1129C7}"/>
              </a:ext>
            </a:extLst>
          </p:cNvPr>
          <p:cNvSpPr txBox="1"/>
          <p:nvPr/>
        </p:nvSpPr>
        <p:spPr>
          <a:xfrm>
            <a:off x="432609" y="2043119"/>
            <a:ext cx="54936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Syntax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Dynamically-Typed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Uses indentation to denote code blocks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Less reliance on symbols such as semicolons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contributing to a simpler syntax.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64101F-FF97-696F-17B4-F66AB22947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4" b="42221"/>
          <a:stretch/>
        </p:blipFill>
        <p:spPr>
          <a:xfrm rot="5400000">
            <a:off x="3783484" y="3710264"/>
            <a:ext cx="4563299" cy="648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124705-978E-AD80-168D-49EBDAF10192}"/>
              </a:ext>
            </a:extLst>
          </p:cNvPr>
          <p:cNvSpPr txBox="1"/>
          <p:nvPr/>
        </p:nvSpPr>
        <p:spPr>
          <a:xfrm>
            <a:off x="6389225" y="2043119"/>
            <a:ext cx="5876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Syntax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Statically-Typed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Utilizes curly braces to denote code block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Statements terminate with semicolons.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FCFB6-45B4-0CAC-C6C3-30090ED0D3F7}"/>
              </a:ext>
            </a:extLst>
          </p:cNvPr>
          <p:cNvSpPr txBox="1"/>
          <p:nvPr/>
        </p:nvSpPr>
        <p:spPr>
          <a:xfrm>
            <a:off x="417804" y="3552474"/>
            <a:ext cx="5493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Readability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Adheres to the Zen of Python, promoting code that is easy to read and understand.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Indentation Significance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133A8-370D-3D92-184C-FAF73822D7CA}"/>
              </a:ext>
            </a:extLst>
          </p:cNvPr>
          <p:cNvSpPr txBox="1"/>
          <p:nvPr/>
        </p:nvSpPr>
        <p:spPr>
          <a:xfrm>
            <a:off x="6389225" y="3547899"/>
            <a:ext cx="5493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Readability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Varied and explicit type declarations can lead to more verbose code.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Curly Braces for Blocks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82004-4ACF-9353-EB2B-06FCACAD645E}"/>
              </a:ext>
            </a:extLst>
          </p:cNvPr>
          <p:cNvSpPr txBox="1"/>
          <p:nvPr/>
        </p:nvSpPr>
        <p:spPr>
          <a:xfrm>
            <a:off x="391039" y="4815608"/>
            <a:ext cx="54936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Collaboration and Maintenance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Clean and concise syntax enhances collaboration, as code is more accessible to team members.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Readable code contributes to easier maintenance, reducing the time and effort required for updates and debugging.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C32AA-CCCA-4DFA-86F6-EC33F8C12F96}"/>
              </a:ext>
            </a:extLst>
          </p:cNvPr>
          <p:cNvSpPr txBox="1"/>
          <p:nvPr/>
        </p:nvSpPr>
        <p:spPr>
          <a:xfrm>
            <a:off x="6324520" y="4768091"/>
            <a:ext cx="54936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Readability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Verbosity can pose challenges in collaborative coding, especially in larger teams.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More lines of code may increase the potential for errors and require additional maintenance effort.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9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7" grpId="0"/>
      <p:bldP spid="13" grpId="0"/>
      <p:bldP spid="15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10412073" y="1595593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3214441" y="51901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Performance Insights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E0BAB-5CCF-AEB5-1BC8-56DD228DE81F}"/>
              </a:ext>
            </a:extLst>
          </p:cNvPr>
          <p:cNvSpPr txBox="1"/>
          <p:nvPr/>
        </p:nvSpPr>
        <p:spPr>
          <a:xfrm>
            <a:off x="1605555" y="1395119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D6EEE-42EB-05CC-83E8-C8EDEE098DBB}"/>
              </a:ext>
            </a:extLst>
          </p:cNvPr>
          <p:cNvSpPr txBox="1"/>
          <p:nvPr/>
        </p:nvSpPr>
        <p:spPr>
          <a:xfrm>
            <a:off x="2459651" y="2350476"/>
            <a:ext cx="549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Dynamic Typing Challenges</a:t>
            </a:r>
            <a:r>
              <a:rPr lang="en-US" b="1" i="0" dirty="0">
                <a:effectLst/>
                <a:latin typeface="OCR A Extended" panose="02010509020102010303" pitchFamily="50" charset="0"/>
              </a:rPr>
              <a:t> : </a:t>
            </a:r>
          </a:p>
          <a:p>
            <a:r>
              <a:rPr lang="en-US" dirty="0">
                <a:latin typeface="OCR A Extended" panose="02010509020102010303" pitchFamily="50" charset="0"/>
              </a:rPr>
              <a:t>dynamically-typed nature may introduce runtime overhead due to type inference during execution.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510B5-9BFC-AB73-489E-D7D2F010A3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4" b="42221"/>
          <a:stretch/>
        </p:blipFill>
        <p:spPr>
          <a:xfrm rot="5400000">
            <a:off x="6513165" y="3812078"/>
            <a:ext cx="4563299" cy="648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242DDD-D3E8-7665-D4DC-B2BF8EB9D36C}"/>
              </a:ext>
            </a:extLst>
          </p:cNvPr>
          <p:cNvSpPr txBox="1"/>
          <p:nvPr/>
        </p:nvSpPr>
        <p:spPr>
          <a:xfrm>
            <a:off x="2459651" y="3662565"/>
            <a:ext cx="549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Global Interpreter Lock  (GIL)</a:t>
            </a:r>
            <a:r>
              <a:rPr lang="en-US" b="1" i="0" dirty="0">
                <a:effectLst/>
                <a:latin typeface="OCR A Extended" panose="02010509020102010303" pitchFamily="50" charset="0"/>
              </a:rPr>
              <a:t> : </a:t>
            </a:r>
          </a:p>
          <a:p>
            <a:r>
              <a:rPr lang="en-US" dirty="0">
                <a:latin typeface="OCR A Extended" panose="02010509020102010303" pitchFamily="50" charset="0"/>
              </a:rPr>
              <a:t>Global Interpreter Lock (GIL) limits the execution of multiple threads, potentially impacting concurrency and parallelism</a:t>
            </a:r>
            <a:endParaRPr lang="en-US" sz="1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4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1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93510" y="162637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3214441" y="51901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Performance Insights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82E8F-F59F-D320-EF8E-06D9AB0B67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2" b="35528"/>
          <a:stretch/>
        </p:blipFill>
        <p:spPr>
          <a:xfrm rot="5400000">
            <a:off x="1076230" y="3423620"/>
            <a:ext cx="4563299" cy="122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2A03E-6A56-23D4-6B68-3B40C0CA0350}"/>
              </a:ext>
            </a:extLst>
          </p:cNvPr>
          <p:cNvSpPr txBox="1"/>
          <p:nvPr/>
        </p:nvSpPr>
        <p:spPr>
          <a:xfrm>
            <a:off x="4697795" y="2264534"/>
            <a:ext cx="571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Static Typing Advantages</a:t>
            </a:r>
            <a:r>
              <a:rPr lang="en-US" b="1" i="0" dirty="0">
                <a:effectLst/>
                <a:latin typeface="OCR A Extended" panose="02010509020102010303" pitchFamily="50" charset="0"/>
              </a:rPr>
              <a:t> : </a:t>
            </a:r>
          </a:p>
          <a:p>
            <a:r>
              <a:rPr lang="en-US" dirty="0">
                <a:latin typeface="OCR A Extended" panose="02010509020102010303" pitchFamily="50" charset="0"/>
              </a:rPr>
              <a:t>Statically-typed nature allows for better performance optimizations during compilation</a:t>
            </a:r>
            <a:r>
              <a:rPr lang="en-US" sz="1600" dirty="0">
                <a:solidFill>
                  <a:srgbClr val="D1D5DB"/>
                </a:solidFill>
                <a:latin typeface="OCR A Extended" panose="02010509020102010303" pitchFamily="50" charset="0"/>
              </a:rPr>
              <a:t>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47E40-26EB-9007-7E30-2C80971DFAC0}"/>
              </a:ext>
            </a:extLst>
          </p:cNvPr>
          <p:cNvSpPr txBox="1"/>
          <p:nvPr/>
        </p:nvSpPr>
        <p:spPr>
          <a:xfrm>
            <a:off x="4697794" y="3550069"/>
            <a:ext cx="5714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Memory Management:</a:t>
            </a:r>
            <a:endParaRPr lang="en-US" b="1" i="0" dirty="0">
              <a:effectLst/>
              <a:latin typeface="OCR A Extended" panose="02010509020102010303" pitchFamily="50" charset="0"/>
            </a:endParaRPr>
          </a:p>
          <a:p>
            <a:r>
              <a:rPr lang="en-US" dirty="0">
                <a:latin typeface="OCR A Extended" panose="02010509020102010303" pitchFamily="50" charset="0"/>
              </a:rPr>
              <a:t>automatic memory management reduces the risk of memory leaks.</a:t>
            </a:r>
          </a:p>
          <a:p>
            <a:r>
              <a:rPr lang="en-US" dirty="0">
                <a:latin typeface="OCR A Extended" panose="02010509020102010303" pitchFamily="50" charset="0"/>
              </a:rPr>
              <a:t>Strict memory management contributes to better overall performance.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AA8DA-C0B2-7D3F-9C6B-492EB89E9C97}"/>
              </a:ext>
            </a:extLst>
          </p:cNvPr>
          <p:cNvSpPr txBox="1"/>
          <p:nvPr/>
        </p:nvSpPr>
        <p:spPr>
          <a:xfrm>
            <a:off x="4697794" y="5112604"/>
            <a:ext cx="562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Compilation and Execution:</a:t>
            </a:r>
          </a:p>
          <a:p>
            <a:r>
              <a:rPr lang="en-US" dirty="0">
                <a:latin typeface="OCR A Extended" panose="02010509020102010303" pitchFamily="50" charset="0"/>
              </a:rPr>
              <a:t>code is compiled into bytecode, which is then executed by the Java Virtual Machine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ADBAF-B530-A52E-03C3-4108CFEE89BF}"/>
              </a:ext>
            </a:extLst>
          </p:cNvPr>
          <p:cNvSpPr txBox="1"/>
          <p:nvPr/>
        </p:nvSpPr>
        <p:spPr>
          <a:xfrm>
            <a:off x="8394140" y="1406876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91793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2155523" y="124165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211260" y="124165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6C726-169A-1CBF-BF68-A17DB992D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4350" y="1752705"/>
            <a:ext cx="4563299" cy="456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538CB-F2AE-E22D-7490-2D2D68D27BB8}"/>
              </a:ext>
            </a:extLst>
          </p:cNvPr>
          <p:cNvSpPr txBox="1"/>
          <p:nvPr/>
        </p:nvSpPr>
        <p:spPr>
          <a:xfrm>
            <a:off x="3214441" y="51901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Performance Insights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207E9-65E6-AAA6-391F-F83D6C99DBD2}"/>
              </a:ext>
            </a:extLst>
          </p:cNvPr>
          <p:cNvSpPr txBox="1"/>
          <p:nvPr/>
        </p:nvSpPr>
        <p:spPr>
          <a:xfrm>
            <a:off x="467626" y="2399036"/>
            <a:ext cx="5150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Dynamic Typing Challenges</a:t>
            </a:r>
            <a:r>
              <a:rPr lang="en-US" b="1" i="0" dirty="0">
                <a:effectLst/>
                <a:latin typeface="OCR A Extended" panose="02010509020102010303" pitchFamily="50" charset="0"/>
              </a:rPr>
              <a:t> : </a:t>
            </a:r>
          </a:p>
          <a:p>
            <a:r>
              <a:rPr lang="en-US" dirty="0">
                <a:latin typeface="OCR A Extended" panose="02010509020102010303" pitchFamily="50" charset="0"/>
              </a:rPr>
              <a:t>dynamically-typed nature may introduce runtime overhead due to type inference during execution.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85B3D-C2F0-2E32-B997-98004FEFD5B6}"/>
              </a:ext>
            </a:extLst>
          </p:cNvPr>
          <p:cNvSpPr txBox="1"/>
          <p:nvPr/>
        </p:nvSpPr>
        <p:spPr>
          <a:xfrm>
            <a:off x="467626" y="3711125"/>
            <a:ext cx="5150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Global Interpreter Lock  (GIL)</a:t>
            </a:r>
            <a:r>
              <a:rPr lang="en-US" b="1" i="0" dirty="0">
                <a:effectLst/>
                <a:latin typeface="OCR A Extended" panose="02010509020102010303" pitchFamily="50" charset="0"/>
              </a:rPr>
              <a:t> : </a:t>
            </a:r>
          </a:p>
          <a:p>
            <a:r>
              <a:rPr lang="en-US" dirty="0">
                <a:latin typeface="OCR A Extended" panose="02010509020102010303" pitchFamily="50" charset="0"/>
              </a:rPr>
              <a:t>Global Interpreter Lock (GIL) limits the execution of multiple threads, potentially impacting concurrency and parallelism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E63C-8AB6-F9C2-22AE-62199B633529}"/>
              </a:ext>
            </a:extLst>
          </p:cNvPr>
          <p:cNvSpPr txBox="1"/>
          <p:nvPr/>
        </p:nvSpPr>
        <p:spPr>
          <a:xfrm>
            <a:off x="6353875" y="2228671"/>
            <a:ext cx="566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Static Typing Advantages</a:t>
            </a:r>
            <a:r>
              <a:rPr lang="en-US" b="1" i="0" dirty="0">
                <a:effectLst/>
                <a:latin typeface="OCR A Extended" panose="02010509020102010303" pitchFamily="50" charset="0"/>
              </a:rPr>
              <a:t> : </a:t>
            </a:r>
          </a:p>
          <a:p>
            <a:r>
              <a:rPr lang="en-US" dirty="0">
                <a:latin typeface="OCR A Extended" panose="02010509020102010303" pitchFamily="50" charset="0"/>
              </a:rPr>
              <a:t>Statically-typed nature allows for better performance optimizations during compilation</a:t>
            </a:r>
            <a:r>
              <a:rPr lang="en-US" sz="1600" dirty="0">
                <a:solidFill>
                  <a:srgbClr val="D1D5DB"/>
                </a:solidFill>
                <a:latin typeface="OCR A Extended" panose="02010509020102010303" pitchFamily="50" charset="0"/>
              </a:rPr>
              <a:t>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D7891-C075-83AE-BE21-52EC0D59EEB0}"/>
              </a:ext>
            </a:extLst>
          </p:cNvPr>
          <p:cNvSpPr txBox="1"/>
          <p:nvPr/>
        </p:nvSpPr>
        <p:spPr>
          <a:xfrm>
            <a:off x="6353874" y="3514206"/>
            <a:ext cx="5665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Memory Management:</a:t>
            </a:r>
            <a:endParaRPr lang="en-US" b="1" i="0" dirty="0">
              <a:effectLst/>
              <a:latin typeface="OCR A Extended" panose="02010509020102010303" pitchFamily="50" charset="0"/>
            </a:endParaRPr>
          </a:p>
          <a:p>
            <a:r>
              <a:rPr lang="en-US" dirty="0">
                <a:latin typeface="OCR A Extended" panose="02010509020102010303" pitchFamily="50" charset="0"/>
              </a:rPr>
              <a:t>automatic memory management reduces the risk of memory leaks.</a:t>
            </a:r>
          </a:p>
          <a:p>
            <a:r>
              <a:rPr lang="en-US" dirty="0">
                <a:latin typeface="OCR A Extended" panose="02010509020102010303" pitchFamily="50" charset="0"/>
              </a:rPr>
              <a:t>Strict memory management contributes to better overall performance.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C353E-5D9C-6A99-18CE-EC5AEFB04406}"/>
              </a:ext>
            </a:extLst>
          </p:cNvPr>
          <p:cNvSpPr txBox="1"/>
          <p:nvPr/>
        </p:nvSpPr>
        <p:spPr>
          <a:xfrm>
            <a:off x="6353874" y="5076741"/>
            <a:ext cx="5576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Compilation and Execution:</a:t>
            </a:r>
          </a:p>
          <a:p>
            <a:r>
              <a:rPr lang="en-US" dirty="0">
                <a:latin typeface="OCR A Extended" panose="02010509020102010303" pitchFamily="50" charset="0"/>
              </a:rPr>
              <a:t>code is compiled into bytecode, which is then executed by the Java Virtual Machine</a:t>
            </a:r>
            <a:endParaRPr lang="en-US" sz="1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4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1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01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1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1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10412073" y="1595593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4609054" y="519012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USER CASES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88B9-26A4-EA8E-9D58-47CBFB990830}"/>
              </a:ext>
            </a:extLst>
          </p:cNvPr>
          <p:cNvSpPr txBox="1"/>
          <p:nvPr/>
        </p:nvSpPr>
        <p:spPr>
          <a:xfrm>
            <a:off x="1605555" y="1395119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99E18-7597-5043-DAB9-81B5168C7C6D}"/>
              </a:ext>
            </a:extLst>
          </p:cNvPr>
          <p:cNvSpPr txBox="1"/>
          <p:nvPr/>
        </p:nvSpPr>
        <p:spPr>
          <a:xfrm>
            <a:off x="2459651" y="2584156"/>
            <a:ext cx="549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Data Science and Machine Learning:</a:t>
            </a:r>
          </a:p>
          <a:p>
            <a:r>
              <a:rPr lang="en-US" dirty="0">
                <a:latin typeface="OCR A Extended" panose="02010509020102010303" pitchFamily="50" charset="0"/>
              </a:rPr>
              <a:t>libraries  like NumPy, Pandas,&amp; TensorFlow make it a powerhouse in data science and machine learning.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E3D59-D6F4-9AA5-F14F-F5F590E597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4" b="42221"/>
          <a:stretch/>
        </p:blipFill>
        <p:spPr>
          <a:xfrm rot="5400000">
            <a:off x="6513165" y="3812078"/>
            <a:ext cx="4563299" cy="648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2677D-8DD4-B854-01B9-7758F2A2A0B5}"/>
              </a:ext>
            </a:extLst>
          </p:cNvPr>
          <p:cNvSpPr txBox="1"/>
          <p:nvPr/>
        </p:nvSpPr>
        <p:spPr>
          <a:xfrm>
            <a:off x="2459651" y="3967365"/>
            <a:ext cx="5493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Web Development:</a:t>
            </a:r>
          </a:p>
          <a:p>
            <a:r>
              <a:rPr lang="en-US" dirty="0">
                <a:latin typeface="OCR A Extended" panose="02010509020102010303" pitchFamily="50" charset="0"/>
              </a:rPr>
              <a:t>frameworks like Django and Flask, is widely used for web development.</a:t>
            </a:r>
          </a:p>
          <a:p>
            <a:r>
              <a:rPr lang="en-US" dirty="0">
                <a:latin typeface="OCR A Extended" panose="02010509020102010303" pitchFamily="50" charset="0"/>
              </a:rPr>
              <a:t>The language's readability and expressive syntax contribute to the rapid development of web applications</a:t>
            </a:r>
            <a:endParaRPr lang="en-US" sz="1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0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1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C98B8F-ED80-1C7D-7143-4B4F60805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2" b="35528"/>
          <a:stretch/>
        </p:blipFill>
        <p:spPr>
          <a:xfrm rot="5400000">
            <a:off x="1076230" y="3423620"/>
            <a:ext cx="4563299" cy="122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42576-1972-310C-6147-E0B67D11B518}"/>
              </a:ext>
            </a:extLst>
          </p:cNvPr>
          <p:cNvSpPr txBox="1"/>
          <p:nvPr/>
        </p:nvSpPr>
        <p:spPr>
          <a:xfrm>
            <a:off x="8394140" y="1406876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D62EC-27D7-BB01-A7F7-58A5EAC1E5EE}"/>
              </a:ext>
            </a:extLst>
          </p:cNvPr>
          <p:cNvSpPr txBox="1"/>
          <p:nvPr/>
        </p:nvSpPr>
        <p:spPr>
          <a:xfrm>
            <a:off x="4667315" y="2290589"/>
            <a:ext cx="571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Enterprise Solutions:</a:t>
            </a:r>
            <a:r>
              <a:rPr lang="en-US" dirty="0">
                <a:latin typeface="OCR A Extended" panose="02010509020102010303" pitchFamily="50" charset="0"/>
              </a:rPr>
              <a:t> Java's robustness and scalability make it a preferred choice for developing large-scale enterprise applications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CBF6B-6372-B08A-6142-4868C3AC4F40}"/>
              </a:ext>
            </a:extLst>
          </p:cNvPr>
          <p:cNvSpPr txBox="1"/>
          <p:nvPr/>
        </p:nvSpPr>
        <p:spPr>
          <a:xfrm>
            <a:off x="4667314" y="3576124"/>
            <a:ext cx="63258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Android Development:</a:t>
            </a:r>
          </a:p>
          <a:p>
            <a:r>
              <a:rPr lang="en-US" dirty="0">
                <a:latin typeface="OCR A Extended" panose="02010509020102010303" pitchFamily="50" charset="0"/>
              </a:rPr>
              <a:t>Java is the primary language for Android app development.</a:t>
            </a:r>
          </a:p>
          <a:p>
            <a:r>
              <a:rPr lang="en-US" dirty="0">
                <a:latin typeface="OCR A Extended" panose="02010509020102010303" pitchFamily="50" charset="0"/>
              </a:rPr>
              <a:t>The Android SDK (Software Development Kit) is designed with Java, providing a powerful and versatile framework for creating mobile applications.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7A2BA-F049-AA4B-7871-36AE20DA65D7}"/>
              </a:ext>
            </a:extLst>
          </p:cNvPr>
          <p:cNvSpPr txBox="1"/>
          <p:nvPr/>
        </p:nvSpPr>
        <p:spPr>
          <a:xfrm>
            <a:off x="193510" y="162637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8C534-5D66-3615-33F0-762934AB419B}"/>
              </a:ext>
            </a:extLst>
          </p:cNvPr>
          <p:cNvSpPr txBox="1"/>
          <p:nvPr/>
        </p:nvSpPr>
        <p:spPr>
          <a:xfrm>
            <a:off x="4609054" y="519012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USER CASES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1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2155523" y="124165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211260" y="124165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6C726-169A-1CBF-BF68-A17DB992D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4350" y="1752705"/>
            <a:ext cx="4563299" cy="45632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C20481-31F4-E876-1C58-284ECC72E0DE}"/>
              </a:ext>
            </a:extLst>
          </p:cNvPr>
          <p:cNvSpPr txBox="1"/>
          <p:nvPr/>
        </p:nvSpPr>
        <p:spPr>
          <a:xfrm>
            <a:off x="6477723" y="2228671"/>
            <a:ext cx="505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Enterprise Solutions:</a:t>
            </a:r>
            <a:r>
              <a:rPr lang="en-US" dirty="0">
                <a:latin typeface="OCR A Extended" panose="02010509020102010303" pitchFamily="50" charset="0"/>
              </a:rPr>
              <a:t> Java's robustness and scalability make it a preferred choice for developing large-scale enterprise applications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FB3C1-5159-17EF-8D9E-72BB141D0161}"/>
              </a:ext>
            </a:extLst>
          </p:cNvPr>
          <p:cNvSpPr txBox="1"/>
          <p:nvPr/>
        </p:nvSpPr>
        <p:spPr>
          <a:xfrm>
            <a:off x="6477722" y="3514206"/>
            <a:ext cx="551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Android Development:</a:t>
            </a:r>
          </a:p>
          <a:p>
            <a:r>
              <a:rPr lang="en-US" dirty="0">
                <a:latin typeface="OCR A Extended" panose="02010509020102010303" pitchFamily="50" charset="0"/>
              </a:rPr>
              <a:t>Java is the primary language for Android app development.</a:t>
            </a:r>
          </a:p>
          <a:p>
            <a:r>
              <a:rPr lang="en-US" dirty="0">
                <a:latin typeface="OCR A Extended" panose="02010509020102010303" pitchFamily="50" charset="0"/>
              </a:rPr>
              <a:t>The Android SDK (Software Development Kit) is designed with Java, providing a powerful and versatile framework for creating mobile applications.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C40E-A456-068F-2CF9-0BDC86D5FCD5}"/>
              </a:ext>
            </a:extLst>
          </p:cNvPr>
          <p:cNvSpPr txBox="1"/>
          <p:nvPr/>
        </p:nvSpPr>
        <p:spPr>
          <a:xfrm>
            <a:off x="579100" y="2407996"/>
            <a:ext cx="549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Data Science and Machine Learning:</a:t>
            </a:r>
          </a:p>
          <a:p>
            <a:r>
              <a:rPr lang="en-US" dirty="0">
                <a:latin typeface="OCR A Extended" panose="02010509020102010303" pitchFamily="50" charset="0"/>
              </a:rPr>
              <a:t>libraries  like NumPy, Pandas,&amp; TensorFlow make it a powerhouse in data science and machine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6789F-1165-6B39-8045-96078AD58331}"/>
              </a:ext>
            </a:extLst>
          </p:cNvPr>
          <p:cNvSpPr txBox="1"/>
          <p:nvPr/>
        </p:nvSpPr>
        <p:spPr>
          <a:xfrm>
            <a:off x="579100" y="3791205"/>
            <a:ext cx="5493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Web Development:</a:t>
            </a:r>
          </a:p>
          <a:p>
            <a:r>
              <a:rPr lang="en-US" dirty="0">
                <a:latin typeface="OCR A Extended" panose="02010509020102010303" pitchFamily="50" charset="0"/>
              </a:rPr>
              <a:t>frameworks like Django and Flask, is widely used for web development.</a:t>
            </a:r>
          </a:p>
          <a:p>
            <a:r>
              <a:rPr lang="en-US" dirty="0">
                <a:latin typeface="OCR A Extended" panose="02010509020102010303" pitchFamily="50" charset="0"/>
              </a:rPr>
              <a:t>The language's readability and expressive syntax contribute to the rapid development of web applications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67E29-4446-B030-E4D0-A5F32F50E951}"/>
              </a:ext>
            </a:extLst>
          </p:cNvPr>
          <p:cNvSpPr txBox="1"/>
          <p:nvPr/>
        </p:nvSpPr>
        <p:spPr>
          <a:xfrm>
            <a:off x="4609054" y="519012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USER CASES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41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1465C-0A8F-058A-3DA6-88F09C2BE667}"/>
              </a:ext>
            </a:extLst>
          </p:cNvPr>
          <p:cNvSpPr txBox="1"/>
          <p:nvPr/>
        </p:nvSpPr>
        <p:spPr>
          <a:xfrm>
            <a:off x="3214441" y="43773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OCR A Extended" panose="02010509020102010303" pitchFamily="50" charset="0"/>
              </a:rPr>
              <a:t>Industry Preferences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1FC8D-302C-FBF6-1C93-3CECAB9A7DEC}"/>
              </a:ext>
            </a:extLst>
          </p:cNvPr>
          <p:cNvSpPr txBox="1"/>
          <p:nvPr/>
        </p:nvSpPr>
        <p:spPr>
          <a:xfrm>
            <a:off x="10412073" y="1595593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49736-700A-C42F-29B8-5D367D88D2F1}"/>
              </a:ext>
            </a:extLst>
          </p:cNvPr>
          <p:cNvSpPr txBox="1"/>
          <p:nvPr/>
        </p:nvSpPr>
        <p:spPr>
          <a:xfrm>
            <a:off x="1605555" y="1395119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72989-8389-1B4B-AA16-A581909A45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4" b="42221"/>
          <a:stretch/>
        </p:blipFill>
        <p:spPr>
          <a:xfrm rot="5400000">
            <a:off x="6513165" y="3812078"/>
            <a:ext cx="4563299" cy="648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5A9FB-E974-2F0C-F70F-ED85E1CF3F7E}"/>
              </a:ext>
            </a:extLst>
          </p:cNvPr>
          <p:cNvSpPr txBox="1"/>
          <p:nvPr/>
        </p:nvSpPr>
        <p:spPr>
          <a:xfrm>
            <a:off x="579100" y="2407996"/>
            <a:ext cx="688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Trends in Industry Adoption:</a:t>
            </a:r>
            <a:endParaRPr lang="en-US" dirty="0">
              <a:latin typeface="OCR A Extended" panose="02010509020102010303" pitchFamily="50" charset="0"/>
            </a:endParaRPr>
          </a:p>
          <a:p>
            <a:r>
              <a:rPr lang="en-US" dirty="0">
                <a:latin typeface="OCR A Extended" panose="02010509020102010303" pitchFamily="50" charset="0"/>
              </a:rPr>
              <a:t>Gaining increasing popularity in data-driven industries like healthcare, finance, and technology.</a:t>
            </a:r>
          </a:p>
          <a:p>
            <a:r>
              <a:rPr lang="en-US" dirty="0">
                <a:latin typeface="OCR A Extended" panose="02010509020102010303" pitchFamily="50" charset="0"/>
              </a:rPr>
              <a:t>Rapid prototyping and agile development.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14F87-AF49-ACDA-501C-DF9DDE51860F}"/>
              </a:ext>
            </a:extLst>
          </p:cNvPr>
          <p:cNvSpPr txBox="1"/>
          <p:nvPr/>
        </p:nvSpPr>
        <p:spPr>
          <a:xfrm>
            <a:off x="579100" y="4067204"/>
            <a:ext cx="688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Sector-Specific Preferences:</a:t>
            </a:r>
          </a:p>
          <a:p>
            <a:r>
              <a:rPr lang="en-US" dirty="0">
                <a:latin typeface="OCR A Extended" panose="02010509020102010303" pitchFamily="50" charset="0"/>
              </a:rPr>
              <a:t>Dominant in data science, machine learning, and artificial intelligence, where ease of use and extensive libraries are paramount.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C5134-E132-35BE-38C1-435015C95B38}"/>
              </a:ext>
            </a:extLst>
          </p:cNvPr>
          <p:cNvSpPr txBox="1"/>
          <p:nvPr/>
        </p:nvSpPr>
        <p:spPr>
          <a:xfrm>
            <a:off x="579100" y="5449413"/>
            <a:ext cx="688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Python's adaptability to emerging trends, emphasizing its role in shaping technologies like machine learning and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185867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1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01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C98B8F-ED80-1C7D-7143-4B4F60805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2" b="35528"/>
          <a:stretch/>
        </p:blipFill>
        <p:spPr>
          <a:xfrm rot="5400000">
            <a:off x="1076230" y="3423620"/>
            <a:ext cx="4563299" cy="122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42576-1972-310C-6147-E0B67D11B518}"/>
              </a:ext>
            </a:extLst>
          </p:cNvPr>
          <p:cNvSpPr txBox="1"/>
          <p:nvPr/>
        </p:nvSpPr>
        <p:spPr>
          <a:xfrm>
            <a:off x="8394140" y="1406876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D62EC-27D7-BB01-A7F7-58A5EAC1E5EE}"/>
              </a:ext>
            </a:extLst>
          </p:cNvPr>
          <p:cNvSpPr txBox="1"/>
          <p:nvPr/>
        </p:nvSpPr>
        <p:spPr>
          <a:xfrm>
            <a:off x="4504056" y="2437575"/>
            <a:ext cx="6112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Trends in Industry Adoption:</a:t>
            </a:r>
            <a:endParaRPr lang="en-US" dirty="0">
              <a:latin typeface="OCR A Extended" panose="02010509020102010303" pitchFamily="50" charset="0"/>
            </a:endParaRPr>
          </a:p>
          <a:p>
            <a:r>
              <a:rPr lang="en-US" dirty="0">
                <a:latin typeface="OCR A Extended" panose="02010509020102010303" pitchFamily="50" charset="0"/>
              </a:rPr>
              <a:t>Remains a cornerstone in industries with a focus on stability and performance, such as finance, banking, and large-scale enterprises.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CBF6B-6372-B08A-6142-4868C3AC4F40}"/>
              </a:ext>
            </a:extLst>
          </p:cNvPr>
          <p:cNvSpPr txBox="1"/>
          <p:nvPr/>
        </p:nvSpPr>
        <p:spPr>
          <a:xfrm>
            <a:off x="4504056" y="4038300"/>
            <a:ext cx="6325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Java continues to be a reliable choice for projects requiring performance, scalability, and platform independence.</a:t>
            </a:r>
          </a:p>
          <a:p>
            <a:r>
              <a:rPr lang="en-US" dirty="0">
                <a:latin typeface="OCR A Extended" panose="02010509020102010303" pitchFamily="50" charset="0"/>
              </a:rPr>
              <a:t>Dominant in data science, machine learning, and artificial intelligence, where ease of use and extensive libraries are paramount.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7A2BA-F049-AA4B-7871-36AE20DA65D7}"/>
              </a:ext>
            </a:extLst>
          </p:cNvPr>
          <p:cNvSpPr txBox="1"/>
          <p:nvPr/>
        </p:nvSpPr>
        <p:spPr>
          <a:xfrm>
            <a:off x="193510" y="162637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100BF-3407-1F50-5CC5-32FF01F85DF8}"/>
              </a:ext>
            </a:extLst>
          </p:cNvPr>
          <p:cNvSpPr txBox="1"/>
          <p:nvPr/>
        </p:nvSpPr>
        <p:spPr>
          <a:xfrm>
            <a:off x="3214441" y="43773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OCR A Extended" panose="02010509020102010303" pitchFamily="50" charset="0"/>
              </a:rPr>
              <a:t>Industry Preferences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5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2155523" y="124165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211260" y="124165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6C726-169A-1CBF-BF68-A17DB992D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4350" y="1752705"/>
            <a:ext cx="4563299" cy="45632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D2E9E5-9AE4-448B-F731-31535F058412}"/>
              </a:ext>
            </a:extLst>
          </p:cNvPr>
          <p:cNvSpPr txBox="1"/>
          <p:nvPr/>
        </p:nvSpPr>
        <p:spPr>
          <a:xfrm>
            <a:off x="480487" y="2047216"/>
            <a:ext cx="500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Trends in Industry Adoption:</a:t>
            </a:r>
            <a:endParaRPr lang="en-US" dirty="0">
              <a:latin typeface="OCR A Extended" panose="02010509020102010303" pitchFamily="50" charset="0"/>
            </a:endParaRPr>
          </a:p>
          <a:p>
            <a:r>
              <a:rPr lang="en-US" dirty="0">
                <a:latin typeface="OCR A Extended" panose="02010509020102010303" pitchFamily="50" charset="0"/>
              </a:rPr>
              <a:t>Gaining increasing popularity in data-driven industries like healthcare, finance, and technology.</a:t>
            </a:r>
          </a:p>
          <a:p>
            <a:r>
              <a:rPr lang="en-US" dirty="0">
                <a:latin typeface="OCR A Extended" panose="02010509020102010303" pitchFamily="50" charset="0"/>
              </a:rPr>
              <a:t>Rapid prototyping and agile development.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E933E-C585-4545-4CEA-F06B6621A0D6}"/>
              </a:ext>
            </a:extLst>
          </p:cNvPr>
          <p:cNvSpPr txBox="1"/>
          <p:nvPr/>
        </p:nvSpPr>
        <p:spPr>
          <a:xfrm>
            <a:off x="480487" y="4034354"/>
            <a:ext cx="500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Sector-Specific Preferences</a:t>
            </a:r>
          </a:p>
          <a:p>
            <a:r>
              <a:rPr lang="en-US" dirty="0">
                <a:latin typeface="OCR A Extended" panose="02010509020102010303" pitchFamily="50" charset="0"/>
              </a:rPr>
              <a:t>Dominant in data science, m</a:t>
            </a:r>
            <a:r>
              <a:rPr lang="en-US" b="1" dirty="0">
                <a:latin typeface="OCR A Extended" panose="02010509020102010303" pitchFamily="50" charset="0"/>
              </a:rPr>
              <a:t>:</a:t>
            </a:r>
            <a:r>
              <a:rPr lang="en-US" dirty="0">
                <a:latin typeface="OCR A Extended" panose="02010509020102010303" pitchFamily="50" charset="0"/>
              </a:rPr>
              <a:t>achine learning, and artificial intelligence.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EBE71-13C4-BE48-F920-78E5EED820AA}"/>
              </a:ext>
            </a:extLst>
          </p:cNvPr>
          <p:cNvSpPr txBox="1"/>
          <p:nvPr/>
        </p:nvSpPr>
        <p:spPr>
          <a:xfrm>
            <a:off x="480487" y="5234683"/>
            <a:ext cx="500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Python's adaptability to emerging trends, emphasizing its role in shaping technologies like machine learning and artificial intelligence.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7C1E4-95B5-6229-E326-FE0F5B640167}"/>
              </a:ext>
            </a:extLst>
          </p:cNvPr>
          <p:cNvSpPr txBox="1"/>
          <p:nvPr/>
        </p:nvSpPr>
        <p:spPr>
          <a:xfrm>
            <a:off x="6491768" y="2309757"/>
            <a:ext cx="5219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CR A Extended" panose="02010509020102010303" pitchFamily="50" charset="0"/>
              </a:rPr>
              <a:t>Trends in Industry Adoption:</a:t>
            </a:r>
            <a:endParaRPr lang="en-US" dirty="0">
              <a:latin typeface="OCR A Extended" panose="02010509020102010303" pitchFamily="50" charset="0"/>
            </a:endParaRPr>
          </a:p>
          <a:p>
            <a:r>
              <a:rPr lang="en-US" dirty="0">
                <a:latin typeface="OCR A Extended" panose="02010509020102010303" pitchFamily="50" charset="0"/>
              </a:rPr>
              <a:t>Remains a cornerstone in industries with a focus on stability and performance, such as finance, banking, and large-scale enterprises.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25A73-70EE-9455-4BAD-77E9388A5FDC}"/>
              </a:ext>
            </a:extLst>
          </p:cNvPr>
          <p:cNvSpPr txBox="1"/>
          <p:nvPr/>
        </p:nvSpPr>
        <p:spPr>
          <a:xfrm>
            <a:off x="6485256" y="4055969"/>
            <a:ext cx="540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Java continues to be a reliable choice for projects requiring performance, scalability, and platform independence.</a:t>
            </a:r>
          </a:p>
          <a:p>
            <a:r>
              <a:rPr lang="en-US" dirty="0">
                <a:latin typeface="OCR A Extended" panose="02010509020102010303" pitchFamily="50" charset="0"/>
              </a:rPr>
              <a:t>Dominant in data science, machine learning, and artificial intelligence, where ease of use and extensive libraries are paramount.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0D1DB-F1DC-5C14-361D-E7058CCFBB2E}"/>
              </a:ext>
            </a:extLst>
          </p:cNvPr>
          <p:cNvSpPr txBox="1"/>
          <p:nvPr/>
        </p:nvSpPr>
        <p:spPr>
          <a:xfrm>
            <a:off x="3214441" y="43773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OCR A Extended" panose="02010509020102010303" pitchFamily="50" charset="0"/>
              </a:rPr>
              <a:t>Industry Preferences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4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37127-21CC-CEE7-D7D0-789F2234B2F1}"/>
              </a:ext>
            </a:extLst>
          </p:cNvPr>
          <p:cNvSpPr txBox="1"/>
          <p:nvPr/>
        </p:nvSpPr>
        <p:spPr>
          <a:xfrm>
            <a:off x="728145" y="1250066"/>
            <a:ext cx="1073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CR A Extended" panose="02010509020102010303" pitchFamily="50" charset="0"/>
              </a:rPr>
              <a:t>Determines Development Approach </a:t>
            </a:r>
            <a:r>
              <a:rPr lang="en-US" dirty="0">
                <a:latin typeface="OCR A Extended" panose="02010509020102010303" pitchFamily="50" charset="0"/>
              </a:rPr>
              <a:t>: language chosen significantly 														   influences the development approach, 												methodologies, and overall strategies 											   employed.</a:t>
            </a:r>
            <a:endParaRPr lang="en-US" i="0" dirty="0">
              <a:effectLst/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D63D3-CEE3-1073-A297-CE08F591CBBE}"/>
              </a:ext>
            </a:extLst>
          </p:cNvPr>
          <p:cNvSpPr txBox="1"/>
          <p:nvPr/>
        </p:nvSpPr>
        <p:spPr>
          <a:xfrm>
            <a:off x="422285" y="445221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CR A Extended" panose="02010509020102010303" pitchFamily="50" charset="0"/>
              </a:rPr>
              <a:t>Why This Topic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665F1-C8EC-222C-B67B-61A5FC70CC2D}"/>
              </a:ext>
            </a:extLst>
          </p:cNvPr>
          <p:cNvSpPr txBox="1"/>
          <p:nvPr/>
        </p:nvSpPr>
        <p:spPr>
          <a:xfrm>
            <a:off x="728145" y="2452325"/>
            <a:ext cx="1046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OCR A Extended" panose="02010509020102010303" pitchFamily="50" charset="0"/>
              </a:rPr>
              <a:t>Efficiency and Productivity </a:t>
            </a:r>
            <a:r>
              <a:rPr lang="en-US" dirty="0">
                <a:latin typeface="OCR A Extended" panose="02010509020102010303" pitchFamily="50" charset="0"/>
              </a:rPr>
              <a:t>: Language choice directly affects the 											  efficiency and productivity of developers.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5340-01C9-155F-FDF6-21F5BEDD861A}"/>
              </a:ext>
            </a:extLst>
          </p:cNvPr>
          <p:cNvSpPr txBox="1"/>
          <p:nvPr/>
        </p:nvSpPr>
        <p:spPr>
          <a:xfrm>
            <a:off x="728145" y="3155184"/>
            <a:ext cx="1073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OCR A Extended" panose="02010509020102010303" pitchFamily="50" charset="0"/>
              </a:rPr>
              <a:t>Community and Ecosystem :</a:t>
            </a:r>
            <a:r>
              <a:rPr lang="en-US" dirty="0">
                <a:latin typeface="OCR A Extended" panose="02010509020102010303" pitchFamily="50" charset="0"/>
              </a:rPr>
              <a:t> The language's community and ecosystem play a 									  vital role in providing support, libraries, and 								  frameworks. Choosing a language with a vibrant 									  community can enhance collaboration and 											  problem-solving.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C90D-E699-05CB-17E9-1F1DA5BA0257}"/>
              </a:ext>
            </a:extLst>
          </p:cNvPr>
          <p:cNvSpPr txBox="1"/>
          <p:nvPr/>
        </p:nvSpPr>
        <p:spPr>
          <a:xfrm>
            <a:off x="728145" y="4689040"/>
            <a:ext cx="1073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CR A Extended" panose="02010509020102010303" pitchFamily="50" charset="0"/>
              </a:rPr>
              <a:t>Adaptability and Future-Proofing: 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The chosen language should be adaptable 												to evolving technologies and future 													requirements</a:t>
            </a:r>
            <a:endParaRPr lang="en-US" b="1" i="0" dirty="0">
              <a:effectLst/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BEC87-C326-5762-059D-84E61FB94D4F}"/>
              </a:ext>
            </a:extLst>
          </p:cNvPr>
          <p:cNvSpPr txBox="1"/>
          <p:nvPr/>
        </p:nvSpPr>
        <p:spPr>
          <a:xfrm>
            <a:off x="701207" y="5668898"/>
            <a:ext cx="1076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CR A Extended" panose="02010509020102010303" pitchFamily="50" charset="0"/>
              </a:rPr>
              <a:t>Cost and Time Considerations :</a:t>
            </a:r>
            <a:r>
              <a:rPr lang="en-US" i="0" dirty="0">
                <a:effectLst/>
                <a:latin typeface="OCR A Extended" panose="02010509020102010303" pitchFamily="50" charset="0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language that accelerates development 												without compromising quality can lead to 											cost savings and timely project delivery.</a:t>
            </a:r>
            <a:endParaRPr lang="en-US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1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01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01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01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 build="allAtOnce"/>
      <p:bldP spid="5" grpId="0" build="allAtOnce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8185812" y="3055441"/>
            <a:ext cx="2940606" cy="2111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08" y="3055441"/>
            <a:ext cx="3319227" cy="19915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524470" y="5029970"/>
            <a:ext cx="240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827112" y="5027427"/>
            <a:ext cx="1658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4411048" y="842178"/>
            <a:ext cx="327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CONCLUSION</a:t>
            </a:r>
            <a:endParaRPr lang="en-US" sz="40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4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8185812" y="3055441"/>
            <a:ext cx="2940606" cy="2111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08" y="2519680"/>
            <a:ext cx="4212162" cy="25272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929329" y="5046977"/>
            <a:ext cx="2481719" cy="82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827112" y="5027427"/>
            <a:ext cx="1658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4411048" y="842178"/>
            <a:ext cx="327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CONCLUSION</a:t>
            </a:r>
            <a:endParaRPr lang="en-US" sz="40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8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7091680" y="2269799"/>
            <a:ext cx="4034738" cy="2897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08" y="3055441"/>
            <a:ext cx="3319227" cy="19915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524470" y="5029970"/>
            <a:ext cx="240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524240" y="5027427"/>
            <a:ext cx="196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4411048" y="842178"/>
            <a:ext cx="327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CONCLUSION</a:t>
            </a:r>
            <a:endParaRPr lang="en-US" sz="40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7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8185812" y="3055441"/>
            <a:ext cx="2940606" cy="2111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08" y="3055441"/>
            <a:ext cx="3319227" cy="19915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524470" y="5029970"/>
            <a:ext cx="240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827112" y="5027427"/>
            <a:ext cx="1658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4411048" y="842178"/>
            <a:ext cx="327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CONCLUSION</a:t>
            </a:r>
            <a:endParaRPr lang="en-US" sz="40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7459162" y="2374850"/>
            <a:ext cx="4536632" cy="3257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6" y="2677214"/>
            <a:ext cx="4421350" cy="26528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74C9399-7BCF-544E-F91E-64D090D143A5}"/>
              </a:ext>
            </a:extLst>
          </p:cNvPr>
          <p:cNvGrpSpPr/>
          <p:nvPr/>
        </p:nvGrpSpPr>
        <p:grpSpPr>
          <a:xfrm>
            <a:off x="3726038" y="0"/>
            <a:ext cx="4353121" cy="6903528"/>
            <a:chOff x="3733514" y="160864"/>
            <a:chExt cx="4353121" cy="69035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41D686-AC66-7B03-AB2B-19523F92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523" y="1806931"/>
              <a:ext cx="3586163" cy="3586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A3822A-CB97-4C4F-F86C-629F6169E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>
              <a:off x="6096001" y="1054260"/>
              <a:ext cx="1518612" cy="11026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1C6F3D-8124-54A0-CB24-1B3C63BA1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 rot="10800000">
              <a:off x="6568024" y="160864"/>
              <a:ext cx="1518611" cy="8933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3D2BA3-76CC-CD9A-D000-8F664EF95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>
              <a:off x="4181192" y="5167740"/>
              <a:ext cx="1518611" cy="89339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1128C-5B66-5AF0-824B-C325AD5FE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 rot="10800000">
              <a:off x="3733514" y="5961726"/>
              <a:ext cx="1518612" cy="110266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917084" y="611013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729127" y="611012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9875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8185812" y="3055441"/>
            <a:ext cx="2940606" cy="2111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08" y="3055441"/>
            <a:ext cx="3319227" cy="19915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524470" y="5029970"/>
            <a:ext cx="240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827112" y="5027427"/>
            <a:ext cx="1658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4411048" y="842178"/>
            <a:ext cx="327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CONCLUSION</a:t>
            </a:r>
            <a:endParaRPr lang="en-US" sz="40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7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213448" y="1338716"/>
            <a:ext cx="2787673" cy="2001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" y="1446682"/>
            <a:ext cx="2692962" cy="161577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74C9399-7BCF-544E-F91E-64D090D143A5}"/>
              </a:ext>
            </a:extLst>
          </p:cNvPr>
          <p:cNvGrpSpPr/>
          <p:nvPr/>
        </p:nvGrpSpPr>
        <p:grpSpPr>
          <a:xfrm>
            <a:off x="9831275" y="3750197"/>
            <a:ext cx="1552018" cy="2667193"/>
            <a:chOff x="3733514" y="160864"/>
            <a:chExt cx="4353121" cy="69035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41D686-AC66-7B03-AB2B-19523F92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523" y="1806931"/>
              <a:ext cx="3586163" cy="3586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A3822A-CB97-4C4F-F86C-629F6169E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>
              <a:off x="6096001" y="1054260"/>
              <a:ext cx="1518612" cy="11026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1C6F3D-8124-54A0-CB24-1B3C63BA1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 rot="10800000">
              <a:off x="6568024" y="160864"/>
              <a:ext cx="1518611" cy="8933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3D2BA3-76CC-CD9A-D000-8F664EF95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>
              <a:off x="4181192" y="5167740"/>
              <a:ext cx="1518611" cy="89339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1128C-5B66-5AF0-824B-C325AD5FE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 rot="10800000">
              <a:off x="3733514" y="5961726"/>
              <a:ext cx="1518612" cy="110266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90879" y="0"/>
            <a:ext cx="35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9585075" y="87207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5F4F3F-53DD-FEB6-9FB6-75169912EA90}"/>
              </a:ext>
            </a:extLst>
          </p:cNvPr>
          <p:cNvGrpSpPr/>
          <p:nvPr/>
        </p:nvGrpSpPr>
        <p:grpSpPr>
          <a:xfrm rot="20344650">
            <a:off x="8469492" y="662120"/>
            <a:ext cx="1044054" cy="1972246"/>
            <a:chOff x="3277189" y="119541"/>
            <a:chExt cx="3973244" cy="6783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F5F947-21A8-E69A-6578-1777AF748E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>
              <a:off x="5294207" y="1014752"/>
              <a:ext cx="1518612" cy="11026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76B9E1-03F9-E5BD-AAD0-ACC8E0B6F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 rot="10800000">
              <a:off x="5731822" y="119541"/>
              <a:ext cx="1518611" cy="8933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D0A269-D01C-DAD1-FA16-810FEFF7D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>
              <a:off x="3724867" y="5006876"/>
              <a:ext cx="1518611" cy="8933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90D14A-107B-D1E6-4D70-BE3B6BE6C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 rot="10800000">
              <a:off x="3277189" y="5800862"/>
              <a:ext cx="1518612" cy="11026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F2D3AA-2DFA-ABEB-A48E-28FB10BAF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>
              <a:off x="4418978" y="3010814"/>
              <a:ext cx="1518612" cy="110266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51D79B-7CDC-396D-1598-F3FEC8F2B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 rot="10800000">
              <a:off x="4856593" y="2117418"/>
              <a:ext cx="1518611" cy="8933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5B851F-9EE9-941B-E243-009DB5726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 rot="10800000">
              <a:off x="3981365" y="4113480"/>
              <a:ext cx="1518611" cy="893396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04C58CD-D856-7A42-9178-03DC2DB9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56592" y="489239"/>
            <a:ext cx="1914886" cy="19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37127-21CC-CEE7-D7D0-789F2234B2F1}"/>
              </a:ext>
            </a:extLst>
          </p:cNvPr>
          <p:cNvSpPr txBox="1"/>
          <p:nvPr/>
        </p:nvSpPr>
        <p:spPr>
          <a:xfrm>
            <a:off x="422285" y="1423686"/>
            <a:ext cx="53543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CR A Extended" panose="02010509020102010303" pitchFamily="50" charset="0"/>
              </a:rPr>
              <a:t>Determines Development Approach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OCR A Extended" panose="02010509020102010303" pitchFamily="50" charset="0"/>
            </a:endParaRPr>
          </a:p>
          <a:p>
            <a:endParaRPr lang="en-US" b="1" i="0" dirty="0">
              <a:effectLst/>
              <a:latin typeface="OCR A Extended" panose="02010509020102010303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CR A Extended" panose="02010509020102010303" pitchFamily="50" charset="0"/>
              </a:rPr>
              <a:t>Efficiency and Productivity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OCR A Extended" panose="02010509020102010303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OCR A Extended" panose="02010509020102010303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CR A Extended" panose="02010509020102010303" pitchFamily="50" charset="0"/>
              </a:rPr>
              <a:t>Community and Ecosystem : </a:t>
            </a:r>
            <a:endParaRPr lang="en-US" b="1" dirty="0">
              <a:latin typeface="OCR A Extended" panose="02010509020102010303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OCR A Extended" panose="02010509020102010303" pitchFamily="50" charset="0"/>
            </a:endParaRPr>
          </a:p>
          <a:p>
            <a:endParaRPr lang="en-US" b="1" dirty="0">
              <a:latin typeface="OCR A Extended" panose="02010509020102010303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CR A Extended" panose="02010509020102010303" pitchFamily="50" charset="0"/>
              </a:rPr>
              <a:t>Adaptability and Future-Proofing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OCR A Extended" panose="02010509020102010303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OCR A Extended" panose="02010509020102010303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CR A Extended" panose="02010509020102010303" pitchFamily="50" charset="0"/>
              </a:rPr>
              <a:t>Cost and Time Considerations : 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D63D3-CEE3-1073-A297-CE08F591CBBE}"/>
              </a:ext>
            </a:extLst>
          </p:cNvPr>
          <p:cNvSpPr txBox="1"/>
          <p:nvPr/>
        </p:nvSpPr>
        <p:spPr>
          <a:xfrm>
            <a:off x="422285" y="47456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CR A Extended" panose="02010509020102010303" pitchFamily="50" charset="0"/>
              </a:rPr>
              <a:t>Why This Topic ?</a:t>
            </a:r>
          </a:p>
        </p:txBody>
      </p:sp>
    </p:spTree>
    <p:extLst>
      <p:ext uri="{BB962C8B-B14F-4D97-AF65-F5344CB8AC3E}">
        <p14:creationId xmlns:p14="http://schemas.microsoft.com/office/powerpoint/2010/main" val="13218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93510" y="162637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10412073" y="1595593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BC680-0923-072D-6DED-49F2C70F0FD2}"/>
              </a:ext>
            </a:extLst>
          </p:cNvPr>
          <p:cNvSpPr txBox="1"/>
          <p:nvPr/>
        </p:nvSpPr>
        <p:spPr>
          <a:xfrm>
            <a:off x="3214441" y="51901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Performance Insights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82E8F-F59F-D320-EF8E-06D9AB0B67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2" b="35528"/>
          <a:stretch/>
        </p:blipFill>
        <p:spPr>
          <a:xfrm rot="5400000">
            <a:off x="3768630" y="3419676"/>
            <a:ext cx="4563299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2155523" y="124165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211260" y="124165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6C726-169A-1CBF-BF68-A17DB992D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4350" y="1752705"/>
            <a:ext cx="4563299" cy="456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538CB-F2AE-E22D-7490-2D2D68D27BB8}"/>
              </a:ext>
            </a:extLst>
          </p:cNvPr>
          <p:cNvSpPr txBox="1"/>
          <p:nvPr/>
        </p:nvSpPr>
        <p:spPr>
          <a:xfrm>
            <a:off x="3214441" y="51901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Performance Insights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1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7459162" y="2374850"/>
            <a:ext cx="4536632" cy="3257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6" y="2677214"/>
            <a:ext cx="4421350" cy="26528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74C9399-7BCF-544E-F91E-64D090D143A5}"/>
              </a:ext>
            </a:extLst>
          </p:cNvPr>
          <p:cNvGrpSpPr/>
          <p:nvPr/>
        </p:nvGrpSpPr>
        <p:grpSpPr>
          <a:xfrm>
            <a:off x="3726038" y="0"/>
            <a:ext cx="4353121" cy="6903528"/>
            <a:chOff x="3733514" y="160864"/>
            <a:chExt cx="4353121" cy="69035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41D686-AC66-7B03-AB2B-19523F92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523" y="1806931"/>
              <a:ext cx="3586163" cy="3586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A3822A-CB97-4C4F-F86C-629F6169E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>
              <a:off x="6096001" y="1054260"/>
              <a:ext cx="1518612" cy="11026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1C6F3D-8124-54A0-CB24-1B3C63BA1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 rot="10800000">
              <a:off x="6568024" y="160864"/>
              <a:ext cx="1518611" cy="8933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3D2BA3-76CC-CD9A-D000-8F664EF95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6" t="75088" r="52338"/>
            <a:stretch/>
          </p:blipFill>
          <p:spPr>
            <a:xfrm>
              <a:off x="4181192" y="5167740"/>
              <a:ext cx="1518611" cy="89339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1128C-5B66-5AF0-824B-C325AD5FE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2" r="13272" b="69252"/>
            <a:stretch/>
          </p:blipFill>
          <p:spPr>
            <a:xfrm rot="10800000">
              <a:off x="3733514" y="5961726"/>
              <a:ext cx="1518612" cy="110266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917084" y="611013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729127" y="611012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841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93510" y="162637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10412073" y="1595593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5EBA90-3CE6-F9BE-8C85-8816CD8BC674}"/>
              </a:ext>
            </a:extLst>
          </p:cNvPr>
          <p:cNvSpPr txBox="1"/>
          <p:nvPr/>
        </p:nvSpPr>
        <p:spPr>
          <a:xfrm>
            <a:off x="2796058" y="2234860"/>
            <a:ext cx="7199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Historical Perspectives</a:t>
            </a:r>
            <a:endParaRPr lang="en-US" sz="3600" b="0" i="0" dirty="0">
              <a:solidFill>
                <a:srgbClr val="D1D5DB"/>
              </a:solidFill>
              <a:effectLst/>
              <a:latin typeface="OCR A Extended" panose="02010509020102010303" pitchFamily="50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Syntax and Readability</a:t>
            </a:r>
            <a:endParaRPr lang="en-US" sz="3600" b="0" i="0" dirty="0">
              <a:solidFill>
                <a:srgbClr val="D1D5DB"/>
              </a:solidFill>
              <a:effectLst/>
              <a:latin typeface="OCR A Extended" panose="02010509020102010303" pitchFamily="50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Performance Insights</a:t>
            </a:r>
            <a:endParaRPr lang="en-US" sz="3600" b="0" i="0" dirty="0">
              <a:solidFill>
                <a:srgbClr val="D1D5DB"/>
              </a:solidFill>
              <a:effectLst/>
              <a:latin typeface="OCR A Extended" panose="02010509020102010303" pitchFamily="50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Use Cases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Industry Preferences</a:t>
            </a:r>
            <a:endParaRPr lang="en-US" sz="3600" b="0" i="0" dirty="0">
              <a:solidFill>
                <a:srgbClr val="D1D5DB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3B868-FB9A-6F2C-E9BA-8CF4A069E5BC}"/>
              </a:ext>
            </a:extLst>
          </p:cNvPr>
          <p:cNvSpPr txBox="1"/>
          <p:nvPr/>
        </p:nvSpPr>
        <p:spPr>
          <a:xfrm>
            <a:off x="2796058" y="931527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CR A Extended" panose="02010509020102010303" pitchFamily="50" charset="0"/>
              </a:rPr>
              <a:t>Topics to be Covered 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69F7B-17CB-09CD-BF52-6A1D9FA557D4}"/>
              </a:ext>
            </a:extLst>
          </p:cNvPr>
          <p:cNvSpPr txBox="1"/>
          <p:nvPr/>
        </p:nvSpPr>
        <p:spPr>
          <a:xfrm>
            <a:off x="3252485" y="2234860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Historical Perspectives</a:t>
            </a:r>
            <a:endParaRPr lang="en-US" sz="3600" b="0" i="0" dirty="0">
              <a:solidFill>
                <a:srgbClr val="D1D5DB"/>
              </a:solidFill>
              <a:effectLst/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1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1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201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472605" y="1503323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10412073" y="1596475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01010E-D03B-6ED3-82AB-B6494EF9F1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30" b="38530"/>
          <a:stretch/>
        </p:blipFill>
        <p:spPr>
          <a:xfrm rot="5400000">
            <a:off x="6510593" y="3708659"/>
            <a:ext cx="4563299" cy="1046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B6AD26-2812-DF8F-88E4-1E8153AAE7AC}"/>
              </a:ext>
            </a:extLst>
          </p:cNvPr>
          <p:cNvSpPr txBox="1"/>
          <p:nvPr/>
        </p:nvSpPr>
        <p:spPr>
          <a:xfrm>
            <a:off x="2890761" y="440181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Historical Perspectives</a:t>
            </a:r>
            <a:endParaRPr lang="en-US" sz="3600" b="0" i="0" dirty="0">
              <a:solidFill>
                <a:srgbClr val="D1D5DB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7EF8C-C1DA-9F0C-02D8-E965BB1129C7}"/>
              </a:ext>
            </a:extLst>
          </p:cNvPr>
          <p:cNvSpPr txBox="1"/>
          <p:nvPr/>
        </p:nvSpPr>
        <p:spPr>
          <a:xfrm>
            <a:off x="2412580" y="2304361"/>
            <a:ext cx="50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1D5DB"/>
                </a:solidFill>
                <a:latin typeface="OCR A Extended" panose="02010509020102010303" pitchFamily="50" charset="0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eveloped by Guido van Rossum in the late 1980s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F071E-148D-33AB-E406-9AC538691FE4}"/>
              </a:ext>
            </a:extLst>
          </p:cNvPr>
          <p:cNvSpPr txBox="1"/>
          <p:nvPr/>
        </p:nvSpPr>
        <p:spPr>
          <a:xfrm>
            <a:off x="2394820" y="3105647"/>
            <a:ext cx="545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D1D5DB"/>
                </a:solidFill>
                <a:latin typeface="OCR A Extended" panose="02010509020102010303" pitchFamily="50" charset="0"/>
              </a:rPr>
              <a:t>G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ained early traction in scientific computing and academia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B7986-44F4-F42E-D406-6642FF016500}"/>
              </a:ext>
            </a:extLst>
          </p:cNvPr>
          <p:cNvSpPr txBox="1"/>
          <p:nvPr/>
        </p:nvSpPr>
        <p:spPr>
          <a:xfrm>
            <a:off x="2403699" y="5043592"/>
            <a:ext cx="507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The Introduction of the Django web framework in the early 2000s propelled Python into the world of Web </a:t>
            </a:r>
            <a:r>
              <a:rPr lang="en-US" dirty="0">
                <a:solidFill>
                  <a:srgbClr val="D1D5DB"/>
                </a:solidFill>
                <a:latin typeface="OCR A Extended" panose="02010509020102010303" pitchFamily="50" charset="0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evelopment.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2ACFD-5B35-7B8A-9BF4-759868280239}"/>
              </a:ext>
            </a:extLst>
          </p:cNvPr>
          <p:cNvSpPr txBox="1"/>
          <p:nvPr/>
        </p:nvSpPr>
        <p:spPr>
          <a:xfrm>
            <a:off x="2394819" y="3889103"/>
            <a:ext cx="507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Embraced in diverse domains such as web development, data science,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2933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77074" y="162637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313287" y="1494786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01010E-D03B-6ED3-82AB-B6494EF9F1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8" b="37354"/>
          <a:stretch/>
        </p:blipFill>
        <p:spPr>
          <a:xfrm rot="5400000">
            <a:off x="1210970" y="3306161"/>
            <a:ext cx="4563299" cy="1203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B6AD26-2812-DF8F-88E4-1E8153AAE7AC}"/>
              </a:ext>
            </a:extLst>
          </p:cNvPr>
          <p:cNvSpPr txBox="1"/>
          <p:nvPr/>
        </p:nvSpPr>
        <p:spPr>
          <a:xfrm>
            <a:off x="2890761" y="440181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Historical Perspectives</a:t>
            </a:r>
            <a:endParaRPr lang="en-US" sz="3600" b="0" i="0" dirty="0">
              <a:solidFill>
                <a:srgbClr val="D1D5DB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71443-8E85-F11D-A14D-BC9FC5C16511}"/>
              </a:ext>
            </a:extLst>
          </p:cNvPr>
          <p:cNvSpPr txBox="1"/>
          <p:nvPr/>
        </p:nvSpPr>
        <p:spPr>
          <a:xfrm>
            <a:off x="5184087" y="2392271"/>
            <a:ext cx="50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1D5DB"/>
                </a:solidFill>
                <a:latin typeface="OCR A Extended" panose="02010509020102010303" pitchFamily="50" charset="0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eveloped by James Gosling Sun Microsystems in the mid-1990s.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98C1-05EF-C754-8C9E-350EADE2AFF6}"/>
              </a:ext>
            </a:extLst>
          </p:cNvPr>
          <p:cNvSpPr txBox="1"/>
          <p:nvPr/>
        </p:nvSpPr>
        <p:spPr>
          <a:xfrm>
            <a:off x="5198066" y="3228201"/>
            <a:ext cx="5338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Quickly gained prominence in enterprise-level applications and large-scale systems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E3911-4ABA-EB64-1D83-5CAFD90B595B}"/>
              </a:ext>
            </a:extLst>
          </p:cNvPr>
          <p:cNvSpPr txBox="1"/>
          <p:nvPr/>
        </p:nvSpPr>
        <p:spPr>
          <a:xfrm>
            <a:off x="5184087" y="4373753"/>
            <a:ext cx="57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Achieved widespread adoption in mobile app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53818-5658-2F3C-FA15-A55F13D772D2}"/>
              </a:ext>
            </a:extLst>
          </p:cNvPr>
          <p:cNvSpPr txBox="1"/>
          <p:nvPr/>
        </p:nvSpPr>
        <p:spPr>
          <a:xfrm>
            <a:off x="5198066" y="5242306"/>
            <a:ext cx="536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primary language for Android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0107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2155523" y="1241650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211260" y="124165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01010E-D03B-6ED3-82AB-B6494EF9F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4350" y="1752705"/>
            <a:ext cx="4563299" cy="45632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B6AD26-2812-DF8F-88E4-1E8153AAE7AC}"/>
              </a:ext>
            </a:extLst>
          </p:cNvPr>
          <p:cNvSpPr txBox="1"/>
          <p:nvPr/>
        </p:nvSpPr>
        <p:spPr>
          <a:xfrm>
            <a:off x="2890761" y="440181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Historical Perspectives</a:t>
            </a:r>
            <a:endParaRPr lang="en-US" sz="3600" b="0" i="0" dirty="0">
              <a:solidFill>
                <a:srgbClr val="D1D5DB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71443-8E85-F11D-A14D-BC9FC5C16511}"/>
              </a:ext>
            </a:extLst>
          </p:cNvPr>
          <p:cNvSpPr txBox="1"/>
          <p:nvPr/>
        </p:nvSpPr>
        <p:spPr>
          <a:xfrm>
            <a:off x="6393127" y="2128111"/>
            <a:ext cx="50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1D5DB"/>
                </a:solidFill>
                <a:latin typeface="OCR A Extended" panose="02010509020102010303" pitchFamily="50" charset="0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eveloped by James Gosling Sun Microsystems in the mid-1990s.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98C1-05EF-C754-8C9E-350EADE2AFF6}"/>
              </a:ext>
            </a:extLst>
          </p:cNvPr>
          <p:cNvSpPr txBox="1"/>
          <p:nvPr/>
        </p:nvSpPr>
        <p:spPr>
          <a:xfrm>
            <a:off x="6407106" y="2964041"/>
            <a:ext cx="5338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Quickly gained prominence in enterprise-level applications and large-scale systems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E3911-4ABA-EB64-1D83-5CAFD90B595B}"/>
              </a:ext>
            </a:extLst>
          </p:cNvPr>
          <p:cNvSpPr txBox="1"/>
          <p:nvPr/>
        </p:nvSpPr>
        <p:spPr>
          <a:xfrm>
            <a:off x="6393127" y="4109593"/>
            <a:ext cx="579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Achieved widespread adoption in mobile app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7EF8C-C1DA-9F0C-02D8-E965BB1129C7}"/>
              </a:ext>
            </a:extLst>
          </p:cNvPr>
          <p:cNvSpPr txBox="1"/>
          <p:nvPr/>
        </p:nvSpPr>
        <p:spPr>
          <a:xfrm>
            <a:off x="505264" y="2128111"/>
            <a:ext cx="50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1D5DB"/>
                </a:solidFill>
                <a:latin typeface="OCR A Extended" panose="02010509020102010303" pitchFamily="50" charset="0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eveloped by Guido van Rossum in the late 1980s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F071E-148D-33AB-E406-9AC538691FE4}"/>
              </a:ext>
            </a:extLst>
          </p:cNvPr>
          <p:cNvSpPr txBox="1"/>
          <p:nvPr/>
        </p:nvSpPr>
        <p:spPr>
          <a:xfrm>
            <a:off x="487504" y="2929397"/>
            <a:ext cx="545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D1D5DB"/>
                </a:solidFill>
                <a:latin typeface="OCR A Extended" panose="02010509020102010303" pitchFamily="50" charset="0"/>
              </a:rPr>
              <a:t>G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ained early traction in scientific computing and academia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B7986-44F4-F42E-D406-6642FF016500}"/>
              </a:ext>
            </a:extLst>
          </p:cNvPr>
          <p:cNvSpPr txBox="1"/>
          <p:nvPr/>
        </p:nvSpPr>
        <p:spPr>
          <a:xfrm>
            <a:off x="496383" y="4867342"/>
            <a:ext cx="507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The Introduction of the Django web framework in the early 2000s propelled Python into the world of Web </a:t>
            </a:r>
            <a:r>
              <a:rPr lang="en-US" dirty="0">
                <a:solidFill>
                  <a:srgbClr val="D1D5DB"/>
                </a:solidFill>
                <a:latin typeface="OCR A Extended" panose="02010509020102010303" pitchFamily="50" charset="0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evelopment.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2ACFD-5B35-7B8A-9BF4-759868280239}"/>
              </a:ext>
            </a:extLst>
          </p:cNvPr>
          <p:cNvSpPr txBox="1"/>
          <p:nvPr/>
        </p:nvSpPr>
        <p:spPr>
          <a:xfrm>
            <a:off x="487503" y="3712853"/>
            <a:ext cx="507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Embraced in diverse domains such as web development, data science, and machine learning.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53818-5658-2F3C-FA15-A55F13D772D2}"/>
              </a:ext>
            </a:extLst>
          </p:cNvPr>
          <p:cNvSpPr txBox="1"/>
          <p:nvPr/>
        </p:nvSpPr>
        <p:spPr>
          <a:xfrm>
            <a:off x="6407106" y="4978146"/>
            <a:ext cx="536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primary language for Android applications</a:t>
            </a:r>
          </a:p>
        </p:txBody>
      </p:sp>
    </p:spTree>
    <p:extLst>
      <p:ext uri="{BB962C8B-B14F-4D97-AF65-F5344CB8AC3E}">
        <p14:creationId xmlns:p14="http://schemas.microsoft.com/office/powerpoint/2010/main" val="53296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rev="1"/>
      <p:bldP spid="3" grpId="0"/>
      <p:bldP spid="4" grpId="0"/>
      <p:bldP spid="5" grpId="0"/>
      <p:bldP spid="7" grpId="0"/>
      <p:bldP spid="8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1605555" y="1395119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10395966" y="1605268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B6AD26-2812-DF8F-88E4-1E8153AAE7AC}"/>
              </a:ext>
            </a:extLst>
          </p:cNvPr>
          <p:cNvSpPr txBox="1"/>
          <p:nvPr/>
        </p:nvSpPr>
        <p:spPr>
          <a:xfrm>
            <a:off x="2890761" y="440181"/>
            <a:ext cx="632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Syntax and Readability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7EF8C-C1DA-9F0C-02D8-E965BB1129C7}"/>
              </a:ext>
            </a:extLst>
          </p:cNvPr>
          <p:cNvSpPr txBox="1"/>
          <p:nvPr/>
        </p:nvSpPr>
        <p:spPr>
          <a:xfrm>
            <a:off x="2114211" y="2041450"/>
            <a:ext cx="54936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Syntax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Dynamically-Typed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Uses indentation to denote code blocks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Less reliance on symbols such as semicolons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contributing to a simpler syntax.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64101F-FF97-696F-17B4-F66AB22947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4" b="42221"/>
          <a:stretch/>
        </p:blipFill>
        <p:spPr>
          <a:xfrm rot="5400000">
            <a:off x="6513165" y="3812078"/>
            <a:ext cx="4563299" cy="648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BFCFB6-45B4-0CAC-C6C3-30090ED0D3F7}"/>
              </a:ext>
            </a:extLst>
          </p:cNvPr>
          <p:cNvSpPr txBox="1"/>
          <p:nvPr/>
        </p:nvSpPr>
        <p:spPr>
          <a:xfrm>
            <a:off x="2099406" y="3550805"/>
            <a:ext cx="5493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Readability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Adheres to the Zen of Python, promoting code that is easy to read and understand.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Indentation Significance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82004-4ACF-9353-EB2B-06FCACAD645E}"/>
              </a:ext>
            </a:extLst>
          </p:cNvPr>
          <p:cNvSpPr txBox="1"/>
          <p:nvPr/>
        </p:nvSpPr>
        <p:spPr>
          <a:xfrm>
            <a:off x="2072641" y="4813939"/>
            <a:ext cx="54936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Collaboration and Maintenance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Clean and concise syntax enhances collaboration, as code is more accessible to team members.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Readable code contributes to easier maintenance, reducing the time and effort required for updates and debugging.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04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1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01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4C08E-9D38-3FE8-32DC-D748BE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5"/>
          <a:stretch/>
        </p:blipFill>
        <p:spPr>
          <a:xfrm>
            <a:off x="9980296" y="119541"/>
            <a:ext cx="2285738" cy="164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44667-ECD8-2AE4-4C4C-85CB7B20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151" y="119541"/>
            <a:ext cx="2408792" cy="1445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63BC67-4CA3-A17E-38E0-BEF10FBA9393}"/>
              </a:ext>
            </a:extLst>
          </p:cNvPr>
          <p:cNvSpPr txBox="1"/>
          <p:nvPr/>
        </p:nvSpPr>
        <p:spPr>
          <a:xfrm>
            <a:off x="96690" y="1595472"/>
            <a:ext cx="20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>
                  <a:solidFill>
                    <a:srgbClr val="00B0F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E82E-864B-77B1-5288-3DBCA0D990BE}"/>
              </a:ext>
            </a:extLst>
          </p:cNvPr>
          <p:cNvSpPr txBox="1"/>
          <p:nvPr/>
        </p:nvSpPr>
        <p:spPr>
          <a:xfrm>
            <a:off x="8394140" y="1406876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solidFill>
                    <a:srgbClr val="E66E00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B6AD26-2812-DF8F-88E4-1E8153AAE7AC}"/>
              </a:ext>
            </a:extLst>
          </p:cNvPr>
          <p:cNvSpPr txBox="1"/>
          <p:nvPr/>
        </p:nvSpPr>
        <p:spPr>
          <a:xfrm>
            <a:off x="2890761" y="440181"/>
            <a:ext cx="632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1D5DB"/>
                </a:solidFill>
                <a:latin typeface="OCR A Extended" panose="02010509020102010303" pitchFamily="50" charset="0"/>
              </a:rPr>
              <a:t>Syntax and Readability</a:t>
            </a:r>
            <a:endParaRPr lang="en-US" sz="3600" dirty="0">
              <a:solidFill>
                <a:srgbClr val="D1D5DB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64101F-FF97-696F-17B4-F66AB22947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4" b="42221"/>
          <a:stretch/>
        </p:blipFill>
        <p:spPr>
          <a:xfrm rot="5400000">
            <a:off x="157325" y="4000677"/>
            <a:ext cx="4563299" cy="648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124705-978E-AD80-168D-49EBDAF10192}"/>
              </a:ext>
            </a:extLst>
          </p:cNvPr>
          <p:cNvSpPr txBox="1"/>
          <p:nvPr/>
        </p:nvSpPr>
        <p:spPr>
          <a:xfrm>
            <a:off x="4076183" y="1949536"/>
            <a:ext cx="5876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Syntax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Statically-Typed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Utilizes curly braces to denote code block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Statements terminate with semicolons.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133A8-370D-3D92-184C-FAF73822D7CA}"/>
              </a:ext>
            </a:extLst>
          </p:cNvPr>
          <p:cNvSpPr txBox="1"/>
          <p:nvPr/>
        </p:nvSpPr>
        <p:spPr>
          <a:xfrm>
            <a:off x="4076183" y="3454316"/>
            <a:ext cx="5493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Readability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Varied and explicit type declarations can lead to more verbose code.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Curly Braces for Blocks</a:t>
            </a:r>
            <a:endParaRPr lang="en-US" sz="1600" dirty="0">
              <a:latin typeface="OCR A Extended" panose="02010509020102010303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C32AA-CCCA-4DFA-86F6-EC33F8C12F96}"/>
              </a:ext>
            </a:extLst>
          </p:cNvPr>
          <p:cNvSpPr txBox="1"/>
          <p:nvPr/>
        </p:nvSpPr>
        <p:spPr>
          <a:xfrm>
            <a:off x="4011478" y="4674508"/>
            <a:ext cx="54936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OCR A Extended" panose="02010509020102010303" pitchFamily="50" charset="0"/>
              </a:rPr>
              <a:t>Readability : 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Verbosity can pose challenges in collaborative coding, especially in larger teams.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OCR A Extended" panose="02010509020102010303" pitchFamily="50" charset="0"/>
              </a:rPr>
              <a:t>More lines of code may increase the potential for errors and require additional maintenance effort.</a:t>
            </a:r>
            <a:endParaRPr lang="en-US" sz="1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344</TotalTime>
  <Words>1527</Words>
  <Application>Microsoft Office PowerPoint</Application>
  <PresentationFormat>Widescreen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OCR A Extended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Sharma</dc:creator>
  <cp:lastModifiedBy>Siddharth Sharma</cp:lastModifiedBy>
  <cp:revision>3</cp:revision>
  <dcterms:created xsi:type="dcterms:W3CDTF">2023-10-15T17:11:37Z</dcterms:created>
  <dcterms:modified xsi:type="dcterms:W3CDTF">2023-10-19T08:36:42Z</dcterms:modified>
</cp:coreProperties>
</file>