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5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2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AEA8D6A-D38C-4F9B-8557-A7EB3D5D93BF}" styleName="Table_0">
    <a:wholeTbl>
      <a:tcTxStyle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C"/>
          </a:solidFill>
        </a:fill>
      </a:tcStyle>
    </a:wholeTbl>
    <a:band1H>
      <a:tcStyle>
        <a:tcBdr/>
        <a:fill>
          <a:solidFill>
            <a:srgbClr val="D1ECF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1ECF9"/>
          </a:solidFill>
        </a:fill>
      </a:tcStyle>
    </a:band1V>
    <a:band2V>
      <a:tcStyle>
        <a:tcBdr/>
      </a:tcStyle>
    </a:band2V>
    <a:lastCol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2"/>
        <p:guide pos="283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279" name="Google Shape;279;p1:notes"/>
          <p:cNvSpPr/>
          <p:nvPr>
            <p:ph type="sldImg" idx="2"/>
          </p:nvPr>
        </p:nvSpPr>
        <p:spPr>
          <a:xfrm>
            <a:off x="215900" y="812800"/>
            <a:ext cx="7127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0" name="Google Shape;280;p1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375" name="Google Shape;375;p10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30047b8e4_1_0:notes"/>
          <p:cNvSpPr/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30047b8e4_1_0:notes"/>
          <p:cNvSpPr txBox="1"/>
          <p:nvPr>
            <p:ph type="body" idx="1"/>
          </p:nvPr>
        </p:nvSpPr>
        <p:spPr>
          <a:xfrm>
            <a:off x="755650" y="5078413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g2c30047b8e4_1_0:notes"/>
          <p:cNvSpPr txBox="1"/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389" name="Google Shape;389;p11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p11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 txBox="1"/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397" name="Google Shape;397;p12:notes"/>
          <p:cNvSpPr/>
          <p:nvPr>
            <p:ph type="sldImg" idx="2"/>
          </p:nvPr>
        </p:nvSpPr>
        <p:spPr>
          <a:xfrm>
            <a:off x="1106488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8" name="Google Shape;398;p12:notes"/>
          <p:cNvSpPr txBox="1"/>
          <p:nvPr>
            <p:ph type="body" idx="1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:notes"/>
          <p:cNvSpPr txBox="1"/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404" name="Google Shape;404;p13:notes"/>
          <p:cNvSpPr/>
          <p:nvPr>
            <p:ph type="sldImg" idx="2"/>
          </p:nvPr>
        </p:nvSpPr>
        <p:spPr>
          <a:xfrm>
            <a:off x="1106488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5" name="Google Shape;405;p13:notes"/>
          <p:cNvSpPr txBox="1"/>
          <p:nvPr>
            <p:ph type="body" idx="1"/>
          </p:nvPr>
        </p:nvSpPr>
        <p:spPr>
          <a:xfrm>
            <a:off x="755650" y="5078413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411" name="Google Shape;411;p14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2" name="Google Shape;412;p14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419" name="Google Shape;419;p15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0" name="Google Shape;420;p15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427" name="Google Shape;427;p16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8" name="Google Shape;428;p16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287" name="Google Shape;287;p2:notes"/>
          <p:cNvSpPr/>
          <p:nvPr>
            <p:ph type="sldImg" idx="2"/>
          </p:nvPr>
        </p:nvSpPr>
        <p:spPr>
          <a:xfrm>
            <a:off x="215900" y="812800"/>
            <a:ext cx="712787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8" name="Google Shape;288;p2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294" name="Google Shape;294;p3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p3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301" name="Google Shape;301;p4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2" name="Google Shape;302;p4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307" name="Google Shape;307;p7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p7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315" name="Google Shape;315;p8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p8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 txBox="1"/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 panose="020B0603020202020204"/>
              <a:buNone/>
            </a:pPr>
            <a:fld id="{00000000-1234-1234-1234-123412341234}" type="slidenum">
              <a:rPr lang="en-IN" sz="1400"/>
            </a:fld>
            <a:endParaRPr sz="1400"/>
          </a:p>
        </p:txBody>
      </p:sp>
      <p:sp>
        <p:nvSpPr>
          <p:cNvPr id="323" name="Google Shape;323;p6:notes"/>
          <p:cNvSpPr/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4" name="Google Shape;324;p6:notes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1" name="Google Shape;331;p5:notes"/>
          <p:cNvSpPr/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/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9:notes"/>
          <p:cNvSpPr txBox="1"/>
          <p:nvPr>
            <p:ph type="body" idx="1"/>
          </p:nvPr>
        </p:nvSpPr>
        <p:spPr>
          <a:xfrm>
            <a:off x="755650" y="5078413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8" name="Google Shape;338;p9:notes"/>
          <p:cNvSpPr txBox="1"/>
          <p:nvPr>
            <p:ph type="sldNum" idx="12"/>
          </p:nvPr>
        </p:nvSpPr>
        <p:spPr>
          <a:xfrm>
            <a:off x="4278313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7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bg>
      <p:bgPr>
        <a:solidFill>
          <a:schemeClr val="lt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Font typeface="Trebuchet MS" panose="020B0603020202020204"/>
              <a:buNone/>
              <a:defRPr sz="176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bg>
      <p:bgPr>
        <a:solidFill>
          <a:schemeClr val="lt1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Font typeface="Trebuchet MS" panose="020B0603020202020204"/>
              <a:buNone/>
              <a:defRPr sz="264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Font typeface="Trebuchet MS" panose="020B0603020202020204"/>
              <a:buNone/>
              <a:defRPr sz="2645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7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solidFill>
          <a:schemeClr val="lt1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0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168" name="Google Shape;168;p20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20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p20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74" name="Google Shape;174;p20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178" name="Google Shape;178;p20"/>
          <p:cNvSpPr txBox="1"/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1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solidFill>
          <a:schemeClr val="lt1"/>
        </a:soli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4" name="Google Shape;34;p3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44" name="Google Shape;44;p3"/>
          <p:cNvSpPr txBox="1"/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5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Char char="►"/>
              <a:defRPr sz="1985"/>
            </a:lvl1pPr>
            <a:lvl2pPr marL="914400" lvl="1" indent="-31813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Char char="►"/>
              <a:defRPr sz="1765"/>
            </a:lvl2pPr>
            <a:lvl3pPr marL="1371600" lvl="2" indent="-3073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Char char="►"/>
              <a:defRPr sz="1545"/>
            </a:lvl3pPr>
            <a:lvl4pPr marL="1828800" lvl="3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4pPr>
            <a:lvl5pPr marL="2286000" lvl="4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5pPr>
            <a:lvl6pPr marL="2743200" lvl="5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6pPr>
            <a:lvl7pPr marL="3200400" lvl="6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7pPr>
            <a:lvl8pPr marL="3657600" lvl="7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8pPr>
            <a:lvl9pPr marL="4114800" lvl="8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9pPr>
          </a:lstStyle>
          <a:p/>
        </p:txBody>
      </p:sp>
      <p:sp>
        <p:nvSpPr>
          <p:cNvPr id="192" name="Google Shape;192;p22"/>
          <p:cNvSpPr txBox="1"/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Char char="►"/>
              <a:defRPr sz="1985"/>
            </a:lvl1pPr>
            <a:lvl2pPr marL="914400" lvl="1" indent="-31813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Char char="►"/>
              <a:defRPr sz="1765"/>
            </a:lvl2pPr>
            <a:lvl3pPr marL="1371600" lvl="2" indent="-3073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Char char="►"/>
              <a:defRPr sz="1545"/>
            </a:lvl3pPr>
            <a:lvl4pPr marL="1828800" lvl="3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4pPr>
            <a:lvl5pPr marL="2286000" lvl="4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5pPr>
            <a:lvl6pPr marL="2743200" lvl="5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6pPr>
            <a:lvl7pPr marL="3200400" lvl="6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7pPr>
            <a:lvl8pPr marL="3657600" lvl="7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8pPr>
            <a:lvl9pPr marL="4114800" lvl="8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9pPr>
          </a:lstStyle>
          <a:p/>
        </p:txBody>
      </p:sp>
      <p:sp>
        <p:nvSpPr>
          <p:cNvPr id="193" name="Google Shape;193;p22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None/>
              <a:defRPr sz="2645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9pPr>
          </a:lstStyle>
          <a:p/>
        </p:txBody>
      </p:sp>
      <p:sp>
        <p:nvSpPr>
          <p:cNvPr id="199" name="Google Shape;199;p23"/>
          <p:cNvSpPr txBox="1"/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None/>
              <a:defRPr sz="2645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9pPr>
          </a:lstStyle>
          <a:p/>
        </p:txBody>
      </p:sp>
      <p:sp>
        <p:nvSpPr>
          <p:cNvPr id="201" name="Google Shape;201;p23"/>
          <p:cNvSpPr txBox="1"/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9" name="Google Shape;209;p24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4"/>
              <a:buNone/>
              <a:defRPr sz="1155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9pPr>
          </a:lstStyle>
          <a:p/>
        </p:txBody>
      </p:sp>
      <p:sp>
        <p:nvSpPr>
          <p:cNvPr id="218" name="Google Shape;218;p26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45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/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27"/>
          <p:cNvSpPr txBox="1"/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 sz="1325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 sz="1325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9pPr>
          </a:lstStyle>
          <a:p/>
        </p:txBody>
      </p:sp>
      <p:sp>
        <p:nvSpPr>
          <p:cNvPr id="225" name="Google Shape;225;p27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1" name="Google Shape;231;p28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bg>
      <p:bgPr>
        <a:solidFill>
          <a:schemeClr val="lt1"/>
        </a:solidFill>
        <a:effectLst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Font typeface="Trebuchet MS" panose="020B0603020202020204"/>
              <a:buNone/>
              <a:defRPr sz="176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9" name="Google Shape;239;p29"/>
          <p:cNvSpPr txBox="1"/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0" name="Google Shape;240;p29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bg>
      <p:bgPr>
        <a:solidFill>
          <a:schemeClr val="lt1"/>
        </a:solidFill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8820"/>
              <a:buFont typeface="Arial" panose="020B0604020202020204"/>
              <a:buNone/>
            </a:pPr>
            <a:r>
              <a:rPr lang="en-IN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Font typeface="Trebuchet MS" panose="020B0603020202020204"/>
              <a:buNone/>
              <a:defRPr sz="2645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4" name="Google Shape;254;p31"/>
          <p:cNvSpPr txBox="1"/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7" name="Google Shape;257;p31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1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Font typeface="Trebuchet MS" panose="020B0603020202020204"/>
              <a:buNone/>
              <a:defRPr sz="2645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4" name="Google Shape;264;p32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3"/>
          <p:cNvSpPr txBox="1"/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8" name="Google Shape;268;p33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0" name="Google Shape;270;p33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4"/>
          <p:cNvSpPr txBox="1"/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4" name="Google Shape;274;p34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Char char="►"/>
              <a:defRPr sz="1985"/>
            </a:lvl1pPr>
            <a:lvl2pPr marL="914400" lvl="1" indent="-31813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Char char="►"/>
              <a:defRPr sz="1765"/>
            </a:lvl2pPr>
            <a:lvl3pPr marL="1371600" lvl="2" indent="-3073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Char char="►"/>
              <a:defRPr sz="1545"/>
            </a:lvl3pPr>
            <a:lvl4pPr marL="1828800" lvl="3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4pPr>
            <a:lvl5pPr marL="2286000" lvl="4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5pPr>
            <a:lvl6pPr marL="2743200" lvl="5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6pPr>
            <a:lvl7pPr marL="3200400" lvl="6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7pPr>
            <a:lvl8pPr marL="3657600" lvl="7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8pPr>
            <a:lvl9pPr marL="4114800" lvl="8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9pPr>
          </a:lstStyle>
          <a:p/>
        </p:txBody>
      </p:sp>
      <p:sp>
        <p:nvSpPr>
          <p:cNvPr id="58" name="Google Shape;58;p5"/>
          <p:cNvSpPr txBox="1"/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Char char="►"/>
              <a:defRPr sz="1985"/>
            </a:lvl1pPr>
            <a:lvl2pPr marL="914400" lvl="1" indent="-318135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Char char="►"/>
              <a:defRPr sz="1765"/>
            </a:lvl2pPr>
            <a:lvl3pPr marL="1371600" lvl="2" indent="-3073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Char char="►"/>
              <a:defRPr sz="1545"/>
            </a:lvl3pPr>
            <a:lvl4pPr marL="1828800" lvl="3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4pPr>
            <a:lvl5pPr marL="2286000" lvl="4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5pPr>
            <a:lvl6pPr marL="2743200" lvl="5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6pPr>
            <a:lvl7pPr marL="3200400" lvl="6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7pPr>
            <a:lvl8pPr marL="3657600" lvl="7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8pPr>
            <a:lvl9pPr marL="4114800" lvl="8" indent="-29591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9pPr>
          </a:lstStyle>
          <a:p/>
        </p:txBody>
      </p:sp>
      <p:sp>
        <p:nvSpPr>
          <p:cNvPr id="59" name="Google Shape;59;p5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None/>
              <a:defRPr sz="2645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9pPr>
          </a:lstStyle>
          <a:p/>
        </p:txBody>
      </p:sp>
      <p:sp>
        <p:nvSpPr>
          <p:cNvPr id="65" name="Google Shape;65;p6"/>
          <p:cNvSpPr txBox="1"/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116"/>
              <a:buNone/>
              <a:defRPr sz="2645" b="0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88"/>
              <a:buNone/>
              <a:defRPr sz="1985" b="1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9pPr>
          </a:lstStyle>
          <a:p/>
        </p:txBody>
      </p:sp>
      <p:sp>
        <p:nvSpPr>
          <p:cNvPr id="67" name="Google Shape;67;p6"/>
          <p:cNvSpPr txBox="1"/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36"/>
              <a:buNone/>
              <a:defRPr sz="1545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924"/>
              <a:buNone/>
              <a:defRPr sz="1155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9pPr>
          </a:lstStyle>
          <a:p/>
        </p:txBody>
      </p:sp>
      <p:sp>
        <p:nvSpPr>
          <p:cNvPr id="84" name="Google Shape;84;p9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45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 sz="1325"/>
            </a:lvl1pPr>
            <a:lvl2pPr marL="914400" lvl="1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60"/>
              <a:buNone/>
              <a:defRPr sz="1325"/>
            </a:lvl2pPr>
            <a:lvl3pPr marL="1371600" lvl="2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88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4pPr>
            <a:lvl5pPr marL="2286000" lvl="4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5pPr>
            <a:lvl6pPr marL="2743200" lvl="5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6pPr>
            <a:lvl7pPr marL="3200400" lvl="6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7pPr>
            <a:lvl8pPr marL="3657600" lvl="7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8pPr>
            <a:lvl9pPr marL="4114800" lvl="8" indent="-228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9pPr>
          </a:lstStyle>
          <a:p/>
        </p:txBody>
      </p:sp>
      <p:sp>
        <p:nvSpPr>
          <p:cNvPr id="91" name="Google Shape;91;p10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45" name="Google Shape;145;p18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46" name="Google Shape;146;p18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8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411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" name="Google Shape;148;p18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52" name="Google Shape;152;p18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5" name="Google Shape;155;p18"/>
          <p:cNvSpPr txBox="1"/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type="dt" idx="10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58" name="Google Shape;158;p18"/>
          <p:cNvSpPr txBox="1"/>
          <p:nvPr>
            <p:ph type="ftr" idx="11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90"/>
              <a:buFont typeface="Trebuchet MS" panose="020B0603020202020204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type="sldNum" idx="12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 panose="020B0603020202020204"/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Society Sync: Connecting residents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for better living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IN"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</a:t>
            </a:r>
            <a:r>
              <a:rPr lang="en-IN" sz="2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SAHIL GORDE</a:t>
            </a:r>
            <a:r>
              <a:rPr lang="en-IN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22107035</a:t>
            </a:r>
            <a:endParaRPr sz="2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IN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</a:t>
            </a:r>
            <a:r>
              <a:rPr lang="en-IN" sz="2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SOHAM DEVRUKHKAR</a:t>
            </a:r>
            <a:r>
              <a:rPr lang="en-IN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22107054</a:t>
            </a:r>
            <a:endParaRPr sz="2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IN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</a:t>
            </a:r>
            <a:r>
              <a:rPr lang="en-IN" sz="2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VARAD CHAUDHARI</a:t>
            </a:r>
            <a:r>
              <a:rPr lang="en-IN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22107053</a:t>
            </a:r>
            <a:endParaRPr sz="28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IN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</a:t>
            </a:r>
            <a:r>
              <a:rPr lang="en-IN" sz="28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AYUSH MAURYA              </a:t>
            </a:r>
            <a:r>
              <a:rPr lang="en-IN" sz="320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22107029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</a:t>
            </a:r>
            <a:endParaRPr sz="28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Ms.Sarala Mary 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3" name="Google Shape;283;p35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509"/>
              </a:srgbClr>
            </a:outerShdw>
          </a:effectLst>
        </p:spPr>
      </p:cxnSp>
      <p:pic>
        <p:nvPicPr>
          <p:cNvPr id="284" name="Google Shape;284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9500" y="146050"/>
            <a:ext cx="76866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Technologies and methodologies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393700" y="1340485"/>
            <a:ext cx="9180830" cy="610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I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1) VS Code 5.11.3                                                              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I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Bachend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2) Python 4.2.1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IN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3) Django 5.0.3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I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Frontend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HTML + CSS + Javascript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671525" y="671519"/>
            <a:ext cx="6997800" cy="76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IN" sz="3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</a:t>
            </a:r>
            <a:endParaRPr lang="en-IN" sz="3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86" name="Google Shape;386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1525" y="1592525"/>
            <a:ext cx="8668176" cy="4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/>
          <p:nvPr/>
        </p:nvSpPr>
        <p:spPr>
          <a:xfrm>
            <a:off x="503238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4" name="Google Shape;394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6975" y="1650912"/>
            <a:ext cx="7874550" cy="4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/>
          <p:nvPr/>
        </p:nvSpPr>
        <p:spPr>
          <a:xfrm>
            <a:off x="503238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01" name="Google Shape;401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4525" y="1595050"/>
            <a:ext cx="8004452" cy="43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/>
          <p:nvPr/>
        </p:nvSpPr>
        <p:spPr>
          <a:xfrm>
            <a:off x="503238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08" name="Google Shape;408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2175" y="2188400"/>
            <a:ext cx="8238249" cy="39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/>
          <p:nvPr/>
        </p:nvSpPr>
        <p:spPr>
          <a:xfrm>
            <a:off x="503555" y="301625"/>
            <a:ext cx="907097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174625" y="1149350"/>
            <a:ext cx="9652000" cy="621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[1] Mayank Thacker, Lay Shah, Manan Shah, “Society sync –Digitalize society management systems with artificial intelligence technologies”,LJ Institute of Engineering and Technology, Gujarat,2022.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[2] Likhitha Reddy Eddala, “WEB BASED MANAGEMENT SYSTEM FOR HOUSING SOCIETY”,California State University, San Bernardino,August 2023.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[3]Tirth Shah, “Cloud based Housing Society Management System”,SVPIT Gujarat Technological University,2018.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4" name="Google Shape;424;p50"/>
          <p:cNvSpPr txBox="1"/>
          <p:nvPr/>
        </p:nvSpPr>
        <p:spPr>
          <a:xfrm>
            <a:off x="403225" y="1466850"/>
            <a:ext cx="8651875" cy="524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 ‘society sync’ provides users with a complete bundle of all the functionality required to administer a society.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goal is to create a one-of-a-kind society</a:t>
            </a:r>
            <a:r>
              <a:rPr lang="en-IN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assistance</a:t>
            </a: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platform that can be utilized by both small and large societies.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demand for this product is growing in the market since it digitalizes </a:t>
            </a:r>
            <a:r>
              <a:rPr lang="en-IN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</a:t>
            </a: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reducing the workload of secretaries, while also enhancing transparency.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You...!!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Outline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504825" y="1236663"/>
            <a:ext cx="9323388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Introduction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Literature Survey of the existing systems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Limitations of the existing systems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 statement 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System Design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and methodologies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Implementation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Conclusion 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30530" marR="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References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431800" y="1331278"/>
            <a:ext cx="9251950" cy="5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Society Sync offers a user-friendly interface and diverse features to streamline the administrative processes of a society. 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simplifies operations, enabling administrators and members to oversee all aspects efficiently, fostering transparent communication and smooth functioning.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Motivation: 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Observing the widespread challenges faced by cooperative housing societies in managing their affairs efficiently.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Noticing the persistence of issues such as maintenance dues collection, dispute resolution, and administrative inefficiencies.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Having personal experiences or interactions with individuals affected by the challenges in housing society management</a:t>
            </a:r>
            <a:r>
              <a:rPr lang="en-I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412750" y="758575"/>
            <a:ext cx="9252000" cy="6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Objectives:</a:t>
            </a:r>
            <a:endParaRPr sz="28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establish a centralized database system using Django.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enhance the efficiency of day-to-day operations of society with</a:t>
            </a:r>
            <a:r>
              <a:rPr lang="en-IN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django and python.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implement a meeting scheduling feature</a:t>
            </a:r>
            <a:r>
              <a:rPr lang="en-IN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using</a:t>
            </a: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schedule library.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automate bill and notification generation using razorpay API and websockets.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Literature Survey of the existing system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503555" y="1190625"/>
            <a:ext cx="9070975" cy="579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12" name="Google Shape;312;p39"/>
          <p:cNvGraphicFramePr/>
          <p:nvPr/>
        </p:nvGraphicFramePr>
        <p:xfrm>
          <a:off x="404495" y="1331595"/>
          <a:ext cx="8978150" cy="3820550"/>
        </p:xfrm>
        <a:graphic>
          <a:graphicData uri="http://schemas.openxmlformats.org/drawingml/2006/table">
            <a:tbl>
              <a:tblPr firstRow="1" bandRow="1">
                <a:noFill/>
                <a:tableStyleId>{EAEA8D6A-D38C-4F9B-8557-A7EB3D5D93BF}</a:tableStyleId>
              </a:tblPr>
              <a:tblGrid>
                <a:gridCol w="1490350"/>
                <a:gridCol w="559450"/>
                <a:gridCol w="1842125"/>
                <a:gridCol w="1144275"/>
                <a:gridCol w="1731525"/>
                <a:gridCol w="2210425"/>
              </a:tblGrid>
              <a:tr h="41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Methods used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Merits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Demerits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</a:tr>
              <a:tr h="225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[1]Mayank Thacker, Lay Shah, Manan Shah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[1]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Society sync Digitalize society management systems with artificial intelligence technologies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eb Development, 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rtificial </a:t>
                      </a: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ntelligence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1)Enhanced transparency via real-time updates and notifications.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2)Convenience for residents to report issues, make payments, and communicate with management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1)Adoption challenges among older residents who may not be tech-savvy.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</a:tr>
              <a:tr h="114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[2]Likhitha Reddy Eddala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[2]</a:t>
                      </a: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WEB BASED MANAGEMENT SYSTEM FOR HOUSING SOCIETY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ndroid </a:t>
                      </a: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pplication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1) Streamlined communication between residents and management.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2)Efficient management of resources such as water, electricity, and maintenance.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1)Dependence on reliable internet connectivity for effective operation.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Literature Survey of the existing system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03555" y="1190625"/>
            <a:ext cx="9070975" cy="579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20" name="Google Shape;320;p40"/>
          <p:cNvGraphicFramePr/>
          <p:nvPr/>
        </p:nvGraphicFramePr>
        <p:xfrm>
          <a:off x="404495" y="1331595"/>
          <a:ext cx="8978150" cy="3000000"/>
        </p:xfrm>
        <a:graphic>
          <a:graphicData uri="http://schemas.openxmlformats.org/drawingml/2006/table">
            <a:tbl>
              <a:tblPr firstRow="1" bandRow="1">
                <a:noFill/>
                <a:tableStyleId>{EAEA8D6A-D38C-4F9B-8557-A7EB3D5D93BF}</a:tableStyleId>
              </a:tblPr>
              <a:tblGrid>
                <a:gridCol w="1490350"/>
                <a:gridCol w="559450"/>
                <a:gridCol w="1842125"/>
                <a:gridCol w="1144275"/>
                <a:gridCol w="1731525"/>
                <a:gridCol w="2210425"/>
              </a:tblGrid>
              <a:tr h="41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Methods used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Merits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Demerits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</a:tr>
              <a:tr h="225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[3]Tirth Shah</a:t>
                      </a:r>
                      <a:endParaRPr lang="en-IN" sz="17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2018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[3]</a:t>
                      </a: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Cloud based Housing Society Management System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eb Development, 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</a:t>
                      </a:r>
                      <a:r>
                        <a:rPr lang="en-IN" sz="17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loud computing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1) Automated task allocation and scheduling for maintenance and repairs.</a:t>
                      </a: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sz="17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1)Privacy concerns regarding data collection and management.</a:t>
                      </a:r>
                      <a:endParaRPr lang="en-IN" sz="17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37775" marB="377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>
          <a:xfrm>
            <a:off x="503555" y="301625"/>
            <a:ext cx="9070975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Limitations of existing systems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360680" y="1414145"/>
            <a:ext cx="8783320" cy="620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Fragmented Applications: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Having separate user and admin applications creates fragmentation and complexity.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Scalability Challenges: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digital system may struggle to handle increased data volume as the housing community grows or evolves.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communication channels: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Communication channels may be fragmented and lack real-time updates.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security concerns: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Weaknesses in data protection measures could expose sensitive information to unauthorized access or breaches.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200660" y="671830"/>
            <a:ext cx="7468870" cy="87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4" name="Google Shape;334;p42"/>
          <p:cNvSpPr txBox="1"/>
          <p:nvPr>
            <p:ph type="body" idx="1"/>
          </p:nvPr>
        </p:nvSpPr>
        <p:spPr>
          <a:xfrm>
            <a:off x="215900" y="1547813"/>
            <a:ext cx="8640763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 panose="020B0604020202020204"/>
              <a:buNone/>
            </a:pPr>
            <a:endParaRPr sz="240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marR="0" lvl="0" indent="-3778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Manual operations:</a:t>
            </a:r>
            <a:r>
              <a:rPr lang="en-IN" sz="240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leading to slow progress on complaints and difficulty in applying necessary steps.</a:t>
            </a:r>
            <a:endParaRPr sz="240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marR="0" lvl="0" indent="-3778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Lack of awareness</a:t>
            </a:r>
            <a:r>
              <a:rPr lang="en-IN" sz="240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among members about available properties for sale/rent results in missed opportunities for those in need.</a:t>
            </a:r>
            <a:endParaRPr sz="240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marR="0" lvl="0" indent="-3778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Delayed payments:</a:t>
            </a:r>
            <a:r>
              <a:rPr lang="en-IN" sz="2400" i="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Many members miss maintenance payment deadlines, incurring penalties.</a:t>
            </a:r>
            <a:endParaRPr sz="240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marR="0" lvl="0" indent="-3778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Communication gaps</a:t>
            </a:r>
            <a:r>
              <a:rPr lang="en-IN" sz="2400" b="0" i="0" u="none" strike="noStrike" cap="none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between society committees and residents due to disparate systems.</a:t>
            </a:r>
            <a:endParaRPr sz="2400" b="0" i="0" u="none" strike="noStrike" cap="none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marR="0" lvl="0" indent="-225425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 panose="020B0604020202020204"/>
              <a:buNone/>
            </a:pPr>
            <a:endParaRPr sz="2400" i="0" u="none" strike="noStrike" cap="none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899795" y="62865"/>
            <a:ext cx="6997700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IN" sz="3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System Design</a:t>
            </a:r>
            <a:endParaRPr sz="36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6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1426855" y="3299965"/>
            <a:ext cx="19101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ADMIN</a:t>
            </a:r>
            <a:endParaRPr sz="18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1426855" y="4170550"/>
            <a:ext cx="19101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HOME</a:t>
            </a:r>
            <a:endParaRPr sz="18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3336935" y="5083680"/>
            <a:ext cx="14307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Announcement</a:t>
            </a:r>
            <a:r>
              <a:rPr lang="en-IN" sz="12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endParaRPr sz="12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1668790" y="5069075"/>
            <a:ext cx="14268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6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Manage Users</a:t>
            </a:r>
            <a:endParaRPr sz="16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6445260" y="3277740"/>
            <a:ext cx="1910700" cy="3576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USER</a:t>
            </a:r>
            <a:endParaRPr sz="18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3726610" y="2528440"/>
            <a:ext cx="19101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login/register</a:t>
            </a:r>
            <a:endParaRPr sz="18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47" name="Google Shape;347;p43"/>
          <p:cNvCxnSpPr>
            <a:stCxn id="346" idx="2"/>
            <a:endCxn id="341" idx="0"/>
          </p:cNvCxnSpPr>
          <p:nvPr/>
        </p:nvCxnSpPr>
        <p:spPr>
          <a:xfrm rot="5400000">
            <a:off x="3337060" y="1955440"/>
            <a:ext cx="389400" cy="2299800"/>
          </a:xfrm>
          <a:prstGeom prst="bentConnector3">
            <a:avLst>
              <a:gd name="adj1" fmla="val 4999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8" name="Google Shape;348;p43"/>
          <p:cNvCxnSpPr>
            <a:stCxn id="346" idx="2"/>
            <a:endCxn id="345" idx="0"/>
          </p:cNvCxnSpPr>
          <p:nvPr/>
        </p:nvCxnSpPr>
        <p:spPr>
          <a:xfrm rot="-5400000" flipH="1">
            <a:off x="5857510" y="1734790"/>
            <a:ext cx="367200" cy="2718900"/>
          </a:xfrm>
          <a:prstGeom prst="bentConnector3">
            <a:avLst>
              <a:gd name="adj1" fmla="val 4998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9" name="Google Shape;349;p43"/>
          <p:cNvCxnSpPr>
            <a:stCxn id="341" idx="2"/>
            <a:endCxn id="342" idx="0"/>
          </p:cNvCxnSpPr>
          <p:nvPr/>
        </p:nvCxnSpPr>
        <p:spPr>
          <a:xfrm>
            <a:off x="2381905" y="3682165"/>
            <a:ext cx="0" cy="488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0" name="Google Shape;350;p43"/>
          <p:cNvCxnSpPr>
            <a:stCxn id="345" idx="2"/>
          </p:cNvCxnSpPr>
          <p:nvPr/>
        </p:nvCxnSpPr>
        <p:spPr>
          <a:xfrm>
            <a:off x="7400610" y="3635340"/>
            <a:ext cx="8400" cy="535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51" name="Google Shape;351;p43"/>
          <p:cNvSpPr/>
          <p:nvPr/>
        </p:nvSpPr>
        <p:spPr>
          <a:xfrm>
            <a:off x="10" y="5083680"/>
            <a:ext cx="14268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Complaint Status</a:t>
            </a:r>
            <a:endParaRPr sz="14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52" name="Google Shape;352;p43"/>
          <p:cNvCxnSpPr>
            <a:stCxn id="342" idx="2"/>
            <a:endCxn id="351" idx="0"/>
          </p:cNvCxnSpPr>
          <p:nvPr/>
        </p:nvCxnSpPr>
        <p:spPr>
          <a:xfrm rot="5400000">
            <a:off x="1282105" y="3983950"/>
            <a:ext cx="531000" cy="1668600"/>
          </a:xfrm>
          <a:prstGeom prst="bentConnector3">
            <a:avLst>
              <a:gd name="adj1" fmla="val 4992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3" name="Google Shape;353;p43"/>
          <p:cNvCxnSpPr>
            <a:endCxn id="343" idx="0"/>
          </p:cNvCxnSpPr>
          <p:nvPr/>
        </p:nvCxnSpPr>
        <p:spPr>
          <a:xfrm>
            <a:off x="2390585" y="4780680"/>
            <a:ext cx="1661700" cy="3030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4" name="Google Shape;354;p43"/>
          <p:cNvCxnSpPr>
            <a:endCxn id="344" idx="0"/>
          </p:cNvCxnSpPr>
          <p:nvPr/>
        </p:nvCxnSpPr>
        <p:spPr>
          <a:xfrm>
            <a:off x="2371390" y="4558475"/>
            <a:ext cx="10800" cy="510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55" name="Google Shape;355;p43"/>
          <p:cNvSpPr/>
          <p:nvPr/>
        </p:nvSpPr>
        <p:spPr>
          <a:xfrm>
            <a:off x="6444360" y="4241093"/>
            <a:ext cx="19101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HOME</a:t>
            </a:r>
            <a:endParaRPr sz="18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6" name="Google Shape;356;p43"/>
          <p:cNvSpPr/>
          <p:nvPr/>
        </p:nvSpPr>
        <p:spPr>
          <a:xfrm>
            <a:off x="5320040" y="5079235"/>
            <a:ext cx="14307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Notice Board</a:t>
            </a:r>
            <a:endParaRPr sz="14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7" name="Google Shape;357;p43"/>
          <p:cNvSpPr/>
          <p:nvPr/>
        </p:nvSpPr>
        <p:spPr>
          <a:xfrm>
            <a:off x="6687195" y="5685025"/>
            <a:ext cx="14268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Complaint registration</a:t>
            </a:r>
            <a:endParaRPr sz="14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8" name="Google Shape;358;p43"/>
          <p:cNvSpPr/>
          <p:nvPr/>
        </p:nvSpPr>
        <p:spPr>
          <a:xfrm>
            <a:off x="8355340" y="5079235"/>
            <a:ext cx="14268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Maintenance bill</a:t>
            </a:r>
            <a:endParaRPr sz="14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59" name="Google Shape;359;p43"/>
          <p:cNvCxnSpPr>
            <a:stCxn id="355" idx="2"/>
            <a:endCxn id="356" idx="0"/>
          </p:cNvCxnSpPr>
          <p:nvPr/>
        </p:nvCxnSpPr>
        <p:spPr>
          <a:xfrm rot="5400000">
            <a:off x="6489360" y="4169243"/>
            <a:ext cx="456000" cy="1364100"/>
          </a:xfrm>
          <a:prstGeom prst="bentConnector3">
            <a:avLst>
              <a:gd name="adj1" fmla="val 49994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0" name="Google Shape;360;p43"/>
          <p:cNvCxnSpPr>
            <a:endCxn id="357" idx="0"/>
          </p:cNvCxnSpPr>
          <p:nvPr/>
        </p:nvCxnSpPr>
        <p:spPr>
          <a:xfrm>
            <a:off x="7398195" y="4693825"/>
            <a:ext cx="2400" cy="991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1" name="Google Shape;361;p43"/>
          <p:cNvCxnSpPr>
            <a:stCxn id="351" idx="2"/>
            <a:endCxn id="357" idx="1"/>
          </p:cNvCxnSpPr>
          <p:nvPr/>
        </p:nvCxnSpPr>
        <p:spPr>
          <a:xfrm rot="-5400000" flipH="1">
            <a:off x="3495310" y="2683980"/>
            <a:ext cx="410100" cy="59739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sm" len="sm"/>
            <a:tailEnd type="none" w="med" len="med"/>
          </a:ln>
        </p:spPr>
      </p:cxnSp>
      <p:cxnSp>
        <p:nvCxnSpPr>
          <p:cNvPr id="362" name="Google Shape;362;p43"/>
          <p:cNvCxnSpPr>
            <a:stCxn id="343" idx="3"/>
            <a:endCxn id="356" idx="1"/>
          </p:cNvCxnSpPr>
          <p:nvPr/>
        </p:nvCxnSpPr>
        <p:spPr>
          <a:xfrm rot="10800000" flipH="1">
            <a:off x="4767635" y="5270280"/>
            <a:ext cx="552300" cy="4500"/>
          </a:xfrm>
          <a:prstGeom prst="bentConnector3">
            <a:avLst>
              <a:gd name="adj1" fmla="val 4998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3" name="Google Shape;363;p43"/>
          <p:cNvCxnSpPr>
            <a:stCxn id="355" idx="2"/>
            <a:endCxn id="358" idx="0"/>
          </p:cNvCxnSpPr>
          <p:nvPr/>
        </p:nvCxnSpPr>
        <p:spPr>
          <a:xfrm rot="-5400000" flipH="1">
            <a:off x="8006010" y="4016693"/>
            <a:ext cx="456000" cy="1669200"/>
          </a:xfrm>
          <a:prstGeom prst="bentConnector3">
            <a:avLst>
              <a:gd name="adj1" fmla="val 49994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4" name="Google Shape;364;p43"/>
          <p:cNvSpPr/>
          <p:nvPr/>
        </p:nvSpPr>
        <p:spPr>
          <a:xfrm>
            <a:off x="1668790" y="6182230"/>
            <a:ext cx="14268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6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delete</a:t>
            </a:r>
            <a:endParaRPr sz="16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65" name="Google Shape;365;p43"/>
          <p:cNvCxnSpPr>
            <a:stCxn id="344" idx="2"/>
            <a:endCxn id="364" idx="0"/>
          </p:cNvCxnSpPr>
          <p:nvPr/>
        </p:nvCxnSpPr>
        <p:spPr>
          <a:xfrm>
            <a:off x="2382190" y="5451275"/>
            <a:ext cx="0" cy="731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6" name="Google Shape;366;p43"/>
          <p:cNvSpPr/>
          <p:nvPr/>
        </p:nvSpPr>
        <p:spPr>
          <a:xfrm>
            <a:off x="3726600" y="1501749"/>
            <a:ext cx="1910100" cy="4884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home</a:t>
            </a:r>
            <a:endParaRPr sz="1800" b="0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67" name="Google Shape;367;p43"/>
          <p:cNvCxnSpPr>
            <a:endCxn id="346" idx="0"/>
          </p:cNvCxnSpPr>
          <p:nvPr/>
        </p:nvCxnSpPr>
        <p:spPr>
          <a:xfrm flipH="1">
            <a:off x="4681660" y="1965040"/>
            <a:ext cx="4200" cy="56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8" name="Google Shape;368;p43"/>
          <p:cNvSpPr/>
          <p:nvPr/>
        </p:nvSpPr>
        <p:spPr>
          <a:xfrm>
            <a:off x="6444360" y="1554840"/>
            <a:ext cx="19101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Visitor</a:t>
            </a:r>
            <a:endParaRPr sz="18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69" name="Google Shape;369;p43"/>
          <p:cNvCxnSpPr>
            <a:endCxn id="368" idx="1"/>
          </p:cNvCxnSpPr>
          <p:nvPr/>
        </p:nvCxnSpPr>
        <p:spPr>
          <a:xfrm rot="10800000" flipH="1">
            <a:off x="5652360" y="1745940"/>
            <a:ext cx="792000" cy="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0" name="Google Shape;370;p43"/>
          <p:cNvSpPr/>
          <p:nvPr/>
        </p:nvSpPr>
        <p:spPr>
          <a:xfrm>
            <a:off x="8715625" y="3341950"/>
            <a:ext cx="1263300" cy="382200"/>
          </a:xfrm>
          <a:prstGeom prst="rect">
            <a:avLst/>
          </a:prstGeom>
          <a:solidFill>
            <a:srgbClr val="5FCBEF"/>
          </a:solidFill>
          <a:ln w="19050" cap="rnd" cmpd="sng">
            <a:solidFill>
              <a:srgbClr val="4594A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 panose="020B0603020202020204"/>
              <a:buNone/>
            </a:pPr>
            <a:r>
              <a:rPr lang="en-IN" sz="18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Visitor Log</a:t>
            </a:r>
            <a:endParaRPr sz="1800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71" name="Google Shape;371;p43"/>
          <p:cNvCxnSpPr>
            <a:stCxn id="355" idx="3"/>
            <a:endCxn id="370" idx="2"/>
          </p:cNvCxnSpPr>
          <p:nvPr/>
        </p:nvCxnSpPr>
        <p:spPr>
          <a:xfrm rot="10800000" flipH="1">
            <a:off x="8354460" y="3724193"/>
            <a:ext cx="992700" cy="708000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2" name="Google Shape;372;p43"/>
          <p:cNvCxnSpPr>
            <a:endCxn id="370" idx="0"/>
          </p:cNvCxnSpPr>
          <p:nvPr/>
        </p:nvCxnSpPr>
        <p:spPr>
          <a:xfrm rot="-5400000" flipH="1">
            <a:off x="8065225" y="2059900"/>
            <a:ext cx="1574400" cy="989700"/>
          </a:xfrm>
          <a:prstGeom prst="bentConnector3">
            <a:avLst>
              <a:gd name="adj1" fmla="val 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4762</Words>
  <Application>WPS Presentation</Application>
  <PresentationFormat/>
  <Paragraphs>208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Trebuchet MS</vt:lpstr>
      <vt:lpstr>Noto Sans Symbols</vt:lpstr>
      <vt:lpstr>AMGDT</vt:lpstr>
      <vt:lpstr>Times New Roman</vt:lpstr>
      <vt:lpstr>Calibri</vt:lpstr>
      <vt:lpstr>Microsoft YaHei</vt:lpstr>
      <vt:lpstr>Arial Unicode MS</vt:lpstr>
      <vt:lpstr>Facet</vt:lpstr>
      <vt:lpstr>1_Facet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 statement </vt:lpstr>
      <vt:lpstr>  System Design</vt:lpstr>
      <vt:lpstr>PowerPoint 演示文稿</vt:lpstr>
      <vt:lpstr>Implementation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</cp:revision>
  <dcterms:created xsi:type="dcterms:W3CDTF">2024-04-08T16:20:42Z</dcterms:created>
  <dcterms:modified xsi:type="dcterms:W3CDTF">2024-04-08T16:20:42Z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A7E5181BF62B4100BBC2DE2896D7D71D_13</vt:lpwstr>
  </property>
  <property fmtid="{D5CDD505-2E9C-101B-9397-08002B2CF9AE}" pid="3" name="KSOProductBuildVer">
    <vt:lpwstr>1033-12.2.0.16731</vt:lpwstr>
  </property>
</Properties>
</file>