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2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A0FE30-0894-4BE1-9AC8-808642648DA3}">
  <a:tblStyle styleId="{8DA0FE30-0894-4BE1-9AC8-808642648DA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sh Baviskar" userId="415a43ef96edfdb8" providerId="LiveId" clId="{8B4A5769-34B7-431D-9C51-CF8B9844CF61}"/>
    <pc:docChg chg="undo custSel delSld modSld delMainMaster">
      <pc:chgData name="Yash Baviskar" userId="415a43ef96edfdb8" providerId="LiveId" clId="{8B4A5769-34B7-431D-9C51-CF8B9844CF61}" dt="2024-04-24T03:34:32.197" v="23" actId="20577"/>
      <pc:docMkLst>
        <pc:docMk/>
      </pc:docMkLst>
      <pc:sldChg chg="del">
        <pc:chgData name="Yash Baviskar" userId="415a43ef96edfdb8" providerId="LiveId" clId="{8B4A5769-34B7-431D-9C51-CF8B9844CF61}" dt="2024-04-24T03:33:48.638" v="7" actId="47"/>
        <pc:sldMkLst>
          <pc:docMk/>
          <pc:sldMk cId="0" sldId="256"/>
        </pc:sldMkLst>
      </pc:sldChg>
      <pc:sldChg chg="modSp mod">
        <pc:chgData name="Yash Baviskar" userId="415a43ef96edfdb8" providerId="LiveId" clId="{8B4A5769-34B7-431D-9C51-CF8B9844CF61}" dt="2024-04-24T03:34:32.197" v="23" actId="20577"/>
        <pc:sldMkLst>
          <pc:docMk/>
          <pc:sldMk cId="0" sldId="259"/>
        </pc:sldMkLst>
        <pc:spChg chg="mod">
          <ac:chgData name="Yash Baviskar" userId="415a43ef96edfdb8" providerId="LiveId" clId="{8B4A5769-34B7-431D-9C51-CF8B9844CF61}" dt="2024-04-24T03:34:32.197" v="23" actId="20577"/>
          <ac:spMkLst>
            <pc:docMk/>
            <pc:sldMk cId="0" sldId="259"/>
            <ac:spMk id="123" creationId="{00000000-0000-0000-0000-000000000000}"/>
          </ac:spMkLst>
        </pc:spChg>
      </pc:sldChg>
      <pc:sldChg chg="modSp mod">
        <pc:chgData name="Yash Baviskar" userId="415a43ef96edfdb8" providerId="LiveId" clId="{8B4A5769-34B7-431D-9C51-CF8B9844CF61}" dt="2024-04-24T03:33:32.224" v="6" actId="20577"/>
        <pc:sldMkLst>
          <pc:docMk/>
          <pc:sldMk cId="0" sldId="275"/>
        </pc:sldMkLst>
        <pc:spChg chg="mod">
          <ac:chgData name="Yash Baviskar" userId="415a43ef96edfdb8" providerId="LiveId" clId="{8B4A5769-34B7-431D-9C51-CF8B9844CF61}" dt="2024-04-24T03:33:32.224" v="6" actId="20577"/>
          <ac:spMkLst>
            <pc:docMk/>
            <pc:sldMk cId="0" sldId="275"/>
            <ac:spMk id="261" creationId="{00000000-0000-0000-0000-000000000000}"/>
          </ac:spMkLst>
        </pc:spChg>
      </pc:sldChg>
      <pc:sldMasterChg chg="del delSldLayout">
        <pc:chgData name="Yash Baviskar" userId="415a43ef96edfdb8" providerId="LiveId" clId="{8B4A5769-34B7-431D-9C51-CF8B9844CF61}" dt="2024-04-24T03:33:48.638" v="7" actId="47"/>
        <pc:sldMasterMkLst>
          <pc:docMk/>
          <pc:sldMasterMk cId="0" sldId="2147483664"/>
        </pc:sldMasterMkLst>
        <pc:sldLayoutChg chg="del">
          <pc:chgData name="Yash Baviskar" userId="415a43ef96edfdb8" providerId="LiveId" clId="{8B4A5769-34B7-431D-9C51-CF8B9844CF61}" dt="2024-04-24T03:33:48.638" v="7" actId="47"/>
          <pc:sldLayoutMkLst>
            <pc:docMk/>
            <pc:sldMasterMk cId="0" sldId="2147483664"/>
            <pc:sldLayoutMk cId="0" sldId="2147483648"/>
          </pc:sldLayoutMkLst>
        </pc:sldLayoutChg>
        <pc:sldLayoutChg chg="del">
          <pc:chgData name="Yash Baviskar" userId="415a43ef96edfdb8" providerId="LiveId" clId="{8B4A5769-34B7-431D-9C51-CF8B9844CF61}" dt="2024-04-24T03:33:48.638" v="7" actId="47"/>
          <pc:sldLayoutMkLst>
            <pc:docMk/>
            <pc:sldMasterMk cId="0" sldId="2147483664"/>
            <pc:sldLayoutMk cId="0" sldId="2147483649"/>
          </pc:sldLayoutMkLst>
        </pc:sldLayoutChg>
        <pc:sldLayoutChg chg="del">
          <pc:chgData name="Yash Baviskar" userId="415a43ef96edfdb8" providerId="LiveId" clId="{8B4A5769-34B7-431D-9C51-CF8B9844CF61}" dt="2024-04-24T03:33:48.638" v="7" actId="47"/>
          <pc:sldLayoutMkLst>
            <pc:docMk/>
            <pc:sldMasterMk cId="0" sldId="2147483664"/>
            <pc:sldLayoutMk cId="0" sldId="2147483650"/>
          </pc:sldLayoutMkLst>
        </pc:sldLayoutChg>
        <pc:sldLayoutChg chg="del">
          <pc:chgData name="Yash Baviskar" userId="415a43ef96edfdb8" providerId="LiveId" clId="{8B4A5769-34B7-431D-9C51-CF8B9844CF61}" dt="2024-04-24T03:33:48.638" v="7" actId="47"/>
          <pc:sldLayoutMkLst>
            <pc:docMk/>
            <pc:sldMasterMk cId="0" sldId="2147483664"/>
            <pc:sldLayoutMk cId="0" sldId="2147483651"/>
          </pc:sldLayoutMkLst>
        </pc:sldLayoutChg>
        <pc:sldLayoutChg chg="del">
          <pc:chgData name="Yash Baviskar" userId="415a43ef96edfdb8" providerId="LiveId" clId="{8B4A5769-34B7-431D-9C51-CF8B9844CF61}" dt="2024-04-24T03:33:48.638" v="7" actId="47"/>
          <pc:sldLayoutMkLst>
            <pc:docMk/>
            <pc:sldMasterMk cId="0" sldId="2147483664"/>
            <pc:sldLayoutMk cId="0" sldId="2147483652"/>
          </pc:sldLayoutMkLst>
        </pc:sldLayoutChg>
        <pc:sldLayoutChg chg="del">
          <pc:chgData name="Yash Baviskar" userId="415a43ef96edfdb8" providerId="LiveId" clId="{8B4A5769-34B7-431D-9C51-CF8B9844CF61}" dt="2024-04-24T03:33:48.638" v="7" actId="47"/>
          <pc:sldLayoutMkLst>
            <pc:docMk/>
            <pc:sldMasterMk cId="0" sldId="2147483664"/>
            <pc:sldLayoutMk cId="0" sldId="2147483653"/>
          </pc:sldLayoutMkLst>
        </pc:sldLayoutChg>
        <pc:sldLayoutChg chg="del">
          <pc:chgData name="Yash Baviskar" userId="415a43ef96edfdb8" providerId="LiveId" clId="{8B4A5769-34B7-431D-9C51-CF8B9844CF61}" dt="2024-04-24T03:33:48.638" v="7" actId="47"/>
          <pc:sldLayoutMkLst>
            <pc:docMk/>
            <pc:sldMasterMk cId="0" sldId="2147483664"/>
            <pc:sldLayoutMk cId="0" sldId="2147483654"/>
          </pc:sldLayoutMkLst>
        </pc:sldLayoutChg>
        <pc:sldLayoutChg chg="del">
          <pc:chgData name="Yash Baviskar" userId="415a43ef96edfdb8" providerId="LiveId" clId="{8B4A5769-34B7-431D-9C51-CF8B9844CF61}" dt="2024-04-24T03:33:48.638" v="7" actId="47"/>
          <pc:sldLayoutMkLst>
            <pc:docMk/>
            <pc:sldMasterMk cId="0" sldId="2147483664"/>
            <pc:sldLayoutMk cId="0" sldId="2147483655"/>
          </pc:sldLayoutMkLst>
        </pc:sldLayoutChg>
        <pc:sldLayoutChg chg="del">
          <pc:chgData name="Yash Baviskar" userId="415a43ef96edfdb8" providerId="LiveId" clId="{8B4A5769-34B7-431D-9C51-CF8B9844CF61}" dt="2024-04-24T03:33:48.638" v="7" actId="47"/>
          <pc:sldLayoutMkLst>
            <pc:docMk/>
            <pc:sldMasterMk cId="0" sldId="2147483664"/>
            <pc:sldLayoutMk cId="0" sldId="2147483656"/>
          </pc:sldLayoutMkLst>
        </pc:sldLayoutChg>
        <pc:sldLayoutChg chg="del">
          <pc:chgData name="Yash Baviskar" userId="415a43ef96edfdb8" providerId="LiveId" clId="{8B4A5769-34B7-431D-9C51-CF8B9844CF61}" dt="2024-04-24T03:33:48.638" v="7" actId="47"/>
          <pc:sldLayoutMkLst>
            <pc:docMk/>
            <pc:sldMasterMk cId="0" sldId="2147483664"/>
            <pc:sldLayoutMk cId="0" sldId="2147483657"/>
          </pc:sldLayoutMkLst>
        </pc:sldLayoutChg>
        <pc:sldLayoutChg chg="del">
          <pc:chgData name="Yash Baviskar" userId="415a43ef96edfdb8" providerId="LiveId" clId="{8B4A5769-34B7-431D-9C51-CF8B9844CF61}" dt="2024-04-24T03:33:48.638" v="7" actId="47"/>
          <pc:sldLayoutMkLst>
            <pc:docMk/>
            <pc:sldMasterMk cId="0" sldId="2147483664"/>
            <pc:sldLayoutMk cId="0" sldId="214748365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caba163dcd_1_45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2caba163dcd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caba163dcd_1_9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2caba163dcd_1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778"/>
            <a:ext cx="4572225" cy="342897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caba163dcd_1_9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2caba163dcd_1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778"/>
            <a:ext cx="4572225" cy="342897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caba163dcd_1_115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2caba163dcd_1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778"/>
            <a:ext cx="4572225" cy="342897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caba163dcd_1_12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2caba163dcd_1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778"/>
            <a:ext cx="4572225" cy="342897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caba163dcd_1_13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2caba163dcd_1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778"/>
            <a:ext cx="4572225" cy="342897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caba163dcd_1_153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g2caba163dcd_1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778"/>
            <a:ext cx="4572225" cy="342897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caba163dcd_1_157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2caba163dcd_1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778"/>
            <a:ext cx="4572225" cy="342897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caba163dcd_1_161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g2caba163dcd_1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778"/>
            <a:ext cx="4572225" cy="342897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caba163dcd_1_177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g2caba163dcd_1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778"/>
            <a:ext cx="4572225" cy="342897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caba163dcd_1_182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g2caba163dcd_1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caba163dcd_1_5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g2caba163dcd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778"/>
            <a:ext cx="4572225" cy="342897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caba163dcd_1_188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g2caba163dcd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778"/>
            <a:ext cx="4572225" cy="342897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caba163dcd_1_61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2caba163dcd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caba163dcd_1_6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2caba163dcd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778"/>
            <a:ext cx="4572225" cy="342897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caba163dcd_1_71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2caba163dcd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778"/>
            <a:ext cx="4572225" cy="342897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aba163dcd_1_7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2caba163dcd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caba163dcd_1_81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2caba163dcd_1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778"/>
            <a:ext cx="4572225" cy="342897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caba163dcd_1_85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2caba163dcd_1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778"/>
            <a:ext cx="4572225" cy="342897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caba163dcd_1_8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2caba163dcd_1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778"/>
            <a:ext cx="4572225" cy="342897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443737" y="358647"/>
            <a:ext cx="6610984" cy="564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985011" y="1000455"/>
            <a:ext cx="7256145" cy="2851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/>
          <p:nvPr/>
        </p:nvSpPr>
        <p:spPr>
          <a:xfrm>
            <a:off x="0" y="3049076"/>
            <a:ext cx="448309" cy="2094864"/>
          </a:xfrm>
          <a:custGeom>
            <a:avLst/>
            <a:gdLst/>
            <a:ahLst/>
            <a:cxnLst/>
            <a:rect l="l" t="t" r="r" b="b"/>
            <a:pathLst>
              <a:path w="448309" h="2094864" extrusionOk="0">
                <a:moveTo>
                  <a:pt x="0" y="0"/>
                </a:moveTo>
                <a:lnTo>
                  <a:pt x="0" y="2094422"/>
                </a:lnTo>
                <a:lnTo>
                  <a:pt x="448112" y="2094422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443737" y="358647"/>
            <a:ext cx="6610984" cy="564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subTitle" idx="1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443737" y="358647"/>
            <a:ext cx="6610984" cy="564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2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3049076"/>
            <a:ext cx="448309" cy="2094864"/>
          </a:xfrm>
          <a:custGeom>
            <a:avLst/>
            <a:gdLst/>
            <a:ahLst/>
            <a:cxnLst/>
            <a:rect l="l" t="t" r="r" b="b"/>
            <a:pathLst>
              <a:path w="448309" h="2094864" extrusionOk="0">
                <a:moveTo>
                  <a:pt x="0" y="0"/>
                </a:moveTo>
                <a:lnTo>
                  <a:pt x="0" y="2094422"/>
                </a:lnTo>
                <a:lnTo>
                  <a:pt x="448112" y="2094422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5131306" y="3135886"/>
            <a:ext cx="4013200" cy="2007870"/>
          </a:xfrm>
          <a:custGeom>
            <a:avLst/>
            <a:gdLst/>
            <a:ahLst/>
            <a:cxnLst/>
            <a:rect l="l" t="t" r="r" b="b"/>
            <a:pathLst>
              <a:path w="4013200" h="2007870" extrusionOk="0">
                <a:moveTo>
                  <a:pt x="0" y="2007613"/>
                </a:moveTo>
                <a:lnTo>
                  <a:pt x="4012693" y="0"/>
                </a:lnTo>
              </a:path>
            </a:pathLst>
          </a:custGeom>
          <a:noFill/>
          <a:ln w="9900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7043547" y="380"/>
            <a:ext cx="1218565" cy="5143500"/>
          </a:xfrm>
          <a:custGeom>
            <a:avLst/>
            <a:gdLst/>
            <a:ahLst/>
            <a:cxnLst/>
            <a:rect l="l" t="t" r="r" b="b"/>
            <a:pathLst>
              <a:path w="1218565" h="5143500" extrusionOk="0">
                <a:moveTo>
                  <a:pt x="0" y="0"/>
                </a:moveTo>
                <a:lnTo>
                  <a:pt x="1218183" y="5143499"/>
                </a:lnTo>
              </a:path>
            </a:pathLst>
          </a:custGeom>
          <a:noFill/>
          <a:ln w="9900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/>
          <p:nvPr/>
        </p:nvSpPr>
        <p:spPr>
          <a:xfrm>
            <a:off x="6891728" y="0"/>
            <a:ext cx="2252345" cy="5143500"/>
          </a:xfrm>
          <a:custGeom>
            <a:avLst/>
            <a:gdLst/>
            <a:ahLst/>
            <a:cxnLst/>
            <a:rect l="l" t="t" r="r" b="b"/>
            <a:pathLst>
              <a:path w="2252345" h="5143500" extrusionOk="0">
                <a:moveTo>
                  <a:pt x="2023798" y="0"/>
                </a:moveTo>
                <a:lnTo>
                  <a:pt x="0" y="5143498"/>
                </a:lnTo>
                <a:lnTo>
                  <a:pt x="2252270" y="5143498"/>
                </a:lnTo>
                <a:lnTo>
                  <a:pt x="2252270" y="6118"/>
                </a:lnTo>
                <a:lnTo>
                  <a:pt x="2023798" y="0"/>
                </a:lnTo>
                <a:close/>
              </a:path>
            </a:pathLst>
          </a:custGeom>
          <a:solidFill>
            <a:srgbClr val="5FCAEE">
              <a:alpha val="35294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7205549" y="0"/>
            <a:ext cx="1938655" cy="5143500"/>
          </a:xfrm>
          <a:custGeom>
            <a:avLst/>
            <a:gdLst/>
            <a:ahLst/>
            <a:cxnLst/>
            <a:rect l="l" t="t" r="r" b="b"/>
            <a:pathLst>
              <a:path w="1938654" h="5143500" extrusionOk="0">
                <a:moveTo>
                  <a:pt x="1938450" y="0"/>
                </a:moveTo>
                <a:lnTo>
                  <a:pt x="0" y="0"/>
                </a:lnTo>
                <a:lnTo>
                  <a:pt x="1200834" y="5143497"/>
                </a:lnTo>
                <a:lnTo>
                  <a:pt x="1938450" y="5143497"/>
                </a:lnTo>
                <a:lnTo>
                  <a:pt x="1938450" y="0"/>
                </a:lnTo>
                <a:close/>
              </a:path>
            </a:pathLst>
          </a:custGeom>
          <a:solidFill>
            <a:srgbClr val="5FCAEE">
              <a:alpha val="19215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6638545" y="2940131"/>
            <a:ext cx="2505710" cy="2203450"/>
          </a:xfrm>
          <a:custGeom>
            <a:avLst/>
            <a:gdLst/>
            <a:ahLst/>
            <a:cxnLst/>
            <a:rect l="l" t="t" r="r" b="b"/>
            <a:pathLst>
              <a:path w="2505709" h="2203450" extrusionOk="0">
                <a:moveTo>
                  <a:pt x="2505454" y="0"/>
                </a:moveTo>
                <a:lnTo>
                  <a:pt x="0" y="2203367"/>
                </a:lnTo>
                <a:lnTo>
                  <a:pt x="2505454" y="2203367"/>
                </a:lnTo>
                <a:lnTo>
                  <a:pt x="2505454" y="0"/>
                </a:lnTo>
                <a:close/>
              </a:path>
            </a:pathLst>
          </a:custGeom>
          <a:solidFill>
            <a:srgbClr val="17AFE3">
              <a:alpha val="65098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7012110" y="0"/>
            <a:ext cx="2132330" cy="5143500"/>
          </a:xfrm>
          <a:custGeom>
            <a:avLst/>
            <a:gdLst/>
            <a:ahLst/>
            <a:cxnLst/>
            <a:rect l="l" t="t" r="r" b="b"/>
            <a:pathLst>
              <a:path w="2132329" h="5143500" extrusionOk="0">
                <a:moveTo>
                  <a:pt x="2131889" y="0"/>
                </a:moveTo>
                <a:lnTo>
                  <a:pt x="0" y="0"/>
                </a:lnTo>
                <a:lnTo>
                  <a:pt x="1854139" y="5143497"/>
                </a:lnTo>
                <a:lnTo>
                  <a:pt x="2131889" y="5137334"/>
                </a:lnTo>
                <a:lnTo>
                  <a:pt x="2131889" y="0"/>
                </a:lnTo>
                <a:close/>
              </a:path>
            </a:pathLst>
          </a:custGeom>
          <a:solidFill>
            <a:srgbClr val="17AFE3">
              <a:alpha val="4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8295894" y="0"/>
            <a:ext cx="848360" cy="5143500"/>
          </a:xfrm>
          <a:custGeom>
            <a:avLst/>
            <a:gdLst/>
            <a:ahLst/>
            <a:cxnLst/>
            <a:rect l="l" t="t" r="r" b="b"/>
            <a:pathLst>
              <a:path w="848359" h="5143500" extrusionOk="0">
                <a:moveTo>
                  <a:pt x="848105" y="0"/>
                </a:moveTo>
                <a:lnTo>
                  <a:pt x="675247" y="0"/>
                </a:lnTo>
                <a:lnTo>
                  <a:pt x="0" y="5143497"/>
                </a:lnTo>
                <a:lnTo>
                  <a:pt x="848105" y="5143497"/>
                </a:lnTo>
                <a:lnTo>
                  <a:pt x="848105" y="0"/>
                </a:lnTo>
                <a:close/>
              </a:path>
            </a:pathLst>
          </a:custGeom>
          <a:solidFill>
            <a:srgbClr val="2D83C3">
              <a:alpha val="6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8095214" y="0"/>
            <a:ext cx="1049020" cy="5143500"/>
          </a:xfrm>
          <a:custGeom>
            <a:avLst/>
            <a:gdLst/>
            <a:ahLst/>
            <a:cxnLst/>
            <a:rect l="l" t="t" r="r" b="b"/>
            <a:pathLst>
              <a:path w="1049020" h="5143500" extrusionOk="0">
                <a:moveTo>
                  <a:pt x="1048784" y="0"/>
                </a:moveTo>
                <a:lnTo>
                  <a:pt x="0" y="0"/>
                </a:lnTo>
                <a:lnTo>
                  <a:pt x="938040" y="5143497"/>
                </a:lnTo>
                <a:lnTo>
                  <a:pt x="1048784" y="5143497"/>
                </a:lnTo>
                <a:lnTo>
                  <a:pt x="1048784" y="0"/>
                </a:lnTo>
                <a:close/>
              </a:path>
            </a:pathLst>
          </a:custGeom>
          <a:solidFill>
            <a:srgbClr val="226192">
              <a:alpha val="81176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8068056" y="3689433"/>
            <a:ext cx="1076325" cy="1454150"/>
          </a:xfrm>
          <a:custGeom>
            <a:avLst/>
            <a:gdLst/>
            <a:ahLst/>
            <a:cxnLst/>
            <a:rect l="l" t="t" r="r" b="b"/>
            <a:pathLst>
              <a:path w="1076325" h="1454150" extrusionOk="0">
                <a:moveTo>
                  <a:pt x="1075943" y="0"/>
                </a:moveTo>
                <a:lnTo>
                  <a:pt x="0" y="1454065"/>
                </a:lnTo>
                <a:lnTo>
                  <a:pt x="1075943" y="1450316"/>
                </a:lnTo>
                <a:lnTo>
                  <a:pt x="1075943" y="0"/>
                </a:lnTo>
                <a:close/>
              </a:path>
            </a:pathLst>
          </a:custGeom>
          <a:solidFill>
            <a:srgbClr val="17AFE3">
              <a:alpha val="65098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443737" y="358647"/>
            <a:ext cx="6610984" cy="564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1"/>
          </p:nvPr>
        </p:nvSpPr>
        <p:spPr>
          <a:xfrm>
            <a:off x="985011" y="1000455"/>
            <a:ext cx="7256145" cy="2851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uthor/37086963320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eeexplore.ieee.org/author/38667346900" TargetMode="External"/><Relationship Id="rId4" Type="http://schemas.openxmlformats.org/officeDocument/2006/relationships/hyperlink" Target="https://ieeexplore.ieee.org/author/38667355400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2374645" y="1159764"/>
            <a:ext cx="4448175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73685" lvl="0" indent="0" algn="ctr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News Insight:</a:t>
            </a:r>
            <a:endParaRPr sz="2700"/>
          </a:p>
          <a:p>
            <a:pPr marL="0" lvl="0" indent="0" algn="ctr" rtl="0">
              <a:lnSpc>
                <a:spcPct val="1160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A comprehensive News Application</a:t>
            </a:r>
            <a:endParaRPr sz="2300"/>
          </a:p>
        </p:txBody>
      </p:sp>
      <p:graphicFrame>
        <p:nvGraphicFramePr>
          <p:cNvPr id="106" name="Google Shape;106;p20"/>
          <p:cNvGraphicFramePr/>
          <p:nvPr/>
        </p:nvGraphicFramePr>
        <p:xfrm>
          <a:off x="2622295" y="2563875"/>
          <a:ext cx="3270875" cy="837756"/>
        </p:xfrm>
        <a:graphic>
          <a:graphicData uri="http://schemas.openxmlformats.org/drawingml/2006/table">
            <a:tbl>
              <a:tblPr firstRow="1" bandRow="1">
                <a:noFill/>
                <a:tableStyleId>{8DA0FE30-0894-4BE1-9AC8-808642648DA3}</a:tableStyleId>
              </a:tblPr>
              <a:tblGrid>
                <a:gridCol w="217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775">
                <a:tc>
                  <a:txBody>
                    <a:bodyPr/>
                    <a:lstStyle/>
                    <a:p>
                      <a:pPr marL="31750" marR="0" lvl="0" indent="0" algn="l" rtl="0">
                        <a:lnSpc>
                          <a:spcPct val="10911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Yash Baviskar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965" marR="0" lvl="0" indent="0" algn="ctr" rtl="0">
                        <a:lnSpc>
                          <a:spcPct val="10911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22107031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388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Akshata Khandekar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664" marR="0" lvl="0" indent="0" algn="ctr" rtl="0">
                        <a:lnSpc>
                          <a:spcPct val="11388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22107034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0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Mohini Deore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1600" marR="0" lvl="0" indent="0" algn="ctr" rtl="0">
                        <a:lnSpc>
                          <a:spcPct val="10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22107065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7" name="Google Shape;107;p20"/>
          <p:cNvSpPr txBox="1"/>
          <p:nvPr/>
        </p:nvSpPr>
        <p:spPr>
          <a:xfrm>
            <a:off x="3732529" y="4285234"/>
            <a:ext cx="1878964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9370" lvl="0" indent="0" algn="l" rtl="0">
              <a:lnSpc>
                <a:spcPct val="1165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latin typeface="Times New Roman"/>
                <a:ea typeface="Times New Roman"/>
                <a:cs typeface="Times New Roman"/>
                <a:sym typeface="Times New Roman"/>
              </a:rPr>
              <a:t>Project Guide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Times New Roman"/>
                <a:ea typeface="Times New Roman"/>
                <a:cs typeface="Times New Roman"/>
                <a:sym typeface="Times New Roman"/>
              </a:rPr>
              <a:t>Prof. Sarla Mary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08" name="Google Shape;108;p20"/>
          <p:cNvGrpSpPr/>
          <p:nvPr/>
        </p:nvGrpSpPr>
        <p:grpSpPr>
          <a:xfrm>
            <a:off x="0" y="99060"/>
            <a:ext cx="9144380" cy="1180845"/>
            <a:chOff x="0" y="99060"/>
            <a:chExt cx="9144380" cy="1180845"/>
          </a:xfrm>
        </p:grpSpPr>
        <p:pic>
          <p:nvPicPr>
            <p:cNvPr id="109" name="Google Shape;109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1133817"/>
              <a:ext cx="9144000" cy="1460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0" name="Google Shape;110;p20"/>
            <p:cNvSpPr/>
            <p:nvPr/>
          </p:nvSpPr>
          <p:spPr>
            <a:xfrm>
              <a:off x="380" y="1186052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 h="120000" extrusionOk="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noFill/>
            <a:ln w="251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11" name="Google Shape;111;p2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79169" y="99060"/>
              <a:ext cx="5229606" cy="106984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>
            <a:spLocks noGrp="1"/>
          </p:cNvSpPr>
          <p:nvPr>
            <p:ph type="title"/>
          </p:nvPr>
        </p:nvSpPr>
        <p:spPr>
          <a:xfrm>
            <a:off x="443737" y="358647"/>
            <a:ext cx="6610984" cy="564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4200" rIns="0" bIns="0" anchor="t" anchorCtr="0">
            <a:spAutoFit/>
          </a:bodyPr>
          <a:lstStyle/>
          <a:p>
            <a:pPr marL="330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Problem statement</a:t>
            </a:r>
            <a:endParaRPr sz="2800"/>
          </a:p>
        </p:txBody>
      </p:sp>
      <p:sp>
        <p:nvSpPr>
          <p:cNvPr id="163" name="Google Shape;163;p29"/>
          <p:cNvSpPr txBox="1"/>
          <p:nvPr/>
        </p:nvSpPr>
        <p:spPr>
          <a:xfrm>
            <a:off x="360425" y="1171905"/>
            <a:ext cx="7610475" cy="2357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64490" marR="5715" lvl="0" indent="-35242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Current Python news applications exhibit limitations, such as heavy reliance on 	third-party  APIs  leading  to  inflexibility,  potential  subscription  fees,  and 	dependence on update intervals.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105"/>
              </a:spcBef>
              <a:spcAft>
                <a:spcPts val="0"/>
              </a:spcAft>
              <a:buSzPts val="1700"/>
              <a:buFont typeface="Arial"/>
              <a:buNone/>
            </a:pP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4490" marR="5080" lvl="0" indent="-35242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Lack of free-to-use Tkinter Based User Friendly Application with comprehensive 	features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30"/>
          <p:cNvGrpSpPr/>
          <p:nvPr/>
        </p:nvGrpSpPr>
        <p:grpSpPr>
          <a:xfrm>
            <a:off x="0" y="0"/>
            <a:ext cx="8240268" cy="5143940"/>
            <a:chOff x="0" y="0"/>
            <a:chExt cx="8240268" cy="5143940"/>
          </a:xfrm>
        </p:grpSpPr>
        <p:sp>
          <p:nvSpPr>
            <p:cNvPr id="169" name="Google Shape;169;p30"/>
            <p:cNvSpPr/>
            <p:nvPr/>
          </p:nvSpPr>
          <p:spPr>
            <a:xfrm>
              <a:off x="0" y="3049076"/>
              <a:ext cx="448309" cy="2094864"/>
            </a:xfrm>
            <a:custGeom>
              <a:avLst/>
              <a:gdLst/>
              <a:ahLst/>
              <a:cxnLst/>
              <a:rect l="l" t="t" r="r" b="b"/>
              <a:pathLst>
                <a:path w="448309" h="2094864" extrusionOk="0">
                  <a:moveTo>
                    <a:pt x="0" y="0"/>
                  </a:moveTo>
                  <a:lnTo>
                    <a:pt x="0" y="2094422"/>
                  </a:lnTo>
                  <a:lnTo>
                    <a:pt x="448112" y="20944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411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70" name="Google Shape;170;p3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8240268" cy="51434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1" name="Google Shape;171;p30"/>
          <p:cNvGrpSpPr/>
          <p:nvPr/>
        </p:nvGrpSpPr>
        <p:grpSpPr>
          <a:xfrm>
            <a:off x="5131306" y="0"/>
            <a:ext cx="4013200" cy="5143880"/>
            <a:chOff x="5131306" y="0"/>
            <a:chExt cx="4013200" cy="5143880"/>
          </a:xfrm>
        </p:grpSpPr>
        <p:sp>
          <p:nvSpPr>
            <p:cNvPr id="172" name="Google Shape;172;p30"/>
            <p:cNvSpPr/>
            <p:nvPr/>
          </p:nvSpPr>
          <p:spPr>
            <a:xfrm>
              <a:off x="5131306" y="3135886"/>
              <a:ext cx="4013200" cy="2007870"/>
            </a:xfrm>
            <a:custGeom>
              <a:avLst/>
              <a:gdLst/>
              <a:ahLst/>
              <a:cxnLst/>
              <a:rect l="l" t="t" r="r" b="b"/>
              <a:pathLst>
                <a:path w="4013200" h="2007870" extrusionOk="0">
                  <a:moveTo>
                    <a:pt x="0" y="2007613"/>
                  </a:moveTo>
                  <a:lnTo>
                    <a:pt x="4012693" y="0"/>
                  </a:lnTo>
                </a:path>
              </a:pathLst>
            </a:custGeom>
            <a:noFill/>
            <a:ln w="9900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0"/>
            <p:cNvSpPr/>
            <p:nvPr/>
          </p:nvSpPr>
          <p:spPr>
            <a:xfrm>
              <a:off x="7043547" y="380"/>
              <a:ext cx="1218565" cy="5143500"/>
            </a:xfrm>
            <a:custGeom>
              <a:avLst/>
              <a:gdLst/>
              <a:ahLst/>
              <a:cxnLst/>
              <a:rect l="l" t="t" r="r" b="b"/>
              <a:pathLst>
                <a:path w="1218565" h="5143500" extrusionOk="0">
                  <a:moveTo>
                    <a:pt x="0" y="0"/>
                  </a:moveTo>
                  <a:lnTo>
                    <a:pt x="1218183" y="5143499"/>
                  </a:lnTo>
                </a:path>
              </a:pathLst>
            </a:custGeom>
            <a:noFill/>
            <a:ln w="9900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0"/>
            <p:cNvSpPr/>
            <p:nvPr/>
          </p:nvSpPr>
          <p:spPr>
            <a:xfrm>
              <a:off x="6891728" y="0"/>
              <a:ext cx="2252345" cy="5143500"/>
            </a:xfrm>
            <a:custGeom>
              <a:avLst/>
              <a:gdLst/>
              <a:ahLst/>
              <a:cxnLst/>
              <a:rect l="l" t="t" r="r" b="b"/>
              <a:pathLst>
                <a:path w="2252345" h="5143500" extrusionOk="0">
                  <a:moveTo>
                    <a:pt x="2023798" y="0"/>
                  </a:moveTo>
                  <a:lnTo>
                    <a:pt x="0" y="5143498"/>
                  </a:lnTo>
                  <a:lnTo>
                    <a:pt x="2252270" y="5143498"/>
                  </a:lnTo>
                  <a:lnTo>
                    <a:pt x="2252270" y="6118"/>
                  </a:lnTo>
                  <a:lnTo>
                    <a:pt x="2023798" y="0"/>
                  </a:lnTo>
                  <a:close/>
                </a:path>
              </a:pathLst>
            </a:custGeom>
            <a:solidFill>
              <a:srgbClr val="5FCAEE">
                <a:alpha val="35294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0"/>
            <p:cNvSpPr/>
            <p:nvPr/>
          </p:nvSpPr>
          <p:spPr>
            <a:xfrm>
              <a:off x="7205549" y="0"/>
              <a:ext cx="1938655" cy="5143500"/>
            </a:xfrm>
            <a:custGeom>
              <a:avLst/>
              <a:gdLst/>
              <a:ahLst/>
              <a:cxnLst/>
              <a:rect l="l" t="t" r="r" b="b"/>
              <a:pathLst>
                <a:path w="1938654" h="5143500" extrusionOk="0">
                  <a:moveTo>
                    <a:pt x="1938450" y="0"/>
                  </a:moveTo>
                  <a:lnTo>
                    <a:pt x="0" y="0"/>
                  </a:lnTo>
                  <a:lnTo>
                    <a:pt x="1200834" y="5143497"/>
                  </a:lnTo>
                  <a:lnTo>
                    <a:pt x="1938450" y="5143497"/>
                  </a:lnTo>
                  <a:lnTo>
                    <a:pt x="1938450" y="0"/>
                  </a:lnTo>
                  <a:close/>
                </a:path>
              </a:pathLst>
            </a:custGeom>
            <a:solidFill>
              <a:srgbClr val="5FCAEE">
                <a:alpha val="19215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0"/>
            <p:cNvSpPr/>
            <p:nvPr/>
          </p:nvSpPr>
          <p:spPr>
            <a:xfrm>
              <a:off x="6638545" y="2940131"/>
              <a:ext cx="2505710" cy="2203450"/>
            </a:xfrm>
            <a:custGeom>
              <a:avLst/>
              <a:gdLst/>
              <a:ahLst/>
              <a:cxnLst/>
              <a:rect l="l" t="t" r="r" b="b"/>
              <a:pathLst>
                <a:path w="2505709" h="2203450" extrusionOk="0">
                  <a:moveTo>
                    <a:pt x="2505454" y="0"/>
                  </a:moveTo>
                  <a:lnTo>
                    <a:pt x="0" y="2203367"/>
                  </a:lnTo>
                  <a:lnTo>
                    <a:pt x="2505454" y="2203367"/>
                  </a:lnTo>
                  <a:lnTo>
                    <a:pt x="2505454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0"/>
            <p:cNvSpPr/>
            <p:nvPr/>
          </p:nvSpPr>
          <p:spPr>
            <a:xfrm>
              <a:off x="7012110" y="0"/>
              <a:ext cx="2132330" cy="5143500"/>
            </a:xfrm>
            <a:custGeom>
              <a:avLst/>
              <a:gdLst/>
              <a:ahLst/>
              <a:cxnLst/>
              <a:rect l="l" t="t" r="r" b="b"/>
              <a:pathLst>
                <a:path w="2132329" h="5143500" extrusionOk="0">
                  <a:moveTo>
                    <a:pt x="2131889" y="0"/>
                  </a:moveTo>
                  <a:lnTo>
                    <a:pt x="0" y="0"/>
                  </a:lnTo>
                  <a:lnTo>
                    <a:pt x="1854139" y="5143497"/>
                  </a:lnTo>
                  <a:lnTo>
                    <a:pt x="2131889" y="5137334"/>
                  </a:lnTo>
                  <a:lnTo>
                    <a:pt x="2131889" y="0"/>
                  </a:lnTo>
                  <a:close/>
                </a:path>
              </a:pathLst>
            </a:custGeom>
            <a:solidFill>
              <a:srgbClr val="17AFE3">
                <a:alpha val="49411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0"/>
            <p:cNvSpPr/>
            <p:nvPr/>
          </p:nvSpPr>
          <p:spPr>
            <a:xfrm>
              <a:off x="8295894" y="0"/>
              <a:ext cx="848360" cy="5143500"/>
            </a:xfrm>
            <a:custGeom>
              <a:avLst/>
              <a:gdLst/>
              <a:ahLst/>
              <a:cxnLst/>
              <a:rect l="l" t="t" r="r" b="b"/>
              <a:pathLst>
                <a:path w="848359" h="5143500" extrusionOk="0">
                  <a:moveTo>
                    <a:pt x="848105" y="0"/>
                  </a:moveTo>
                  <a:lnTo>
                    <a:pt x="675247" y="0"/>
                  </a:lnTo>
                  <a:lnTo>
                    <a:pt x="0" y="5143497"/>
                  </a:lnTo>
                  <a:lnTo>
                    <a:pt x="848105" y="5143497"/>
                  </a:lnTo>
                  <a:lnTo>
                    <a:pt x="848105" y="0"/>
                  </a:lnTo>
                  <a:close/>
                </a:path>
              </a:pathLst>
            </a:custGeom>
            <a:solidFill>
              <a:srgbClr val="2D83C3">
                <a:alpha val="69411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0"/>
            <p:cNvSpPr/>
            <p:nvPr/>
          </p:nvSpPr>
          <p:spPr>
            <a:xfrm>
              <a:off x="8095214" y="0"/>
              <a:ext cx="1049020" cy="5143500"/>
            </a:xfrm>
            <a:custGeom>
              <a:avLst/>
              <a:gdLst/>
              <a:ahLst/>
              <a:cxnLst/>
              <a:rect l="l" t="t" r="r" b="b"/>
              <a:pathLst>
                <a:path w="1049020" h="5143500" extrusionOk="0">
                  <a:moveTo>
                    <a:pt x="1048784" y="0"/>
                  </a:moveTo>
                  <a:lnTo>
                    <a:pt x="0" y="0"/>
                  </a:lnTo>
                  <a:lnTo>
                    <a:pt x="938040" y="5143497"/>
                  </a:lnTo>
                  <a:lnTo>
                    <a:pt x="1048784" y="5143497"/>
                  </a:lnTo>
                  <a:lnTo>
                    <a:pt x="1048784" y="0"/>
                  </a:lnTo>
                  <a:close/>
                </a:path>
              </a:pathLst>
            </a:custGeom>
            <a:solidFill>
              <a:srgbClr val="226192">
                <a:alpha val="8117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0"/>
            <p:cNvSpPr/>
            <p:nvPr/>
          </p:nvSpPr>
          <p:spPr>
            <a:xfrm>
              <a:off x="8068056" y="3689433"/>
              <a:ext cx="1076325" cy="1454150"/>
            </a:xfrm>
            <a:custGeom>
              <a:avLst/>
              <a:gdLst/>
              <a:ahLst/>
              <a:cxnLst/>
              <a:rect l="l" t="t" r="r" b="b"/>
              <a:pathLst>
                <a:path w="1076325" h="1454150" extrusionOk="0">
                  <a:moveTo>
                    <a:pt x="1075943" y="0"/>
                  </a:moveTo>
                  <a:lnTo>
                    <a:pt x="0" y="1454065"/>
                  </a:lnTo>
                  <a:lnTo>
                    <a:pt x="1075943" y="1450316"/>
                  </a:lnTo>
                  <a:lnTo>
                    <a:pt x="1075943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>
            <a:spLocks noGrp="1"/>
          </p:cNvSpPr>
          <p:nvPr>
            <p:ph type="title"/>
          </p:nvPr>
        </p:nvSpPr>
        <p:spPr>
          <a:xfrm>
            <a:off x="443737" y="358647"/>
            <a:ext cx="6610984" cy="564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4671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Technologies and methodologies</a:t>
            </a:r>
            <a:endParaRPr sz="2800"/>
          </a:p>
        </p:txBody>
      </p:sp>
      <p:sp>
        <p:nvSpPr>
          <p:cNvPr id="186" name="Google Shape;186;p31"/>
          <p:cNvSpPr txBox="1"/>
          <p:nvPr/>
        </p:nvSpPr>
        <p:spPr>
          <a:xfrm>
            <a:off x="469900" y="1019564"/>
            <a:ext cx="7316470" cy="34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1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Frontend Technology :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8300" lvl="0" indent="-355600" algn="l" rtl="0">
              <a:lnSpc>
                <a:spcPct val="100000"/>
              </a:lnSpc>
              <a:spcBef>
                <a:spcPts val="1019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Tkinter : Base of GUI Application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8300" lvl="0" indent="-355600" algn="l" rtl="0">
              <a:lnSpc>
                <a:spcPct val="100000"/>
              </a:lnSpc>
              <a:spcBef>
                <a:spcPts val="1019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Customkinter : For Additional Features and enhanced customization and Design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8300" marR="1282065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Webview : Cross-platform to embed web content into application Backend technology :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8300" lvl="0" indent="-355600" algn="l" rtl="0">
              <a:lnSpc>
                <a:spcPct val="100000"/>
              </a:lnSpc>
              <a:spcBef>
                <a:spcPts val="1019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Bs4 (Beautiful Soup) : Parsing HTML / XML for web scraping purposes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8300" lvl="0" indent="-355600" algn="l" rtl="0">
              <a:lnSpc>
                <a:spcPct val="100000"/>
              </a:lnSpc>
              <a:spcBef>
                <a:spcPts val="1019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Requests Library : to make HTTP requests for retrieval of web page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8300" lvl="0" indent="-355600" algn="l" rtl="0">
              <a:lnSpc>
                <a:spcPct val="100000"/>
              </a:lnSpc>
              <a:spcBef>
                <a:spcPts val="1025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Matplotlib : For Visualization of Data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8300" lvl="0" indent="-355600" algn="l" rtl="0">
              <a:lnSpc>
                <a:spcPct val="100000"/>
              </a:lnSpc>
              <a:spcBef>
                <a:spcPts val="1019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SQL : structured storage for user details and relevant news information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81277"/>
            <a:ext cx="4256532" cy="36050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2" name="Google Shape;192;p32"/>
          <p:cNvGrpSpPr/>
          <p:nvPr/>
        </p:nvGrpSpPr>
        <p:grpSpPr>
          <a:xfrm>
            <a:off x="5131306" y="0"/>
            <a:ext cx="4013200" cy="5143880"/>
            <a:chOff x="5131306" y="0"/>
            <a:chExt cx="4013200" cy="5143880"/>
          </a:xfrm>
        </p:grpSpPr>
        <p:sp>
          <p:nvSpPr>
            <p:cNvPr id="193" name="Google Shape;193;p32"/>
            <p:cNvSpPr/>
            <p:nvPr/>
          </p:nvSpPr>
          <p:spPr>
            <a:xfrm>
              <a:off x="5131306" y="3135886"/>
              <a:ext cx="4013200" cy="2007870"/>
            </a:xfrm>
            <a:custGeom>
              <a:avLst/>
              <a:gdLst/>
              <a:ahLst/>
              <a:cxnLst/>
              <a:rect l="l" t="t" r="r" b="b"/>
              <a:pathLst>
                <a:path w="4013200" h="2007870" extrusionOk="0">
                  <a:moveTo>
                    <a:pt x="0" y="2007613"/>
                  </a:moveTo>
                  <a:lnTo>
                    <a:pt x="4012693" y="0"/>
                  </a:lnTo>
                </a:path>
              </a:pathLst>
            </a:custGeom>
            <a:noFill/>
            <a:ln w="9900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2"/>
            <p:cNvSpPr/>
            <p:nvPr/>
          </p:nvSpPr>
          <p:spPr>
            <a:xfrm>
              <a:off x="7043547" y="380"/>
              <a:ext cx="1218565" cy="5143500"/>
            </a:xfrm>
            <a:custGeom>
              <a:avLst/>
              <a:gdLst/>
              <a:ahLst/>
              <a:cxnLst/>
              <a:rect l="l" t="t" r="r" b="b"/>
              <a:pathLst>
                <a:path w="1218565" h="5143500" extrusionOk="0">
                  <a:moveTo>
                    <a:pt x="0" y="0"/>
                  </a:moveTo>
                  <a:lnTo>
                    <a:pt x="1218183" y="5143499"/>
                  </a:lnTo>
                </a:path>
              </a:pathLst>
            </a:custGeom>
            <a:noFill/>
            <a:ln w="9900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2"/>
            <p:cNvSpPr/>
            <p:nvPr/>
          </p:nvSpPr>
          <p:spPr>
            <a:xfrm>
              <a:off x="6891728" y="0"/>
              <a:ext cx="2252345" cy="5143500"/>
            </a:xfrm>
            <a:custGeom>
              <a:avLst/>
              <a:gdLst/>
              <a:ahLst/>
              <a:cxnLst/>
              <a:rect l="l" t="t" r="r" b="b"/>
              <a:pathLst>
                <a:path w="2252345" h="5143500" extrusionOk="0">
                  <a:moveTo>
                    <a:pt x="2023798" y="0"/>
                  </a:moveTo>
                  <a:lnTo>
                    <a:pt x="0" y="5143498"/>
                  </a:lnTo>
                  <a:lnTo>
                    <a:pt x="2252270" y="5143498"/>
                  </a:lnTo>
                  <a:lnTo>
                    <a:pt x="2252270" y="6118"/>
                  </a:lnTo>
                  <a:lnTo>
                    <a:pt x="2023798" y="0"/>
                  </a:lnTo>
                  <a:close/>
                </a:path>
              </a:pathLst>
            </a:custGeom>
            <a:solidFill>
              <a:srgbClr val="5FCAEE">
                <a:alpha val="35294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2"/>
            <p:cNvSpPr/>
            <p:nvPr/>
          </p:nvSpPr>
          <p:spPr>
            <a:xfrm>
              <a:off x="7205549" y="0"/>
              <a:ext cx="1938655" cy="5143500"/>
            </a:xfrm>
            <a:custGeom>
              <a:avLst/>
              <a:gdLst/>
              <a:ahLst/>
              <a:cxnLst/>
              <a:rect l="l" t="t" r="r" b="b"/>
              <a:pathLst>
                <a:path w="1938654" h="5143500" extrusionOk="0">
                  <a:moveTo>
                    <a:pt x="1938450" y="0"/>
                  </a:moveTo>
                  <a:lnTo>
                    <a:pt x="0" y="0"/>
                  </a:lnTo>
                  <a:lnTo>
                    <a:pt x="1200834" y="5143497"/>
                  </a:lnTo>
                  <a:lnTo>
                    <a:pt x="1938450" y="5143497"/>
                  </a:lnTo>
                  <a:lnTo>
                    <a:pt x="1938450" y="0"/>
                  </a:lnTo>
                  <a:close/>
                </a:path>
              </a:pathLst>
            </a:custGeom>
            <a:solidFill>
              <a:srgbClr val="5FCAEE">
                <a:alpha val="19215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2"/>
            <p:cNvSpPr/>
            <p:nvPr/>
          </p:nvSpPr>
          <p:spPr>
            <a:xfrm>
              <a:off x="6638545" y="2940131"/>
              <a:ext cx="2505710" cy="2203450"/>
            </a:xfrm>
            <a:custGeom>
              <a:avLst/>
              <a:gdLst/>
              <a:ahLst/>
              <a:cxnLst/>
              <a:rect l="l" t="t" r="r" b="b"/>
              <a:pathLst>
                <a:path w="2505709" h="2203450" extrusionOk="0">
                  <a:moveTo>
                    <a:pt x="2505454" y="0"/>
                  </a:moveTo>
                  <a:lnTo>
                    <a:pt x="0" y="2203367"/>
                  </a:lnTo>
                  <a:lnTo>
                    <a:pt x="2505454" y="2203367"/>
                  </a:lnTo>
                  <a:lnTo>
                    <a:pt x="2505454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2"/>
            <p:cNvSpPr/>
            <p:nvPr/>
          </p:nvSpPr>
          <p:spPr>
            <a:xfrm>
              <a:off x="7012110" y="0"/>
              <a:ext cx="2132330" cy="5143500"/>
            </a:xfrm>
            <a:custGeom>
              <a:avLst/>
              <a:gdLst/>
              <a:ahLst/>
              <a:cxnLst/>
              <a:rect l="l" t="t" r="r" b="b"/>
              <a:pathLst>
                <a:path w="2132329" h="5143500" extrusionOk="0">
                  <a:moveTo>
                    <a:pt x="2131889" y="0"/>
                  </a:moveTo>
                  <a:lnTo>
                    <a:pt x="0" y="0"/>
                  </a:lnTo>
                  <a:lnTo>
                    <a:pt x="1854139" y="5143497"/>
                  </a:lnTo>
                  <a:lnTo>
                    <a:pt x="2131889" y="5137334"/>
                  </a:lnTo>
                  <a:lnTo>
                    <a:pt x="2131889" y="0"/>
                  </a:lnTo>
                  <a:close/>
                </a:path>
              </a:pathLst>
            </a:custGeom>
            <a:solidFill>
              <a:srgbClr val="17AFE3">
                <a:alpha val="49411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2"/>
            <p:cNvSpPr/>
            <p:nvPr/>
          </p:nvSpPr>
          <p:spPr>
            <a:xfrm>
              <a:off x="8295894" y="0"/>
              <a:ext cx="848360" cy="5143500"/>
            </a:xfrm>
            <a:custGeom>
              <a:avLst/>
              <a:gdLst/>
              <a:ahLst/>
              <a:cxnLst/>
              <a:rect l="l" t="t" r="r" b="b"/>
              <a:pathLst>
                <a:path w="848359" h="5143500" extrusionOk="0">
                  <a:moveTo>
                    <a:pt x="848105" y="0"/>
                  </a:moveTo>
                  <a:lnTo>
                    <a:pt x="675247" y="0"/>
                  </a:lnTo>
                  <a:lnTo>
                    <a:pt x="0" y="5143497"/>
                  </a:lnTo>
                  <a:lnTo>
                    <a:pt x="848105" y="5143497"/>
                  </a:lnTo>
                  <a:lnTo>
                    <a:pt x="848105" y="0"/>
                  </a:lnTo>
                  <a:close/>
                </a:path>
              </a:pathLst>
            </a:custGeom>
            <a:solidFill>
              <a:srgbClr val="2D83C3">
                <a:alpha val="69411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2"/>
            <p:cNvSpPr/>
            <p:nvPr/>
          </p:nvSpPr>
          <p:spPr>
            <a:xfrm>
              <a:off x="8095214" y="0"/>
              <a:ext cx="1049020" cy="5143500"/>
            </a:xfrm>
            <a:custGeom>
              <a:avLst/>
              <a:gdLst/>
              <a:ahLst/>
              <a:cxnLst/>
              <a:rect l="l" t="t" r="r" b="b"/>
              <a:pathLst>
                <a:path w="1049020" h="5143500" extrusionOk="0">
                  <a:moveTo>
                    <a:pt x="1048784" y="0"/>
                  </a:moveTo>
                  <a:lnTo>
                    <a:pt x="0" y="0"/>
                  </a:lnTo>
                  <a:lnTo>
                    <a:pt x="938040" y="5143497"/>
                  </a:lnTo>
                  <a:lnTo>
                    <a:pt x="1048784" y="5143497"/>
                  </a:lnTo>
                  <a:lnTo>
                    <a:pt x="1048784" y="0"/>
                  </a:lnTo>
                  <a:close/>
                </a:path>
              </a:pathLst>
            </a:custGeom>
            <a:solidFill>
              <a:srgbClr val="226192">
                <a:alpha val="8117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2"/>
            <p:cNvSpPr/>
            <p:nvPr/>
          </p:nvSpPr>
          <p:spPr>
            <a:xfrm>
              <a:off x="8068056" y="3689433"/>
              <a:ext cx="1076325" cy="1454150"/>
            </a:xfrm>
            <a:custGeom>
              <a:avLst/>
              <a:gdLst/>
              <a:ahLst/>
              <a:cxnLst/>
              <a:rect l="l" t="t" r="r" b="b"/>
              <a:pathLst>
                <a:path w="1076325" h="1454150" extrusionOk="0">
                  <a:moveTo>
                    <a:pt x="1075943" y="0"/>
                  </a:moveTo>
                  <a:lnTo>
                    <a:pt x="0" y="1454065"/>
                  </a:lnTo>
                  <a:lnTo>
                    <a:pt x="1075943" y="1450316"/>
                  </a:lnTo>
                  <a:lnTo>
                    <a:pt x="1075943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2" name="Google Shape;202;p32"/>
          <p:cNvSpPr txBox="1">
            <a:spLocks noGrp="1"/>
          </p:cNvSpPr>
          <p:nvPr>
            <p:ph type="title"/>
          </p:nvPr>
        </p:nvSpPr>
        <p:spPr>
          <a:xfrm>
            <a:off x="443737" y="358647"/>
            <a:ext cx="6610984" cy="564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4200" rIns="0" bIns="0" anchor="t" anchorCtr="0">
            <a:spAutoFit/>
          </a:bodyPr>
          <a:lstStyle/>
          <a:p>
            <a:pPr marL="241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Implementation</a:t>
            </a:r>
            <a:endParaRPr sz="2800"/>
          </a:p>
        </p:txBody>
      </p:sp>
      <p:pic>
        <p:nvPicPr>
          <p:cNvPr id="203" name="Google Shape;203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77690" y="1081277"/>
            <a:ext cx="4757166" cy="3605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33"/>
          <p:cNvGrpSpPr/>
          <p:nvPr/>
        </p:nvGrpSpPr>
        <p:grpSpPr>
          <a:xfrm>
            <a:off x="0" y="1226819"/>
            <a:ext cx="9143998" cy="3512820"/>
            <a:chOff x="0" y="1226819"/>
            <a:chExt cx="9143998" cy="3512820"/>
          </a:xfrm>
        </p:grpSpPr>
        <p:pic>
          <p:nvPicPr>
            <p:cNvPr id="209" name="Google Shape;209;p3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1226819"/>
              <a:ext cx="4478274" cy="35128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0" name="Google Shape;210;p3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478273" y="1226819"/>
              <a:ext cx="4665725" cy="338099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1" name="Google Shape;211;p33"/>
          <p:cNvGrpSpPr/>
          <p:nvPr/>
        </p:nvGrpSpPr>
        <p:grpSpPr>
          <a:xfrm>
            <a:off x="5131306" y="0"/>
            <a:ext cx="4013200" cy="5143880"/>
            <a:chOff x="5131306" y="0"/>
            <a:chExt cx="4013200" cy="5143880"/>
          </a:xfrm>
        </p:grpSpPr>
        <p:sp>
          <p:nvSpPr>
            <p:cNvPr id="212" name="Google Shape;212;p33"/>
            <p:cNvSpPr/>
            <p:nvPr/>
          </p:nvSpPr>
          <p:spPr>
            <a:xfrm>
              <a:off x="5131306" y="3135886"/>
              <a:ext cx="4013200" cy="2007870"/>
            </a:xfrm>
            <a:custGeom>
              <a:avLst/>
              <a:gdLst/>
              <a:ahLst/>
              <a:cxnLst/>
              <a:rect l="l" t="t" r="r" b="b"/>
              <a:pathLst>
                <a:path w="4013200" h="2007870" extrusionOk="0">
                  <a:moveTo>
                    <a:pt x="0" y="2007613"/>
                  </a:moveTo>
                  <a:lnTo>
                    <a:pt x="4012693" y="0"/>
                  </a:lnTo>
                </a:path>
              </a:pathLst>
            </a:custGeom>
            <a:noFill/>
            <a:ln w="9900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3"/>
            <p:cNvSpPr/>
            <p:nvPr/>
          </p:nvSpPr>
          <p:spPr>
            <a:xfrm>
              <a:off x="7043547" y="380"/>
              <a:ext cx="1218565" cy="5143500"/>
            </a:xfrm>
            <a:custGeom>
              <a:avLst/>
              <a:gdLst/>
              <a:ahLst/>
              <a:cxnLst/>
              <a:rect l="l" t="t" r="r" b="b"/>
              <a:pathLst>
                <a:path w="1218565" h="5143500" extrusionOk="0">
                  <a:moveTo>
                    <a:pt x="0" y="0"/>
                  </a:moveTo>
                  <a:lnTo>
                    <a:pt x="1218183" y="5143499"/>
                  </a:lnTo>
                </a:path>
              </a:pathLst>
            </a:custGeom>
            <a:noFill/>
            <a:ln w="9900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3"/>
            <p:cNvSpPr/>
            <p:nvPr/>
          </p:nvSpPr>
          <p:spPr>
            <a:xfrm>
              <a:off x="6891728" y="0"/>
              <a:ext cx="2252345" cy="5143500"/>
            </a:xfrm>
            <a:custGeom>
              <a:avLst/>
              <a:gdLst/>
              <a:ahLst/>
              <a:cxnLst/>
              <a:rect l="l" t="t" r="r" b="b"/>
              <a:pathLst>
                <a:path w="2252345" h="5143500" extrusionOk="0">
                  <a:moveTo>
                    <a:pt x="2023798" y="0"/>
                  </a:moveTo>
                  <a:lnTo>
                    <a:pt x="0" y="5143498"/>
                  </a:lnTo>
                  <a:lnTo>
                    <a:pt x="2252270" y="5143498"/>
                  </a:lnTo>
                  <a:lnTo>
                    <a:pt x="2252270" y="6118"/>
                  </a:lnTo>
                  <a:lnTo>
                    <a:pt x="2023798" y="0"/>
                  </a:lnTo>
                  <a:close/>
                </a:path>
              </a:pathLst>
            </a:custGeom>
            <a:solidFill>
              <a:srgbClr val="5FCAEE">
                <a:alpha val="35294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3"/>
            <p:cNvSpPr/>
            <p:nvPr/>
          </p:nvSpPr>
          <p:spPr>
            <a:xfrm>
              <a:off x="7205549" y="0"/>
              <a:ext cx="1938655" cy="5143500"/>
            </a:xfrm>
            <a:custGeom>
              <a:avLst/>
              <a:gdLst/>
              <a:ahLst/>
              <a:cxnLst/>
              <a:rect l="l" t="t" r="r" b="b"/>
              <a:pathLst>
                <a:path w="1938654" h="5143500" extrusionOk="0">
                  <a:moveTo>
                    <a:pt x="1938450" y="0"/>
                  </a:moveTo>
                  <a:lnTo>
                    <a:pt x="0" y="0"/>
                  </a:lnTo>
                  <a:lnTo>
                    <a:pt x="1200834" y="5143497"/>
                  </a:lnTo>
                  <a:lnTo>
                    <a:pt x="1938450" y="5143497"/>
                  </a:lnTo>
                  <a:lnTo>
                    <a:pt x="1938450" y="0"/>
                  </a:lnTo>
                  <a:close/>
                </a:path>
              </a:pathLst>
            </a:custGeom>
            <a:solidFill>
              <a:srgbClr val="5FCAEE">
                <a:alpha val="19215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3"/>
            <p:cNvSpPr/>
            <p:nvPr/>
          </p:nvSpPr>
          <p:spPr>
            <a:xfrm>
              <a:off x="6638545" y="2940131"/>
              <a:ext cx="2505710" cy="2203450"/>
            </a:xfrm>
            <a:custGeom>
              <a:avLst/>
              <a:gdLst/>
              <a:ahLst/>
              <a:cxnLst/>
              <a:rect l="l" t="t" r="r" b="b"/>
              <a:pathLst>
                <a:path w="2505709" h="2203450" extrusionOk="0">
                  <a:moveTo>
                    <a:pt x="2505454" y="0"/>
                  </a:moveTo>
                  <a:lnTo>
                    <a:pt x="0" y="2203367"/>
                  </a:lnTo>
                  <a:lnTo>
                    <a:pt x="2505454" y="2203367"/>
                  </a:lnTo>
                  <a:lnTo>
                    <a:pt x="2505454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3"/>
            <p:cNvSpPr/>
            <p:nvPr/>
          </p:nvSpPr>
          <p:spPr>
            <a:xfrm>
              <a:off x="7012110" y="0"/>
              <a:ext cx="2132330" cy="5143500"/>
            </a:xfrm>
            <a:custGeom>
              <a:avLst/>
              <a:gdLst/>
              <a:ahLst/>
              <a:cxnLst/>
              <a:rect l="l" t="t" r="r" b="b"/>
              <a:pathLst>
                <a:path w="2132329" h="5143500" extrusionOk="0">
                  <a:moveTo>
                    <a:pt x="2131889" y="0"/>
                  </a:moveTo>
                  <a:lnTo>
                    <a:pt x="0" y="0"/>
                  </a:lnTo>
                  <a:lnTo>
                    <a:pt x="1854139" y="5143497"/>
                  </a:lnTo>
                  <a:lnTo>
                    <a:pt x="2131889" y="5137334"/>
                  </a:lnTo>
                  <a:lnTo>
                    <a:pt x="2131889" y="0"/>
                  </a:lnTo>
                  <a:close/>
                </a:path>
              </a:pathLst>
            </a:custGeom>
            <a:solidFill>
              <a:srgbClr val="17AFE3">
                <a:alpha val="49411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3"/>
            <p:cNvSpPr/>
            <p:nvPr/>
          </p:nvSpPr>
          <p:spPr>
            <a:xfrm>
              <a:off x="8295894" y="0"/>
              <a:ext cx="848360" cy="5143500"/>
            </a:xfrm>
            <a:custGeom>
              <a:avLst/>
              <a:gdLst/>
              <a:ahLst/>
              <a:cxnLst/>
              <a:rect l="l" t="t" r="r" b="b"/>
              <a:pathLst>
                <a:path w="848359" h="5143500" extrusionOk="0">
                  <a:moveTo>
                    <a:pt x="848105" y="0"/>
                  </a:moveTo>
                  <a:lnTo>
                    <a:pt x="675247" y="0"/>
                  </a:lnTo>
                  <a:lnTo>
                    <a:pt x="0" y="5143497"/>
                  </a:lnTo>
                  <a:lnTo>
                    <a:pt x="848105" y="5143497"/>
                  </a:lnTo>
                  <a:lnTo>
                    <a:pt x="848105" y="0"/>
                  </a:lnTo>
                  <a:close/>
                </a:path>
              </a:pathLst>
            </a:custGeom>
            <a:solidFill>
              <a:srgbClr val="2D83C3">
                <a:alpha val="69411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3"/>
            <p:cNvSpPr/>
            <p:nvPr/>
          </p:nvSpPr>
          <p:spPr>
            <a:xfrm>
              <a:off x="8095214" y="0"/>
              <a:ext cx="1049020" cy="5143500"/>
            </a:xfrm>
            <a:custGeom>
              <a:avLst/>
              <a:gdLst/>
              <a:ahLst/>
              <a:cxnLst/>
              <a:rect l="l" t="t" r="r" b="b"/>
              <a:pathLst>
                <a:path w="1049020" h="5143500" extrusionOk="0">
                  <a:moveTo>
                    <a:pt x="1048784" y="0"/>
                  </a:moveTo>
                  <a:lnTo>
                    <a:pt x="0" y="0"/>
                  </a:lnTo>
                  <a:lnTo>
                    <a:pt x="938040" y="5143497"/>
                  </a:lnTo>
                  <a:lnTo>
                    <a:pt x="1048784" y="5143497"/>
                  </a:lnTo>
                  <a:lnTo>
                    <a:pt x="1048784" y="0"/>
                  </a:lnTo>
                  <a:close/>
                </a:path>
              </a:pathLst>
            </a:custGeom>
            <a:solidFill>
              <a:srgbClr val="226192">
                <a:alpha val="8117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3"/>
            <p:cNvSpPr/>
            <p:nvPr/>
          </p:nvSpPr>
          <p:spPr>
            <a:xfrm>
              <a:off x="8068056" y="3689433"/>
              <a:ext cx="1076325" cy="1454150"/>
            </a:xfrm>
            <a:custGeom>
              <a:avLst/>
              <a:gdLst/>
              <a:ahLst/>
              <a:cxnLst/>
              <a:rect l="l" t="t" r="r" b="b"/>
              <a:pathLst>
                <a:path w="1076325" h="1454150" extrusionOk="0">
                  <a:moveTo>
                    <a:pt x="1075943" y="0"/>
                  </a:moveTo>
                  <a:lnTo>
                    <a:pt x="0" y="1454065"/>
                  </a:lnTo>
                  <a:lnTo>
                    <a:pt x="1075943" y="1450316"/>
                  </a:lnTo>
                  <a:lnTo>
                    <a:pt x="1075943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" name="Google Shape;221;p33"/>
          <p:cNvSpPr txBox="1">
            <a:spLocks noGrp="1"/>
          </p:cNvSpPr>
          <p:nvPr>
            <p:ph type="title"/>
          </p:nvPr>
        </p:nvSpPr>
        <p:spPr>
          <a:xfrm>
            <a:off x="443737" y="358647"/>
            <a:ext cx="6610984" cy="564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4200" rIns="0" bIns="0" anchor="t" anchorCtr="0">
            <a:spAutoFit/>
          </a:bodyPr>
          <a:lstStyle/>
          <a:p>
            <a:pPr marL="241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Implementation</a:t>
            </a:r>
            <a:endParaRPr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2446" y="818388"/>
            <a:ext cx="6210300" cy="3814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6081" y="266700"/>
            <a:ext cx="7434072" cy="46268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36"/>
          <p:cNvGrpSpPr/>
          <p:nvPr/>
        </p:nvGrpSpPr>
        <p:grpSpPr>
          <a:xfrm>
            <a:off x="0" y="177545"/>
            <a:ext cx="7530082" cy="4966395"/>
            <a:chOff x="0" y="177545"/>
            <a:chExt cx="7530082" cy="4966395"/>
          </a:xfrm>
        </p:grpSpPr>
        <p:sp>
          <p:nvSpPr>
            <p:cNvPr id="237" name="Google Shape;237;p36"/>
            <p:cNvSpPr/>
            <p:nvPr/>
          </p:nvSpPr>
          <p:spPr>
            <a:xfrm>
              <a:off x="0" y="3049076"/>
              <a:ext cx="448309" cy="2094864"/>
            </a:xfrm>
            <a:custGeom>
              <a:avLst/>
              <a:gdLst/>
              <a:ahLst/>
              <a:cxnLst/>
              <a:rect l="l" t="t" r="r" b="b"/>
              <a:pathLst>
                <a:path w="448309" h="2094864" extrusionOk="0">
                  <a:moveTo>
                    <a:pt x="0" y="0"/>
                  </a:moveTo>
                  <a:lnTo>
                    <a:pt x="0" y="2094422"/>
                  </a:lnTo>
                  <a:lnTo>
                    <a:pt x="448112" y="20944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411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38" name="Google Shape;238;p3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80999" y="177545"/>
              <a:ext cx="7149083" cy="44958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9" name="Google Shape;239;p36"/>
          <p:cNvGrpSpPr/>
          <p:nvPr/>
        </p:nvGrpSpPr>
        <p:grpSpPr>
          <a:xfrm>
            <a:off x="5131306" y="0"/>
            <a:ext cx="4013200" cy="5143880"/>
            <a:chOff x="5131306" y="0"/>
            <a:chExt cx="4013200" cy="5143880"/>
          </a:xfrm>
        </p:grpSpPr>
        <p:sp>
          <p:nvSpPr>
            <p:cNvPr id="240" name="Google Shape;240;p36"/>
            <p:cNvSpPr/>
            <p:nvPr/>
          </p:nvSpPr>
          <p:spPr>
            <a:xfrm>
              <a:off x="5131306" y="3135886"/>
              <a:ext cx="4013200" cy="2007870"/>
            </a:xfrm>
            <a:custGeom>
              <a:avLst/>
              <a:gdLst/>
              <a:ahLst/>
              <a:cxnLst/>
              <a:rect l="l" t="t" r="r" b="b"/>
              <a:pathLst>
                <a:path w="4013200" h="2007870" extrusionOk="0">
                  <a:moveTo>
                    <a:pt x="0" y="2007613"/>
                  </a:moveTo>
                  <a:lnTo>
                    <a:pt x="4012693" y="0"/>
                  </a:lnTo>
                </a:path>
              </a:pathLst>
            </a:custGeom>
            <a:noFill/>
            <a:ln w="9900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6"/>
            <p:cNvSpPr/>
            <p:nvPr/>
          </p:nvSpPr>
          <p:spPr>
            <a:xfrm>
              <a:off x="7043547" y="380"/>
              <a:ext cx="1218565" cy="5143500"/>
            </a:xfrm>
            <a:custGeom>
              <a:avLst/>
              <a:gdLst/>
              <a:ahLst/>
              <a:cxnLst/>
              <a:rect l="l" t="t" r="r" b="b"/>
              <a:pathLst>
                <a:path w="1218565" h="5143500" extrusionOk="0">
                  <a:moveTo>
                    <a:pt x="0" y="0"/>
                  </a:moveTo>
                  <a:lnTo>
                    <a:pt x="1218183" y="5143499"/>
                  </a:lnTo>
                </a:path>
              </a:pathLst>
            </a:custGeom>
            <a:noFill/>
            <a:ln w="9900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6"/>
            <p:cNvSpPr/>
            <p:nvPr/>
          </p:nvSpPr>
          <p:spPr>
            <a:xfrm>
              <a:off x="6891728" y="0"/>
              <a:ext cx="2252345" cy="5143500"/>
            </a:xfrm>
            <a:custGeom>
              <a:avLst/>
              <a:gdLst/>
              <a:ahLst/>
              <a:cxnLst/>
              <a:rect l="l" t="t" r="r" b="b"/>
              <a:pathLst>
                <a:path w="2252345" h="5143500" extrusionOk="0">
                  <a:moveTo>
                    <a:pt x="2023798" y="0"/>
                  </a:moveTo>
                  <a:lnTo>
                    <a:pt x="0" y="5143498"/>
                  </a:lnTo>
                  <a:lnTo>
                    <a:pt x="2252270" y="5143498"/>
                  </a:lnTo>
                  <a:lnTo>
                    <a:pt x="2252270" y="6118"/>
                  </a:lnTo>
                  <a:lnTo>
                    <a:pt x="2023798" y="0"/>
                  </a:lnTo>
                  <a:close/>
                </a:path>
              </a:pathLst>
            </a:custGeom>
            <a:solidFill>
              <a:srgbClr val="5FCAEE">
                <a:alpha val="35294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6"/>
            <p:cNvSpPr/>
            <p:nvPr/>
          </p:nvSpPr>
          <p:spPr>
            <a:xfrm>
              <a:off x="7205549" y="0"/>
              <a:ext cx="1938655" cy="5143500"/>
            </a:xfrm>
            <a:custGeom>
              <a:avLst/>
              <a:gdLst/>
              <a:ahLst/>
              <a:cxnLst/>
              <a:rect l="l" t="t" r="r" b="b"/>
              <a:pathLst>
                <a:path w="1938654" h="5143500" extrusionOk="0">
                  <a:moveTo>
                    <a:pt x="1938450" y="0"/>
                  </a:moveTo>
                  <a:lnTo>
                    <a:pt x="0" y="0"/>
                  </a:lnTo>
                  <a:lnTo>
                    <a:pt x="1200834" y="5143497"/>
                  </a:lnTo>
                  <a:lnTo>
                    <a:pt x="1938450" y="5143497"/>
                  </a:lnTo>
                  <a:lnTo>
                    <a:pt x="1938450" y="0"/>
                  </a:lnTo>
                  <a:close/>
                </a:path>
              </a:pathLst>
            </a:custGeom>
            <a:solidFill>
              <a:srgbClr val="5FCAEE">
                <a:alpha val="19215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6"/>
            <p:cNvSpPr/>
            <p:nvPr/>
          </p:nvSpPr>
          <p:spPr>
            <a:xfrm>
              <a:off x="6638545" y="2940131"/>
              <a:ext cx="2505710" cy="2203450"/>
            </a:xfrm>
            <a:custGeom>
              <a:avLst/>
              <a:gdLst/>
              <a:ahLst/>
              <a:cxnLst/>
              <a:rect l="l" t="t" r="r" b="b"/>
              <a:pathLst>
                <a:path w="2505709" h="2203450" extrusionOk="0">
                  <a:moveTo>
                    <a:pt x="2505454" y="0"/>
                  </a:moveTo>
                  <a:lnTo>
                    <a:pt x="0" y="2203367"/>
                  </a:lnTo>
                  <a:lnTo>
                    <a:pt x="2505454" y="2203367"/>
                  </a:lnTo>
                  <a:lnTo>
                    <a:pt x="2505454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6"/>
            <p:cNvSpPr/>
            <p:nvPr/>
          </p:nvSpPr>
          <p:spPr>
            <a:xfrm>
              <a:off x="7012110" y="0"/>
              <a:ext cx="2132330" cy="5143500"/>
            </a:xfrm>
            <a:custGeom>
              <a:avLst/>
              <a:gdLst/>
              <a:ahLst/>
              <a:cxnLst/>
              <a:rect l="l" t="t" r="r" b="b"/>
              <a:pathLst>
                <a:path w="2132329" h="5143500" extrusionOk="0">
                  <a:moveTo>
                    <a:pt x="2131889" y="0"/>
                  </a:moveTo>
                  <a:lnTo>
                    <a:pt x="0" y="0"/>
                  </a:lnTo>
                  <a:lnTo>
                    <a:pt x="1854139" y="5143497"/>
                  </a:lnTo>
                  <a:lnTo>
                    <a:pt x="2131889" y="5137334"/>
                  </a:lnTo>
                  <a:lnTo>
                    <a:pt x="2131889" y="0"/>
                  </a:lnTo>
                  <a:close/>
                </a:path>
              </a:pathLst>
            </a:custGeom>
            <a:solidFill>
              <a:srgbClr val="17AFE3">
                <a:alpha val="49411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6"/>
            <p:cNvSpPr/>
            <p:nvPr/>
          </p:nvSpPr>
          <p:spPr>
            <a:xfrm>
              <a:off x="8295894" y="0"/>
              <a:ext cx="848360" cy="5143500"/>
            </a:xfrm>
            <a:custGeom>
              <a:avLst/>
              <a:gdLst/>
              <a:ahLst/>
              <a:cxnLst/>
              <a:rect l="l" t="t" r="r" b="b"/>
              <a:pathLst>
                <a:path w="848359" h="5143500" extrusionOk="0">
                  <a:moveTo>
                    <a:pt x="848105" y="0"/>
                  </a:moveTo>
                  <a:lnTo>
                    <a:pt x="675247" y="0"/>
                  </a:lnTo>
                  <a:lnTo>
                    <a:pt x="0" y="5143497"/>
                  </a:lnTo>
                  <a:lnTo>
                    <a:pt x="848105" y="5143497"/>
                  </a:lnTo>
                  <a:lnTo>
                    <a:pt x="848105" y="0"/>
                  </a:lnTo>
                  <a:close/>
                </a:path>
              </a:pathLst>
            </a:custGeom>
            <a:solidFill>
              <a:srgbClr val="2D83C3">
                <a:alpha val="69411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6"/>
            <p:cNvSpPr/>
            <p:nvPr/>
          </p:nvSpPr>
          <p:spPr>
            <a:xfrm>
              <a:off x="8095214" y="0"/>
              <a:ext cx="1049020" cy="5143500"/>
            </a:xfrm>
            <a:custGeom>
              <a:avLst/>
              <a:gdLst/>
              <a:ahLst/>
              <a:cxnLst/>
              <a:rect l="l" t="t" r="r" b="b"/>
              <a:pathLst>
                <a:path w="1049020" h="5143500" extrusionOk="0">
                  <a:moveTo>
                    <a:pt x="1048784" y="0"/>
                  </a:moveTo>
                  <a:lnTo>
                    <a:pt x="0" y="0"/>
                  </a:lnTo>
                  <a:lnTo>
                    <a:pt x="938040" y="5143497"/>
                  </a:lnTo>
                  <a:lnTo>
                    <a:pt x="1048784" y="5143497"/>
                  </a:lnTo>
                  <a:lnTo>
                    <a:pt x="1048784" y="0"/>
                  </a:lnTo>
                  <a:close/>
                </a:path>
              </a:pathLst>
            </a:custGeom>
            <a:solidFill>
              <a:srgbClr val="226192">
                <a:alpha val="8117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6"/>
            <p:cNvSpPr/>
            <p:nvPr/>
          </p:nvSpPr>
          <p:spPr>
            <a:xfrm>
              <a:off x="8068056" y="3689433"/>
              <a:ext cx="1076325" cy="1454150"/>
            </a:xfrm>
            <a:custGeom>
              <a:avLst/>
              <a:gdLst/>
              <a:ahLst/>
              <a:cxnLst/>
              <a:rect l="l" t="t" r="r" b="b"/>
              <a:pathLst>
                <a:path w="1076325" h="1454150" extrusionOk="0">
                  <a:moveTo>
                    <a:pt x="1075943" y="0"/>
                  </a:moveTo>
                  <a:lnTo>
                    <a:pt x="0" y="1454065"/>
                  </a:lnTo>
                  <a:lnTo>
                    <a:pt x="1075943" y="1450316"/>
                  </a:lnTo>
                  <a:lnTo>
                    <a:pt x="1075943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7"/>
          <p:cNvSpPr txBox="1">
            <a:spLocks noGrp="1"/>
          </p:cNvSpPr>
          <p:nvPr>
            <p:ph type="title"/>
          </p:nvPr>
        </p:nvSpPr>
        <p:spPr>
          <a:xfrm>
            <a:off x="830325" y="394462"/>
            <a:ext cx="1727835" cy="452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Conclusion</a:t>
            </a:r>
            <a:endParaRPr sz="2800"/>
          </a:p>
        </p:txBody>
      </p:sp>
      <p:sp>
        <p:nvSpPr>
          <p:cNvPr id="254" name="Google Shape;254;p37"/>
          <p:cNvSpPr txBox="1"/>
          <p:nvPr/>
        </p:nvSpPr>
        <p:spPr>
          <a:xfrm>
            <a:off x="546608" y="851865"/>
            <a:ext cx="8152765" cy="2753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68300" marR="5080" lvl="0" indent="-35623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Hence Deployment and Implementation of 50 percent of Python Based News Application with successful real-time fetching of news and providing seamless user experience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105"/>
              </a:spcBef>
              <a:spcAft>
                <a:spcPts val="0"/>
              </a:spcAft>
              <a:buSzPts val="1700"/>
              <a:buFont typeface="Arial"/>
              <a:buNone/>
            </a:pP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8300" marR="5080" lvl="0" indent="-35623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Successfully achieved less reliance of third party apis and developed free-to-use news application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None/>
            </a:pP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70"/>
              </a:spcBef>
              <a:spcAft>
                <a:spcPts val="0"/>
              </a:spcAft>
              <a:buSzPts val="1700"/>
              <a:buFont typeface="Arial"/>
              <a:buNone/>
            </a:pP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83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Successfully integrated matplotlib with tkinter to provide visual representation of news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8"/>
          <p:cNvSpPr txBox="1">
            <a:spLocks noGrp="1"/>
          </p:cNvSpPr>
          <p:nvPr>
            <p:ph type="title"/>
          </p:nvPr>
        </p:nvSpPr>
        <p:spPr>
          <a:xfrm>
            <a:off x="443737" y="358647"/>
            <a:ext cx="6610984" cy="564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60" name="Google Shape;260;p38"/>
          <p:cNvSpPr/>
          <p:nvPr/>
        </p:nvSpPr>
        <p:spPr>
          <a:xfrm>
            <a:off x="1249133" y="2208402"/>
            <a:ext cx="48260" cy="13335"/>
          </a:xfrm>
          <a:custGeom>
            <a:avLst/>
            <a:gdLst/>
            <a:ahLst/>
            <a:cxnLst/>
            <a:rect l="l" t="t" r="r" b="b"/>
            <a:pathLst>
              <a:path w="48259" h="13335" extrusionOk="0">
                <a:moveTo>
                  <a:pt x="48006" y="0"/>
                </a:moveTo>
                <a:lnTo>
                  <a:pt x="0" y="0"/>
                </a:lnTo>
                <a:lnTo>
                  <a:pt x="0" y="12954"/>
                </a:lnTo>
                <a:lnTo>
                  <a:pt x="48006" y="12954"/>
                </a:lnTo>
                <a:lnTo>
                  <a:pt x="48006" y="0"/>
                </a:lnTo>
                <a:close/>
              </a:path>
            </a:pathLst>
          </a:custGeom>
          <a:solidFill>
            <a:srgbClr val="3ECDE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38"/>
          <p:cNvSpPr txBox="1">
            <a:spLocks noGrp="1"/>
          </p:cNvSpPr>
          <p:nvPr>
            <p:ph type="body" idx="1"/>
          </p:nvPr>
        </p:nvSpPr>
        <p:spPr>
          <a:xfrm>
            <a:off x="985011" y="1000455"/>
            <a:ext cx="7256145" cy="3152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7465" marR="136525" lvl="0" indent="0" algn="l" rtl="0">
              <a:lnSpc>
                <a:spcPct val="1201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</a:pPr>
            <a:r>
              <a:rPr lang="en-IN" dirty="0"/>
              <a:t>[1] </a:t>
            </a:r>
            <a:r>
              <a:rPr lang="en-IN" dirty="0" err="1"/>
              <a:t>Haixia</a:t>
            </a:r>
            <a:r>
              <a:rPr lang="en-IN" dirty="0"/>
              <a:t> </a:t>
            </a:r>
            <a:r>
              <a:rPr lang="en-IN" dirty="0" err="1"/>
              <a:t>Lv</a:t>
            </a:r>
            <a:r>
              <a:rPr lang="en-IN" dirty="0"/>
              <a:t>, “Design and Implementation of Domestic News Collection System Based on Python”, Shandong University of Finance and Economics, 2021 </a:t>
            </a:r>
          </a:p>
          <a:p>
            <a:pPr marL="37465" marR="136525" lvl="0" indent="0" algn="l" rtl="0">
              <a:lnSpc>
                <a:spcPct val="1201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</a:pPr>
            <a:endParaRPr lang="en-IN" dirty="0"/>
          </a:p>
          <a:p>
            <a:pPr marL="37465" marR="136525" lvl="0" indent="0" algn="l" rtl="0">
              <a:lnSpc>
                <a:spcPct val="1201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</a:pPr>
            <a:r>
              <a:rPr lang="en-IN" dirty="0"/>
              <a:t>[2] Vidhi </a:t>
            </a:r>
            <a:r>
              <a:rPr lang="en-IN" dirty="0" err="1"/>
              <a:t>Singrodia</a:t>
            </a:r>
            <a:r>
              <a:rPr lang="en-IN" dirty="0"/>
              <a:t> Amity University, Newtown, Kolkata ,” A Review on Web Scrapping and its Applications” , International Conference on Computer Communication and Informatics. (ICCCI) ,2019</a:t>
            </a:r>
          </a:p>
          <a:p>
            <a:pPr marL="37465" marR="136525" lvl="0" indent="0" algn="l" rtl="0">
              <a:lnSpc>
                <a:spcPct val="1201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</a:pPr>
            <a:r>
              <a:rPr lang="en-IN" dirty="0"/>
              <a:t> </a:t>
            </a:r>
          </a:p>
          <a:p>
            <a:pPr marL="37465" marR="136525" lvl="0" indent="0" algn="l" rtl="0">
              <a:lnSpc>
                <a:spcPct val="1201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</a:pPr>
            <a:r>
              <a:rPr lang="en-IN" dirty="0"/>
              <a:t>[3] </a:t>
            </a:r>
            <a:r>
              <a:rPr lang="en-IN" dirty="0" err="1"/>
              <a:t>Moaiad</a:t>
            </a:r>
            <a:r>
              <a:rPr lang="en-IN" dirty="0"/>
              <a:t> Ahmad </a:t>
            </a:r>
            <a:r>
              <a:rPr lang="en-IN" dirty="0" err="1"/>
              <a:t>Khder</a:t>
            </a:r>
            <a:r>
              <a:rPr lang="en-IN" dirty="0"/>
              <a:t>, “Web Scraping or Web Crawling: State of Art, Techniques, Approaches and Application”, Int. J. Advance Soft Compu. </a:t>
            </a:r>
            <a:r>
              <a:rPr lang="en-IN" dirty="0" err="1"/>
              <a:t>Appl</a:t>
            </a:r>
            <a:r>
              <a:rPr lang="en-IN" dirty="0"/>
              <a:t>, Vol. 13, No. 3,Applied Science University, Bahrain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3945382" y="201676"/>
            <a:ext cx="1253490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17" name="Google Shape;117;p21"/>
          <p:cNvSpPr txBox="1"/>
          <p:nvPr/>
        </p:nvSpPr>
        <p:spPr>
          <a:xfrm>
            <a:off x="534416" y="844813"/>
            <a:ext cx="3909695" cy="34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150" rIns="0" bIns="0" anchor="t" anchorCtr="0">
            <a:spAutoFit/>
          </a:bodyPr>
          <a:lstStyle/>
          <a:p>
            <a:pPr marL="354965" lvl="0" indent="-3422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54965" lvl="0" indent="-342265" algn="l" rtl="0">
              <a:lnSpc>
                <a:spcPct val="100000"/>
              </a:lnSpc>
              <a:spcBef>
                <a:spcPts val="1019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Literature Survey of the existing systems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54965" lvl="0" indent="-342265" algn="l" rtl="0">
              <a:lnSpc>
                <a:spcPct val="100000"/>
              </a:lnSpc>
              <a:spcBef>
                <a:spcPts val="1019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Limitations of the existing systems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54965" lvl="0" indent="-342265" algn="l" rtl="0">
              <a:lnSpc>
                <a:spcPct val="100000"/>
              </a:lnSpc>
              <a:spcBef>
                <a:spcPts val="1019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54965" lvl="0" indent="-342265" algn="l" rtl="0">
              <a:lnSpc>
                <a:spcPct val="100000"/>
              </a:lnSpc>
              <a:spcBef>
                <a:spcPts val="1019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System Design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54965" lvl="0" indent="-342265" algn="l" rtl="0">
              <a:lnSpc>
                <a:spcPct val="100000"/>
              </a:lnSpc>
              <a:spcBef>
                <a:spcPts val="1019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Technologies and methodologies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54965" lvl="0" indent="-342265" algn="l" rtl="0">
              <a:lnSpc>
                <a:spcPct val="100000"/>
              </a:lnSpc>
              <a:spcBef>
                <a:spcPts val="1019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54965" lvl="0" indent="-342265" algn="l" rtl="0">
              <a:lnSpc>
                <a:spcPct val="100000"/>
              </a:lnSpc>
              <a:spcBef>
                <a:spcPts val="1019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54965" lvl="0" indent="-342265" algn="l" rtl="0">
              <a:lnSpc>
                <a:spcPct val="100000"/>
              </a:lnSpc>
              <a:spcBef>
                <a:spcPts val="1025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Google Shape;266;p39"/>
          <p:cNvGrpSpPr/>
          <p:nvPr/>
        </p:nvGrpSpPr>
        <p:grpSpPr>
          <a:xfrm>
            <a:off x="5131306" y="0"/>
            <a:ext cx="4013200" cy="5143880"/>
            <a:chOff x="5131306" y="0"/>
            <a:chExt cx="4013200" cy="5143880"/>
          </a:xfrm>
        </p:grpSpPr>
        <p:sp>
          <p:nvSpPr>
            <p:cNvPr id="267" name="Google Shape;267;p39"/>
            <p:cNvSpPr/>
            <p:nvPr/>
          </p:nvSpPr>
          <p:spPr>
            <a:xfrm>
              <a:off x="5131306" y="3135886"/>
              <a:ext cx="4013200" cy="2007870"/>
            </a:xfrm>
            <a:custGeom>
              <a:avLst/>
              <a:gdLst/>
              <a:ahLst/>
              <a:cxnLst/>
              <a:rect l="l" t="t" r="r" b="b"/>
              <a:pathLst>
                <a:path w="4013200" h="2007870" extrusionOk="0">
                  <a:moveTo>
                    <a:pt x="0" y="2007613"/>
                  </a:moveTo>
                  <a:lnTo>
                    <a:pt x="4012693" y="0"/>
                  </a:lnTo>
                </a:path>
              </a:pathLst>
            </a:custGeom>
            <a:noFill/>
            <a:ln w="9900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9"/>
            <p:cNvSpPr/>
            <p:nvPr/>
          </p:nvSpPr>
          <p:spPr>
            <a:xfrm>
              <a:off x="7043547" y="380"/>
              <a:ext cx="1218565" cy="5143500"/>
            </a:xfrm>
            <a:custGeom>
              <a:avLst/>
              <a:gdLst/>
              <a:ahLst/>
              <a:cxnLst/>
              <a:rect l="l" t="t" r="r" b="b"/>
              <a:pathLst>
                <a:path w="1218565" h="5143500" extrusionOk="0">
                  <a:moveTo>
                    <a:pt x="0" y="0"/>
                  </a:moveTo>
                  <a:lnTo>
                    <a:pt x="1218183" y="5143499"/>
                  </a:lnTo>
                </a:path>
              </a:pathLst>
            </a:custGeom>
            <a:noFill/>
            <a:ln w="9900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9"/>
            <p:cNvSpPr/>
            <p:nvPr/>
          </p:nvSpPr>
          <p:spPr>
            <a:xfrm>
              <a:off x="6891728" y="0"/>
              <a:ext cx="2252345" cy="5143500"/>
            </a:xfrm>
            <a:custGeom>
              <a:avLst/>
              <a:gdLst/>
              <a:ahLst/>
              <a:cxnLst/>
              <a:rect l="l" t="t" r="r" b="b"/>
              <a:pathLst>
                <a:path w="2252345" h="5143500" extrusionOk="0">
                  <a:moveTo>
                    <a:pt x="2023798" y="0"/>
                  </a:moveTo>
                  <a:lnTo>
                    <a:pt x="0" y="5143498"/>
                  </a:lnTo>
                  <a:lnTo>
                    <a:pt x="2252270" y="5143498"/>
                  </a:lnTo>
                  <a:lnTo>
                    <a:pt x="2252270" y="6118"/>
                  </a:lnTo>
                  <a:lnTo>
                    <a:pt x="2023798" y="0"/>
                  </a:lnTo>
                  <a:close/>
                </a:path>
              </a:pathLst>
            </a:custGeom>
            <a:solidFill>
              <a:srgbClr val="5FCAEE">
                <a:alpha val="35294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9"/>
            <p:cNvSpPr/>
            <p:nvPr/>
          </p:nvSpPr>
          <p:spPr>
            <a:xfrm>
              <a:off x="7205549" y="0"/>
              <a:ext cx="1938655" cy="5143500"/>
            </a:xfrm>
            <a:custGeom>
              <a:avLst/>
              <a:gdLst/>
              <a:ahLst/>
              <a:cxnLst/>
              <a:rect l="l" t="t" r="r" b="b"/>
              <a:pathLst>
                <a:path w="1938654" h="5143500" extrusionOk="0">
                  <a:moveTo>
                    <a:pt x="1938450" y="0"/>
                  </a:moveTo>
                  <a:lnTo>
                    <a:pt x="0" y="0"/>
                  </a:lnTo>
                  <a:lnTo>
                    <a:pt x="1200834" y="5143497"/>
                  </a:lnTo>
                  <a:lnTo>
                    <a:pt x="1938450" y="5143497"/>
                  </a:lnTo>
                  <a:lnTo>
                    <a:pt x="1938450" y="0"/>
                  </a:lnTo>
                  <a:close/>
                </a:path>
              </a:pathLst>
            </a:custGeom>
            <a:solidFill>
              <a:srgbClr val="5FCAEE">
                <a:alpha val="19215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9"/>
            <p:cNvSpPr/>
            <p:nvPr/>
          </p:nvSpPr>
          <p:spPr>
            <a:xfrm>
              <a:off x="6638545" y="2940131"/>
              <a:ext cx="2505710" cy="2203450"/>
            </a:xfrm>
            <a:custGeom>
              <a:avLst/>
              <a:gdLst/>
              <a:ahLst/>
              <a:cxnLst/>
              <a:rect l="l" t="t" r="r" b="b"/>
              <a:pathLst>
                <a:path w="2505709" h="2203450" extrusionOk="0">
                  <a:moveTo>
                    <a:pt x="2505454" y="0"/>
                  </a:moveTo>
                  <a:lnTo>
                    <a:pt x="0" y="2203367"/>
                  </a:lnTo>
                  <a:lnTo>
                    <a:pt x="2505454" y="2203367"/>
                  </a:lnTo>
                  <a:lnTo>
                    <a:pt x="2505454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9"/>
            <p:cNvSpPr/>
            <p:nvPr/>
          </p:nvSpPr>
          <p:spPr>
            <a:xfrm>
              <a:off x="7012110" y="0"/>
              <a:ext cx="2132330" cy="5143500"/>
            </a:xfrm>
            <a:custGeom>
              <a:avLst/>
              <a:gdLst/>
              <a:ahLst/>
              <a:cxnLst/>
              <a:rect l="l" t="t" r="r" b="b"/>
              <a:pathLst>
                <a:path w="2132329" h="5143500" extrusionOk="0">
                  <a:moveTo>
                    <a:pt x="2131889" y="0"/>
                  </a:moveTo>
                  <a:lnTo>
                    <a:pt x="0" y="0"/>
                  </a:lnTo>
                  <a:lnTo>
                    <a:pt x="1854139" y="5143497"/>
                  </a:lnTo>
                  <a:lnTo>
                    <a:pt x="2131889" y="5137334"/>
                  </a:lnTo>
                  <a:lnTo>
                    <a:pt x="2131889" y="0"/>
                  </a:lnTo>
                  <a:close/>
                </a:path>
              </a:pathLst>
            </a:custGeom>
            <a:solidFill>
              <a:srgbClr val="17AFE3">
                <a:alpha val="49411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9"/>
            <p:cNvSpPr/>
            <p:nvPr/>
          </p:nvSpPr>
          <p:spPr>
            <a:xfrm>
              <a:off x="8295894" y="0"/>
              <a:ext cx="848360" cy="5143500"/>
            </a:xfrm>
            <a:custGeom>
              <a:avLst/>
              <a:gdLst/>
              <a:ahLst/>
              <a:cxnLst/>
              <a:rect l="l" t="t" r="r" b="b"/>
              <a:pathLst>
                <a:path w="848359" h="5143500" extrusionOk="0">
                  <a:moveTo>
                    <a:pt x="848105" y="0"/>
                  </a:moveTo>
                  <a:lnTo>
                    <a:pt x="675247" y="0"/>
                  </a:lnTo>
                  <a:lnTo>
                    <a:pt x="0" y="5143497"/>
                  </a:lnTo>
                  <a:lnTo>
                    <a:pt x="848105" y="5143497"/>
                  </a:lnTo>
                  <a:lnTo>
                    <a:pt x="848105" y="0"/>
                  </a:lnTo>
                  <a:close/>
                </a:path>
              </a:pathLst>
            </a:custGeom>
            <a:solidFill>
              <a:srgbClr val="2D83C3">
                <a:alpha val="69411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9"/>
            <p:cNvSpPr/>
            <p:nvPr/>
          </p:nvSpPr>
          <p:spPr>
            <a:xfrm>
              <a:off x="8095214" y="0"/>
              <a:ext cx="1049020" cy="5143500"/>
            </a:xfrm>
            <a:custGeom>
              <a:avLst/>
              <a:gdLst/>
              <a:ahLst/>
              <a:cxnLst/>
              <a:rect l="l" t="t" r="r" b="b"/>
              <a:pathLst>
                <a:path w="1049020" h="5143500" extrusionOk="0">
                  <a:moveTo>
                    <a:pt x="1048784" y="0"/>
                  </a:moveTo>
                  <a:lnTo>
                    <a:pt x="0" y="0"/>
                  </a:lnTo>
                  <a:lnTo>
                    <a:pt x="938040" y="5143497"/>
                  </a:lnTo>
                  <a:lnTo>
                    <a:pt x="1048784" y="5143497"/>
                  </a:lnTo>
                  <a:lnTo>
                    <a:pt x="1048784" y="0"/>
                  </a:lnTo>
                  <a:close/>
                </a:path>
              </a:pathLst>
            </a:custGeom>
            <a:solidFill>
              <a:srgbClr val="226192">
                <a:alpha val="8117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9"/>
            <p:cNvSpPr/>
            <p:nvPr/>
          </p:nvSpPr>
          <p:spPr>
            <a:xfrm>
              <a:off x="8068056" y="3689433"/>
              <a:ext cx="1076325" cy="1454150"/>
            </a:xfrm>
            <a:custGeom>
              <a:avLst/>
              <a:gdLst/>
              <a:ahLst/>
              <a:cxnLst/>
              <a:rect l="l" t="t" r="r" b="b"/>
              <a:pathLst>
                <a:path w="1076325" h="1454150" extrusionOk="0">
                  <a:moveTo>
                    <a:pt x="1075943" y="0"/>
                  </a:moveTo>
                  <a:lnTo>
                    <a:pt x="0" y="1454065"/>
                  </a:lnTo>
                  <a:lnTo>
                    <a:pt x="1075943" y="1450316"/>
                  </a:lnTo>
                  <a:lnTo>
                    <a:pt x="1075943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6" name="Google Shape;276;p39"/>
          <p:cNvSpPr txBox="1">
            <a:spLocks noGrp="1"/>
          </p:cNvSpPr>
          <p:nvPr>
            <p:ph type="title"/>
          </p:nvPr>
        </p:nvSpPr>
        <p:spPr>
          <a:xfrm>
            <a:off x="3493515" y="2253742"/>
            <a:ext cx="2416175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You...!!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xfrm>
            <a:off x="443737" y="358647"/>
            <a:ext cx="6610984" cy="564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37401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Introduction</a:t>
            </a:r>
            <a:endParaRPr sz="2800"/>
          </a:p>
        </p:txBody>
      </p:sp>
      <p:sp>
        <p:nvSpPr>
          <p:cNvPr id="123" name="Google Shape;123;p22"/>
          <p:cNvSpPr txBox="1"/>
          <p:nvPr/>
        </p:nvSpPr>
        <p:spPr>
          <a:xfrm>
            <a:off x="527050" y="1165606"/>
            <a:ext cx="7736840" cy="2661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54965" lvl="0" indent="-3422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" sz="1700" dirty="0">
                <a:latin typeface="Times New Roman"/>
                <a:ea typeface="Times New Roman"/>
                <a:cs typeface="Times New Roman"/>
                <a:sym typeface="Times New Roman"/>
              </a:rPr>
              <a:t>In today's fast-paced digital age, staying informed is essential.</a:t>
            </a:r>
            <a:endParaRPr sz="17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None/>
            </a:pPr>
            <a:endParaRPr sz="17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70"/>
              </a:spcBef>
              <a:spcAft>
                <a:spcPts val="0"/>
              </a:spcAft>
              <a:buSzPts val="1700"/>
              <a:buFont typeface="Arial"/>
              <a:buNone/>
            </a:pPr>
            <a:endParaRPr sz="17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54965" lvl="0" indent="-3422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" sz="1700" dirty="0">
                <a:latin typeface="Times New Roman"/>
                <a:ea typeface="Times New Roman"/>
                <a:cs typeface="Times New Roman"/>
                <a:sym typeface="Times New Roman"/>
              </a:rPr>
              <a:t>Python-based news application designed for users consume and get news content in a</a:t>
            </a:r>
            <a:endParaRPr sz="17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55600" lvl="0" indent="0" algn="l" rtl="0">
              <a:lnSpc>
                <a:spcPct val="100000"/>
              </a:lnSpc>
              <a:spcBef>
                <a:spcPts val="1025"/>
              </a:spcBef>
              <a:spcAft>
                <a:spcPts val="0"/>
              </a:spcAft>
              <a:buNone/>
            </a:pPr>
            <a:r>
              <a:rPr lang="en" sz="1700" dirty="0">
                <a:latin typeface="Times New Roman"/>
                <a:ea typeface="Times New Roman"/>
                <a:cs typeface="Times New Roman"/>
                <a:sym typeface="Times New Roman"/>
              </a:rPr>
              <a:t>single application</a:t>
            </a:r>
            <a:endParaRPr sz="17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105"/>
              </a:spcBef>
              <a:spcAft>
                <a:spcPts val="0"/>
              </a:spcAft>
              <a:buNone/>
            </a:pPr>
            <a:endParaRPr sz="17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55600" marR="508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700" dirty="0">
                <a:latin typeface="Times New Roman"/>
                <a:ea typeface="Times New Roman"/>
                <a:cs typeface="Times New Roman"/>
                <a:sym typeface="Times New Roman"/>
              </a:rPr>
              <a:t>Integrating advanced technologies to deliver real-time updates, personalized experiences, and insightful infographics to users.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443737" y="358647"/>
            <a:ext cx="6610984" cy="564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4200" rIns="0" bIns="0" anchor="t" anchorCtr="0">
            <a:spAutoFit/>
          </a:bodyPr>
          <a:lstStyle/>
          <a:p>
            <a:pPr marL="64262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Motivations</a:t>
            </a:r>
            <a:endParaRPr sz="2800"/>
          </a:p>
        </p:txBody>
      </p:sp>
      <p:sp>
        <p:nvSpPr>
          <p:cNvPr id="129" name="Google Shape;129;p23"/>
          <p:cNvSpPr txBox="1"/>
          <p:nvPr/>
        </p:nvSpPr>
        <p:spPr>
          <a:xfrm>
            <a:off x="761745" y="1087831"/>
            <a:ext cx="6132195" cy="3135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55600" marR="5715" lvl="0" indent="-342900" algn="l" rtl="0">
              <a:lnSpc>
                <a:spcPct val="1501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Lack of comprehensive features and user- centric news application based on tkinter and python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105"/>
              </a:spcBef>
              <a:spcAft>
                <a:spcPts val="0"/>
              </a:spcAft>
              <a:buSzPts val="1700"/>
              <a:buFont typeface="Arial"/>
              <a:buNone/>
            </a:pP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55600" marR="508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Lack of methodologies to fetch real-time news data in a efficient and cost effective way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105"/>
              </a:spcBef>
              <a:spcAft>
                <a:spcPts val="0"/>
              </a:spcAft>
              <a:buSzPts val="1700"/>
              <a:buFont typeface="Arial"/>
              <a:buNone/>
            </a:pP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55600" marR="508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Addressing the shortcomings observed in existing Python news applications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title"/>
          </p:nvPr>
        </p:nvSpPr>
        <p:spPr>
          <a:xfrm>
            <a:off x="443737" y="358647"/>
            <a:ext cx="6610984" cy="564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4200" rIns="0" bIns="0" anchor="t" anchorCtr="0">
            <a:spAutoFit/>
          </a:bodyPr>
          <a:lstStyle/>
          <a:p>
            <a:pPr marL="68008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Objectives</a:t>
            </a:r>
            <a:endParaRPr sz="2800"/>
          </a:p>
        </p:txBody>
      </p:sp>
      <p:sp>
        <p:nvSpPr>
          <p:cNvPr id="135" name="Google Shape;135;p24"/>
          <p:cNvSpPr txBox="1"/>
          <p:nvPr/>
        </p:nvSpPr>
        <p:spPr>
          <a:xfrm>
            <a:off x="824991" y="1116787"/>
            <a:ext cx="6068060" cy="2753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17500" marR="635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To provide flexible and feature-rich based news consumption platform using tkinter GUI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None/>
            </a:pP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70"/>
              </a:spcBef>
              <a:spcAft>
                <a:spcPts val="0"/>
              </a:spcAft>
              <a:buSzPts val="1700"/>
              <a:buFont typeface="Arial"/>
              <a:buNone/>
            </a:pP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16865" lvl="0" indent="-3041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To enable real-time  news updates for users by web scraping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17500" lvl="0" indent="0" algn="l" rtl="0">
              <a:lnSpc>
                <a:spcPct val="100000"/>
              </a:lnSpc>
              <a:spcBef>
                <a:spcPts val="1019"/>
              </a:spcBef>
              <a:spcAft>
                <a:spcPts val="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technology using beautifulsoup library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70"/>
              </a:spcBef>
              <a:spcAft>
                <a:spcPts val="0"/>
              </a:spcAft>
              <a:buNone/>
            </a:pP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16865" lvl="0" indent="-3041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To reduce reliance on third-party APIs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>
            <a:spLocks noGrp="1"/>
          </p:cNvSpPr>
          <p:nvPr>
            <p:ph type="title"/>
          </p:nvPr>
        </p:nvSpPr>
        <p:spPr>
          <a:xfrm>
            <a:off x="443737" y="358647"/>
            <a:ext cx="6610984" cy="564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079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Survey of the existing system</a:t>
            </a:r>
            <a:endParaRPr/>
          </a:p>
        </p:txBody>
      </p:sp>
      <p:graphicFrame>
        <p:nvGraphicFramePr>
          <p:cNvPr id="141" name="Google Shape;141;p25"/>
          <p:cNvGraphicFramePr/>
          <p:nvPr/>
        </p:nvGraphicFramePr>
        <p:xfrm>
          <a:off x="149974" y="994028"/>
          <a:ext cx="8614450" cy="4184645"/>
        </p:xfrm>
        <a:graphic>
          <a:graphicData uri="http://schemas.openxmlformats.org/drawingml/2006/table">
            <a:tbl>
              <a:tblPr firstRow="1" bandRow="1">
                <a:noFill/>
                <a:tableStyleId>{8DA0FE30-0894-4BE1-9AC8-808642648DA3}</a:tableStyleId>
              </a:tblPr>
              <a:tblGrid>
                <a:gridCol w="57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4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4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1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8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8150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Sr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No.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393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Title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393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Author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393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Year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393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Outcomes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393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Methodology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393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Result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393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FCA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4575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393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9177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[1] Web Scraping or Web Crawling: State of Art, Techniques, Approaches and Application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393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8509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Moaiad Ahmad Khder, Department of Computer Science, College of Arts and Science, Applied Science University, Bahrain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393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2021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393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8425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Web scraping, essential for Business Intelligence, requires code reuse and maintenance due to potential site changes; its applications are vast, but ethical considerations, legal implications, and plagiarism risks highlight the need for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398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Web scraping employs three main approaches: Regular expressions for pattern-based string matching, Beautiful Soup for easy XML and HTML parsing, and Lxml for fast and feature-rich XML/HTML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91440" marR="158115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processing, with their benefits and drawbacks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393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9398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One of the best languages for implementin g it in would be Python, due to its fast learning curve and powerful syntax.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393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D2EB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6" name="Google Shape;146;p26"/>
          <p:cNvGraphicFramePr/>
          <p:nvPr/>
        </p:nvGraphicFramePr>
        <p:xfrm>
          <a:off x="475627" y="41211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{8DA0FE30-0894-4BE1-9AC8-808642648DA3}</a:tableStyleId>
              </a:tblPr>
              <a:tblGrid>
                <a:gridCol w="101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3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1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6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5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8150">
                <a:tc>
                  <a:txBody>
                    <a:bodyPr/>
                    <a:lstStyle/>
                    <a:p>
                      <a:pPr marL="91440" marR="657225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Sr No.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393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Title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393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Author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393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Year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393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Outcomes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393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Methodology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393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Result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393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FCA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8550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393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[2] </a:t>
                      </a:r>
                      <a:r>
                        <a:rPr lang="en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91440" marR="89535" lvl="0" indent="0" algn="l" rtl="0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Review on Web Scrapping and its Applicatio ns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00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18745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sng" strike="noStrike" cap="non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3"/>
                        </a:rPr>
                        <a:t>Vidhi Singrodia</a:t>
                      </a:r>
                      <a:r>
                        <a:rPr lang="en" sz="1400" u="none" strike="noStrike" cap="none">
                          <a:solidFill>
                            <a:srgbClr val="3ECDE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Amity University, Newtown, Kolkata </a:t>
                      </a:r>
                      <a:r>
                        <a:rPr lang="en" sz="1400" u="sng" strike="noStrike" cap="non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4"/>
                        </a:rPr>
                        <a:t>Anirban Mitra</a:t>
                      </a:r>
                      <a:r>
                        <a:rPr lang="en" sz="1400" u="none" strike="noStrike" cap="none">
                          <a:solidFill>
                            <a:srgbClr val="3ECDE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Amity University, Newtown, Kolkata </a:t>
                      </a:r>
                      <a:r>
                        <a:rPr lang="en" sz="1400" u="sng" strike="noStrike" cap="non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5"/>
                        </a:rPr>
                        <a:t>Subrata Paul</a:t>
                      </a:r>
                      <a:r>
                        <a:rPr lang="en" sz="1400" u="none" strike="noStrike" cap="none">
                          <a:solidFill>
                            <a:srgbClr val="3ECDE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Research Scholar, MAKAUT,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Kalyani, NADIA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2019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393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0805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 provide a comprehensive overview of web scraping techniques and methodologies used for data extraction from the web.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393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52095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Analyzed real-world case studies and examples of web scraping implementations across different industries to understand the practical implications and effectiveness of various techniques.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393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1557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Identification of Identified and classified common web scraping techniques, including HTML parsing, DOM traversal, XPath querying, and API-based extraction.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393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B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" name="Google Shape;151;p27"/>
          <p:cNvGraphicFramePr/>
          <p:nvPr/>
        </p:nvGraphicFramePr>
        <p:xfrm>
          <a:off x="475627" y="41211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{8DA0FE30-0894-4BE1-9AC8-808642648DA3}</a:tableStyleId>
              </a:tblPr>
              <a:tblGrid>
                <a:gridCol w="101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3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1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6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5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8150">
                <a:tc>
                  <a:txBody>
                    <a:bodyPr/>
                    <a:lstStyle/>
                    <a:p>
                      <a:pPr marL="91440" marR="657225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Sr No.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393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Title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393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Author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393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Year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393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Outcomes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393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Methodology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393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Result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393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FCA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8550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393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50495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[2] Design and Implement ation of Domestic News Collection System Based on Python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393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83515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Haixia Lv, College of Computer Science and Technology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393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2021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393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0320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Emphasis on simplicity and efficiency allows users to quickly access relevant news content.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91440" marR="90805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Focuses on key information while disregarding unnecessary details for streamlined user experience.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393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19075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Implemented Related Technologies for the application :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307340" marR="353695" lvl="0" indent="-215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Times New Roman"/>
                        <a:buAutoNum type="alphaUcPeriod"/>
                      </a:pPr>
                      <a:r>
                        <a:rPr lang="en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Scrapy framework.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99085" marR="358775" lvl="0" indent="-20764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Times New Roman"/>
                        <a:buAutoNum type="alphaUcPeriod"/>
                      </a:pPr>
                      <a:r>
                        <a:rPr lang="en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Django Framework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99085" marR="252095" lvl="0" indent="-20764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Times New Roman"/>
                        <a:buAutoNum type="alphaUcPeriod"/>
                      </a:pPr>
                      <a:r>
                        <a:rPr lang="en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 Analysis and Processing Technology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393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1557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This system, as a comprehe nsive informati on, analysis and retrieval tool, will facilitate people's lives to a certain extentT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393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B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>
            <a:spLocks noGrp="1"/>
          </p:cNvSpPr>
          <p:nvPr>
            <p:ph type="title"/>
          </p:nvPr>
        </p:nvSpPr>
        <p:spPr>
          <a:xfrm>
            <a:off x="443737" y="358647"/>
            <a:ext cx="6610984" cy="564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Limitations of existing systems</a:t>
            </a:r>
            <a:endParaRPr sz="2800"/>
          </a:p>
        </p:txBody>
      </p:sp>
      <p:sp>
        <p:nvSpPr>
          <p:cNvPr id="157" name="Google Shape;157;p28"/>
          <p:cNvSpPr txBox="1"/>
          <p:nvPr/>
        </p:nvSpPr>
        <p:spPr>
          <a:xfrm>
            <a:off x="491490" y="1227082"/>
            <a:ext cx="7285355" cy="1924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150" rIns="0" bIns="0" anchor="t" anchorCtr="0">
            <a:spAutoFit/>
          </a:bodyPr>
          <a:lstStyle/>
          <a:p>
            <a:pPr marL="3683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Heavy Reliance on Third Party APIs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8300" lvl="0" indent="-355600" algn="l" rtl="0">
              <a:lnSpc>
                <a:spcPct val="100000"/>
              </a:lnSpc>
              <a:spcBef>
                <a:spcPts val="1019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Lack of Flexibility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8300" lvl="0" indent="-355600" algn="l" rtl="0">
              <a:lnSpc>
                <a:spcPct val="100000"/>
              </a:lnSpc>
              <a:spcBef>
                <a:spcPts val="1019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Dependency on update intervals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8300" lvl="0" indent="-355600" algn="l" rtl="0">
              <a:lnSpc>
                <a:spcPct val="100000"/>
              </a:lnSpc>
              <a:spcBef>
                <a:spcPts val="1019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Lack of backend Database in Most News Application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8300" lvl="0" indent="-355600" algn="l" rtl="0">
              <a:lnSpc>
                <a:spcPct val="100000"/>
              </a:lnSpc>
              <a:spcBef>
                <a:spcPts val="1019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Applications do not provide comprehensive features for User centric experience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ECDE7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855</Words>
  <Application>Microsoft Office PowerPoint</Application>
  <PresentationFormat>On-screen Show (16:9)</PresentationFormat>
  <Paragraphs>129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Times New Roman</vt:lpstr>
      <vt:lpstr>Office Theme</vt:lpstr>
      <vt:lpstr>News Insight: A comprehensive News Application</vt:lpstr>
      <vt:lpstr>Outline</vt:lpstr>
      <vt:lpstr>Introduction</vt:lpstr>
      <vt:lpstr>Motivations</vt:lpstr>
      <vt:lpstr>Objectives</vt:lpstr>
      <vt:lpstr>Literature Survey of the existing system</vt:lpstr>
      <vt:lpstr>PowerPoint Presentation</vt:lpstr>
      <vt:lpstr>PowerPoint Presentation</vt:lpstr>
      <vt:lpstr>Limitations of existing systems</vt:lpstr>
      <vt:lpstr>Problem statement</vt:lpstr>
      <vt:lpstr>PowerPoint Presentation</vt:lpstr>
      <vt:lpstr>Technologies and methodologies</vt:lpstr>
      <vt:lpstr>Implementation</vt:lpstr>
      <vt:lpstr>Implementation</vt:lpstr>
      <vt:lpstr>PowerPoint Presentation</vt:lpstr>
      <vt:lpstr>PowerPoint Presentation</vt:lpstr>
      <vt:lpstr>PowerPoint Presentation</vt:lpstr>
      <vt:lpstr>Conclusion</vt:lpstr>
      <vt:lpstr>References</vt:lpstr>
      <vt:lpstr>Thank You...!!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News Insight: A comprehensive News Application</dc:title>
  <cp:lastModifiedBy>Yash Baviskar</cp:lastModifiedBy>
  <cp:revision>1</cp:revision>
  <dcterms:modified xsi:type="dcterms:W3CDTF">2024-04-24T03:34:38Z</dcterms:modified>
</cp:coreProperties>
</file>