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8" r:id="rId3"/>
    <p:sldId id="259" r:id="rId4"/>
    <p:sldId id="257" r:id="rId5"/>
    <p:sldId id="277" r:id="rId6"/>
    <p:sldId id="262" r:id="rId7"/>
    <p:sldId id="263" r:id="rId8"/>
    <p:sldId id="264" r:id="rId9"/>
    <p:sldId id="265" r:id="rId10"/>
    <p:sldId id="266" r:id="rId11"/>
    <p:sldId id="260" r:id="rId12"/>
    <p:sldId id="267" r:id="rId13"/>
    <p:sldId id="268" r:id="rId14"/>
    <p:sldId id="269" r:id="rId15"/>
    <p:sldId id="273" r:id="rId16"/>
    <p:sldId id="271" r:id="rId17"/>
    <p:sldId id="272"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60" autoAdjust="0"/>
  </p:normalViewPr>
  <p:slideViewPr>
    <p:cSldViewPr>
      <p:cViewPr>
        <p:scale>
          <a:sx n="80" d="100"/>
          <a:sy n="80" d="100"/>
        </p:scale>
        <p:origin x="-1068" y="3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61510787\Downloads\Final%20Model-v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61510787\Downloads\Final%20Model-v1%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61510787\Downloads\Final%20Model%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61510787\Downloads\Final%20Model-v1%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amashis%20Biswas\Desktop\FCAS%20Group%20Project\x-wwwa7-alacra-com-d8f11d9bbb504e87aa1f60a2902fa719-20150206101032.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61510764\Desktop\Term7_FCAS\Exports_GDP.xlt"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61510764\Desktop\Term7_FCAS\Imports_GDP.xlt"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16"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61510764\Downloads\Final%20Model-v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900" b="1">
                <a:latin typeface="Arial"/>
                <a:ea typeface="Arial"/>
                <a:cs typeface="Arial"/>
              </a:defRPr>
            </a:pPr>
            <a:r>
              <a:rPr lang="en-US"/>
              <a:t>Time Plot of Actual Vs Forecast (Validation Data)</a:t>
            </a:r>
          </a:p>
        </c:rich>
      </c:tx>
      <c:layout/>
    </c:title>
    <c:plotArea>
      <c:layout/>
      <c:lineChart>
        <c:grouping val="standard"/>
        <c:ser>
          <c:idx val="0"/>
          <c:order val="0"/>
          <c:tx>
            <c:v>Actual</c:v>
          </c:tx>
          <c:spPr>
            <a:ln w="6350"/>
          </c:spPr>
          <c:marker>
            <c:symbol val="none"/>
          </c:marker>
          <c:cat>
            <c:numRef>
              <c:f>HoltWinterOutput2!$C$93:$C$97</c:f>
              <c:numCache>
                <c:formatCode>General</c:formatCode>
                <c:ptCount val="5"/>
                <c:pt idx="0">
                  <c:v>52</c:v>
                </c:pt>
                <c:pt idx="1">
                  <c:v>53</c:v>
                </c:pt>
                <c:pt idx="2">
                  <c:v>54</c:v>
                </c:pt>
                <c:pt idx="3">
                  <c:v>55</c:v>
                </c:pt>
                <c:pt idx="4">
                  <c:v>56</c:v>
                </c:pt>
              </c:numCache>
            </c:numRef>
          </c:cat>
          <c:val>
            <c:numRef>
              <c:f>HoltWinterOutput2!$D$93:$D$97</c:f>
              <c:numCache>
                <c:formatCode>General</c:formatCode>
                <c:ptCount val="5"/>
                <c:pt idx="0">
                  <c:v>359.11200000000002</c:v>
                </c:pt>
                <c:pt idx="1">
                  <c:v>363.49400000000003</c:v>
                </c:pt>
                <c:pt idx="2">
                  <c:v>370.59399999999954</c:v>
                </c:pt>
                <c:pt idx="3">
                  <c:v>373.392</c:v>
                </c:pt>
                <c:pt idx="4">
                  <c:v>380.72499999999968</c:v>
                </c:pt>
              </c:numCache>
            </c:numRef>
          </c:val>
        </c:ser>
        <c:ser>
          <c:idx val="1"/>
          <c:order val="1"/>
          <c:tx>
            <c:v>Forecast</c:v>
          </c:tx>
          <c:spPr>
            <a:ln w="6350"/>
          </c:spPr>
          <c:marker>
            <c:symbol val="none"/>
          </c:marker>
          <c:cat>
            <c:numRef>
              <c:f>HoltWinterOutput2!$C$93:$C$97</c:f>
              <c:numCache>
                <c:formatCode>General</c:formatCode>
                <c:ptCount val="5"/>
                <c:pt idx="0">
                  <c:v>52</c:v>
                </c:pt>
                <c:pt idx="1">
                  <c:v>53</c:v>
                </c:pt>
                <c:pt idx="2">
                  <c:v>54</c:v>
                </c:pt>
                <c:pt idx="3">
                  <c:v>55</c:v>
                </c:pt>
                <c:pt idx="4">
                  <c:v>56</c:v>
                </c:pt>
              </c:numCache>
            </c:numRef>
          </c:cat>
          <c:val>
            <c:numRef>
              <c:f>HoltWinterOutput2!$E$93:$E$97</c:f>
              <c:numCache>
                <c:formatCode>General</c:formatCode>
                <c:ptCount val="5"/>
                <c:pt idx="0">
                  <c:v>357.17600002532191</c:v>
                </c:pt>
                <c:pt idx="1">
                  <c:v>367.61021985895729</c:v>
                </c:pt>
                <c:pt idx="2">
                  <c:v>373.96096895431896</c:v>
                </c:pt>
                <c:pt idx="3">
                  <c:v>383.43784724512125</c:v>
                </c:pt>
                <c:pt idx="4">
                  <c:v>391.83626255782769</c:v>
                </c:pt>
              </c:numCache>
            </c:numRef>
          </c:val>
        </c:ser>
        <c:marker val="1"/>
        <c:axId val="60895616"/>
        <c:axId val="60898304"/>
      </c:lineChart>
      <c:catAx>
        <c:axId val="60895616"/>
        <c:scaling>
          <c:orientation val="minMax"/>
        </c:scaling>
        <c:axPos val="b"/>
        <c:title>
          <c:tx>
            <c:rich>
              <a:bodyPr/>
              <a:lstStyle/>
              <a:p>
                <a:pPr>
                  <a:defRPr sz="800" b="0">
                    <a:latin typeface="Arial"/>
                    <a:ea typeface="Arial"/>
                    <a:cs typeface="Arial"/>
                  </a:defRPr>
                </a:pPr>
                <a:r>
                  <a:rPr lang="en-US"/>
                  <a:t>Time</a:t>
                </a:r>
              </a:p>
            </c:rich>
          </c:tx>
          <c:layout/>
        </c:title>
        <c:numFmt formatCode="General" sourceLinked="1"/>
        <c:tickLblPos val="nextTo"/>
        <c:txPr>
          <a:bodyPr rot="-2700000" vert="horz"/>
          <a:lstStyle/>
          <a:p>
            <a:pPr>
              <a:defRPr sz="800" b="0">
                <a:latin typeface="Arial"/>
                <a:ea typeface="Arial"/>
                <a:cs typeface="Arial"/>
              </a:defRPr>
            </a:pPr>
            <a:endParaRPr lang="en-US"/>
          </a:p>
        </c:txPr>
        <c:crossAx val="60898304"/>
        <c:crosses val="autoZero"/>
        <c:auto val="1"/>
        <c:lblAlgn val="ctr"/>
        <c:lblOffset val="100"/>
      </c:catAx>
      <c:valAx>
        <c:axId val="60898304"/>
        <c:scaling>
          <c:orientation val="minMax"/>
        </c:scaling>
        <c:axPos val="l"/>
        <c:title>
          <c:tx>
            <c:rich>
              <a:bodyPr/>
              <a:lstStyle/>
              <a:p>
                <a:pPr>
                  <a:defRPr sz="800" b="0">
                    <a:latin typeface="Arial"/>
                    <a:ea typeface="Arial"/>
                    <a:cs typeface="Arial"/>
                  </a:defRPr>
                </a:pPr>
                <a:r>
                  <a:rPr lang="en-US"/>
                  <a:t>Real GDP (US$ at 1996 prices)</a:t>
                </a:r>
              </a:p>
            </c:rich>
          </c:tx>
          <c:layout/>
        </c:title>
        <c:numFmt formatCode="General" sourceLinked="1"/>
        <c:tickLblPos val="nextTo"/>
        <c:txPr>
          <a:bodyPr/>
          <a:lstStyle/>
          <a:p>
            <a:pPr>
              <a:defRPr sz="800" b="0">
                <a:latin typeface="Arial"/>
                <a:ea typeface="Arial"/>
                <a:cs typeface="Arial"/>
              </a:defRPr>
            </a:pPr>
            <a:endParaRPr lang="en-US"/>
          </a:p>
        </c:txPr>
        <c:crossAx val="60895616"/>
        <c:crosses val="autoZero"/>
        <c:crossBetween val="between"/>
      </c:valAx>
      <c:spPr>
        <a:solidFill>
          <a:srgbClr val="FFFFFF"/>
        </a:solidFill>
        <a:ln w="25400">
          <a:noFill/>
        </a:ln>
      </c:spPr>
    </c:plotArea>
    <c:legend>
      <c:legendPos val="b"/>
      <c:layout/>
      <c:txPr>
        <a:bodyPr/>
        <a:lstStyle/>
        <a:p>
          <a:pPr>
            <a:defRPr sz="800"/>
          </a:pPr>
          <a:endParaRPr lang="en-US"/>
        </a:p>
      </c:txPr>
    </c:legend>
    <c:plotVisOnly val="1"/>
  </c:chart>
  <c:spPr>
    <a:ln>
      <a:solidFill>
        <a:schemeClr val="accent1"/>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900" b="1">
                <a:latin typeface="Arial"/>
                <a:ea typeface="Arial"/>
                <a:cs typeface="Arial"/>
              </a:defRPr>
            </a:pPr>
            <a:r>
              <a:rPr lang="en-US"/>
              <a:t>Time Plot of Actual Vs Forecast (Validation Data)</a:t>
            </a:r>
          </a:p>
        </c:rich>
      </c:tx>
      <c:layout/>
    </c:title>
    <c:plotArea>
      <c:layout/>
      <c:lineChart>
        <c:grouping val="standard"/>
        <c:ser>
          <c:idx val="0"/>
          <c:order val="0"/>
          <c:tx>
            <c:v>Actual</c:v>
          </c:tx>
          <c:spPr>
            <a:ln w="6350"/>
          </c:spPr>
          <c:marker>
            <c:symbol val="none"/>
          </c:marker>
          <c:cat>
            <c:numRef>
              <c:f>ExponentialOutput1!$C$89:$C$93</c:f>
              <c:numCache>
                <c:formatCode>General</c:formatCode>
                <c:ptCount val="5"/>
                <c:pt idx="0">
                  <c:v>52</c:v>
                </c:pt>
                <c:pt idx="1">
                  <c:v>53</c:v>
                </c:pt>
                <c:pt idx="2">
                  <c:v>54</c:v>
                </c:pt>
                <c:pt idx="3">
                  <c:v>55</c:v>
                </c:pt>
                <c:pt idx="4">
                  <c:v>56</c:v>
                </c:pt>
              </c:numCache>
            </c:numRef>
          </c:cat>
          <c:val>
            <c:numRef>
              <c:f>ExponentialOutput1!$D$89:$D$93</c:f>
              <c:numCache>
                <c:formatCode>General</c:formatCode>
                <c:ptCount val="5"/>
                <c:pt idx="0">
                  <c:v>359.11200000000002</c:v>
                </c:pt>
                <c:pt idx="1">
                  <c:v>363.49400000000003</c:v>
                </c:pt>
                <c:pt idx="2">
                  <c:v>370.59399999999954</c:v>
                </c:pt>
                <c:pt idx="3">
                  <c:v>373.392</c:v>
                </c:pt>
                <c:pt idx="4">
                  <c:v>380.72499999999968</c:v>
                </c:pt>
              </c:numCache>
            </c:numRef>
          </c:val>
        </c:ser>
        <c:ser>
          <c:idx val="1"/>
          <c:order val="1"/>
          <c:tx>
            <c:v>Forecast</c:v>
          </c:tx>
          <c:spPr>
            <a:ln w="6350"/>
          </c:spPr>
          <c:marker>
            <c:symbol val="none"/>
          </c:marker>
          <c:cat>
            <c:numRef>
              <c:f>ExponentialOutput1!$C$89:$C$93</c:f>
              <c:numCache>
                <c:formatCode>General</c:formatCode>
                <c:ptCount val="5"/>
                <c:pt idx="0">
                  <c:v>52</c:v>
                </c:pt>
                <c:pt idx="1">
                  <c:v>53</c:v>
                </c:pt>
                <c:pt idx="2">
                  <c:v>54</c:v>
                </c:pt>
                <c:pt idx="3">
                  <c:v>55</c:v>
                </c:pt>
                <c:pt idx="4">
                  <c:v>56</c:v>
                </c:pt>
              </c:numCache>
            </c:numRef>
          </c:cat>
          <c:val>
            <c:numRef>
              <c:f>ExponentialOutput1!$E$89:$E$93</c:f>
              <c:numCache>
                <c:formatCode>General</c:formatCode>
                <c:ptCount val="5"/>
                <c:pt idx="0">
                  <c:v>336.55094269752277</c:v>
                </c:pt>
                <c:pt idx="1">
                  <c:v>336.55094269752277</c:v>
                </c:pt>
                <c:pt idx="2">
                  <c:v>336.55094269752277</c:v>
                </c:pt>
                <c:pt idx="3">
                  <c:v>336.55094269752277</c:v>
                </c:pt>
                <c:pt idx="4">
                  <c:v>336.55094269752277</c:v>
                </c:pt>
              </c:numCache>
            </c:numRef>
          </c:val>
        </c:ser>
        <c:marker val="1"/>
        <c:axId val="62304256"/>
        <c:axId val="62306560"/>
      </c:lineChart>
      <c:catAx>
        <c:axId val="62304256"/>
        <c:scaling>
          <c:orientation val="minMax"/>
        </c:scaling>
        <c:axPos val="b"/>
        <c:title>
          <c:tx>
            <c:rich>
              <a:bodyPr/>
              <a:lstStyle/>
              <a:p>
                <a:pPr>
                  <a:defRPr sz="800" b="0">
                    <a:latin typeface="Arial"/>
                    <a:ea typeface="Arial"/>
                    <a:cs typeface="Arial"/>
                  </a:defRPr>
                </a:pPr>
                <a:r>
                  <a:rPr lang="en-US"/>
                  <a:t>Time</a:t>
                </a:r>
              </a:p>
            </c:rich>
          </c:tx>
          <c:layout/>
        </c:title>
        <c:numFmt formatCode="General" sourceLinked="1"/>
        <c:tickLblPos val="nextTo"/>
        <c:txPr>
          <a:bodyPr rot="-2700000" vert="horz"/>
          <a:lstStyle/>
          <a:p>
            <a:pPr>
              <a:defRPr sz="800" b="0">
                <a:latin typeface="Arial"/>
                <a:ea typeface="Arial"/>
                <a:cs typeface="Arial"/>
              </a:defRPr>
            </a:pPr>
            <a:endParaRPr lang="en-US"/>
          </a:p>
        </c:txPr>
        <c:crossAx val="62306560"/>
        <c:crosses val="autoZero"/>
        <c:auto val="1"/>
        <c:lblAlgn val="ctr"/>
        <c:lblOffset val="100"/>
      </c:catAx>
      <c:valAx>
        <c:axId val="62306560"/>
        <c:scaling>
          <c:orientation val="minMax"/>
        </c:scaling>
        <c:axPos val="l"/>
        <c:title>
          <c:tx>
            <c:rich>
              <a:bodyPr/>
              <a:lstStyle/>
              <a:p>
                <a:pPr>
                  <a:defRPr sz="800" b="0">
                    <a:latin typeface="Arial"/>
                    <a:ea typeface="Arial"/>
                    <a:cs typeface="Arial"/>
                  </a:defRPr>
                </a:pPr>
                <a:r>
                  <a:rPr lang="en-US"/>
                  <a:t>Real GDP (US$ at 1996 prices)</a:t>
                </a:r>
              </a:p>
            </c:rich>
          </c:tx>
          <c:layout/>
        </c:title>
        <c:numFmt formatCode="General" sourceLinked="1"/>
        <c:tickLblPos val="nextTo"/>
        <c:txPr>
          <a:bodyPr/>
          <a:lstStyle/>
          <a:p>
            <a:pPr>
              <a:defRPr sz="800" b="0">
                <a:latin typeface="Arial"/>
                <a:ea typeface="Arial"/>
                <a:cs typeface="Arial"/>
              </a:defRPr>
            </a:pPr>
            <a:endParaRPr lang="en-US"/>
          </a:p>
        </c:txPr>
        <c:crossAx val="62304256"/>
        <c:crosses val="autoZero"/>
        <c:crossBetween val="between"/>
      </c:valAx>
      <c:spPr>
        <a:solidFill>
          <a:srgbClr val="FFFFFF"/>
        </a:solidFill>
        <a:ln w="25400">
          <a:noFill/>
        </a:ln>
      </c:spPr>
    </c:plotArea>
    <c:legend>
      <c:legendPos val="b"/>
      <c:layout/>
      <c:txPr>
        <a:bodyPr/>
        <a:lstStyle/>
        <a:p>
          <a:pPr>
            <a:defRPr sz="800"/>
          </a:pPr>
          <a:endParaRPr lang="en-US"/>
        </a:p>
      </c:txPr>
    </c:legend>
    <c:plotVisOnly val="1"/>
  </c:chart>
  <c:spPr>
    <a:ln>
      <a:solidFill>
        <a:schemeClr val="accent1"/>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7.2182852143482079E-2"/>
          <c:y val="2.8252405949256338E-2"/>
          <c:w val="0.60494203849518957"/>
          <c:h val="0.8326195683872849"/>
        </c:manualLayout>
      </c:layout>
      <c:lineChart>
        <c:grouping val="standard"/>
        <c:ser>
          <c:idx val="0"/>
          <c:order val="0"/>
          <c:tx>
            <c:v>Predicted Value</c:v>
          </c:tx>
          <c:marker>
            <c:symbol val="none"/>
          </c:marker>
          <c:val>
            <c:numRef>
              <c:f>NNP_ValidationScore!$B$23:$B$30</c:f>
              <c:numCache>
                <c:formatCode>General</c:formatCode>
                <c:ptCount val="8"/>
                <c:pt idx="0">
                  <c:v>293.80235911451518</c:v>
                </c:pt>
                <c:pt idx="1">
                  <c:v>294.05815573578553</c:v>
                </c:pt>
                <c:pt idx="2">
                  <c:v>294.12346430876596</c:v>
                </c:pt>
                <c:pt idx="3">
                  <c:v>292.68390620364505</c:v>
                </c:pt>
                <c:pt idx="4">
                  <c:v>292.68491371820124</c:v>
                </c:pt>
                <c:pt idx="5">
                  <c:v>294.23250786791863</c:v>
                </c:pt>
                <c:pt idx="6">
                  <c:v>295.29094586845753</c:v>
                </c:pt>
                <c:pt idx="7">
                  <c:v>295.74355135976475</c:v>
                </c:pt>
              </c:numCache>
            </c:numRef>
          </c:val>
        </c:ser>
        <c:ser>
          <c:idx val="1"/>
          <c:order val="1"/>
          <c:tx>
            <c:v>Actual Value</c:v>
          </c:tx>
          <c:marker>
            <c:symbol val="none"/>
          </c:marker>
          <c:val>
            <c:numRef>
              <c:f>NNP_ValidationScore!$C$23:$C$30</c:f>
              <c:numCache>
                <c:formatCode>General</c:formatCode>
                <c:ptCount val="8"/>
                <c:pt idx="0">
                  <c:v>347.952</c:v>
                </c:pt>
                <c:pt idx="1">
                  <c:v>349.892</c:v>
                </c:pt>
                <c:pt idx="2">
                  <c:v>352.14100000000002</c:v>
                </c:pt>
                <c:pt idx="3">
                  <c:v>359.11200000000002</c:v>
                </c:pt>
                <c:pt idx="4">
                  <c:v>363.49400000000003</c:v>
                </c:pt>
                <c:pt idx="5">
                  <c:v>370.59399999999954</c:v>
                </c:pt>
                <c:pt idx="6">
                  <c:v>373.392</c:v>
                </c:pt>
                <c:pt idx="7">
                  <c:v>380.72499999999968</c:v>
                </c:pt>
              </c:numCache>
            </c:numRef>
          </c:val>
        </c:ser>
        <c:marker val="1"/>
        <c:axId val="63206912"/>
        <c:axId val="63208448"/>
      </c:lineChart>
      <c:catAx>
        <c:axId val="63206912"/>
        <c:scaling>
          <c:orientation val="minMax"/>
        </c:scaling>
        <c:axPos val="b"/>
        <c:tickLblPos val="nextTo"/>
        <c:crossAx val="63208448"/>
        <c:crosses val="autoZero"/>
        <c:auto val="1"/>
        <c:lblAlgn val="ctr"/>
        <c:lblOffset val="100"/>
      </c:catAx>
      <c:valAx>
        <c:axId val="63208448"/>
        <c:scaling>
          <c:orientation val="minMax"/>
        </c:scaling>
        <c:axPos val="l"/>
        <c:majorGridlines>
          <c:spPr>
            <a:ln w="12700"/>
          </c:spPr>
        </c:majorGridlines>
        <c:numFmt formatCode="General" sourceLinked="1"/>
        <c:tickLblPos val="nextTo"/>
        <c:crossAx val="63206912"/>
        <c:crosses val="autoZero"/>
        <c:crossBetween val="between"/>
      </c:valAx>
    </c:plotArea>
    <c:legend>
      <c:legendPos val="r"/>
      <c:layout/>
    </c:legend>
    <c:plotVisOnly val="1"/>
  </c:chart>
  <c:spPr>
    <a:ln>
      <a:solidFill>
        <a:schemeClr val="accent1"/>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900" b="1">
                <a:latin typeface="Arial"/>
                <a:ea typeface="Arial"/>
                <a:cs typeface="Arial"/>
              </a:defRPr>
            </a:pPr>
            <a:r>
              <a:rPr lang="en-US"/>
              <a:t>Time Plot of Actual Vs Forecast (Validation Data)</a:t>
            </a:r>
          </a:p>
        </c:rich>
      </c:tx>
      <c:layout/>
    </c:title>
    <c:plotArea>
      <c:layout/>
      <c:lineChart>
        <c:grouping val="standard"/>
        <c:ser>
          <c:idx val="0"/>
          <c:order val="0"/>
          <c:tx>
            <c:v>Actual</c:v>
          </c:tx>
          <c:spPr>
            <a:ln w="6350"/>
          </c:spPr>
          <c:marker>
            <c:symbol val="none"/>
          </c:marker>
          <c:cat>
            <c:numRef>
              <c:f>DoubleExponentialOutput2!$C$89:$C$93</c:f>
              <c:numCache>
                <c:formatCode>General</c:formatCode>
                <c:ptCount val="5"/>
                <c:pt idx="0">
                  <c:v>52</c:v>
                </c:pt>
                <c:pt idx="1">
                  <c:v>53</c:v>
                </c:pt>
                <c:pt idx="2">
                  <c:v>54</c:v>
                </c:pt>
                <c:pt idx="3">
                  <c:v>55</c:v>
                </c:pt>
                <c:pt idx="4">
                  <c:v>56</c:v>
                </c:pt>
              </c:numCache>
            </c:numRef>
          </c:cat>
          <c:val>
            <c:numRef>
              <c:f>DoubleExponentialOutput2!$D$89:$D$93</c:f>
              <c:numCache>
                <c:formatCode>General</c:formatCode>
                <c:ptCount val="5"/>
                <c:pt idx="0">
                  <c:v>359.11200000000002</c:v>
                </c:pt>
                <c:pt idx="1">
                  <c:v>363.49400000000003</c:v>
                </c:pt>
                <c:pt idx="2">
                  <c:v>370.59399999999954</c:v>
                </c:pt>
                <c:pt idx="3">
                  <c:v>373.392</c:v>
                </c:pt>
                <c:pt idx="4">
                  <c:v>380.72499999999968</c:v>
                </c:pt>
              </c:numCache>
            </c:numRef>
          </c:val>
        </c:ser>
        <c:ser>
          <c:idx val="1"/>
          <c:order val="1"/>
          <c:tx>
            <c:v>Forecast</c:v>
          </c:tx>
          <c:spPr>
            <a:ln w="6350"/>
          </c:spPr>
          <c:marker>
            <c:symbol val="none"/>
          </c:marker>
          <c:cat>
            <c:numRef>
              <c:f>DoubleExponentialOutput2!$C$89:$C$93</c:f>
              <c:numCache>
                <c:formatCode>General</c:formatCode>
                <c:ptCount val="5"/>
                <c:pt idx="0">
                  <c:v>52</c:v>
                </c:pt>
                <c:pt idx="1">
                  <c:v>53</c:v>
                </c:pt>
                <c:pt idx="2">
                  <c:v>54</c:v>
                </c:pt>
                <c:pt idx="3">
                  <c:v>55</c:v>
                </c:pt>
                <c:pt idx="4">
                  <c:v>56</c:v>
                </c:pt>
              </c:numCache>
            </c:numRef>
          </c:cat>
          <c:val>
            <c:numRef>
              <c:f>DoubleExponentialOutput2!$E$89:$E$93</c:f>
              <c:numCache>
                <c:formatCode>General</c:formatCode>
                <c:ptCount val="5"/>
                <c:pt idx="0">
                  <c:v>362.99955375084625</c:v>
                </c:pt>
                <c:pt idx="1">
                  <c:v>367.98856493128346</c:v>
                </c:pt>
                <c:pt idx="2">
                  <c:v>372.9775761117217</c:v>
                </c:pt>
                <c:pt idx="3">
                  <c:v>377.96658729215892</c:v>
                </c:pt>
                <c:pt idx="4">
                  <c:v>382.95559847259625</c:v>
                </c:pt>
              </c:numCache>
            </c:numRef>
          </c:val>
        </c:ser>
        <c:marker val="1"/>
        <c:axId val="92537984"/>
        <c:axId val="92569984"/>
      </c:lineChart>
      <c:catAx>
        <c:axId val="92537984"/>
        <c:scaling>
          <c:orientation val="minMax"/>
        </c:scaling>
        <c:axPos val="b"/>
        <c:title>
          <c:tx>
            <c:rich>
              <a:bodyPr/>
              <a:lstStyle/>
              <a:p>
                <a:pPr>
                  <a:defRPr sz="800" b="0">
                    <a:latin typeface="Arial"/>
                    <a:ea typeface="Arial"/>
                    <a:cs typeface="Arial"/>
                  </a:defRPr>
                </a:pPr>
                <a:r>
                  <a:rPr lang="en-US"/>
                  <a:t>Time</a:t>
                </a:r>
              </a:p>
            </c:rich>
          </c:tx>
          <c:layout/>
        </c:title>
        <c:numFmt formatCode="General" sourceLinked="1"/>
        <c:tickLblPos val="nextTo"/>
        <c:txPr>
          <a:bodyPr rot="-2700000" vert="horz"/>
          <a:lstStyle/>
          <a:p>
            <a:pPr>
              <a:defRPr sz="800" b="0">
                <a:latin typeface="Arial"/>
                <a:ea typeface="Arial"/>
                <a:cs typeface="Arial"/>
              </a:defRPr>
            </a:pPr>
            <a:endParaRPr lang="en-US"/>
          </a:p>
        </c:txPr>
        <c:crossAx val="92569984"/>
        <c:crosses val="autoZero"/>
        <c:auto val="1"/>
        <c:lblAlgn val="ctr"/>
        <c:lblOffset val="100"/>
      </c:catAx>
      <c:valAx>
        <c:axId val="92569984"/>
        <c:scaling>
          <c:orientation val="minMax"/>
        </c:scaling>
        <c:axPos val="l"/>
        <c:title>
          <c:tx>
            <c:rich>
              <a:bodyPr/>
              <a:lstStyle/>
              <a:p>
                <a:pPr>
                  <a:defRPr sz="800" b="0">
                    <a:latin typeface="Arial"/>
                    <a:ea typeface="Arial"/>
                    <a:cs typeface="Arial"/>
                  </a:defRPr>
                </a:pPr>
                <a:r>
                  <a:rPr lang="en-US"/>
                  <a:t>Real GDP (US$ at 1996 prices)</a:t>
                </a:r>
              </a:p>
            </c:rich>
          </c:tx>
          <c:layout/>
        </c:title>
        <c:numFmt formatCode="General" sourceLinked="1"/>
        <c:tickLblPos val="nextTo"/>
        <c:txPr>
          <a:bodyPr/>
          <a:lstStyle/>
          <a:p>
            <a:pPr>
              <a:defRPr sz="800" b="0">
                <a:latin typeface="Arial"/>
                <a:ea typeface="Arial"/>
                <a:cs typeface="Arial"/>
              </a:defRPr>
            </a:pPr>
            <a:endParaRPr lang="en-US"/>
          </a:p>
        </c:txPr>
        <c:crossAx val="92537984"/>
        <c:crosses val="autoZero"/>
        <c:crossBetween val="between"/>
      </c:valAx>
      <c:spPr>
        <a:solidFill>
          <a:srgbClr val="FFFFFF"/>
        </a:solidFill>
        <a:ln w="25400">
          <a:noFill/>
        </a:ln>
      </c:spPr>
    </c:plotArea>
    <c:legend>
      <c:legendPos val="b"/>
      <c:layout/>
      <c:txPr>
        <a:bodyPr/>
        <a:lstStyle/>
        <a:p>
          <a:pPr>
            <a:defRPr sz="800"/>
          </a:pPr>
          <a:endParaRPr lang="en-US"/>
        </a:p>
      </c:txPr>
    </c:legend>
    <c:plotVisOnly val="1"/>
  </c:chart>
  <c:spPr>
    <a:ln>
      <a:solidFill>
        <a:schemeClr val="accent1"/>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layout/>
      <c:overlay val="1"/>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lotArea>
      <c:layout/>
      <c:lineChart>
        <c:grouping val="standard"/>
        <c:ser>
          <c:idx val="0"/>
          <c:order val="0"/>
          <c:tx>
            <c:strRef>
              <c:f>'FINAL DATA'!$C$7</c:f>
              <c:strCache>
                <c:ptCount val="1"/>
                <c:pt idx="0">
                  <c:v>Real private consumption (US$ at 2005 prices)</c:v>
                </c:pt>
              </c:strCache>
            </c:strRef>
          </c:tx>
          <c:spPr>
            <a:ln w="3175">
              <a:solidFill>
                <a:srgbClr val="FF0000"/>
              </a:solidFill>
              <a:prstDash val="solid"/>
            </a:ln>
          </c:spPr>
          <c:marker>
            <c:symbol val="none"/>
          </c:marker>
          <c:trendline>
            <c:spPr>
              <a:ln w="28575" cap="rnd">
                <a:solidFill>
                  <a:schemeClr val="accent1"/>
                </a:solidFill>
                <a:prstDash val="sysDot"/>
              </a:ln>
              <a:effectLst/>
            </c:spPr>
            <c:trendlineType val="poly"/>
            <c:order val="2"/>
            <c:forward val="4"/>
            <c:dispRSqr val="1"/>
            <c:dispEq val="1"/>
            <c:trendlineLbl>
              <c:layout>
                <c:manualLayout>
                  <c:x val="-0.22814763733412799"/>
                  <c:y val="7.1843461925543334E-2"/>
                </c:manualLayout>
              </c:layout>
              <c:numFmt formatCode="General" sourceLinked="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cat>
            <c:strRef>
              <c:f>'FINAL DATA'!$B$8:$B$60</c:f>
              <c:strCache>
                <c:ptCount val="53"/>
                <c:pt idx="0">
                  <c:v>2000Q1</c:v>
                </c:pt>
                <c:pt idx="1">
                  <c:v>2000Q2</c:v>
                </c:pt>
                <c:pt idx="2">
                  <c:v>2000Q3</c:v>
                </c:pt>
                <c:pt idx="3">
                  <c:v>2000Q4</c:v>
                </c:pt>
                <c:pt idx="4">
                  <c:v>2001Q1</c:v>
                </c:pt>
                <c:pt idx="5">
                  <c:v>2001Q2</c:v>
                </c:pt>
                <c:pt idx="6">
                  <c:v>2001Q3</c:v>
                </c:pt>
                <c:pt idx="7">
                  <c:v>2001Q4</c:v>
                </c:pt>
                <c:pt idx="8">
                  <c:v>2002Q1</c:v>
                </c:pt>
                <c:pt idx="9">
                  <c:v>2002Q2</c:v>
                </c:pt>
                <c:pt idx="10">
                  <c:v>2002Q3</c:v>
                </c:pt>
                <c:pt idx="11">
                  <c:v>2002Q4</c:v>
                </c:pt>
                <c:pt idx="12">
                  <c:v>2003Q1</c:v>
                </c:pt>
                <c:pt idx="13">
                  <c:v>2003Q2</c:v>
                </c:pt>
                <c:pt idx="14">
                  <c:v>2003Q3</c:v>
                </c:pt>
                <c:pt idx="15">
                  <c:v>2003Q4</c:v>
                </c:pt>
                <c:pt idx="16">
                  <c:v>2004Q1</c:v>
                </c:pt>
                <c:pt idx="17">
                  <c:v>2004Q2</c:v>
                </c:pt>
                <c:pt idx="18">
                  <c:v>2004Q3</c:v>
                </c:pt>
                <c:pt idx="19">
                  <c:v>2004Q4</c:v>
                </c:pt>
                <c:pt idx="20">
                  <c:v>2005Q1</c:v>
                </c:pt>
                <c:pt idx="21">
                  <c:v>2005Q2</c:v>
                </c:pt>
                <c:pt idx="22">
                  <c:v>2005Q3</c:v>
                </c:pt>
                <c:pt idx="23">
                  <c:v>2005Q4</c:v>
                </c:pt>
                <c:pt idx="24">
                  <c:v>2006Q1</c:v>
                </c:pt>
                <c:pt idx="25">
                  <c:v>2006Q2</c:v>
                </c:pt>
                <c:pt idx="26">
                  <c:v>2006Q3</c:v>
                </c:pt>
                <c:pt idx="27">
                  <c:v>2006Q4</c:v>
                </c:pt>
                <c:pt idx="28">
                  <c:v>2007Q1</c:v>
                </c:pt>
                <c:pt idx="29">
                  <c:v>2007Q2</c:v>
                </c:pt>
                <c:pt idx="30">
                  <c:v>2007Q3</c:v>
                </c:pt>
                <c:pt idx="31">
                  <c:v>2007Q4</c:v>
                </c:pt>
                <c:pt idx="32">
                  <c:v>2008Q1</c:v>
                </c:pt>
                <c:pt idx="33">
                  <c:v>2008Q2</c:v>
                </c:pt>
                <c:pt idx="34">
                  <c:v>2008Q3</c:v>
                </c:pt>
                <c:pt idx="35">
                  <c:v>2008Q4</c:v>
                </c:pt>
                <c:pt idx="36">
                  <c:v>2009Q1</c:v>
                </c:pt>
                <c:pt idx="37">
                  <c:v>2009Q2</c:v>
                </c:pt>
                <c:pt idx="38">
                  <c:v>2009Q3</c:v>
                </c:pt>
                <c:pt idx="39">
                  <c:v>2009Q4</c:v>
                </c:pt>
                <c:pt idx="40">
                  <c:v>2010Q1</c:v>
                </c:pt>
                <c:pt idx="41">
                  <c:v>2010Q2</c:v>
                </c:pt>
                <c:pt idx="42">
                  <c:v>2010Q3</c:v>
                </c:pt>
                <c:pt idx="43">
                  <c:v>2010Q4</c:v>
                </c:pt>
                <c:pt idx="44">
                  <c:v>2011Q1</c:v>
                </c:pt>
                <c:pt idx="45">
                  <c:v>2011Q2</c:v>
                </c:pt>
                <c:pt idx="46">
                  <c:v>2011Q3</c:v>
                </c:pt>
                <c:pt idx="47">
                  <c:v>2011Q4</c:v>
                </c:pt>
                <c:pt idx="48">
                  <c:v>2012Q1</c:v>
                </c:pt>
                <c:pt idx="49">
                  <c:v>2012Q2</c:v>
                </c:pt>
                <c:pt idx="50">
                  <c:v>2012Q3</c:v>
                </c:pt>
                <c:pt idx="51">
                  <c:v>2012Q4</c:v>
                </c:pt>
                <c:pt idx="52">
                  <c:v>2013Q1</c:v>
                </c:pt>
              </c:strCache>
            </c:strRef>
          </c:cat>
          <c:val>
            <c:numRef>
              <c:f>'FINAL DATA'!$C$8:$C$60</c:f>
              <c:numCache>
                <c:formatCode>General</c:formatCode>
                <c:ptCount val="53"/>
                <c:pt idx="0">
                  <c:v>91.396000000000001</c:v>
                </c:pt>
                <c:pt idx="1">
                  <c:v>89.765000000000001</c:v>
                </c:pt>
                <c:pt idx="2">
                  <c:v>91.691000000000003</c:v>
                </c:pt>
                <c:pt idx="3">
                  <c:v>94.927999999999997</c:v>
                </c:pt>
                <c:pt idx="4">
                  <c:v>95.290999999999997</c:v>
                </c:pt>
                <c:pt idx="5">
                  <c:v>97.646000000000001</c:v>
                </c:pt>
                <c:pt idx="6">
                  <c:v>98.016000000000005</c:v>
                </c:pt>
                <c:pt idx="7">
                  <c:v>99.525999999999982</c:v>
                </c:pt>
                <c:pt idx="8">
                  <c:v>99.813999999999993</c:v>
                </c:pt>
                <c:pt idx="9">
                  <c:v>99.388999999999982</c:v>
                </c:pt>
                <c:pt idx="10">
                  <c:v>100.14700000000002</c:v>
                </c:pt>
                <c:pt idx="11">
                  <c:v>102.18300000000001</c:v>
                </c:pt>
                <c:pt idx="12">
                  <c:v>104.068</c:v>
                </c:pt>
                <c:pt idx="13">
                  <c:v>105.312</c:v>
                </c:pt>
                <c:pt idx="14">
                  <c:v>105.92700000000002</c:v>
                </c:pt>
                <c:pt idx="15">
                  <c:v>108.73</c:v>
                </c:pt>
                <c:pt idx="16">
                  <c:v>109.581</c:v>
                </c:pt>
                <c:pt idx="17">
                  <c:v>108.02</c:v>
                </c:pt>
                <c:pt idx="18">
                  <c:v>111.16999999999999</c:v>
                </c:pt>
                <c:pt idx="19">
                  <c:v>111.611</c:v>
                </c:pt>
                <c:pt idx="20">
                  <c:v>114.42700000000002</c:v>
                </c:pt>
                <c:pt idx="21">
                  <c:v>118.43300000000002</c:v>
                </c:pt>
                <c:pt idx="22">
                  <c:v>119.864</c:v>
                </c:pt>
                <c:pt idx="23">
                  <c:v>121.279</c:v>
                </c:pt>
                <c:pt idx="24">
                  <c:v>124.081</c:v>
                </c:pt>
                <c:pt idx="25">
                  <c:v>126.84399999999999</c:v>
                </c:pt>
                <c:pt idx="26">
                  <c:v>131.85000000000031</c:v>
                </c:pt>
                <c:pt idx="27">
                  <c:v>131.21699999999998</c:v>
                </c:pt>
                <c:pt idx="28">
                  <c:v>134.81100000000001</c:v>
                </c:pt>
                <c:pt idx="29">
                  <c:v>137.81700000000001</c:v>
                </c:pt>
                <c:pt idx="30">
                  <c:v>141.83800000000031</c:v>
                </c:pt>
                <c:pt idx="31">
                  <c:v>145.08200000000031</c:v>
                </c:pt>
                <c:pt idx="32">
                  <c:v>148.797</c:v>
                </c:pt>
                <c:pt idx="33">
                  <c:v>151.34399999999999</c:v>
                </c:pt>
                <c:pt idx="34">
                  <c:v>152.101</c:v>
                </c:pt>
                <c:pt idx="35">
                  <c:v>154.78700000000001</c:v>
                </c:pt>
                <c:pt idx="36">
                  <c:v>156.547</c:v>
                </c:pt>
                <c:pt idx="37">
                  <c:v>161.13499999999999</c:v>
                </c:pt>
                <c:pt idx="38">
                  <c:v>165.339</c:v>
                </c:pt>
                <c:pt idx="39">
                  <c:v>166.25</c:v>
                </c:pt>
                <c:pt idx="40">
                  <c:v>167.059</c:v>
                </c:pt>
                <c:pt idx="41">
                  <c:v>174.685</c:v>
                </c:pt>
                <c:pt idx="42">
                  <c:v>179.21299999999999</c:v>
                </c:pt>
                <c:pt idx="43">
                  <c:v>177.471</c:v>
                </c:pt>
                <c:pt idx="44">
                  <c:v>185.471</c:v>
                </c:pt>
                <c:pt idx="45">
                  <c:v>189.40100000000001</c:v>
                </c:pt>
                <c:pt idx="46">
                  <c:v>194.65100000000001</c:v>
                </c:pt>
                <c:pt idx="47">
                  <c:v>199.00399999999999</c:v>
                </c:pt>
                <c:pt idx="48">
                  <c:v>199.54399999999998</c:v>
                </c:pt>
                <c:pt idx="49">
                  <c:v>199.40300000000002</c:v>
                </c:pt>
                <c:pt idx="50">
                  <c:v>204.81800000000001</c:v>
                </c:pt>
                <c:pt idx="51">
                  <c:v>209.131</c:v>
                </c:pt>
                <c:pt idx="52">
                  <c:v>208.56</c:v>
                </c:pt>
              </c:numCache>
            </c:numRef>
          </c:val>
        </c:ser>
        <c:marker val="1"/>
        <c:axId val="104846848"/>
        <c:axId val="105346176"/>
      </c:lineChart>
      <c:catAx>
        <c:axId val="1048468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46176"/>
        <c:crosses val="autoZero"/>
        <c:auto val="1"/>
        <c:lblAlgn val="ctr"/>
        <c:lblOffset val="100"/>
      </c:catAx>
      <c:valAx>
        <c:axId val="105346176"/>
        <c:scaling>
          <c:orientation val="minMax"/>
        </c:scaling>
        <c:axPos val="l"/>
        <c:numFmt formatCode="General" sourceLinked="1"/>
        <c:maj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46848"/>
        <c:crosses val="autoZero"/>
        <c:crossBetween val="between"/>
      </c:valAx>
      <c:spPr>
        <a:noFill/>
        <a:ln w="25400">
          <a:noFill/>
        </a:ln>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strRef>
              <c:f>HoltWinterAddOutput5!$C$31</c:f>
              <c:strCache>
                <c:ptCount val="1"/>
                <c:pt idx="0">
                  <c:v>Actual</c:v>
                </c:pt>
              </c:strCache>
            </c:strRef>
          </c:tx>
          <c:marker>
            <c:symbol val="none"/>
          </c:marker>
          <c:cat>
            <c:strRef>
              <c:f>HoltWinterAddOutput5!$B$32:$B$86</c:f>
              <c:strCache>
                <c:ptCount val="55"/>
                <c:pt idx="0">
                  <c:v>2000Q1</c:v>
                </c:pt>
                <c:pt idx="1">
                  <c:v>2000Q2</c:v>
                </c:pt>
                <c:pt idx="2">
                  <c:v>2000Q3</c:v>
                </c:pt>
                <c:pt idx="3">
                  <c:v>2000Q4</c:v>
                </c:pt>
                <c:pt idx="4">
                  <c:v>2001Q1</c:v>
                </c:pt>
                <c:pt idx="5">
                  <c:v>2001Q2</c:v>
                </c:pt>
                <c:pt idx="6">
                  <c:v>2001Q3</c:v>
                </c:pt>
                <c:pt idx="7">
                  <c:v>2001Q4</c:v>
                </c:pt>
                <c:pt idx="8">
                  <c:v>2002Q1</c:v>
                </c:pt>
                <c:pt idx="9">
                  <c:v>2002Q2</c:v>
                </c:pt>
                <c:pt idx="10">
                  <c:v>2002Q3</c:v>
                </c:pt>
                <c:pt idx="11">
                  <c:v>2002Q4</c:v>
                </c:pt>
                <c:pt idx="12">
                  <c:v>2003Q1</c:v>
                </c:pt>
                <c:pt idx="13">
                  <c:v>2003Q2</c:v>
                </c:pt>
                <c:pt idx="14">
                  <c:v>2003Q3</c:v>
                </c:pt>
                <c:pt idx="15">
                  <c:v>2003Q4</c:v>
                </c:pt>
                <c:pt idx="16">
                  <c:v>2004Q1</c:v>
                </c:pt>
                <c:pt idx="17">
                  <c:v>2004Q2</c:v>
                </c:pt>
                <c:pt idx="18">
                  <c:v>2004Q3</c:v>
                </c:pt>
                <c:pt idx="19">
                  <c:v>2004Q4</c:v>
                </c:pt>
                <c:pt idx="20">
                  <c:v>2005Q1</c:v>
                </c:pt>
                <c:pt idx="21">
                  <c:v>2005Q2</c:v>
                </c:pt>
                <c:pt idx="22">
                  <c:v>2005Q3</c:v>
                </c:pt>
                <c:pt idx="23">
                  <c:v>2005Q4</c:v>
                </c:pt>
                <c:pt idx="24">
                  <c:v>2006Q1</c:v>
                </c:pt>
                <c:pt idx="25">
                  <c:v>2006Q2</c:v>
                </c:pt>
                <c:pt idx="26">
                  <c:v>2006Q3</c:v>
                </c:pt>
                <c:pt idx="27">
                  <c:v>2006Q4</c:v>
                </c:pt>
                <c:pt idx="28">
                  <c:v>2007Q1</c:v>
                </c:pt>
                <c:pt idx="29">
                  <c:v>2007Q2</c:v>
                </c:pt>
                <c:pt idx="30">
                  <c:v>2007Q3</c:v>
                </c:pt>
                <c:pt idx="31">
                  <c:v>2007Q4</c:v>
                </c:pt>
                <c:pt idx="32">
                  <c:v>2008Q1</c:v>
                </c:pt>
                <c:pt idx="33">
                  <c:v>2008Q2</c:v>
                </c:pt>
                <c:pt idx="34">
                  <c:v>2008Q3</c:v>
                </c:pt>
                <c:pt idx="35">
                  <c:v>2008Q4</c:v>
                </c:pt>
                <c:pt idx="36">
                  <c:v>2009Q1</c:v>
                </c:pt>
                <c:pt idx="37">
                  <c:v>2009Q2</c:v>
                </c:pt>
                <c:pt idx="38">
                  <c:v>2009Q3</c:v>
                </c:pt>
                <c:pt idx="39">
                  <c:v>2009Q4</c:v>
                </c:pt>
                <c:pt idx="40">
                  <c:v>2010Q1</c:v>
                </c:pt>
                <c:pt idx="41">
                  <c:v>2010Q2</c:v>
                </c:pt>
                <c:pt idx="42">
                  <c:v>2010Q3</c:v>
                </c:pt>
                <c:pt idx="43">
                  <c:v>2010Q4</c:v>
                </c:pt>
                <c:pt idx="44">
                  <c:v>2011Q1</c:v>
                </c:pt>
                <c:pt idx="45">
                  <c:v>2011Q2</c:v>
                </c:pt>
                <c:pt idx="46">
                  <c:v>2011Q3</c:v>
                </c:pt>
                <c:pt idx="47">
                  <c:v>2011Q4</c:v>
                </c:pt>
                <c:pt idx="48">
                  <c:v>2012Q1</c:v>
                </c:pt>
                <c:pt idx="49">
                  <c:v>2012Q2</c:v>
                </c:pt>
                <c:pt idx="50">
                  <c:v>2012Q3</c:v>
                </c:pt>
                <c:pt idx="51">
                  <c:v>2012Q4</c:v>
                </c:pt>
                <c:pt idx="52">
                  <c:v>2013Q1</c:v>
                </c:pt>
                <c:pt idx="53">
                  <c:v>2013Q2</c:v>
                </c:pt>
                <c:pt idx="54">
                  <c:v>2013Q3</c:v>
                </c:pt>
              </c:strCache>
            </c:strRef>
          </c:cat>
          <c:val>
            <c:numRef>
              <c:f>HoltWinterAddOutput5!$C$32:$C$86</c:f>
              <c:numCache>
                <c:formatCode>General</c:formatCode>
                <c:ptCount val="55"/>
                <c:pt idx="0">
                  <c:v>14.676</c:v>
                </c:pt>
                <c:pt idx="1">
                  <c:v>14.723000000000001</c:v>
                </c:pt>
                <c:pt idx="2">
                  <c:v>14.873000000000006</c:v>
                </c:pt>
                <c:pt idx="3">
                  <c:v>16.459</c:v>
                </c:pt>
                <c:pt idx="4">
                  <c:v>16.686</c:v>
                </c:pt>
                <c:pt idx="5">
                  <c:v>17.254000000000001</c:v>
                </c:pt>
                <c:pt idx="6">
                  <c:v>15.761000000000001</c:v>
                </c:pt>
                <c:pt idx="7">
                  <c:v>16.03</c:v>
                </c:pt>
                <c:pt idx="8">
                  <c:v>16.978999999999989</c:v>
                </c:pt>
                <c:pt idx="9">
                  <c:v>20.434000000000001</c:v>
                </c:pt>
                <c:pt idx="10">
                  <c:v>19.806000000000001</c:v>
                </c:pt>
                <c:pt idx="11">
                  <c:v>20.004000000000001</c:v>
                </c:pt>
                <c:pt idx="12">
                  <c:v>20.27999999999999</c:v>
                </c:pt>
                <c:pt idx="13">
                  <c:v>20.16</c:v>
                </c:pt>
                <c:pt idx="14">
                  <c:v>19.417999999999999</c:v>
                </c:pt>
                <c:pt idx="15">
                  <c:v>21.73</c:v>
                </c:pt>
                <c:pt idx="16">
                  <c:v>23.574000000000005</c:v>
                </c:pt>
                <c:pt idx="17">
                  <c:v>26.971</c:v>
                </c:pt>
                <c:pt idx="18">
                  <c:v>31.236000000000001</c:v>
                </c:pt>
                <c:pt idx="19">
                  <c:v>33.038000000000011</c:v>
                </c:pt>
                <c:pt idx="20">
                  <c:v>36.065000000000012</c:v>
                </c:pt>
                <c:pt idx="21">
                  <c:v>36.109000000000002</c:v>
                </c:pt>
                <c:pt idx="22">
                  <c:v>38.492000000000012</c:v>
                </c:pt>
                <c:pt idx="23">
                  <c:v>42.105000000000011</c:v>
                </c:pt>
                <c:pt idx="24">
                  <c:v>44.254000000000005</c:v>
                </c:pt>
                <c:pt idx="25">
                  <c:v>46.829000000000001</c:v>
                </c:pt>
                <c:pt idx="26">
                  <c:v>50.215000000000003</c:v>
                </c:pt>
                <c:pt idx="27">
                  <c:v>47.341999999999999</c:v>
                </c:pt>
                <c:pt idx="28">
                  <c:v>50.195000000000022</c:v>
                </c:pt>
                <c:pt idx="29">
                  <c:v>48.261000000000003</c:v>
                </c:pt>
                <c:pt idx="30">
                  <c:v>49.536000000000001</c:v>
                </c:pt>
                <c:pt idx="31">
                  <c:v>53.313999999999993</c:v>
                </c:pt>
                <c:pt idx="32">
                  <c:v>55.026000000000003</c:v>
                </c:pt>
                <c:pt idx="33">
                  <c:v>61.634</c:v>
                </c:pt>
                <c:pt idx="34">
                  <c:v>63.6</c:v>
                </c:pt>
                <c:pt idx="35">
                  <c:v>58.209000000000003</c:v>
                </c:pt>
                <c:pt idx="36">
                  <c:v>53.09</c:v>
                </c:pt>
                <c:pt idx="37">
                  <c:v>55.073</c:v>
                </c:pt>
                <c:pt idx="38">
                  <c:v>55.986000000000004</c:v>
                </c:pt>
                <c:pt idx="39">
                  <c:v>55.873999999999995</c:v>
                </c:pt>
                <c:pt idx="40">
                  <c:v>57.658000000000001</c:v>
                </c:pt>
                <c:pt idx="41">
                  <c:v>59.713000000000001</c:v>
                </c:pt>
                <c:pt idx="42">
                  <c:v>62.736000000000011</c:v>
                </c:pt>
                <c:pt idx="43">
                  <c:v>70.631999999999991</c:v>
                </c:pt>
                <c:pt idx="44">
                  <c:v>74.712999999999994</c:v>
                </c:pt>
                <c:pt idx="45">
                  <c:v>73.027999999999992</c:v>
                </c:pt>
                <c:pt idx="46">
                  <c:v>74.647000000000006</c:v>
                </c:pt>
                <c:pt idx="47">
                  <c:v>80.162999999999982</c:v>
                </c:pt>
                <c:pt idx="48">
                  <c:v>82.462000000000003</c:v>
                </c:pt>
                <c:pt idx="49">
                  <c:v>84.512</c:v>
                </c:pt>
                <c:pt idx="50">
                  <c:v>81.34</c:v>
                </c:pt>
                <c:pt idx="51">
                  <c:v>79.301000000000002</c:v>
                </c:pt>
                <c:pt idx="52">
                  <c:v>81.453999999999994</c:v>
                </c:pt>
                <c:pt idx="53">
                  <c:v>82.691000000000003</c:v>
                </c:pt>
                <c:pt idx="54">
                  <c:v>91.878999999999962</c:v>
                </c:pt>
              </c:numCache>
            </c:numRef>
          </c:val>
        </c:ser>
        <c:ser>
          <c:idx val="1"/>
          <c:order val="1"/>
          <c:tx>
            <c:strRef>
              <c:f>HoltWinterAddOutput5!$D$31</c:f>
              <c:strCache>
                <c:ptCount val="1"/>
                <c:pt idx="0">
                  <c:v>Forecast</c:v>
                </c:pt>
              </c:strCache>
            </c:strRef>
          </c:tx>
          <c:marker>
            <c:symbol val="none"/>
          </c:marker>
          <c:trendline>
            <c:trendlineType val="exp"/>
            <c:dispEq val="1"/>
            <c:trendlineLbl>
              <c:layout/>
              <c:numFmt formatCode="General" sourceLinked="0"/>
            </c:trendlineLbl>
          </c:trendline>
          <c:cat>
            <c:strRef>
              <c:f>HoltWinterAddOutput5!$B$32:$B$86</c:f>
              <c:strCache>
                <c:ptCount val="55"/>
                <c:pt idx="0">
                  <c:v>2000Q1</c:v>
                </c:pt>
                <c:pt idx="1">
                  <c:v>2000Q2</c:v>
                </c:pt>
                <c:pt idx="2">
                  <c:v>2000Q3</c:v>
                </c:pt>
                <c:pt idx="3">
                  <c:v>2000Q4</c:v>
                </c:pt>
                <c:pt idx="4">
                  <c:v>2001Q1</c:v>
                </c:pt>
                <c:pt idx="5">
                  <c:v>2001Q2</c:v>
                </c:pt>
                <c:pt idx="6">
                  <c:v>2001Q3</c:v>
                </c:pt>
                <c:pt idx="7">
                  <c:v>2001Q4</c:v>
                </c:pt>
                <c:pt idx="8">
                  <c:v>2002Q1</c:v>
                </c:pt>
                <c:pt idx="9">
                  <c:v>2002Q2</c:v>
                </c:pt>
                <c:pt idx="10">
                  <c:v>2002Q3</c:v>
                </c:pt>
                <c:pt idx="11">
                  <c:v>2002Q4</c:v>
                </c:pt>
                <c:pt idx="12">
                  <c:v>2003Q1</c:v>
                </c:pt>
                <c:pt idx="13">
                  <c:v>2003Q2</c:v>
                </c:pt>
                <c:pt idx="14">
                  <c:v>2003Q3</c:v>
                </c:pt>
                <c:pt idx="15">
                  <c:v>2003Q4</c:v>
                </c:pt>
                <c:pt idx="16">
                  <c:v>2004Q1</c:v>
                </c:pt>
                <c:pt idx="17">
                  <c:v>2004Q2</c:v>
                </c:pt>
                <c:pt idx="18">
                  <c:v>2004Q3</c:v>
                </c:pt>
                <c:pt idx="19">
                  <c:v>2004Q4</c:v>
                </c:pt>
                <c:pt idx="20">
                  <c:v>2005Q1</c:v>
                </c:pt>
                <c:pt idx="21">
                  <c:v>2005Q2</c:v>
                </c:pt>
                <c:pt idx="22">
                  <c:v>2005Q3</c:v>
                </c:pt>
                <c:pt idx="23">
                  <c:v>2005Q4</c:v>
                </c:pt>
                <c:pt idx="24">
                  <c:v>2006Q1</c:v>
                </c:pt>
                <c:pt idx="25">
                  <c:v>2006Q2</c:v>
                </c:pt>
                <c:pt idx="26">
                  <c:v>2006Q3</c:v>
                </c:pt>
                <c:pt idx="27">
                  <c:v>2006Q4</c:v>
                </c:pt>
                <c:pt idx="28">
                  <c:v>2007Q1</c:v>
                </c:pt>
                <c:pt idx="29">
                  <c:v>2007Q2</c:v>
                </c:pt>
                <c:pt idx="30">
                  <c:v>2007Q3</c:v>
                </c:pt>
                <c:pt idx="31">
                  <c:v>2007Q4</c:v>
                </c:pt>
                <c:pt idx="32">
                  <c:v>2008Q1</c:v>
                </c:pt>
                <c:pt idx="33">
                  <c:v>2008Q2</c:v>
                </c:pt>
                <c:pt idx="34">
                  <c:v>2008Q3</c:v>
                </c:pt>
                <c:pt idx="35">
                  <c:v>2008Q4</c:v>
                </c:pt>
                <c:pt idx="36">
                  <c:v>2009Q1</c:v>
                </c:pt>
                <c:pt idx="37">
                  <c:v>2009Q2</c:v>
                </c:pt>
                <c:pt idx="38">
                  <c:v>2009Q3</c:v>
                </c:pt>
                <c:pt idx="39">
                  <c:v>2009Q4</c:v>
                </c:pt>
                <c:pt idx="40">
                  <c:v>2010Q1</c:v>
                </c:pt>
                <c:pt idx="41">
                  <c:v>2010Q2</c:v>
                </c:pt>
                <c:pt idx="42">
                  <c:v>2010Q3</c:v>
                </c:pt>
                <c:pt idx="43">
                  <c:v>2010Q4</c:v>
                </c:pt>
                <c:pt idx="44">
                  <c:v>2011Q1</c:v>
                </c:pt>
                <c:pt idx="45">
                  <c:v>2011Q2</c:v>
                </c:pt>
                <c:pt idx="46">
                  <c:v>2011Q3</c:v>
                </c:pt>
                <c:pt idx="47">
                  <c:v>2011Q4</c:v>
                </c:pt>
                <c:pt idx="48">
                  <c:v>2012Q1</c:v>
                </c:pt>
                <c:pt idx="49">
                  <c:v>2012Q2</c:v>
                </c:pt>
                <c:pt idx="50">
                  <c:v>2012Q3</c:v>
                </c:pt>
                <c:pt idx="51">
                  <c:v>2012Q4</c:v>
                </c:pt>
                <c:pt idx="52">
                  <c:v>2013Q1</c:v>
                </c:pt>
                <c:pt idx="53">
                  <c:v>2013Q2</c:v>
                </c:pt>
                <c:pt idx="54">
                  <c:v>2013Q3</c:v>
                </c:pt>
              </c:strCache>
            </c:strRef>
          </c:cat>
          <c:val>
            <c:numRef>
              <c:f>HoltWinterAddOutput5!$D$32:$D$86</c:f>
              <c:numCache>
                <c:formatCode>General</c:formatCode>
                <c:ptCount val="55"/>
                <c:pt idx="0">
                  <c:v>14.41947977941178</c:v>
                </c:pt>
                <c:pt idx="1">
                  <c:v>15.809563573805988</c:v>
                </c:pt>
                <c:pt idx="2">
                  <c:v>13.719813947865292</c:v>
                </c:pt>
                <c:pt idx="3">
                  <c:v>16.134154025199138</c:v>
                </c:pt>
                <c:pt idx="4">
                  <c:v>16.912473718040207</c:v>
                </c:pt>
                <c:pt idx="5">
                  <c:v>17.829683543199632</c:v>
                </c:pt>
                <c:pt idx="6">
                  <c:v>16.29151919719212</c:v>
                </c:pt>
                <c:pt idx="7">
                  <c:v>16.97277245764456</c:v>
                </c:pt>
                <c:pt idx="8">
                  <c:v>16.357753562700417</c:v>
                </c:pt>
                <c:pt idx="9">
                  <c:v>18.032812126072471</c:v>
                </c:pt>
                <c:pt idx="10">
                  <c:v>19.542304627797886</c:v>
                </c:pt>
                <c:pt idx="11">
                  <c:v>21.148650084288708</c:v>
                </c:pt>
                <c:pt idx="12">
                  <c:v>20.461539515042265</c:v>
                </c:pt>
                <c:pt idx="13">
                  <c:v>21.421113126238165</c:v>
                </c:pt>
                <c:pt idx="14">
                  <c:v>19.152517904105096</c:v>
                </c:pt>
                <c:pt idx="15">
                  <c:v>20.621975193250975</c:v>
                </c:pt>
                <c:pt idx="16">
                  <c:v>22.170416880702703</c:v>
                </c:pt>
                <c:pt idx="17">
                  <c:v>24.790952583452697</c:v>
                </c:pt>
                <c:pt idx="18">
                  <c:v>26.233529107300122</c:v>
                </c:pt>
                <c:pt idx="19">
                  <c:v>32.97692540657269</c:v>
                </c:pt>
                <c:pt idx="20">
                  <c:v>33.991679509284467</c:v>
                </c:pt>
                <c:pt idx="21">
                  <c:v>37.823892694145435</c:v>
                </c:pt>
                <c:pt idx="22">
                  <c:v>35.72041313367113</c:v>
                </c:pt>
                <c:pt idx="23">
                  <c:v>40.424298584884205</c:v>
                </c:pt>
                <c:pt idx="24">
                  <c:v>43.333299520001127</c:v>
                </c:pt>
                <c:pt idx="25">
                  <c:v>46.226735029423914</c:v>
                </c:pt>
                <c:pt idx="26">
                  <c:v>46.783547564300498</c:v>
                </c:pt>
                <c:pt idx="27">
                  <c:v>52.528649604063254</c:v>
                </c:pt>
                <c:pt idx="28">
                  <c:v>48.601057873078496</c:v>
                </c:pt>
                <c:pt idx="29">
                  <c:v>52.188370660327521</c:v>
                </c:pt>
                <c:pt idx="30">
                  <c:v>48.012538645477363</c:v>
                </c:pt>
                <c:pt idx="31">
                  <c:v>51.494051638557821</c:v>
                </c:pt>
                <c:pt idx="32">
                  <c:v>54.59920557392271</c:v>
                </c:pt>
                <c:pt idx="33">
                  <c:v>57.006649007208537</c:v>
                </c:pt>
                <c:pt idx="34">
                  <c:v>61.830611484018846</c:v>
                </c:pt>
                <c:pt idx="35">
                  <c:v>66.062459160915026</c:v>
                </c:pt>
                <c:pt idx="36">
                  <c:v>59.49577237555696</c:v>
                </c:pt>
                <c:pt idx="37">
                  <c:v>54.665162995417774</c:v>
                </c:pt>
                <c:pt idx="38">
                  <c:v>54.58543088734779</c:v>
                </c:pt>
                <c:pt idx="39">
                  <c:v>57.703090854862424</c:v>
                </c:pt>
                <c:pt idx="40">
                  <c:v>56.747681093589954</c:v>
                </c:pt>
                <c:pt idx="41">
                  <c:v>59.250272444091678</c:v>
                </c:pt>
                <c:pt idx="42">
                  <c:v>59.282334203173228</c:v>
                </c:pt>
                <c:pt idx="43">
                  <c:v>64.608031560296126</c:v>
                </c:pt>
                <c:pt idx="44">
                  <c:v>72.093329488196204</c:v>
                </c:pt>
                <c:pt idx="45">
                  <c:v>77.027399055499089</c:v>
                </c:pt>
                <c:pt idx="46">
                  <c:v>73.106834715878549</c:v>
                </c:pt>
                <c:pt idx="47">
                  <c:v>76.89873961825397</c:v>
                </c:pt>
                <c:pt idx="48">
                  <c:v>81.836052407579785</c:v>
                </c:pt>
                <c:pt idx="49">
                  <c:v>84.859818158304336</c:v>
                </c:pt>
                <c:pt idx="50">
                  <c:v>84.875009665866969</c:v>
                </c:pt>
                <c:pt idx="51">
                  <c:v>83.629629865297446</c:v>
                </c:pt>
                <c:pt idx="52">
                  <c:v>80.575809188179619</c:v>
                </c:pt>
                <c:pt idx="53">
                  <c:v>83.419308192639065</c:v>
                </c:pt>
                <c:pt idx="54">
                  <c:v>82.598936026572659</c:v>
                </c:pt>
              </c:numCache>
            </c:numRef>
          </c:val>
        </c:ser>
        <c:marker val="1"/>
        <c:axId val="120143232"/>
        <c:axId val="126904576"/>
      </c:lineChart>
      <c:catAx>
        <c:axId val="120143232"/>
        <c:scaling>
          <c:orientation val="minMax"/>
        </c:scaling>
        <c:axPos val="b"/>
        <c:majorTickMark val="none"/>
        <c:tickLblPos val="nextTo"/>
        <c:crossAx val="126904576"/>
        <c:crosses val="autoZero"/>
        <c:auto val="1"/>
        <c:lblAlgn val="ctr"/>
        <c:lblOffset val="100"/>
      </c:catAx>
      <c:valAx>
        <c:axId val="126904576"/>
        <c:scaling>
          <c:orientation val="minMax"/>
        </c:scaling>
        <c:axPos val="l"/>
        <c:numFmt formatCode="General" sourceLinked="1"/>
        <c:majorTickMark val="none"/>
        <c:tickLblPos val="nextTo"/>
        <c:crossAx val="120143232"/>
        <c:crosses val="autoZero"/>
        <c:crossBetween val="between"/>
      </c:valAx>
    </c:plotArea>
    <c:legend>
      <c:legendPos val="b"/>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strRef>
              <c:f>MLR_TrainingScore4!$B$10</c:f>
              <c:strCache>
                <c:ptCount val="1"/>
                <c:pt idx="0">
                  <c:v>Predicted
Value</c:v>
                </c:pt>
              </c:strCache>
            </c:strRef>
          </c:tx>
          <c:marker>
            <c:symbol val="none"/>
          </c:marker>
          <c:trendline>
            <c:trendlineType val="linear"/>
          </c:trendline>
          <c:cat>
            <c:strRef>
              <c:f>MLR_TrainingScore4!$A$11:$A$63</c:f>
              <c:strCache>
                <c:ptCount val="53"/>
                <c:pt idx="0">
                  <c:v>2000Q3</c:v>
                </c:pt>
                <c:pt idx="1">
                  <c:v>2000Q4</c:v>
                </c:pt>
                <c:pt idx="2">
                  <c:v>2001Q1</c:v>
                </c:pt>
                <c:pt idx="3">
                  <c:v>2001Q2</c:v>
                </c:pt>
                <c:pt idx="4">
                  <c:v>2001Q3</c:v>
                </c:pt>
                <c:pt idx="5">
                  <c:v>2001Q4</c:v>
                </c:pt>
                <c:pt idx="6">
                  <c:v>2002Q1</c:v>
                </c:pt>
                <c:pt idx="7">
                  <c:v>2002Q2</c:v>
                </c:pt>
                <c:pt idx="8">
                  <c:v>2002Q3</c:v>
                </c:pt>
                <c:pt idx="9">
                  <c:v>2002Q4</c:v>
                </c:pt>
                <c:pt idx="10">
                  <c:v>2003Q1</c:v>
                </c:pt>
                <c:pt idx="11">
                  <c:v>2003Q2</c:v>
                </c:pt>
                <c:pt idx="12">
                  <c:v>2003Q3</c:v>
                </c:pt>
                <c:pt idx="13">
                  <c:v>2003Q4</c:v>
                </c:pt>
                <c:pt idx="14">
                  <c:v>2004Q1</c:v>
                </c:pt>
                <c:pt idx="15">
                  <c:v>2004Q2</c:v>
                </c:pt>
                <c:pt idx="16">
                  <c:v>2004Q3</c:v>
                </c:pt>
                <c:pt idx="17">
                  <c:v>2004Q4</c:v>
                </c:pt>
                <c:pt idx="18">
                  <c:v>2005Q1</c:v>
                </c:pt>
                <c:pt idx="19">
                  <c:v>2005Q2</c:v>
                </c:pt>
                <c:pt idx="20">
                  <c:v>2005Q3</c:v>
                </c:pt>
                <c:pt idx="21">
                  <c:v>2005Q4</c:v>
                </c:pt>
                <c:pt idx="22">
                  <c:v>2006Q1</c:v>
                </c:pt>
                <c:pt idx="23">
                  <c:v>2006Q2</c:v>
                </c:pt>
                <c:pt idx="24">
                  <c:v>2006Q3</c:v>
                </c:pt>
                <c:pt idx="25">
                  <c:v>2006Q4</c:v>
                </c:pt>
                <c:pt idx="26">
                  <c:v>2007Q1</c:v>
                </c:pt>
                <c:pt idx="27">
                  <c:v>2007Q2</c:v>
                </c:pt>
                <c:pt idx="28">
                  <c:v>2007Q3</c:v>
                </c:pt>
                <c:pt idx="29">
                  <c:v>2007Q4</c:v>
                </c:pt>
                <c:pt idx="30">
                  <c:v>2008Q1</c:v>
                </c:pt>
                <c:pt idx="31">
                  <c:v>2008Q2</c:v>
                </c:pt>
                <c:pt idx="32">
                  <c:v>2008Q3</c:v>
                </c:pt>
                <c:pt idx="33">
                  <c:v>2008Q4</c:v>
                </c:pt>
                <c:pt idx="34">
                  <c:v>2009Q1</c:v>
                </c:pt>
                <c:pt idx="35">
                  <c:v>2009Q2</c:v>
                </c:pt>
                <c:pt idx="36">
                  <c:v>2009Q3</c:v>
                </c:pt>
                <c:pt idx="37">
                  <c:v>2009Q4</c:v>
                </c:pt>
                <c:pt idx="38">
                  <c:v>2010Q1</c:v>
                </c:pt>
                <c:pt idx="39">
                  <c:v>2010Q2</c:v>
                </c:pt>
                <c:pt idx="40">
                  <c:v>2010Q3</c:v>
                </c:pt>
                <c:pt idx="41">
                  <c:v>2010Q4</c:v>
                </c:pt>
                <c:pt idx="42">
                  <c:v>2011Q1</c:v>
                </c:pt>
                <c:pt idx="43">
                  <c:v>2011Q2</c:v>
                </c:pt>
                <c:pt idx="44">
                  <c:v>2011Q3</c:v>
                </c:pt>
                <c:pt idx="45">
                  <c:v>2011Q4</c:v>
                </c:pt>
                <c:pt idx="46">
                  <c:v>2012Q1</c:v>
                </c:pt>
                <c:pt idx="47">
                  <c:v>2012Q2</c:v>
                </c:pt>
                <c:pt idx="48">
                  <c:v>2012Q3</c:v>
                </c:pt>
                <c:pt idx="49">
                  <c:v>2012Q4</c:v>
                </c:pt>
                <c:pt idx="50">
                  <c:v>2013Q1</c:v>
                </c:pt>
                <c:pt idx="51">
                  <c:v>2013Q2</c:v>
                </c:pt>
                <c:pt idx="52">
                  <c:v>2013Q3</c:v>
                </c:pt>
              </c:strCache>
            </c:strRef>
          </c:cat>
          <c:val>
            <c:numRef>
              <c:f>MLR_TrainingScore4!$B$11:$B$63</c:f>
              <c:numCache>
                <c:formatCode>General</c:formatCode>
                <c:ptCount val="53"/>
                <c:pt idx="0">
                  <c:v>19.305123626942233</c:v>
                </c:pt>
                <c:pt idx="1">
                  <c:v>21.790301406244396</c:v>
                </c:pt>
                <c:pt idx="2">
                  <c:v>22.86387629036685</c:v>
                </c:pt>
                <c:pt idx="3">
                  <c:v>22.666467108948005</c:v>
                </c:pt>
                <c:pt idx="4">
                  <c:v>23.909171884073341</c:v>
                </c:pt>
                <c:pt idx="5">
                  <c:v>24.310575970399036</c:v>
                </c:pt>
                <c:pt idx="6">
                  <c:v>23.629385138076387</c:v>
                </c:pt>
                <c:pt idx="7">
                  <c:v>24.580823173581368</c:v>
                </c:pt>
                <c:pt idx="8">
                  <c:v>25.584542210180675</c:v>
                </c:pt>
                <c:pt idx="9">
                  <c:v>27.218819700171323</c:v>
                </c:pt>
                <c:pt idx="10">
                  <c:v>28.276190085827082</c:v>
                </c:pt>
                <c:pt idx="11">
                  <c:v>31.000270630214548</c:v>
                </c:pt>
                <c:pt idx="12">
                  <c:v>31.252228861938708</c:v>
                </c:pt>
                <c:pt idx="13">
                  <c:v>31.933300184249138</c:v>
                </c:pt>
                <c:pt idx="14">
                  <c:v>33.166505007557667</c:v>
                </c:pt>
                <c:pt idx="15">
                  <c:v>36.594447085459301</c:v>
                </c:pt>
                <c:pt idx="16">
                  <c:v>30.80477656215615</c:v>
                </c:pt>
                <c:pt idx="17">
                  <c:v>38.026417959708546</c:v>
                </c:pt>
                <c:pt idx="18">
                  <c:v>41.365535682211693</c:v>
                </c:pt>
                <c:pt idx="19">
                  <c:v>41.888850874720184</c:v>
                </c:pt>
                <c:pt idx="20">
                  <c:v>46.970230663484024</c:v>
                </c:pt>
                <c:pt idx="21">
                  <c:v>46.220026647117308</c:v>
                </c:pt>
                <c:pt idx="22">
                  <c:v>49.8304997626445</c:v>
                </c:pt>
                <c:pt idx="23">
                  <c:v>52.496975531263878</c:v>
                </c:pt>
                <c:pt idx="24">
                  <c:v>56.781254354833344</c:v>
                </c:pt>
                <c:pt idx="25">
                  <c:v>59.017204218828816</c:v>
                </c:pt>
                <c:pt idx="26">
                  <c:v>57.400740024992814</c:v>
                </c:pt>
                <c:pt idx="27">
                  <c:v>59.762878117575617</c:v>
                </c:pt>
                <c:pt idx="28">
                  <c:v>58.311683653848675</c:v>
                </c:pt>
                <c:pt idx="29">
                  <c:v>61.096169720834951</c:v>
                </c:pt>
                <c:pt idx="30">
                  <c:v>65.347921400408325</c:v>
                </c:pt>
                <c:pt idx="31">
                  <c:v>74.274974098528602</c:v>
                </c:pt>
                <c:pt idx="32">
                  <c:v>75.208655969955927</c:v>
                </c:pt>
                <c:pt idx="33">
                  <c:v>85.038958606328748</c:v>
                </c:pt>
                <c:pt idx="34">
                  <c:v>77.389296429388764</c:v>
                </c:pt>
                <c:pt idx="35">
                  <c:v>68.838573082775653</c:v>
                </c:pt>
                <c:pt idx="36">
                  <c:v>71.73839974179127</c:v>
                </c:pt>
                <c:pt idx="37">
                  <c:v>75.068099313068188</c:v>
                </c:pt>
                <c:pt idx="38">
                  <c:v>81.172821309399467</c:v>
                </c:pt>
                <c:pt idx="39">
                  <c:v>83.515915604069903</c:v>
                </c:pt>
                <c:pt idx="40">
                  <c:v>86.548368664806404</c:v>
                </c:pt>
                <c:pt idx="41">
                  <c:v>86.613194901250694</c:v>
                </c:pt>
                <c:pt idx="42">
                  <c:v>87.765980342342502</c:v>
                </c:pt>
                <c:pt idx="43">
                  <c:v>92.927624241848662</c:v>
                </c:pt>
                <c:pt idx="44">
                  <c:v>99.974790874303281</c:v>
                </c:pt>
                <c:pt idx="45">
                  <c:v>99.926420355765686</c:v>
                </c:pt>
                <c:pt idx="46">
                  <c:v>108.42686449277532</c:v>
                </c:pt>
                <c:pt idx="47">
                  <c:v>110.40921070365772</c:v>
                </c:pt>
                <c:pt idx="48">
                  <c:v>108.05058048638148</c:v>
                </c:pt>
                <c:pt idx="49">
                  <c:v>110.46943536481119</c:v>
                </c:pt>
                <c:pt idx="50">
                  <c:v>112.45461983392589</c:v>
                </c:pt>
                <c:pt idx="51">
                  <c:v>113.23733869265857</c:v>
                </c:pt>
                <c:pt idx="52">
                  <c:v>111.69268335130712</c:v>
                </c:pt>
              </c:numCache>
            </c:numRef>
          </c:val>
        </c:ser>
        <c:ser>
          <c:idx val="1"/>
          <c:order val="1"/>
          <c:tx>
            <c:strRef>
              <c:f>MLR_TrainingScore4!$C$10</c:f>
              <c:strCache>
                <c:ptCount val="1"/>
                <c:pt idx="0">
                  <c:v>Actual
Value</c:v>
                </c:pt>
              </c:strCache>
            </c:strRef>
          </c:tx>
          <c:marker>
            <c:symbol val="none"/>
          </c:marker>
          <c:cat>
            <c:strRef>
              <c:f>MLR_TrainingScore4!$A$11:$A$63</c:f>
              <c:strCache>
                <c:ptCount val="53"/>
                <c:pt idx="0">
                  <c:v>2000Q3</c:v>
                </c:pt>
                <c:pt idx="1">
                  <c:v>2000Q4</c:v>
                </c:pt>
                <c:pt idx="2">
                  <c:v>2001Q1</c:v>
                </c:pt>
                <c:pt idx="3">
                  <c:v>2001Q2</c:v>
                </c:pt>
                <c:pt idx="4">
                  <c:v>2001Q3</c:v>
                </c:pt>
                <c:pt idx="5">
                  <c:v>2001Q4</c:v>
                </c:pt>
                <c:pt idx="6">
                  <c:v>2002Q1</c:v>
                </c:pt>
                <c:pt idx="7">
                  <c:v>2002Q2</c:v>
                </c:pt>
                <c:pt idx="8">
                  <c:v>2002Q3</c:v>
                </c:pt>
                <c:pt idx="9">
                  <c:v>2002Q4</c:v>
                </c:pt>
                <c:pt idx="10">
                  <c:v>2003Q1</c:v>
                </c:pt>
                <c:pt idx="11">
                  <c:v>2003Q2</c:v>
                </c:pt>
                <c:pt idx="12">
                  <c:v>2003Q3</c:v>
                </c:pt>
                <c:pt idx="13">
                  <c:v>2003Q4</c:v>
                </c:pt>
                <c:pt idx="14">
                  <c:v>2004Q1</c:v>
                </c:pt>
                <c:pt idx="15">
                  <c:v>2004Q2</c:v>
                </c:pt>
                <c:pt idx="16">
                  <c:v>2004Q3</c:v>
                </c:pt>
                <c:pt idx="17">
                  <c:v>2004Q4</c:v>
                </c:pt>
                <c:pt idx="18">
                  <c:v>2005Q1</c:v>
                </c:pt>
                <c:pt idx="19">
                  <c:v>2005Q2</c:v>
                </c:pt>
                <c:pt idx="20">
                  <c:v>2005Q3</c:v>
                </c:pt>
                <c:pt idx="21">
                  <c:v>2005Q4</c:v>
                </c:pt>
                <c:pt idx="22">
                  <c:v>2006Q1</c:v>
                </c:pt>
                <c:pt idx="23">
                  <c:v>2006Q2</c:v>
                </c:pt>
                <c:pt idx="24">
                  <c:v>2006Q3</c:v>
                </c:pt>
                <c:pt idx="25">
                  <c:v>2006Q4</c:v>
                </c:pt>
                <c:pt idx="26">
                  <c:v>2007Q1</c:v>
                </c:pt>
                <c:pt idx="27">
                  <c:v>2007Q2</c:v>
                </c:pt>
                <c:pt idx="28">
                  <c:v>2007Q3</c:v>
                </c:pt>
                <c:pt idx="29">
                  <c:v>2007Q4</c:v>
                </c:pt>
                <c:pt idx="30">
                  <c:v>2008Q1</c:v>
                </c:pt>
                <c:pt idx="31">
                  <c:v>2008Q2</c:v>
                </c:pt>
                <c:pt idx="32">
                  <c:v>2008Q3</c:v>
                </c:pt>
                <c:pt idx="33">
                  <c:v>2008Q4</c:v>
                </c:pt>
                <c:pt idx="34">
                  <c:v>2009Q1</c:v>
                </c:pt>
                <c:pt idx="35">
                  <c:v>2009Q2</c:v>
                </c:pt>
                <c:pt idx="36">
                  <c:v>2009Q3</c:v>
                </c:pt>
                <c:pt idx="37">
                  <c:v>2009Q4</c:v>
                </c:pt>
                <c:pt idx="38">
                  <c:v>2010Q1</c:v>
                </c:pt>
                <c:pt idx="39">
                  <c:v>2010Q2</c:v>
                </c:pt>
                <c:pt idx="40">
                  <c:v>2010Q3</c:v>
                </c:pt>
                <c:pt idx="41">
                  <c:v>2010Q4</c:v>
                </c:pt>
                <c:pt idx="42">
                  <c:v>2011Q1</c:v>
                </c:pt>
                <c:pt idx="43">
                  <c:v>2011Q2</c:v>
                </c:pt>
                <c:pt idx="44">
                  <c:v>2011Q3</c:v>
                </c:pt>
                <c:pt idx="45">
                  <c:v>2011Q4</c:v>
                </c:pt>
                <c:pt idx="46">
                  <c:v>2012Q1</c:v>
                </c:pt>
                <c:pt idx="47">
                  <c:v>2012Q2</c:v>
                </c:pt>
                <c:pt idx="48">
                  <c:v>2012Q3</c:v>
                </c:pt>
                <c:pt idx="49">
                  <c:v>2012Q4</c:v>
                </c:pt>
                <c:pt idx="50">
                  <c:v>2013Q1</c:v>
                </c:pt>
                <c:pt idx="51">
                  <c:v>2013Q2</c:v>
                </c:pt>
                <c:pt idx="52">
                  <c:v>2013Q3</c:v>
                </c:pt>
              </c:strCache>
            </c:strRef>
          </c:cat>
          <c:val>
            <c:numRef>
              <c:f>MLR_TrainingScore4!$C$11:$C$63</c:f>
              <c:numCache>
                <c:formatCode>General</c:formatCode>
                <c:ptCount val="53"/>
                <c:pt idx="0">
                  <c:v>23.282999999999983</c:v>
                </c:pt>
                <c:pt idx="1">
                  <c:v>24.224999999999991</c:v>
                </c:pt>
                <c:pt idx="2">
                  <c:v>23.686</c:v>
                </c:pt>
                <c:pt idx="3">
                  <c:v>24.461999999999989</c:v>
                </c:pt>
                <c:pt idx="4">
                  <c:v>24.542000000000002</c:v>
                </c:pt>
                <c:pt idx="5">
                  <c:v>23.343</c:v>
                </c:pt>
                <c:pt idx="6">
                  <c:v>23.699000000000005</c:v>
                </c:pt>
                <c:pt idx="7">
                  <c:v>24.361000000000001</c:v>
                </c:pt>
                <c:pt idx="8">
                  <c:v>25.751999999999999</c:v>
                </c:pt>
                <c:pt idx="9">
                  <c:v>26.638000000000005</c:v>
                </c:pt>
                <c:pt idx="10">
                  <c:v>29.24</c:v>
                </c:pt>
                <c:pt idx="11">
                  <c:v>29.452000000000002</c:v>
                </c:pt>
                <c:pt idx="12">
                  <c:v>29.742999999999984</c:v>
                </c:pt>
                <c:pt idx="13">
                  <c:v>30.641999999999999</c:v>
                </c:pt>
                <c:pt idx="14">
                  <c:v>34.005000000000003</c:v>
                </c:pt>
                <c:pt idx="15">
                  <c:v>27.824999999999999</c:v>
                </c:pt>
                <c:pt idx="16">
                  <c:v>34.142000000000003</c:v>
                </c:pt>
                <c:pt idx="17">
                  <c:v>38.279000000000003</c:v>
                </c:pt>
                <c:pt idx="18">
                  <c:v>39.03</c:v>
                </c:pt>
                <c:pt idx="19">
                  <c:v>44.152000000000001</c:v>
                </c:pt>
                <c:pt idx="20">
                  <c:v>43.688000000000002</c:v>
                </c:pt>
                <c:pt idx="21">
                  <c:v>47.029000000000003</c:v>
                </c:pt>
                <c:pt idx="22">
                  <c:v>49.963000000000001</c:v>
                </c:pt>
                <c:pt idx="23">
                  <c:v>54.576000000000001</c:v>
                </c:pt>
                <c:pt idx="24">
                  <c:v>57.25</c:v>
                </c:pt>
                <c:pt idx="25">
                  <c:v>55.458999999999996</c:v>
                </c:pt>
                <c:pt idx="26">
                  <c:v>57.241</c:v>
                </c:pt>
                <c:pt idx="27">
                  <c:v>55.484999999999999</c:v>
                </c:pt>
                <c:pt idx="28">
                  <c:v>57.728000000000023</c:v>
                </c:pt>
                <c:pt idx="29">
                  <c:v>62.195000000000022</c:v>
                </c:pt>
                <c:pt idx="30">
                  <c:v>72.06</c:v>
                </c:pt>
                <c:pt idx="31">
                  <c:v>74.172999999999988</c:v>
                </c:pt>
                <c:pt idx="32">
                  <c:v>84.634</c:v>
                </c:pt>
                <c:pt idx="33">
                  <c:v>77.587999999999994</c:v>
                </c:pt>
                <c:pt idx="34">
                  <c:v>66.760000000000005</c:v>
                </c:pt>
                <c:pt idx="35">
                  <c:v>67.670999999999978</c:v>
                </c:pt>
                <c:pt idx="36">
                  <c:v>70.930000000000007</c:v>
                </c:pt>
                <c:pt idx="37">
                  <c:v>77.557999999999993</c:v>
                </c:pt>
                <c:pt idx="38">
                  <c:v>80.670999999999978</c:v>
                </c:pt>
                <c:pt idx="39">
                  <c:v>83.962999999999994</c:v>
                </c:pt>
                <c:pt idx="40">
                  <c:v>84.084000000000003</c:v>
                </c:pt>
                <c:pt idx="41">
                  <c:v>84.869</c:v>
                </c:pt>
                <c:pt idx="42">
                  <c:v>90.082999999999998</c:v>
                </c:pt>
                <c:pt idx="43">
                  <c:v>98.040999999999997</c:v>
                </c:pt>
                <c:pt idx="44">
                  <c:v>98.789000000000001</c:v>
                </c:pt>
                <c:pt idx="45">
                  <c:v>107.59699999999999</c:v>
                </c:pt>
                <c:pt idx="46">
                  <c:v>110.67100000000001</c:v>
                </c:pt>
                <c:pt idx="47">
                  <c:v>108.14400000000002</c:v>
                </c:pt>
                <c:pt idx="48">
                  <c:v>109.869</c:v>
                </c:pt>
                <c:pt idx="49">
                  <c:v>111.809</c:v>
                </c:pt>
                <c:pt idx="50">
                  <c:v>112.48699999999999</c:v>
                </c:pt>
                <c:pt idx="51">
                  <c:v>110.453</c:v>
                </c:pt>
                <c:pt idx="52">
                  <c:v>110.127</c:v>
                </c:pt>
              </c:numCache>
            </c:numRef>
          </c:val>
        </c:ser>
        <c:marker val="1"/>
        <c:axId val="128161664"/>
        <c:axId val="128163200"/>
      </c:lineChart>
      <c:catAx>
        <c:axId val="128161664"/>
        <c:scaling>
          <c:orientation val="minMax"/>
        </c:scaling>
        <c:axPos val="b"/>
        <c:tickLblPos val="nextTo"/>
        <c:crossAx val="128163200"/>
        <c:crosses val="autoZero"/>
        <c:auto val="1"/>
        <c:lblAlgn val="ctr"/>
        <c:lblOffset val="100"/>
      </c:catAx>
      <c:valAx>
        <c:axId val="128163200"/>
        <c:scaling>
          <c:orientation val="minMax"/>
        </c:scaling>
        <c:axPos val="l"/>
        <c:majorGridlines/>
        <c:numFmt formatCode="General" sourceLinked="1"/>
        <c:tickLblPos val="nextTo"/>
        <c:crossAx val="128161664"/>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2"/>
          <c:order val="0"/>
          <c:tx>
            <c:strRef>
              <c:f>MLR_TrainScore1!$D$5</c:f>
              <c:strCache>
                <c:ptCount val="1"/>
                <c:pt idx="0">
                  <c:v>Predicted Value</c:v>
                </c:pt>
              </c:strCache>
            </c:strRef>
          </c:tx>
          <c:marker>
            <c:symbol val="none"/>
          </c:marker>
          <c:val>
            <c:numRef>
              <c:f>MLR_TrainScore1!$D$6:$D$69</c:f>
              <c:numCache>
                <c:formatCode>General</c:formatCode>
                <c:ptCount val="64"/>
                <c:pt idx="0">
                  <c:v>28.0786553599999</c:v>
                </c:pt>
                <c:pt idx="1">
                  <c:v>29.939825290000005</c:v>
                </c:pt>
                <c:pt idx="2">
                  <c:v>31.800995220000043</c:v>
                </c:pt>
                <c:pt idx="3">
                  <c:v>33.662165150000071</c:v>
                </c:pt>
                <c:pt idx="4">
                  <c:v>35.523335079999995</c:v>
                </c:pt>
                <c:pt idx="5">
                  <c:v>37.384505009999899</c:v>
                </c:pt>
                <c:pt idx="6">
                  <c:v>39.245674940000072</c:v>
                </c:pt>
                <c:pt idx="7">
                  <c:v>41.106844869999996</c:v>
                </c:pt>
                <c:pt idx="8">
                  <c:v>42.968014799999963</c:v>
                </c:pt>
                <c:pt idx="9">
                  <c:v>44.829184729999902</c:v>
                </c:pt>
                <c:pt idx="10">
                  <c:v>46.690354659999912</c:v>
                </c:pt>
                <c:pt idx="11">
                  <c:v>48.551524589999929</c:v>
                </c:pt>
                <c:pt idx="12">
                  <c:v>50.412694519999995</c:v>
                </c:pt>
                <c:pt idx="13">
                  <c:v>52.273864449999998</c:v>
                </c:pt>
                <c:pt idx="14">
                  <c:v>54.135034380000072</c:v>
                </c:pt>
                <c:pt idx="15">
                  <c:v>55.996204309999911</c:v>
                </c:pt>
                <c:pt idx="16">
                  <c:v>57.857374239999899</c:v>
                </c:pt>
                <c:pt idx="17">
                  <c:v>59.718544170000001</c:v>
                </c:pt>
                <c:pt idx="18">
                  <c:v>61.579714100000011</c:v>
                </c:pt>
                <c:pt idx="19">
                  <c:v>63.440884029999829</c:v>
                </c:pt>
                <c:pt idx="20">
                  <c:v>65.302053959999881</c:v>
                </c:pt>
                <c:pt idx="21">
                  <c:v>67.163223889999927</c:v>
                </c:pt>
                <c:pt idx="22">
                  <c:v>69.02439382</c:v>
                </c:pt>
                <c:pt idx="23">
                  <c:v>70.885563750000003</c:v>
                </c:pt>
                <c:pt idx="24">
                  <c:v>72.74673368000019</c:v>
                </c:pt>
                <c:pt idx="25">
                  <c:v>74.607903609999894</c:v>
                </c:pt>
                <c:pt idx="26">
                  <c:v>76.469073539999883</c:v>
                </c:pt>
                <c:pt idx="27">
                  <c:v>78.330243470000042</c:v>
                </c:pt>
                <c:pt idx="28">
                  <c:v>80.191413400000158</c:v>
                </c:pt>
                <c:pt idx="29">
                  <c:v>82.052583329999948</c:v>
                </c:pt>
                <c:pt idx="30">
                  <c:v>83.913753259999893</c:v>
                </c:pt>
                <c:pt idx="31">
                  <c:v>85.774923189999896</c:v>
                </c:pt>
                <c:pt idx="32">
                  <c:v>87.636093119999757</c:v>
                </c:pt>
                <c:pt idx="33">
                  <c:v>89.497263050000299</c:v>
                </c:pt>
                <c:pt idx="34">
                  <c:v>91.358432979999648</c:v>
                </c:pt>
                <c:pt idx="35">
                  <c:v>93.219602909999907</c:v>
                </c:pt>
                <c:pt idx="36">
                  <c:v>95.080772839999554</c:v>
                </c:pt>
                <c:pt idx="37">
                  <c:v>96.941942769999926</c:v>
                </c:pt>
                <c:pt idx="38">
                  <c:v>98.8031127</c:v>
                </c:pt>
                <c:pt idx="39">
                  <c:v>100.66428262999899</c:v>
                </c:pt>
                <c:pt idx="40">
                  <c:v>102.52545255999885</c:v>
                </c:pt>
                <c:pt idx="41">
                  <c:v>104.38662248999914</c:v>
                </c:pt>
                <c:pt idx="42">
                  <c:v>106.24779242000002</c:v>
                </c:pt>
                <c:pt idx="43">
                  <c:v>108.10896234999986</c:v>
                </c:pt>
                <c:pt idx="44">
                  <c:v>109.97013228</c:v>
                </c:pt>
                <c:pt idx="45">
                  <c:v>111.831302209999</c:v>
                </c:pt>
                <c:pt idx="46">
                  <c:v>113.69247213999871</c:v>
                </c:pt>
                <c:pt idx="47">
                  <c:v>115.55364207</c:v>
                </c:pt>
                <c:pt idx="48">
                  <c:v>117.41481200000014</c:v>
                </c:pt>
                <c:pt idx="49">
                  <c:v>119.27598192999986</c:v>
                </c:pt>
                <c:pt idx="50">
                  <c:v>121.13715185999898</c:v>
                </c:pt>
                <c:pt idx="51">
                  <c:v>122.99832178999912</c:v>
                </c:pt>
                <c:pt idx="52">
                  <c:v>124.85949171999886</c:v>
                </c:pt>
                <c:pt idx="53">
                  <c:v>126.72066165000012</c:v>
                </c:pt>
                <c:pt idx="54">
                  <c:v>128.58183158000028</c:v>
                </c:pt>
                <c:pt idx="55">
                  <c:v>130.44300150999999</c:v>
                </c:pt>
                <c:pt idx="56">
                  <c:v>132.30417144</c:v>
                </c:pt>
                <c:pt idx="57">
                  <c:v>134.16534136999928</c:v>
                </c:pt>
                <c:pt idx="58">
                  <c:v>136.02651130000001</c:v>
                </c:pt>
                <c:pt idx="59">
                  <c:v>137.88768123</c:v>
                </c:pt>
                <c:pt idx="60">
                  <c:v>139.74885115999999</c:v>
                </c:pt>
                <c:pt idx="61">
                  <c:v>141.61002109</c:v>
                </c:pt>
                <c:pt idx="62">
                  <c:v>143.47119101999928</c:v>
                </c:pt>
                <c:pt idx="63">
                  <c:v>145.33236095000038</c:v>
                </c:pt>
              </c:numCache>
            </c:numRef>
          </c:val>
        </c:ser>
        <c:ser>
          <c:idx val="3"/>
          <c:order val="1"/>
          <c:tx>
            <c:strRef>
              <c:f>MLR_TrainScore1!$E$5</c:f>
              <c:strCache>
                <c:ptCount val="1"/>
                <c:pt idx="0">
                  <c:v>Actual Value</c:v>
                </c:pt>
              </c:strCache>
            </c:strRef>
          </c:tx>
          <c:marker>
            <c:symbol val="none"/>
          </c:marker>
          <c:val>
            <c:numRef>
              <c:f>MLR_TrainScore1!$E$6:$E$69</c:f>
              <c:numCache>
                <c:formatCode>General</c:formatCode>
                <c:ptCount val="64"/>
                <c:pt idx="0">
                  <c:v>41.056000000000004</c:v>
                </c:pt>
                <c:pt idx="1">
                  <c:v>38.57</c:v>
                </c:pt>
                <c:pt idx="2">
                  <c:v>38.409000000000006</c:v>
                </c:pt>
                <c:pt idx="3">
                  <c:v>34.613</c:v>
                </c:pt>
                <c:pt idx="4">
                  <c:v>36.201000000000001</c:v>
                </c:pt>
                <c:pt idx="5">
                  <c:v>37.917000000000002</c:v>
                </c:pt>
                <c:pt idx="6">
                  <c:v>36.756</c:v>
                </c:pt>
                <c:pt idx="7">
                  <c:v>37.638000000000012</c:v>
                </c:pt>
                <c:pt idx="8">
                  <c:v>38.531000000000006</c:v>
                </c:pt>
                <c:pt idx="9">
                  <c:v>41.18</c:v>
                </c:pt>
                <c:pt idx="10">
                  <c:v>42.003</c:v>
                </c:pt>
                <c:pt idx="11">
                  <c:v>43.324000000000005</c:v>
                </c:pt>
                <c:pt idx="12">
                  <c:v>43.502000000000002</c:v>
                </c:pt>
                <c:pt idx="13">
                  <c:v>44.722000000000079</c:v>
                </c:pt>
                <c:pt idx="14">
                  <c:v>47.678000000000011</c:v>
                </c:pt>
                <c:pt idx="15">
                  <c:v>47.704000000000001</c:v>
                </c:pt>
                <c:pt idx="16">
                  <c:v>50.441000000000003</c:v>
                </c:pt>
                <c:pt idx="17">
                  <c:v>54.759</c:v>
                </c:pt>
                <c:pt idx="18">
                  <c:v>57.438000000000002</c:v>
                </c:pt>
                <c:pt idx="19">
                  <c:v>59.425000000000011</c:v>
                </c:pt>
                <c:pt idx="20">
                  <c:v>62.853000000000002</c:v>
                </c:pt>
                <c:pt idx="21">
                  <c:v>64.078000000000003</c:v>
                </c:pt>
                <c:pt idx="22">
                  <c:v>66.641000000000005</c:v>
                </c:pt>
                <c:pt idx="23">
                  <c:v>70.081000000000003</c:v>
                </c:pt>
                <c:pt idx="24">
                  <c:v>73.685000000000002</c:v>
                </c:pt>
                <c:pt idx="25">
                  <c:v>73.253</c:v>
                </c:pt>
                <c:pt idx="26">
                  <c:v>75.287999999999997</c:v>
                </c:pt>
                <c:pt idx="27">
                  <c:v>81.518000000000001</c:v>
                </c:pt>
                <c:pt idx="28">
                  <c:v>86.497000000000142</c:v>
                </c:pt>
                <c:pt idx="29">
                  <c:v>88.513999999999996</c:v>
                </c:pt>
                <c:pt idx="30">
                  <c:v>91.170999999999978</c:v>
                </c:pt>
                <c:pt idx="31">
                  <c:v>95.087000000000003</c:v>
                </c:pt>
                <c:pt idx="32">
                  <c:v>98.338999999999999</c:v>
                </c:pt>
                <c:pt idx="33">
                  <c:v>94.685000000000002</c:v>
                </c:pt>
                <c:pt idx="34">
                  <c:v>94.677999999999983</c:v>
                </c:pt>
                <c:pt idx="35">
                  <c:v>91.745999999999995</c:v>
                </c:pt>
                <c:pt idx="36">
                  <c:v>83.766000000000005</c:v>
                </c:pt>
                <c:pt idx="37">
                  <c:v>94.58</c:v>
                </c:pt>
                <c:pt idx="38">
                  <c:v>100.78</c:v>
                </c:pt>
                <c:pt idx="39">
                  <c:v>101.40900000000002</c:v>
                </c:pt>
                <c:pt idx="40">
                  <c:v>106.637</c:v>
                </c:pt>
                <c:pt idx="41">
                  <c:v>108.589</c:v>
                </c:pt>
                <c:pt idx="42">
                  <c:v>114.07499999999999</c:v>
                </c:pt>
                <c:pt idx="43">
                  <c:v>119.221</c:v>
                </c:pt>
                <c:pt idx="44">
                  <c:v>117.10899999999998</c:v>
                </c:pt>
                <c:pt idx="45">
                  <c:v>126.42</c:v>
                </c:pt>
                <c:pt idx="46">
                  <c:v>121.29100000000012</c:v>
                </c:pt>
                <c:pt idx="47">
                  <c:v>119.57599999999998</c:v>
                </c:pt>
                <c:pt idx="48">
                  <c:v>121.624</c:v>
                </c:pt>
                <c:pt idx="49">
                  <c:v>120.95399999999999</c:v>
                </c:pt>
                <c:pt idx="50">
                  <c:v>120.143</c:v>
                </c:pt>
                <c:pt idx="51">
                  <c:v>123.91500000000002</c:v>
                </c:pt>
                <c:pt idx="52">
                  <c:v>124.8</c:v>
                </c:pt>
                <c:pt idx="53">
                  <c:v>117.843</c:v>
                </c:pt>
                <c:pt idx="54">
                  <c:v>124.10299999999998</c:v>
                </c:pt>
                <c:pt idx="55">
                  <c:v>123.908</c:v>
                </c:pt>
                <c:pt idx="56">
                  <c:v>124.024</c:v>
                </c:pt>
                <c:pt idx="57">
                  <c:v>125.804</c:v>
                </c:pt>
                <c:pt idx="58">
                  <c:v>124.038</c:v>
                </c:pt>
                <c:pt idx="59">
                  <c:v>134.4</c:v>
                </c:pt>
                <c:pt idx="60">
                  <c:v>133.5</c:v>
                </c:pt>
                <c:pt idx="61">
                  <c:v>135.30000000000001</c:v>
                </c:pt>
                <c:pt idx="62">
                  <c:v>138.30000000000001</c:v>
                </c:pt>
                <c:pt idx="63">
                  <c:v>140.9</c:v>
                </c:pt>
              </c:numCache>
            </c:numRef>
          </c:val>
        </c:ser>
        <c:marker val="1"/>
        <c:axId val="129622016"/>
        <c:axId val="129623936"/>
      </c:lineChart>
      <c:catAx>
        <c:axId val="129622016"/>
        <c:scaling>
          <c:orientation val="minMax"/>
        </c:scaling>
        <c:axPos val="b"/>
        <c:tickLblPos val="nextTo"/>
        <c:crossAx val="129623936"/>
        <c:crosses val="autoZero"/>
        <c:auto val="1"/>
        <c:lblAlgn val="ctr"/>
        <c:lblOffset val="100"/>
      </c:catAx>
      <c:valAx>
        <c:axId val="129623936"/>
        <c:scaling>
          <c:orientation val="minMax"/>
        </c:scaling>
        <c:axPos val="l"/>
        <c:majorGridlines/>
        <c:numFmt formatCode="General" sourceLinked="1"/>
        <c:tickLblPos val="nextTo"/>
        <c:crossAx val="129622016"/>
        <c:crosses val="autoZero"/>
        <c:crossBetween val="between"/>
      </c:valAx>
    </c:plotArea>
    <c:legend>
      <c:legendPos val="r"/>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MLR_TrainingScore3!$B$75</c:f>
              <c:strCache>
                <c:ptCount val="1"/>
                <c:pt idx="0">
                  <c:v>Predicted</c:v>
                </c:pt>
              </c:strCache>
            </c:strRef>
          </c:tx>
          <c:marker>
            <c:symbol val="none"/>
          </c:marker>
          <c:cat>
            <c:strRef>
              <c:f>MLR_TrainingScore3!$A$76:$A$82</c:f>
              <c:strCache>
                <c:ptCount val="7"/>
                <c:pt idx="0">
                  <c:v>2013Q1</c:v>
                </c:pt>
                <c:pt idx="1">
                  <c:v>2013Q2</c:v>
                </c:pt>
                <c:pt idx="2">
                  <c:v>2013Q3</c:v>
                </c:pt>
                <c:pt idx="3">
                  <c:v>2013Q4</c:v>
                </c:pt>
                <c:pt idx="4">
                  <c:v>2014Q1</c:v>
                </c:pt>
                <c:pt idx="5">
                  <c:v>2014Q2</c:v>
                </c:pt>
                <c:pt idx="6">
                  <c:v>2014Q3</c:v>
                </c:pt>
              </c:strCache>
            </c:strRef>
          </c:cat>
          <c:val>
            <c:numRef>
              <c:f>MLR_TrainingScore3!$B$76:$B$82</c:f>
              <c:numCache>
                <c:formatCode>General</c:formatCode>
                <c:ptCount val="7"/>
                <c:pt idx="0">
                  <c:v>349.97935620023111</c:v>
                </c:pt>
                <c:pt idx="1">
                  <c:v>350.6691542696235</c:v>
                </c:pt>
                <c:pt idx="2">
                  <c:v>357.53621451252724</c:v>
                </c:pt>
                <c:pt idx="3">
                  <c:v>364.55060769154647</c:v>
                </c:pt>
                <c:pt idx="4">
                  <c:v>372.57877596741679</c:v>
                </c:pt>
                <c:pt idx="5">
                  <c:v>374.52532289402598</c:v>
                </c:pt>
                <c:pt idx="6">
                  <c:v>375.53065036054733</c:v>
                </c:pt>
              </c:numCache>
            </c:numRef>
          </c:val>
        </c:ser>
        <c:ser>
          <c:idx val="1"/>
          <c:order val="1"/>
          <c:tx>
            <c:strRef>
              <c:f>MLR_TrainingScore3!$C$75</c:f>
              <c:strCache>
                <c:ptCount val="1"/>
                <c:pt idx="0">
                  <c:v>Actual</c:v>
                </c:pt>
              </c:strCache>
            </c:strRef>
          </c:tx>
          <c:marker>
            <c:symbol val="none"/>
          </c:marker>
          <c:cat>
            <c:strRef>
              <c:f>MLR_TrainingScore3!$A$76:$A$82</c:f>
              <c:strCache>
                <c:ptCount val="7"/>
                <c:pt idx="0">
                  <c:v>2013Q1</c:v>
                </c:pt>
                <c:pt idx="1">
                  <c:v>2013Q2</c:v>
                </c:pt>
                <c:pt idx="2">
                  <c:v>2013Q3</c:v>
                </c:pt>
                <c:pt idx="3">
                  <c:v>2013Q4</c:v>
                </c:pt>
                <c:pt idx="4">
                  <c:v>2014Q1</c:v>
                </c:pt>
                <c:pt idx="5">
                  <c:v>2014Q2</c:v>
                </c:pt>
                <c:pt idx="6">
                  <c:v>2014Q3</c:v>
                </c:pt>
              </c:strCache>
            </c:strRef>
          </c:cat>
          <c:val>
            <c:numRef>
              <c:f>MLR_TrainingScore3!$C$76:$C$82</c:f>
              <c:numCache>
                <c:formatCode>General</c:formatCode>
                <c:ptCount val="7"/>
                <c:pt idx="0">
                  <c:v>349.892</c:v>
                </c:pt>
                <c:pt idx="1">
                  <c:v>352.14100000000002</c:v>
                </c:pt>
                <c:pt idx="2">
                  <c:v>359.11200000000002</c:v>
                </c:pt>
                <c:pt idx="3">
                  <c:v>363.49400000000003</c:v>
                </c:pt>
                <c:pt idx="4">
                  <c:v>370.59399999999977</c:v>
                </c:pt>
                <c:pt idx="5">
                  <c:v>373.392</c:v>
                </c:pt>
                <c:pt idx="6">
                  <c:v>380.72499999999985</c:v>
                </c:pt>
              </c:numCache>
            </c:numRef>
          </c:val>
        </c:ser>
        <c:ser>
          <c:idx val="2"/>
          <c:order val="2"/>
          <c:tx>
            <c:strRef>
              <c:f>MLR_TrainingScore3!$D$75</c:f>
              <c:strCache>
                <c:ptCount val="1"/>
                <c:pt idx="0">
                  <c:v>Naïve forecast</c:v>
                </c:pt>
              </c:strCache>
            </c:strRef>
          </c:tx>
          <c:marker>
            <c:symbol val="none"/>
          </c:marker>
          <c:cat>
            <c:strRef>
              <c:f>MLR_TrainingScore3!$A$76:$A$82</c:f>
              <c:strCache>
                <c:ptCount val="7"/>
                <c:pt idx="0">
                  <c:v>2013Q1</c:v>
                </c:pt>
                <c:pt idx="1">
                  <c:v>2013Q2</c:v>
                </c:pt>
                <c:pt idx="2">
                  <c:v>2013Q3</c:v>
                </c:pt>
                <c:pt idx="3">
                  <c:v>2013Q4</c:v>
                </c:pt>
                <c:pt idx="4">
                  <c:v>2014Q1</c:v>
                </c:pt>
                <c:pt idx="5">
                  <c:v>2014Q2</c:v>
                </c:pt>
                <c:pt idx="6">
                  <c:v>2014Q3</c:v>
                </c:pt>
              </c:strCache>
            </c:strRef>
          </c:cat>
          <c:val>
            <c:numRef>
              <c:f>MLR_TrainingScore3!$D$76:$D$82</c:f>
              <c:numCache>
                <c:formatCode>General</c:formatCode>
                <c:ptCount val="7"/>
                <c:pt idx="0">
                  <c:v>347.952</c:v>
                </c:pt>
                <c:pt idx="1">
                  <c:v>349.892</c:v>
                </c:pt>
                <c:pt idx="2">
                  <c:v>352.14100000000002</c:v>
                </c:pt>
                <c:pt idx="3">
                  <c:v>359.11200000000002</c:v>
                </c:pt>
                <c:pt idx="4">
                  <c:v>363.49400000000003</c:v>
                </c:pt>
                <c:pt idx="5">
                  <c:v>370.59399999999977</c:v>
                </c:pt>
                <c:pt idx="6">
                  <c:v>373.392</c:v>
                </c:pt>
              </c:numCache>
            </c:numRef>
          </c:val>
        </c:ser>
        <c:marker val="1"/>
        <c:axId val="132033152"/>
        <c:axId val="132134016"/>
      </c:lineChart>
      <c:catAx>
        <c:axId val="132033152"/>
        <c:scaling>
          <c:orientation val="minMax"/>
        </c:scaling>
        <c:axPos val="b"/>
        <c:tickLblPos val="nextTo"/>
        <c:crossAx val="132134016"/>
        <c:crosses val="autoZero"/>
        <c:auto val="1"/>
        <c:lblAlgn val="ctr"/>
        <c:lblOffset val="100"/>
      </c:catAx>
      <c:valAx>
        <c:axId val="132134016"/>
        <c:scaling>
          <c:orientation val="minMax"/>
        </c:scaling>
        <c:axPos val="l"/>
        <c:majorGridlines/>
        <c:numFmt formatCode="General" sourceLinked="1"/>
        <c:tickLblPos val="nextTo"/>
        <c:crossAx val="132033152"/>
        <c:crosses val="autoZero"/>
        <c:crossBetween val="between"/>
      </c:valAx>
    </c:plotArea>
    <c:legend>
      <c:legendPos val="r"/>
      <c:layout/>
    </c:legend>
    <c:plotVisOnly val="1"/>
  </c:chart>
  <c:externalData r:id="rId1"/>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drawing1.xml><?xml version="1.0" encoding="utf-8"?>
<c:userShapes xmlns:c="http://schemas.openxmlformats.org/drawingml/2006/chart">
  <cdr:relSizeAnchor xmlns:cdr="http://schemas.openxmlformats.org/drawingml/2006/chartDrawing">
    <cdr:from>
      <cdr:x>0.74532</cdr:x>
      <cdr:y>0.05467</cdr:y>
    </cdr:from>
    <cdr:to>
      <cdr:x>0.98459</cdr:x>
      <cdr:y>0.29927</cdr:y>
    </cdr:to>
    <cdr:sp macro="" textlink="">
      <cdr:nvSpPr>
        <cdr:cNvPr id="2" name="TextBox 1"/>
        <cdr:cNvSpPr txBox="1"/>
      </cdr:nvSpPr>
      <cdr:spPr>
        <a:xfrm xmlns:a="http://schemas.openxmlformats.org/drawingml/2006/main">
          <a:off x="4145915" y="142677"/>
          <a:ext cx="1330960" cy="63837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b="1"/>
            <a:t>Benchmarking against Naive Forecast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81D17C-28D5-4508-88F1-DA1D0CE9BE4D}" type="datetimeFigureOut">
              <a:rPr lang="en-US" smtClean="0"/>
              <a:pPr/>
              <a:t>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8D5221-EB40-4196-9A8F-4BBF4597B2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GDP or Gross Domestic Product is an important macroeconomic indicator, which allows for evaluation of the state of an economy, and adjusted for population, also allows for the comparison of two different economies.</a:t>
            </a:r>
          </a:p>
          <a:p>
            <a:endParaRPr lang="en-US" dirty="0" smtClean="0"/>
          </a:p>
          <a:p>
            <a:r>
              <a:rPr lang="en-US" sz="1200" dirty="0" smtClean="0"/>
              <a:t>To illustrate the importance, Stock Markets have generally reacted sharply to any forecast which has defied conventional estimates. </a:t>
            </a:r>
            <a:endParaRPr lang="en-US" dirty="0"/>
          </a:p>
        </p:txBody>
      </p:sp>
      <p:sp>
        <p:nvSpPr>
          <p:cNvPr id="4" name="Slide Number Placeholder 3"/>
          <p:cNvSpPr>
            <a:spLocks noGrp="1"/>
          </p:cNvSpPr>
          <p:nvPr>
            <p:ph type="sldNum" sz="quarter" idx="10"/>
          </p:nvPr>
        </p:nvSpPr>
        <p:spPr/>
        <p:txBody>
          <a:bodyPr/>
          <a:lstStyle/>
          <a:p>
            <a:fld id="{998D5221-EB40-4196-9A8F-4BBF4597B200}"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lvl="1" indent="-285750" algn="l">
              <a:buFontTx/>
              <a:buChar char="-"/>
            </a:pPr>
            <a:r>
              <a:rPr lang="en-US" sz="1800" dirty="0" smtClean="0"/>
              <a:t>In addition, we also considered the previous year’s GDP into account .</a:t>
            </a:r>
          </a:p>
          <a:p>
            <a:pPr marL="285750" lvl="1" indent="-285750" algn="l">
              <a:buFontTx/>
              <a:buChar char="-"/>
            </a:pPr>
            <a:r>
              <a:rPr lang="en-US" sz="1800" dirty="0" smtClean="0"/>
              <a:t>We performed a regression model  to estimate the quarter wise GDP.</a:t>
            </a:r>
          </a:p>
          <a:p>
            <a:pPr marL="285750" lvl="1" indent="-285750" algn="l">
              <a:buFontTx/>
              <a:buChar char="-"/>
            </a:pPr>
            <a:r>
              <a:rPr lang="en-US" sz="1800" b="1" dirty="0" smtClean="0"/>
              <a:t>      GDP</a:t>
            </a:r>
            <a:r>
              <a:rPr lang="en-US" sz="1800" b="1" baseline="-25000" dirty="0" smtClean="0"/>
              <a:t> t</a:t>
            </a:r>
            <a:r>
              <a:rPr lang="en-US" sz="1800" b="1" dirty="0" smtClean="0"/>
              <a:t> = </a:t>
            </a:r>
            <a:r>
              <a:rPr lang="el-GR" sz="1800" b="1" dirty="0" smtClean="0"/>
              <a:t>β</a:t>
            </a:r>
            <a:r>
              <a:rPr lang="en-US" sz="1800" b="1" baseline="-25000" dirty="0" smtClean="0"/>
              <a:t>0 </a:t>
            </a:r>
            <a:r>
              <a:rPr lang="en-US" sz="1800" b="1" dirty="0" smtClean="0"/>
              <a:t> + </a:t>
            </a:r>
            <a:r>
              <a:rPr lang="el-GR" sz="1800" b="1" dirty="0" smtClean="0"/>
              <a:t>β</a:t>
            </a:r>
            <a:r>
              <a:rPr lang="en-US" sz="1800" b="1" baseline="-25000" dirty="0" smtClean="0"/>
              <a:t>1</a:t>
            </a:r>
            <a:r>
              <a:rPr lang="en-US" sz="1800" b="1" dirty="0" smtClean="0"/>
              <a:t>GDP</a:t>
            </a:r>
            <a:r>
              <a:rPr lang="en-US" sz="1800" b="1" baseline="-25000" dirty="0" smtClean="0"/>
              <a:t> t-1</a:t>
            </a:r>
            <a:r>
              <a:rPr lang="en-US" sz="1800" b="1" dirty="0" smtClean="0"/>
              <a:t> + </a:t>
            </a:r>
            <a:r>
              <a:rPr lang="el-GR" sz="1800" b="1" dirty="0" smtClean="0"/>
              <a:t>β</a:t>
            </a:r>
            <a:r>
              <a:rPr lang="en-US" sz="1800" b="1" baseline="-25000" dirty="0" smtClean="0"/>
              <a:t>2</a:t>
            </a:r>
            <a:r>
              <a:rPr lang="en-US" sz="1800" b="1" dirty="0" smtClean="0"/>
              <a:t>Private Consumption + </a:t>
            </a:r>
            <a:r>
              <a:rPr lang="el-GR" sz="1800" b="1" dirty="0" smtClean="0"/>
              <a:t>β</a:t>
            </a:r>
            <a:r>
              <a:rPr lang="en-US" sz="1800" b="1" baseline="-25000" dirty="0" smtClean="0"/>
              <a:t>3</a:t>
            </a:r>
            <a:r>
              <a:rPr lang="en-US" sz="1800" b="1" dirty="0" smtClean="0"/>
              <a:t>Government</a:t>
            </a:r>
          </a:p>
          <a:p>
            <a:pPr marL="285750" lvl="1" indent="-285750" algn="l">
              <a:buFontTx/>
              <a:buChar char="-"/>
            </a:pPr>
            <a:endParaRPr lang="en-US" sz="1800" dirty="0" smtClean="0"/>
          </a:p>
          <a:p>
            <a:pPr marL="285750" lvl="1" indent="-285750" algn="l">
              <a:buFontTx/>
              <a:buChar char="-"/>
            </a:pPr>
            <a:r>
              <a:rPr lang="en-US" sz="1800" dirty="0" smtClean="0"/>
              <a:t>Incorporated seasonality using Dummy variables for 3 quarters.</a:t>
            </a:r>
          </a:p>
          <a:p>
            <a:pPr marL="285750" lvl="1" indent="-285750" algn="l">
              <a:buFontTx/>
              <a:buChar char="-"/>
            </a:pPr>
            <a:r>
              <a:rPr lang="en-US" sz="1800" dirty="0" smtClean="0"/>
              <a:t>The p- value for Dummy variables implied insignificant coefficients for the dummy variables. So the final model excluded the Dummy Variables</a:t>
            </a:r>
          </a:p>
          <a:p>
            <a:pPr marL="285750" lvl="1" indent="-285750" algn="l">
              <a:buFontTx/>
              <a:buChar char="-"/>
            </a:pPr>
            <a:r>
              <a:rPr lang="en-US" sz="1800" dirty="0" smtClean="0"/>
              <a:t>Data for 56 quarters was used latest quarter being 2014 Q3.</a:t>
            </a:r>
          </a:p>
          <a:p>
            <a:pPr marL="285750" lvl="1" indent="-285750" algn="l">
              <a:buFontTx/>
              <a:buChar char="-"/>
            </a:pPr>
            <a:r>
              <a:rPr lang="en-US" sz="1800" dirty="0" smtClean="0"/>
              <a:t>Initial model started  with 40 quarters for training and 16 quarters for validation</a:t>
            </a:r>
          </a:p>
          <a:p>
            <a:pPr marL="285750" lvl="1" indent="-285750" algn="l">
              <a:buFontTx/>
              <a:buChar char="-"/>
            </a:pPr>
            <a:r>
              <a:rPr lang="en-US" sz="1800" dirty="0" smtClean="0"/>
              <a:t>The validation window was gradually decreased in steps of 4 quarters to get the final model with entire 56 quarters.</a:t>
            </a:r>
            <a:endParaRPr lang="en-US" dirty="0"/>
          </a:p>
        </p:txBody>
      </p:sp>
      <p:sp>
        <p:nvSpPr>
          <p:cNvPr id="4" name="Slide Number Placeholder 3"/>
          <p:cNvSpPr>
            <a:spLocks noGrp="1"/>
          </p:cNvSpPr>
          <p:nvPr>
            <p:ph type="sldNum" sz="quarter" idx="10"/>
          </p:nvPr>
        </p:nvSpPr>
        <p:spPr/>
        <p:txBody>
          <a:bodyPr/>
          <a:lstStyle/>
          <a:p>
            <a:fld id="{998D5221-EB40-4196-9A8F-4BBF4597B20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lvl="1" indent="-285750">
              <a:buFontTx/>
              <a:buChar char="-"/>
            </a:pPr>
            <a:r>
              <a:rPr lang="en-US" sz="1800" dirty="0" smtClean="0"/>
              <a:t>Incorporated seasonality using Dummy variables for 3 quarters.</a:t>
            </a:r>
          </a:p>
          <a:p>
            <a:pPr marL="285750" lvl="1" indent="-285750">
              <a:buFontTx/>
              <a:buChar char="-"/>
            </a:pPr>
            <a:r>
              <a:rPr lang="en-US" sz="1800" dirty="0" smtClean="0"/>
              <a:t>The p- value for Dummy variables implied insignificant coefficients for the dummy variables. So the final model excluded the Dummy Variables</a:t>
            </a:r>
          </a:p>
          <a:p>
            <a:pPr marL="285750" lvl="1" indent="-285750">
              <a:buFontTx/>
              <a:buChar char="-"/>
            </a:pPr>
            <a:r>
              <a:rPr lang="en-US" sz="1800" dirty="0" smtClean="0"/>
              <a:t>Data for 56 quarters was used latest quarter being 2014 Q3.</a:t>
            </a:r>
          </a:p>
          <a:p>
            <a:pPr marL="285750" lvl="1" indent="-285750">
              <a:buFontTx/>
              <a:buChar char="-"/>
            </a:pPr>
            <a:r>
              <a:rPr lang="en-US" sz="1800" dirty="0" smtClean="0"/>
              <a:t>Initial model started  with 40 quarters for training and 16 quarters for validation</a:t>
            </a:r>
          </a:p>
          <a:p>
            <a:pPr marL="285750" lvl="1" indent="-285750">
              <a:buFontTx/>
              <a:buChar char="-"/>
            </a:pPr>
            <a:r>
              <a:rPr lang="en-US" sz="1800" dirty="0" smtClean="0"/>
              <a:t>The validation window was gradually decreased in steps of 4 quarters to get the final model with entire 56 quarters.</a:t>
            </a:r>
            <a:endParaRPr lang="en-US" dirty="0" smtClean="0"/>
          </a:p>
          <a:p>
            <a:endParaRPr lang="en-US" dirty="0"/>
          </a:p>
        </p:txBody>
      </p:sp>
      <p:sp>
        <p:nvSpPr>
          <p:cNvPr id="4" name="Slide Number Placeholder 3"/>
          <p:cNvSpPr>
            <a:spLocks noGrp="1"/>
          </p:cNvSpPr>
          <p:nvPr>
            <p:ph type="sldNum" sz="quarter" idx="10"/>
          </p:nvPr>
        </p:nvSpPr>
        <p:spPr/>
        <p:txBody>
          <a:bodyPr/>
          <a:lstStyle/>
          <a:p>
            <a:fld id="{998D5221-EB40-4196-9A8F-4BBF4597B200}"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8BAEA94-11DC-4F40-8F1E-516CE532EEA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BAEA94-11DC-4F40-8F1E-516CE532EE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BAEA94-11DC-4F40-8F1E-516CE532EE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BAEA94-11DC-4F40-8F1E-516CE532EE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BAEA94-11DC-4F40-8F1E-516CE532EEA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BAEA94-11DC-4F40-8F1E-516CE532EE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8BAEA94-11DC-4F40-8F1E-516CE532EE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8BAEA94-11DC-4F40-8F1E-516CE532EE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8BAEA94-11DC-4F40-8F1E-516CE532EEA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BAEA94-11DC-4F40-8F1E-516CE532EE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67C8933-1526-484C-BE54-3FB114F0D409}" type="datetimeFigureOut">
              <a:rPr lang="en-US" smtClean="0"/>
              <a:pPr/>
              <a:t>2/12/2015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BAEA94-11DC-4F40-8F1E-516CE532EEA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67C8933-1526-484C-BE54-3FB114F0D409}" type="datetimeFigureOut">
              <a:rPr lang="en-US" smtClean="0"/>
              <a:pPr/>
              <a:t>2/12/2015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8BAEA94-11DC-4F40-8F1E-516CE532EEA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package" Target="../embeddings/Microsoft_Office_Excel_Worksheet6.xlsx"/><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Office_Excel_Worksheet1.xlsx"/></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package" Target="../embeddings/Microsoft_Office_Excel_Worksheet2.xlsx"/><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package" Target="../embeddings/Microsoft_Office_Excel_Worksheet3.xlsx"/><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package" Target="../embeddings/Microsoft_Office_Excel_Worksheet4.xlsx"/><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package" Target="../embeddings/Microsoft_Office_Excel_Worksheet5.xlsx"/><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38200"/>
            <a:ext cx="7406640" cy="1472184"/>
          </a:xfrm>
        </p:spPr>
        <p:txBody>
          <a:bodyPr/>
          <a:lstStyle/>
          <a:p>
            <a:r>
              <a:rPr lang="en-US" dirty="0" smtClean="0"/>
              <a:t>Forecasting India’s GDP for 2014 Q4 – 2015 Q4</a:t>
            </a:r>
            <a:endParaRPr lang="en-US" dirty="0"/>
          </a:p>
        </p:txBody>
      </p:sp>
      <p:sp>
        <p:nvSpPr>
          <p:cNvPr id="3" name="Subtitle 2"/>
          <p:cNvSpPr>
            <a:spLocks noGrp="1"/>
          </p:cNvSpPr>
          <p:nvPr>
            <p:ph type="subTitle" idx="1"/>
          </p:nvPr>
        </p:nvSpPr>
        <p:spPr>
          <a:xfrm>
            <a:off x="1066800" y="3352800"/>
            <a:ext cx="7391400" cy="1752600"/>
          </a:xfrm>
        </p:spPr>
        <p:txBody>
          <a:bodyPr>
            <a:noAutofit/>
          </a:bodyPr>
          <a:lstStyle/>
          <a:p>
            <a:r>
              <a:rPr lang="en-US" sz="1800" dirty="0" err="1" smtClean="0"/>
              <a:t>Naveena</a:t>
            </a:r>
            <a:r>
              <a:rPr lang="en-US" sz="1800" dirty="0" smtClean="0"/>
              <a:t> </a:t>
            </a:r>
            <a:r>
              <a:rPr lang="en-US" sz="1800" dirty="0" err="1" smtClean="0"/>
              <a:t>Nadiminti</a:t>
            </a:r>
            <a:r>
              <a:rPr lang="en-US" sz="1800" dirty="0" smtClean="0"/>
              <a:t> (61510764)</a:t>
            </a:r>
          </a:p>
          <a:p>
            <a:r>
              <a:rPr lang="en-US" sz="1800" dirty="0" err="1" smtClean="0"/>
              <a:t>Siddharth</a:t>
            </a:r>
            <a:r>
              <a:rPr lang="en-US" sz="1800" dirty="0" smtClean="0"/>
              <a:t> Bhattacharya (61510787)</a:t>
            </a:r>
          </a:p>
          <a:p>
            <a:r>
              <a:rPr lang="en-US" sz="1800" dirty="0" err="1" smtClean="0"/>
              <a:t>Gurtej</a:t>
            </a:r>
            <a:r>
              <a:rPr lang="en-US" sz="1800" dirty="0" smtClean="0"/>
              <a:t> Singh (61510081)</a:t>
            </a:r>
          </a:p>
          <a:p>
            <a:r>
              <a:rPr lang="en-US" sz="1800" dirty="0" err="1" smtClean="0"/>
              <a:t>Ramashis</a:t>
            </a:r>
            <a:r>
              <a:rPr lang="en-US" sz="1800" dirty="0" smtClean="0"/>
              <a:t> </a:t>
            </a:r>
            <a:r>
              <a:rPr lang="en-US" sz="1800" dirty="0" err="1" smtClean="0"/>
              <a:t>Biswar</a:t>
            </a:r>
            <a:r>
              <a:rPr lang="en-US" sz="1800" dirty="0" smtClean="0"/>
              <a:t> (61510121)</a:t>
            </a:r>
          </a:p>
          <a:p>
            <a:r>
              <a:rPr lang="en-US" sz="1800" dirty="0" err="1" smtClean="0"/>
              <a:t>Sudeep</a:t>
            </a:r>
            <a:r>
              <a:rPr lang="en-US" sz="1800" dirty="0" smtClean="0"/>
              <a:t> Reddy (61510584)</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with 16 validation quarters and Dummy variables – Parameters and Equations</a:t>
            </a:r>
            <a:endParaRPr lang="en-US" sz="3600" dirty="0"/>
          </a:p>
        </p:txBody>
      </p:sp>
      <p:sp>
        <p:nvSpPr>
          <p:cNvPr id="3" name="Content Placeholder 2"/>
          <p:cNvSpPr>
            <a:spLocks noGrp="1"/>
          </p:cNvSpPr>
          <p:nvPr>
            <p:ph idx="1"/>
          </p:nvPr>
        </p:nvSpPr>
        <p:spPr/>
        <p:txBody>
          <a:bodyPr>
            <a:normAutofit/>
          </a:bodyPr>
          <a:lstStyle/>
          <a:p>
            <a:endParaRPr lang="en-US" sz="2000" dirty="0" smtClean="0"/>
          </a:p>
          <a:p>
            <a:endParaRPr lang="en-US" sz="2000" dirty="0"/>
          </a:p>
        </p:txBody>
      </p:sp>
      <p:pic>
        <p:nvPicPr>
          <p:cNvPr id="6146" name="Picture 2"/>
          <p:cNvPicPr>
            <a:picLocks noChangeAspect="1" noChangeArrowheads="1"/>
          </p:cNvPicPr>
          <p:nvPr/>
        </p:nvPicPr>
        <p:blipFill>
          <a:blip r:embed="rId3" cstate="print"/>
          <a:srcRect/>
          <a:stretch>
            <a:fillRect/>
          </a:stretch>
        </p:blipFill>
        <p:spPr bwMode="auto">
          <a:xfrm>
            <a:off x="1066800" y="1447800"/>
            <a:ext cx="4648200" cy="2940239"/>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6400800" y="1600200"/>
            <a:ext cx="1803400" cy="1519237"/>
          </a:xfrm>
          <a:prstGeom prst="rect">
            <a:avLst/>
          </a:prstGeom>
          <a:noFill/>
          <a:ln w="9525">
            <a:noFill/>
            <a:miter lim="800000"/>
            <a:headEnd/>
            <a:tailEnd/>
          </a:ln>
          <a:effectLst/>
        </p:spPr>
      </p:pic>
      <p:graphicFrame>
        <p:nvGraphicFramePr>
          <p:cNvPr id="2049" name="Object 1"/>
          <p:cNvGraphicFramePr>
            <a:graphicFrameLocks noChangeAspect="1"/>
          </p:cNvGraphicFramePr>
          <p:nvPr/>
        </p:nvGraphicFramePr>
        <p:xfrm>
          <a:off x="1219200" y="4343400"/>
          <a:ext cx="6705600" cy="2362200"/>
        </p:xfrm>
        <a:graphic>
          <a:graphicData uri="http://schemas.openxmlformats.org/presentationml/2006/ole">
            <p:oleObj spid="_x0000_s6146" name="Worksheet" r:id="rId5" imgW="5905674" imgH="2238283" progId="Excel.Sheet.12">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8080" cy="1143000"/>
          </a:xfrm>
        </p:spPr>
        <p:txBody>
          <a:bodyPr/>
          <a:lstStyle/>
          <a:p>
            <a:r>
              <a:rPr lang="en-US" dirty="0" smtClean="0"/>
              <a:t>Approach</a:t>
            </a:r>
            <a:endParaRPr lang="en-US" dirty="0"/>
          </a:p>
        </p:txBody>
      </p:sp>
      <p:sp>
        <p:nvSpPr>
          <p:cNvPr id="3" name="Content Placeholder 2"/>
          <p:cNvSpPr>
            <a:spLocks noGrp="1"/>
          </p:cNvSpPr>
          <p:nvPr>
            <p:ph idx="1"/>
          </p:nvPr>
        </p:nvSpPr>
        <p:spPr>
          <a:xfrm>
            <a:off x="1143000" y="1066800"/>
            <a:ext cx="7696200" cy="5486400"/>
          </a:xfrm>
        </p:spPr>
        <p:txBody>
          <a:bodyPr>
            <a:normAutofit/>
          </a:bodyPr>
          <a:lstStyle/>
          <a:p>
            <a:pPr marL="285750" lvl="1" indent="-285750">
              <a:buFontTx/>
              <a:buChar char="-"/>
            </a:pPr>
            <a:r>
              <a:rPr lang="en-US" sz="1800" dirty="0" smtClean="0"/>
              <a:t>Each component – Investment, Consumption, Expenditure, and net exports (exports and imports) has been forecasted for the target period.</a:t>
            </a:r>
          </a:p>
          <a:p>
            <a:pPr marL="285750" lvl="1" indent="-285750">
              <a:buFontTx/>
              <a:buChar char="-"/>
            </a:pPr>
            <a:r>
              <a:rPr lang="en-US" sz="1800" dirty="0" smtClean="0"/>
              <a:t>For each parameter, data-driven methods such as exponential smoothing and hacks such as linear regression and neural networks were applied and the best performing method based on MSE has been considered for predicting the component</a:t>
            </a:r>
          </a:p>
          <a:p>
            <a:pPr marL="285750" lvl="1" indent="-285750">
              <a:buFontTx/>
              <a:buChar char="-"/>
            </a:pPr>
            <a:r>
              <a:rPr lang="en-US" sz="1800" dirty="0" smtClean="0"/>
              <a:t>Also, ACF plots have been observed for each component where a hack emerged as the winner and models been generated after considering the lags appropriately</a:t>
            </a:r>
          </a:p>
          <a:p>
            <a:pPr marL="285750" lvl="1" indent="-285750">
              <a:buFontTx/>
              <a:buChar char="-"/>
            </a:pPr>
            <a:endParaRPr lang="en-US" sz="1800" dirty="0" smtClean="0"/>
          </a:p>
          <a:p>
            <a:pPr marL="285750" lvl="1" indent="-285750">
              <a:buFontTx/>
              <a:buChar char="-"/>
            </a:pPr>
            <a:r>
              <a:rPr lang="en-US" sz="1800" dirty="0" smtClean="0"/>
              <a:t>A regression model  has been generated to estimate the quarter wise GDP independently</a:t>
            </a:r>
          </a:p>
          <a:p>
            <a:pPr marL="285750" lvl="1" indent="-285750">
              <a:buFontTx/>
              <a:buChar char="-"/>
            </a:pPr>
            <a:r>
              <a:rPr lang="en-US" sz="1800" dirty="0" smtClean="0"/>
              <a:t> </a:t>
            </a:r>
            <a:r>
              <a:rPr lang="en-US" sz="1800" b="1" dirty="0" smtClean="0"/>
              <a:t>GDP</a:t>
            </a:r>
            <a:r>
              <a:rPr lang="en-US" sz="1800" b="1" baseline="-25000" dirty="0" smtClean="0"/>
              <a:t> t</a:t>
            </a:r>
            <a:r>
              <a:rPr lang="en-US" sz="1800" b="1" dirty="0" smtClean="0"/>
              <a:t> = </a:t>
            </a:r>
            <a:r>
              <a:rPr lang="el-GR" sz="1800" b="1" dirty="0" smtClean="0"/>
              <a:t>β</a:t>
            </a:r>
            <a:r>
              <a:rPr lang="en-US" sz="1800" b="1" baseline="-25000" dirty="0" smtClean="0"/>
              <a:t>0 </a:t>
            </a:r>
            <a:r>
              <a:rPr lang="en-US" sz="1800" b="1" dirty="0" smtClean="0"/>
              <a:t> + </a:t>
            </a:r>
            <a:r>
              <a:rPr lang="el-GR" sz="1800" b="1" dirty="0" smtClean="0"/>
              <a:t>β</a:t>
            </a:r>
            <a:r>
              <a:rPr lang="en-US" sz="1800" b="1" baseline="-25000" dirty="0" smtClean="0"/>
              <a:t>1</a:t>
            </a:r>
            <a:r>
              <a:rPr lang="en-US" sz="1800" b="1" dirty="0" smtClean="0"/>
              <a:t>GDP</a:t>
            </a:r>
            <a:r>
              <a:rPr lang="en-US" sz="1800" b="1" baseline="-25000" dirty="0" smtClean="0"/>
              <a:t> t-1</a:t>
            </a:r>
            <a:r>
              <a:rPr lang="en-US" sz="1800" b="1" dirty="0" smtClean="0"/>
              <a:t> + </a:t>
            </a:r>
            <a:r>
              <a:rPr lang="el-GR" sz="1800" b="1" dirty="0" smtClean="0"/>
              <a:t>β</a:t>
            </a:r>
            <a:r>
              <a:rPr lang="en-US" sz="1800" b="1" baseline="-25000" dirty="0" smtClean="0"/>
              <a:t>2</a:t>
            </a:r>
            <a:r>
              <a:rPr lang="en-US" sz="1800" b="1" dirty="0" smtClean="0"/>
              <a:t>Private Consumption + </a:t>
            </a:r>
            <a:r>
              <a:rPr lang="el-GR" sz="1800" b="1" dirty="0" smtClean="0"/>
              <a:t>β</a:t>
            </a:r>
            <a:r>
              <a:rPr lang="en-US" sz="1800" b="1" baseline="-25000" dirty="0" smtClean="0"/>
              <a:t>3</a:t>
            </a:r>
            <a:r>
              <a:rPr lang="en-US" sz="1800" b="1" dirty="0" smtClean="0"/>
              <a:t>Government Consumption + </a:t>
            </a:r>
            <a:r>
              <a:rPr lang="el-GR" sz="1800" b="1" dirty="0" smtClean="0"/>
              <a:t>β</a:t>
            </a:r>
            <a:r>
              <a:rPr lang="en-US" sz="1800" b="1" baseline="-25000" dirty="0" smtClean="0"/>
              <a:t>4</a:t>
            </a:r>
            <a:r>
              <a:rPr lang="en-US" sz="1800" b="1" dirty="0" smtClean="0"/>
              <a:t>Investment + </a:t>
            </a:r>
            <a:r>
              <a:rPr lang="el-GR" sz="1800" b="1" dirty="0" smtClean="0"/>
              <a:t>β</a:t>
            </a:r>
            <a:r>
              <a:rPr lang="en-US" sz="1800" b="1" baseline="-25000" dirty="0" smtClean="0"/>
              <a:t>5</a:t>
            </a:r>
            <a:r>
              <a:rPr lang="en-US" sz="1800" b="1" dirty="0" smtClean="0"/>
              <a:t>Net Exports</a:t>
            </a:r>
          </a:p>
          <a:p>
            <a:pPr marL="285750" lvl="1" indent="-285750">
              <a:buFontTx/>
              <a:buChar char="-"/>
            </a:pPr>
            <a:r>
              <a:rPr lang="en-US" sz="1800" dirty="0" smtClean="0"/>
              <a:t>Incorporated forecasts generated above to predict the GDP finally for the target period.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765" y="152400"/>
            <a:ext cx="2971800" cy="544289"/>
          </a:xfrm>
        </p:spPr>
        <p:style>
          <a:lnRef idx="0">
            <a:schemeClr val="dk1"/>
          </a:lnRef>
          <a:fillRef idx="3">
            <a:schemeClr val="dk1"/>
          </a:fillRef>
          <a:effectRef idx="3">
            <a:schemeClr val="dk1"/>
          </a:effectRef>
          <a:fontRef idx="minor">
            <a:schemeClr val="lt1"/>
          </a:fontRef>
        </p:style>
        <p:txBody>
          <a:bodyPr>
            <a:normAutofit fontScale="90000"/>
          </a:bodyPr>
          <a:lstStyle/>
          <a:p>
            <a:r>
              <a:rPr lang="en-US" sz="2000" b="1" dirty="0" smtClean="0"/>
              <a:t>Real Govt. Consumption – 2005 Prices</a:t>
            </a:r>
            <a:endParaRPr lang="en-US" sz="2000" b="1" dirty="0"/>
          </a:p>
        </p:txBody>
      </p:sp>
      <p:sp>
        <p:nvSpPr>
          <p:cNvPr id="3" name="Subtitle 2"/>
          <p:cNvSpPr>
            <a:spLocks noGrp="1"/>
          </p:cNvSpPr>
          <p:nvPr>
            <p:ph type="subTitle" idx="1"/>
          </p:nvPr>
        </p:nvSpPr>
        <p:spPr>
          <a:xfrm>
            <a:off x="990600" y="838200"/>
            <a:ext cx="3722914" cy="2167391"/>
          </a:xfrm>
        </p:spPr>
        <p:txBody>
          <a:bodyPr>
            <a:normAutofit lnSpcReduction="10000"/>
          </a:bodyPr>
          <a:lstStyle/>
          <a:p>
            <a:pPr algn="l"/>
            <a:r>
              <a:rPr lang="en-US" sz="1600" b="1" u="sng" dirty="0" smtClean="0"/>
              <a:t>Data Characteristics:</a:t>
            </a:r>
          </a:p>
          <a:p>
            <a:pPr marL="285750" indent="-285750" algn="l">
              <a:buFontTx/>
              <a:buChar char="-"/>
            </a:pPr>
            <a:r>
              <a:rPr lang="en-US" sz="1600" dirty="0" smtClean="0"/>
              <a:t>The data has an upward trend with quarterly seasonality</a:t>
            </a:r>
          </a:p>
          <a:p>
            <a:pPr marL="285750" indent="-285750" algn="l">
              <a:buFontTx/>
              <a:buChar char="-"/>
            </a:pPr>
            <a:r>
              <a:rPr lang="en-US" sz="1600" dirty="0" smtClean="0"/>
              <a:t>ARIMA model with seasonality and </a:t>
            </a:r>
            <a:r>
              <a:rPr lang="en-US" sz="1600" dirty="0" err="1" smtClean="0"/>
              <a:t>Holf</a:t>
            </a:r>
            <a:r>
              <a:rPr lang="en-US" sz="1600" dirty="0" smtClean="0"/>
              <a:t>-Winter method were used to fit the data</a:t>
            </a:r>
          </a:p>
          <a:p>
            <a:pPr marL="285750" indent="-285750" algn="l">
              <a:buFontTx/>
              <a:buChar char="-"/>
            </a:pPr>
            <a:r>
              <a:rPr lang="en-US" sz="1600" dirty="0" err="1" smtClean="0"/>
              <a:t>Holf</a:t>
            </a:r>
            <a:r>
              <a:rPr lang="en-US" sz="1600" dirty="0" smtClean="0"/>
              <a:t> Winter’s model with multiplicative </a:t>
            </a:r>
            <a:r>
              <a:rPr lang="en-US" sz="1600" dirty="0" err="1" smtClean="0"/>
              <a:t>seasoanlity</a:t>
            </a:r>
            <a:r>
              <a:rPr lang="en-US" sz="1600" dirty="0" smtClean="0"/>
              <a:t> gave the best fit model</a:t>
            </a:r>
            <a:endParaRPr lang="en-US" sz="1600" dirty="0"/>
          </a:p>
        </p:txBody>
      </p:sp>
      <p:sp>
        <p:nvSpPr>
          <p:cNvPr id="7" name="Subtitle 2"/>
          <p:cNvSpPr txBox="1">
            <a:spLocks/>
          </p:cNvSpPr>
          <p:nvPr/>
        </p:nvSpPr>
        <p:spPr>
          <a:xfrm>
            <a:off x="1066800" y="3124200"/>
            <a:ext cx="3722914" cy="32874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u="sng" dirty="0" smtClean="0"/>
              <a:t>Model Characteristics:</a:t>
            </a:r>
          </a:p>
          <a:p>
            <a:pPr marL="285750" indent="-285750" algn="l">
              <a:buFontTx/>
              <a:buChar char="-"/>
            </a:pPr>
            <a:r>
              <a:rPr lang="en-US" sz="1600" dirty="0" smtClean="0"/>
              <a:t>Training Periods: 55</a:t>
            </a:r>
          </a:p>
          <a:p>
            <a:pPr marL="285750" indent="-285750" algn="l">
              <a:buFontTx/>
              <a:buChar char="-"/>
            </a:pPr>
            <a:r>
              <a:rPr lang="en-US" sz="1600" dirty="0" smtClean="0"/>
              <a:t>Validation Periods: 4</a:t>
            </a:r>
          </a:p>
          <a:p>
            <a:pPr marL="285750" indent="-285750" algn="l">
              <a:buFontTx/>
              <a:buChar char="-"/>
            </a:pPr>
            <a:r>
              <a:rPr lang="en-US" sz="1600" dirty="0" smtClean="0"/>
              <a:t>MSE:</a:t>
            </a:r>
          </a:p>
          <a:p>
            <a:pPr marL="742950" lvl="1" indent="-285750" algn="l">
              <a:buFontTx/>
              <a:buChar char="-"/>
            </a:pPr>
            <a:r>
              <a:rPr lang="en-US" sz="1200" dirty="0" smtClean="0"/>
              <a:t>Training: 2.84</a:t>
            </a:r>
          </a:p>
          <a:p>
            <a:pPr marL="742950" lvl="1" indent="-285750" algn="l">
              <a:buFontTx/>
              <a:buChar char="-"/>
            </a:pPr>
            <a:r>
              <a:rPr lang="en-US" sz="1200" dirty="0" smtClean="0"/>
              <a:t>Validation: 3.34</a:t>
            </a:r>
          </a:p>
          <a:p>
            <a:pPr marL="285750" indent="-285750" algn="l">
              <a:buFontTx/>
              <a:buChar char="-"/>
            </a:pPr>
            <a:r>
              <a:rPr lang="en-US" sz="1600" dirty="0" smtClean="0"/>
              <a:t>MAPE:</a:t>
            </a:r>
            <a:endParaRPr lang="en-US" sz="1600" dirty="0"/>
          </a:p>
          <a:p>
            <a:pPr marL="742950" lvl="1" indent="-285750" algn="l">
              <a:buFontTx/>
              <a:buChar char="-"/>
            </a:pPr>
            <a:r>
              <a:rPr lang="en-US" sz="1200" dirty="0" smtClean="0"/>
              <a:t>Training: 4.75%</a:t>
            </a:r>
          </a:p>
          <a:p>
            <a:pPr marL="742950" lvl="1" indent="-285750" algn="l">
              <a:buFontTx/>
              <a:buChar char="-"/>
            </a:pPr>
            <a:r>
              <a:rPr lang="en-US" sz="1200" dirty="0" smtClean="0"/>
              <a:t>Validation: 4.04%</a:t>
            </a:r>
          </a:p>
        </p:txBody>
      </p:sp>
      <p:sp>
        <p:nvSpPr>
          <p:cNvPr id="8" name="Subtitle 2"/>
          <p:cNvSpPr txBox="1">
            <a:spLocks/>
          </p:cNvSpPr>
          <p:nvPr/>
        </p:nvSpPr>
        <p:spPr>
          <a:xfrm>
            <a:off x="4648200" y="3200400"/>
            <a:ext cx="3322864" cy="7087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u="sng" dirty="0" smtClean="0"/>
              <a:t>Forecasts With:</a:t>
            </a:r>
          </a:p>
        </p:txBody>
      </p:sp>
      <p:graphicFrame>
        <p:nvGraphicFramePr>
          <p:cNvPr id="11" name="Table 10"/>
          <p:cNvGraphicFramePr>
            <a:graphicFrameLocks noGrp="1"/>
          </p:cNvGraphicFramePr>
          <p:nvPr>
            <p:extLst>
              <p:ext uri="{D42A27DB-BD31-4B8C-83A1-F6EECF244321}">
                <p14:modId xmlns:p14="http://schemas.microsoft.com/office/powerpoint/2010/main" xmlns="" val="1002358975"/>
              </p:ext>
            </p:extLst>
          </p:nvPr>
        </p:nvGraphicFramePr>
        <p:xfrm>
          <a:off x="5257801" y="4464899"/>
          <a:ext cx="2590799" cy="2160270"/>
        </p:xfrm>
        <a:graphic>
          <a:graphicData uri="http://schemas.openxmlformats.org/drawingml/2006/table">
            <a:tbl>
              <a:tblPr>
                <a:tableStyleId>{5FD0F851-EC5A-4D38-B0AD-8093EC10F338}</a:tableStyleId>
              </a:tblPr>
              <a:tblGrid>
                <a:gridCol w="667940"/>
                <a:gridCol w="1922859"/>
              </a:tblGrid>
              <a:tr h="405344">
                <a:tc>
                  <a:txBody>
                    <a:bodyPr/>
                    <a:lstStyle/>
                    <a:p>
                      <a:pPr algn="ctr" fontAlgn="b"/>
                      <a:r>
                        <a:rPr lang="en-US" sz="1400" u="none" strike="noStrike" dirty="0" smtClean="0">
                          <a:effectLst/>
                        </a:rPr>
                        <a:t>Quarter</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400" u="none" strike="noStrike" dirty="0" smtClean="0">
                          <a:effectLst/>
                        </a:rPr>
                        <a:t>Forecast Govt.</a:t>
                      </a:r>
                      <a:r>
                        <a:rPr lang="en-US" sz="1400" u="none" strike="noStrike" baseline="0" dirty="0" smtClean="0">
                          <a:effectLst/>
                        </a:rPr>
                        <a:t> Consumption</a:t>
                      </a:r>
                      <a:endParaRPr lang="en-US" sz="1400" b="0" i="0" u="none" strike="noStrike" dirty="0">
                        <a:solidFill>
                          <a:srgbClr val="000000"/>
                        </a:solidFill>
                        <a:effectLst/>
                        <a:latin typeface="+mn-lt"/>
                      </a:endParaRPr>
                    </a:p>
                  </a:txBody>
                  <a:tcPr marL="7144" marR="7144" marT="9525" marB="0" anchor="ctr"/>
                </a:tc>
              </a:tr>
              <a:tr h="330411">
                <a:tc>
                  <a:txBody>
                    <a:bodyPr/>
                    <a:lstStyle/>
                    <a:p>
                      <a:pPr algn="ctr" fontAlgn="b"/>
                      <a:r>
                        <a:rPr lang="en-US" sz="1400" u="none" strike="noStrike" dirty="0">
                          <a:effectLst/>
                        </a:rPr>
                        <a:t>2014Q4</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100" b="0" i="0" u="none" strike="noStrike" dirty="0" smtClean="0">
                          <a:solidFill>
                            <a:srgbClr val="000000"/>
                          </a:solidFill>
                          <a:latin typeface="Calibri"/>
                        </a:rPr>
                        <a:t>                                                                                         43.03 </a:t>
                      </a:r>
                      <a:endParaRPr lang="en-US" sz="1100" b="0" i="0" u="none" strike="noStrike" dirty="0">
                        <a:solidFill>
                          <a:srgbClr val="000000"/>
                        </a:solidFill>
                        <a:latin typeface="Calibri"/>
                      </a:endParaRPr>
                    </a:p>
                  </a:txBody>
                  <a:tcPr marL="9525" marR="9525" marT="9525" marB="0" anchor="ctr"/>
                </a:tc>
              </a:tr>
              <a:tr h="330411">
                <a:tc>
                  <a:txBody>
                    <a:bodyPr/>
                    <a:lstStyle/>
                    <a:p>
                      <a:pPr algn="ctr" fontAlgn="b"/>
                      <a:r>
                        <a:rPr lang="en-US" sz="1400" u="none" strike="noStrike">
                          <a:effectLst/>
                        </a:rPr>
                        <a:t>2015Q1</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100" b="0" i="0" u="none" strike="noStrike">
                          <a:solidFill>
                            <a:srgbClr val="000000"/>
                          </a:solidFill>
                          <a:latin typeface="Calibri"/>
                        </a:rPr>
                        <a:t>                                                                                                43.93 </a:t>
                      </a:r>
                    </a:p>
                  </a:txBody>
                  <a:tcPr marL="9525" marR="9525" marT="9525" marB="0" anchor="ctr"/>
                </a:tc>
              </a:tr>
              <a:tr h="330411">
                <a:tc>
                  <a:txBody>
                    <a:bodyPr/>
                    <a:lstStyle/>
                    <a:p>
                      <a:pPr algn="ctr" fontAlgn="b"/>
                      <a:r>
                        <a:rPr lang="en-US" sz="1400" u="none" strike="noStrike">
                          <a:effectLst/>
                        </a:rPr>
                        <a:t>2015Q2</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100" b="0" i="0" u="none" strike="noStrike">
                          <a:solidFill>
                            <a:srgbClr val="000000"/>
                          </a:solidFill>
                          <a:latin typeface="Calibri"/>
                        </a:rPr>
                        <a:t>                                                                                                44.03 </a:t>
                      </a:r>
                    </a:p>
                  </a:txBody>
                  <a:tcPr marL="9525" marR="9525" marT="9525" marB="0" anchor="ctr"/>
                </a:tc>
              </a:tr>
              <a:tr h="330411">
                <a:tc>
                  <a:txBody>
                    <a:bodyPr/>
                    <a:lstStyle/>
                    <a:p>
                      <a:pPr algn="ctr" fontAlgn="b"/>
                      <a:r>
                        <a:rPr lang="en-US" sz="1400" u="none" strike="noStrike">
                          <a:effectLst/>
                        </a:rPr>
                        <a:t>2015Q3</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100" b="0" i="0" u="none" strike="noStrike">
                          <a:solidFill>
                            <a:srgbClr val="000000"/>
                          </a:solidFill>
                          <a:latin typeface="Calibri"/>
                        </a:rPr>
                        <a:t>                                                                                                44.33 </a:t>
                      </a:r>
                    </a:p>
                  </a:txBody>
                  <a:tcPr marL="9525" marR="9525" marT="9525" marB="0" anchor="ctr"/>
                </a:tc>
              </a:tr>
              <a:tr h="330411">
                <a:tc>
                  <a:txBody>
                    <a:bodyPr/>
                    <a:lstStyle/>
                    <a:p>
                      <a:pPr algn="ctr" fontAlgn="b"/>
                      <a:r>
                        <a:rPr lang="en-US" sz="1400" u="none" strike="noStrike">
                          <a:effectLst/>
                        </a:rPr>
                        <a:t>2015Q4</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100" b="0" i="0" u="none" strike="noStrike" dirty="0">
                          <a:solidFill>
                            <a:srgbClr val="000000"/>
                          </a:solidFill>
                          <a:latin typeface="Calibri"/>
                        </a:rPr>
                        <a:t>                                                                                                45.07 </a:t>
                      </a:r>
                    </a:p>
                  </a:txBody>
                  <a:tcPr marL="9525" marR="9525" marT="9525" marB="0" anchor="ctr"/>
                </a:tc>
              </a:tr>
            </a:tbl>
          </a:graphicData>
        </a:graphic>
      </p:graphicFrame>
      <p:pic>
        <p:nvPicPr>
          <p:cNvPr id="8194" name="Picture 2"/>
          <p:cNvPicPr>
            <a:picLocks noChangeAspect="1" noChangeArrowheads="1"/>
          </p:cNvPicPr>
          <p:nvPr/>
        </p:nvPicPr>
        <p:blipFill>
          <a:blip r:embed="rId2" cstate="print"/>
          <a:srcRect/>
          <a:stretch>
            <a:fillRect/>
          </a:stretch>
        </p:blipFill>
        <p:spPr bwMode="auto">
          <a:xfrm>
            <a:off x="4495800" y="609600"/>
            <a:ext cx="4392354" cy="263637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5334000" y="3581400"/>
            <a:ext cx="2286000" cy="749300"/>
          </a:xfrm>
          <a:prstGeom prst="rect">
            <a:avLst/>
          </a:prstGeom>
          <a:noFill/>
          <a:ln w="9525">
            <a:noFill/>
            <a:miter lim="800000"/>
            <a:headEnd/>
            <a:tailEnd/>
          </a:ln>
          <a:effectLst/>
        </p:spPr>
      </p:pic>
      <p:sp>
        <p:nvSpPr>
          <p:cNvPr id="10" name="TextBox 9"/>
          <p:cNvSpPr txBox="1"/>
          <p:nvPr/>
        </p:nvSpPr>
        <p:spPr>
          <a:xfrm>
            <a:off x="4800600" y="152400"/>
            <a:ext cx="4191000" cy="369332"/>
          </a:xfrm>
          <a:prstGeom prst="rect">
            <a:avLst/>
          </a:prstGeom>
          <a:noFill/>
        </p:spPr>
        <p:txBody>
          <a:bodyPr wrap="square" rtlCol="0">
            <a:spAutoFit/>
          </a:bodyPr>
          <a:lstStyle/>
          <a:p>
            <a:r>
              <a:rPr lang="en-US" b="1" dirty="0" smtClean="0"/>
              <a:t>Real Govt. Consumption (in Billions)</a:t>
            </a:r>
            <a:endParaRPr lang="en-US" b="1" dirty="0"/>
          </a:p>
        </p:txBody>
      </p:sp>
    </p:spTree>
    <p:extLst>
      <p:ext uri="{BB962C8B-B14F-4D97-AF65-F5344CB8AC3E}">
        <p14:creationId xmlns:p14="http://schemas.microsoft.com/office/powerpoint/2010/main" xmlns="" val="2049617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764" y="152400"/>
            <a:ext cx="3725635" cy="762000"/>
          </a:xfrm>
        </p:spPr>
        <p:style>
          <a:lnRef idx="0">
            <a:schemeClr val="dk1"/>
          </a:lnRef>
          <a:fillRef idx="3">
            <a:schemeClr val="dk1"/>
          </a:fillRef>
          <a:effectRef idx="3">
            <a:schemeClr val="dk1"/>
          </a:effectRef>
          <a:fontRef idx="minor">
            <a:schemeClr val="lt1"/>
          </a:fontRef>
        </p:style>
        <p:txBody>
          <a:bodyPr>
            <a:normAutofit/>
          </a:bodyPr>
          <a:lstStyle/>
          <a:p>
            <a:r>
              <a:rPr lang="en-US" sz="2000" b="1" dirty="0" smtClean="0"/>
              <a:t>Real Private Consumption – 2005 Prices</a:t>
            </a:r>
            <a:endParaRPr lang="en-US" sz="2000" b="1" dirty="0"/>
          </a:p>
        </p:txBody>
      </p:sp>
      <p:sp>
        <p:nvSpPr>
          <p:cNvPr id="3" name="Subtitle 2"/>
          <p:cNvSpPr>
            <a:spLocks noGrp="1"/>
          </p:cNvSpPr>
          <p:nvPr>
            <p:ph type="subTitle" idx="1"/>
          </p:nvPr>
        </p:nvSpPr>
        <p:spPr>
          <a:xfrm>
            <a:off x="990600" y="990600"/>
            <a:ext cx="3722914" cy="2167391"/>
          </a:xfrm>
        </p:spPr>
        <p:txBody>
          <a:bodyPr>
            <a:normAutofit fontScale="92500"/>
          </a:bodyPr>
          <a:lstStyle/>
          <a:p>
            <a:pPr algn="l"/>
            <a:r>
              <a:rPr lang="en-US" sz="1600" b="1" u="sng" dirty="0" smtClean="0"/>
              <a:t>Data Characteristics:</a:t>
            </a:r>
          </a:p>
          <a:p>
            <a:pPr marL="285750" indent="-285750" algn="l">
              <a:buFontTx/>
              <a:buChar char="-"/>
            </a:pPr>
            <a:r>
              <a:rPr lang="en-US" sz="1600" dirty="0" smtClean="0"/>
              <a:t>The data is smooth with no observed seasonality in the data.</a:t>
            </a:r>
          </a:p>
          <a:p>
            <a:pPr marL="285750" indent="-285750" algn="l">
              <a:buFontTx/>
              <a:buChar char="-"/>
            </a:pPr>
            <a:r>
              <a:rPr lang="en-US" sz="1600" dirty="0" smtClean="0"/>
              <a:t>An exponential trend is ruled out as the data shows a linear increasing trend.</a:t>
            </a:r>
          </a:p>
          <a:p>
            <a:pPr marL="285750" indent="-285750" algn="l">
              <a:buFontTx/>
              <a:buChar char="-"/>
            </a:pPr>
            <a:r>
              <a:rPr lang="en-US" sz="1600" dirty="0" smtClean="0"/>
              <a:t>Since the curve is almost sigmoid the data was fitted to a polynomial of the order 2.</a:t>
            </a:r>
            <a:endParaRPr lang="en-US" sz="1600" dirty="0"/>
          </a:p>
        </p:txBody>
      </p:sp>
      <p:graphicFrame>
        <p:nvGraphicFramePr>
          <p:cNvPr id="6" name="Chart 5"/>
          <p:cNvGraphicFramePr>
            <a:graphicFrameLocks/>
          </p:cNvGraphicFramePr>
          <p:nvPr>
            <p:extLst>
              <p:ext uri="{D42A27DB-BD31-4B8C-83A1-F6EECF244321}">
                <p14:modId xmlns:p14="http://schemas.microsoft.com/office/powerpoint/2010/main" xmlns="" val="2489822138"/>
              </p:ext>
            </p:extLst>
          </p:nvPr>
        </p:nvGraphicFramePr>
        <p:xfrm>
          <a:off x="4853779" y="425679"/>
          <a:ext cx="3849350" cy="3133950"/>
        </p:xfrm>
        <a:graphic>
          <a:graphicData uri="http://schemas.openxmlformats.org/drawingml/2006/chart">
            <c:chart xmlns:c="http://schemas.openxmlformats.org/drawingml/2006/chart" xmlns:r="http://schemas.openxmlformats.org/officeDocument/2006/relationships" r:id="rId2"/>
          </a:graphicData>
        </a:graphic>
      </p:graphicFrame>
      <p:sp>
        <p:nvSpPr>
          <p:cNvPr id="7" name="Subtitle 2"/>
          <p:cNvSpPr txBox="1">
            <a:spLocks/>
          </p:cNvSpPr>
          <p:nvPr/>
        </p:nvSpPr>
        <p:spPr>
          <a:xfrm>
            <a:off x="1066800" y="3200400"/>
            <a:ext cx="3722914" cy="32874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u="sng" dirty="0" smtClean="0"/>
              <a:t>Model Characteristics:</a:t>
            </a:r>
          </a:p>
          <a:p>
            <a:pPr marL="285750" indent="-285750" algn="l">
              <a:buFontTx/>
              <a:buChar char="-"/>
            </a:pPr>
            <a:r>
              <a:rPr lang="en-US" sz="1600" dirty="0" smtClean="0"/>
              <a:t>Training Periods: 55</a:t>
            </a:r>
          </a:p>
          <a:p>
            <a:pPr marL="285750" indent="-285750" algn="l">
              <a:buFontTx/>
              <a:buChar char="-"/>
            </a:pPr>
            <a:r>
              <a:rPr lang="en-US" sz="1600" dirty="0" smtClean="0"/>
              <a:t>Validation Periods: 4</a:t>
            </a:r>
          </a:p>
          <a:p>
            <a:pPr marL="285750" indent="-285750" algn="l">
              <a:buFontTx/>
              <a:buChar char="-"/>
            </a:pPr>
            <a:r>
              <a:rPr lang="en-US" sz="1600" dirty="0" smtClean="0"/>
              <a:t>R-Squared: .9969</a:t>
            </a:r>
          </a:p>
          <a:p>
            <a:pPr marL="285750" indent="-285750" algn="l">
              <a:buFontTx/>
              <a:buChar char="-"/>
            </a:pPr>
            <a:r>
              <a:rPr lang="en-US" sz="1600" dirty="0" smtClean="0"/>
              <a:t>RMSE:</a:t>
            </a:r>
          </a:p>
          <a:p>
            <a:pPr marL="742950" lvl="1" indent="-285750" algn="l">
              <a:buFontTx/>
              <a:buChar char="-"/>
            </a:pPr>
            <a:r>
              <a:rPr lang="en-US" sz="1200" dirty="0" smtClean="0"/>
              <a:t>Training: 4.159</a:t>
            </a:r>
          </a:p>
          <a:p>
            <a:pPr marL="742950" lvl="1" indent="-285750" algn="l">
              <a:buFontTx/>
              <a:buChar char="-"/>
            </a:pPr>
            <a:r>
              <a:rPr lang="en-US" sz="1200" dirty="0" smtClean="0"/>
              <a:t>Validation: 12.33</a:t>
            </a:r>
          </a:p>
          <a:p>
            <a:pPr marL="285750" indent="-285750" algn="l">
              <a:buFontTx/>
              <a:buChar char="-"/>
            </a:pPr>
            <a:r>
              <a:rPr lang="en-US" sz="1600" dirty="0" smtClean="0"/>
              <a:t>MAPE:</a:t>
            </a:r>
            <a:endParaRPr lang="en-US" sz="1600" dirty="0"/>
          </a:p>
          <a:p>
            <a:pPr marL="742950" lvl="1" indent="-285750" algn="l">
              <a:buFontTx/>
              <a:buChar char="-"/>
            </a:pPr>
            <a:r>
              <a:rPr lang="en-US" sz="1200" dirty="0" smtClean="0"/>
              <a:t>Training: 1.61%</a:t>
            </a:r>
          </a:p>
          <a:p>
            <a:pPr marL="742950" lvl="1" indent="-285750" algn="l">
              <a:buFontTx/>
              <a:buChar char="-"/>
            </a:pPr>
            <a:r>
              <a:rPr lang="en-US" sz="1200" dirty="0" smtClean="0"/>
              <a:t>Validation: 5.38%</a:t>
            </a:r>
          </a:p>
        </p:txBody>
      </p:sp>
      <p:sp>
        <p:nvSpPr>
          <p:cNvPr id="8" name="Subtitle 2"/>
          <p:cNvSpPr txBox="1">
            <a:spLocks/>
          </p:cNvSpPr>
          <p:nvPr/>
        </p:nvSpPr>
        <p:spPr>
          <a:xfrm>
            <a:off x="4890408" y="3700008"/>
            <a:ext cx="3567792" cy="7087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u="sng" dirty="0" smtClean="0"/>
              <a:t>Forecasts With:</a:t>
            </a:r>
          </a:p>
          <a:p>
            <a:pPr algn="l"/>
            <a:r>
              <a:rPr lang="en-US" sz="1400" dirty="0" smtClean="0"/>
              <a:t>Consumption = 90.578 + .5673 (</a:t>
            </a:r>
            <a:r>
              <a:rPr lang="en-US" sz="1400" dirty="0" err="1" smtClean="0"/>
              <a:t>Qtr</a:t>
            </a:r>
            <a:r>
              <a:rPr lang="en-US" sz="1400" dirty="0" smtClean="0"/>
              <a:t> No) + .0334 (</a:t>
            </a:r>
            <a:r>
              <a:rPr lang="en-US" sz="1400" dirty="0" err="1" smtClean="0"/>
              <a:t>Qtr</a:t>
            </a:r>
            <a:r>
              <a:rPr lang="en-US" sz="1400" dirty="0" smtClean="0"/>
              <a:t> No)</a:t>
            </a:r>
            <a:r>
              <a:rPr lang="en-US" sz="1400" baseline="30000" dirty="0" smtClean="0"/>
              <a:t>2</a:t>
            </a:r>
            <a:endParaRPr lang="en-US" sz="1400" baseline="30000" dirty="0"/>
          </a:p>
        </p:txBody>
      </p:sp>
      <p:graphicFrame>
        <p:nvGraphicFramePr>
          <p:cNvPr id="11" name="Table 10"/>
          <p:cNvGraphicFramePr>
            <a:graphicFrameLocks noGrp="1"/>
          </p:cNvGraphicFramePr>
          <p:nvPr>
            <p:extLst>
              <p:ext uri="{D42A27DB-BD31-4B8C-83A1-F6EECF244321}">
                <p14:modId xmlns:p14="http://schemas.microsoft.com/office/powerpoint/2010/main" xmlns="" val="1002358975"/>
              </p:ext>
            </p:extLst>
          </p:nvPr>
        </p:nvGraphicFramePr>
        <p:xfrm>
          <a:off x="5257801" y="4495802"/>
          <a:ext cx="2438399" cy="2214245"/>
        </p:xfrm>
        <a:graphic>
          <a:graphicData uri="http://schemas.openxmlformats.org/drawingml/2006/table">
            <a:tbl>
              <a:tblPr>
                <a:tableStyleId>{5FD0F851-EC5A-4D38-B0AD-8093EC10F338}</a:tableStyleId>
              </a:tblPr>
              <a:tblGrid>
                <a:gridCol w="628649"/>
                <a:gridCol w="1809750"/>
              </a:tblGrid>
              <a:tr h="355600">
                <a:tc>
                  <a:txBody>
                    <a:bodyPr/>
                    <a:lstStyle/>
                    <a:p>
                      <a:pPr algn="ctr" fontAlgn="b"/>
                      <a:r>
                        <a:rPr lang="en-US" sz="1400" u="none" strike="noStrike" dirty="0" smtClean="0">
                          <a:effectLst/>
                        </a:rPr>
                        <a:t>Quarter</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400" u="none" strike="noStrike" dirty="0" smtClean="0">
                          <a:effectLst/>
                        </a:rPr>
                        <a:t>Forecast Pvt.</a:t>
                      </a:r>
                      <a:r>
                        <a:rPr lang="en-US" sz="1400" u="none" strike="noStrike" baseline="0" dirty="0" smtClean="0">
                          <a:effectLst/>
                        </a:rPr>
                        <a:t> Consumption</a:t>
                      </a:r>
                      <a:endParaRPr lang="en-US" sz="1400" b="0" i="0" u="none" strike="noStrike" dirty="0">
                        <a:solidFill>
                          <a:srgbClr val="000000"/>
                        </a:solidFill>
                        <a:effectLst/>
                        <a:latin typeface="+mn-lt"/>
                      </a:endParaRPr>
                    </a:p>
                  </a:txBody>
                  <a:tcPr marL="7144" marR="7144" marT="9525" marB="0" anchor="ctr"/>
                </a:tc>
              </a:tr>
              <a:tr h="355600">
                <a:tc>
                  <a:txBody>
                    <a:bodyPr/>
                    <a:lstStyle/>
                    <a:p>
                      <a:pPr algn="ctr" fontAlgn="b"/>
                      <a:r>
                        <a:rPr lang="en-US" sz="1400" u="none" strike="noStrike" dirty="0">
                          <a:effectLst/>
                        </a:rPr>
                        <a:t>2014Q4</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400" u="none" strike="noStrike" dirty="0">
                          <a:effectLst/>
                        </a:rPr>
                        <a:t>244.856</a:t>
                      </a:r>
                      <a:endParaRPr lang="en-US" sz="1400" b="0" i="0" u="none" strike="noStrike" dirty="0">
                        <a:solidFill>
                          <a:srgbClr val="000000"/>
                        </a:solidFill>
                        <a:effectLst/>
                        <a:latin typeface="+mn-lt"/>
                      </a:endParaRPr>
                    </a:p>
                  </a:txBody>
                  <a:tcPr marL="7144" marR="7144" marT="9525" marB="0" anchor="ctr"/>
                </a:tc>
              </a:tr>
              <a:tr h="355600">
                <a:tc>
                  <a:txBody>
                    <a:bodyPr/>
                    <a:lstStyle/>
                    <a:p>
                      <a:pPr algn="ctr" fontAlgn="b"/>
                      <a:r>
                        <a:rPr lang="en-US" sz="1400" u="none" strike="noStrike">
                          <a:effectLst/>
                        </a:rPr>
                        <a:t>2015Q1</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400" u="none" strike="noStrike" dirty="0">
                          <a:effectLst/>
                        </a:rPr>
                        <a:t>249.4647</a:t>
                      </a:r>
                      <a:endParaRPr lang="en-US" sz="1400" b="0" i="0" u="none" strike="noStrike" dirty="0">
                        <a:solidFill>
                          <a:srgbClr val="000000"/>
                        </a:solidFill>
                        <a:effectLst/>
                        <a:latin typeface="+mn-lt"/>
                      </a:endParaRPr>
                    </a:p>
                  </a:txBody>
                  <a:tcPr marL="7144" marR="7144" marT="9525" marB="0" anchor="ctr"/>
                </a:tc>
              </a:tr>
              <a:tr h="355600">
                <a:tc>
                  <a:txBody>
                    <a:bodyPr/>
                    <a:lstStyle/>
                    <a:p>
                      <a:pPr algn="ctr" fontAlgn="b"/>
                      <a:r>
                        <a:rPr lang="en-US" sz="1400" u="none" strike="noStrike">
                          <a:effectLst/>
                        </a:rPr>
                        <a:t>2015Q2</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400" u="none" strike="noStrike">
                          <a:effectLst/>
                        </a:rPr>
                        <a:t>254.1402</a:t>
                      </a:r>
                      <a:endParaRPr lang="en-US" sz="1400" b="0" i="0" u="none" strike="noStrike">
                        <a:solidFill>
                          <a:srgbClr val="000000"/>
                        </a:solidFill>
                        <a:effectLst/>
                        <a:latin typeface="+mn-lt"/>
                      </a:endParaRPr>
                    </a:p>
                  </a:txBody>
                  <a:tcPr marL="7144" marR="7144" marT="9525" marB="0" anchor="ctr"/>
                </a:tc>
              </a:tr>
              <a:tr h="355600">
                <a:tc>
                  <a:txBody>
                    <a:bodyPr/>
                    <a:lstStyle/>
                    <a:p>
                      <a:pPr algn="ctr" fontAlgn="b"/>
                      <a:r>
                        <a:rPr lang="en-US" sz="1400" u="none" strike="noStrike">
                          <a:effectLst/>
                        </a:rPr>
                        <a:t>2015Q3</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400" u="none" strike="noStrike" dirty="0">
                          <a:effectLst/>
                        </a:rPr>
                        <a:t>258.8825</a:t>
                      </a:r>
                      <a:endParaRPr lang="en-US" sz="1400" b="0" i="0" u="none" strike="noStrike" dirty="0">
                        <a:solidFill>
                          <a:srgbClr val="000000"/>
                        </a:solidFill>
                        <a:effectLst/>
                        <a:latin typeface="+mn-lt"/>
                      </a:endParaRPr>
                    </a:p>
                  </a:txBody>
                  <a:tcPr marL="7144" marR="7144" marT="9525" marB="0" anchor="ctr"/>
                </a:tc>
              </a:tr>
              <a:tr h="355600">
                <a:tc>
                  <a:txBody>
                    <a:bodyPr/>
                    <a:lstStyle/>
                    <a:p>
                      <a:pPr algn="ctr" fontAlgn="b"/>
                      <a:r>
                        <a:rPr lang="en-US" sz="1400" u="none" strike="noStrike">
                          <a:effectLst/>
                        </a:rPr>
                        <a:t>2015Q4</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400" u="none" strike="noStrike" dirty="0">
                          <a:effectLst/>
                        </a:rPr>
                        <a:t>263.6916</a:t>
                      </a:r>
                      <a:endParaRPr lang="en-US" sz="1400" b="0" i="0" u="none" strike="noStrike" dirty="0">
                        <a:solidFill>
                          <a:srgbClr val="000000"/>
                        </a:solidFill>
                        <a:effectLst/>
                        <a:latin typeface="+mn-lt"/>
                      </a:endParaRPr>
                    </a:p>
                  </a:txBody>
                  <a:tcPr marL="7144" marR="7144" marT="9525" marB="0" anchor="ctr"/>
                </a:tc>
              </a:tr>
            </a:tbl>
          </a:graphicData>
        </a:graphic>
      </p:graphicFrame>
    </p:spTree>
    <p:extLst>
      <p:ext uri="{BB962C8B-B14F-4D97-AF65-F5344CB8AC3E}">
        <p14:creationId xmlns:p14="http://schemas.microsoft.com/office/powerpoint/2010/main" xmlns="" val="2049617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765" y="152400"/>
            <a:ext cx="2971800" cy="544289"/>
          </a:xfrm>
        </p:spPr>
        <p:style>
          <a:lnRef idx="0">
            <a:schemeClr val="dk1"/>
          </a:lnRef>
          <a:fillRef idx="3">
            <a:schemeClr val="dk1"/>
          </a:fillRef>
          <a:effectRef idx="3">
            <a:schemeClr val="dk1"/>
          </a:effectRef>
          <a:fontRef idx="minor">
            <a:schemeClr val="lt1"/>
          </a:fontRef>
        </p:style>
        <p:txBody>
          <a:bodyPr>
            <a:normAutofit fontScale="90000"/>
          </a:bodyPr>
          <a:lstStyle/>
          <a:p>
            <a:r>
              <a:rPr lang="en-US" sz="2000" b="1" dirty="0" smtClean="0"/>
              <a:t>Real Exports – 2005 Prices</a:t>
            </a:r>
            <a:endParaRPr lang="en-US" sz="2000" b="1" dirty="0"/>
          </a:p>
        </p:txBody>
      </p:sp>
      <p:sp>
        <p:nvSpPr>
          <p:cNvPr id="3" name="Subtitle 2"/>
          <p:cNvSpPr>
            <a:spLocks noGrp="1"/>
          </p:cNvSpPr>
          <p:nvPr>
            <p:ph type="subTitle" idx="1"/>
          </p:nvPr>
        </p:nvSpPr>
        <p:spPr>
          <a:xfrm>
            <a:off x="990600" y="990600"/>
            <a:ext cx="3722914" cy="2167391"/>
          </a:xfrm>
        </p:spPr>
        <p:txBody>
          <a:bodyPr>
            <a:normAutofit/>
          </a:bodyPr>
          <a:lstStyle/>
          <a:p>
            <a:pPr algn="l"/>
            <a:r>
              <a:rPr lang="en-US" sz="1600" b="1" u="sng" dirty="0" smtClean="0"/>
              <a:t>Data Characteristics:</a:t>
            </a:r>
          </a:p>
          <a:p>
            <a:pPr marL="285750" indent="-285750" algn="l">
              <a:buFontTx/>
              <a:buChar char="-"/>
            </a:pPr>
            <a:r>
              <a:rPr lang="en-US" sz="1600" dirty="0" smtClean="0"/>
              <a:t>There seemed to be additive seasonality</a:t>
            </a:r>
          </a:p>
          <a:p>
            <a:pPr marL="285750" indent="-285750" algn="l">
              <a:buFontTx/>
              <a:buChar char="-"/>
            </a:pPr>
            <a:r>
              <a:rPr lang="en-US" sz="1600" dirty="0" smtClean="0"/>
              <a:t>The trend seems exponential and the least observed MSE was for an exponential smoothing</a:t>
            </a:r>
          </a:p>
        </p:txBody>
      </p:sp>
      <p:sp>
        <p:nvSpPr>
          <p:cNvPr id="7" name="Subtitle 2"/>
          <p:cNvSpPr txBox="1">
            <a:spLocks/>
          </p:cNvSpPr>
          <p:nvPr/>
        </p:nvSpPr>
        <p:spPr>
          <a:xfrm>
            <a:off x="990600" y="2971800"/>
            <a:ext cx="3722914" cy="32874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u="sng" dirty="0" smtClean="0"/>
              <a:t>Model Characteristics:</a:t>
            </a:r>
          </a:p>
          <a:p>
            <a:pPr marL="285750" indent="-285750" algn="l">
              <a:buFontTx/>
              <a:buChar char="-"/>
            </a:pPr>
            <a:r>
              <a:rPr lang="en-US" sz="1600" dirty="0" smtClean="0"/>
              <a:t>Training Periods: 55</a:t>
            </a:r>
          </a:p>
          <a:p>
            <a:pPr marL="285750" indent="-285750" algn="l">
              <a:buFontTx/>
              <a:buChar char="-"/>
            </a:pPr>
            <a:r>
              <a:rPr lang="en-US" sz="1600" dirty="0" smtClean="0"/>
              <a:t>Validation Periods: 4</a:t>
            </a:r>
          </a:p>
          <a:p>
            <a:pPr marL="285750" indent="-285750" algn="l">
              <a:buFontTx/>
              <a:buChar char="-"/>
            </a:pPr>
            <a:r>
              <a:rPr lang="en-US" sz="1600" dirty="0" smtClean="0"/>
              <a:t>RMSE:</a:t>
            </a:r>
          </a:p>
          <a:p>
            <a:pPr marL="742950" lvl="1" indent="-285750" algn="l">
              <a:buFontTx/>
              <a:buChar char="-"/>
            </a:pPr>
            <a:r>
              <a:rPr lang="en-US" sz="1200" dirty="0" smtClean="0"/>
              <a:t>Training: 2.94</a:t>
            </a:r>
          </a:p>
          <a:p>
            <a:pPr marL="742950" lvl="1" indent="-285750" algn="l">
              <a:buFontTx/>
              <a:buChar char="-"/>
            </a:pPr>
            <a:r>
              <a:rPr lang="en-US" sz="1200" dirty="0" smtClean="0"/>
              <a:t>Validation: 2.3</a:t>
            </a:r>
          </a:p>
          <a:p>
            <a:pPr marL="285750" indent="-285750" algn="l">
              <a:buFontTx/>
              <a:buChar char="-"/>
            </a:pPr>
            <a:r>
              <a:rPr lang="en-US" sz="1600" dirty="0" smtClean="0"/>
              <a:t>MAPE:</a:t>
            </a:r>
            <a:endParaRPr lang="en-US" sz="1600" dirty="0"/>
          </a:p>
          <a:p>
            <a:pPr marL="742950" lvl="1" indent="-285750" algn="l">
              <a:buFontTx/>
              <a:buChar char="-"/>
            </a:pPr>
            <a:r>
              <a:rPr lang="en-US" sz="1200" dirty="0" smtClean="0"/>
              <a:t>Training: 4.67%</a:t>
            </a:r>
          </a:p>
          <a:p>
            <a:pPr marL="742950" lvl="1" indent="-285750" algn="l">
              <a:buFontTx/>
              <a:buChar char="-"/>
            </a:pPr>
            <a:r>
              <a:rPr lang="en-US" sz="1200" dirty="0" smtClean="0"/>
              <a:t>Validation: 1.56%</a:t>
            </a:r>
          </a:p>
        </p:txBody>
      </p:sp>
      <p:sp>
        <p:nvSpPr>
          <p:cNvPr id="8" name="Subtitle 2"/>
          <p:cNvSpPr txBox="1">
            <a:spLocks/>
          </p:cNvSpPr>
          <p:nvPr/>
        </p:nvSpPr>
        <p:spPr>
          <a:xfrm>
            <a:off x="4890408" y="3700008"/>
            <a:ext cx="3322864" cy="7087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u="sng" dirty="0" smtClean="0"/>
              <a:t>Forecasts With:</a:t>
            </a:r>
          </a:p>
          <a:p>
            <a:pPr algn="l"/>
            <a:r>
              <a:rPr lang="en-US" sz="1400" dirty="0" smtClean="0"/>
              <a:t>Exports =  </a:t>
            </a:r>
            <a:r>
              <a:rPr lang="en-US" sz="1800" dirty="0" smtClean="0"/>
              <a:t>14.163e</a:t>
            </a:r>
            <a:r>
              <a:rPr lang="en-US" sz="1800" baseline="30000" dirty="0" smtClean="0"/>
              <a:t>0.0362(Quarter </a:t>
            </a:r>
            <a:r>
              <a:rPr lang="en-US" sz="1800" baseline="30000" dirty="0" err="1" smtClean="0"/>
              <a:t>Nos</a:t>
            </a:r>
            <a:r>
              <a:rPr lang="en-US" sz="1800" baseline="30000" dirty="0" smtClean="0"/>
              <a:t>)</a:t>
            </a:r>
            <a:endParaRPr lang="en-US" sz="1800" baseline="30000" dirty="0"/>
          </a:p>
        </p:txBody>
      </p:sp>
      <p:graphicFrame>
        <p:nvGraphicFramePr>
          <p:cNvPr id="11" name="Table 10"/>
          <p:cNvGraphicFramePr>
            <a:graphicFrameLocks noGrp="1"/>
          </p:cNvGraphicFramePr>
          <p:nvPr>
            <p:extLst>
              <p:ext uri="{D42A27DB-BD31-4B8C-83A1-F6EECF244321}">
                <p14:modId xmlns:p14="http://schemas.microsoft.com/office/powerpoint/2010/main" xmlns="" val="1002358975"/>
              </p:ext>
            </p:extLst>
          </p:nvPr>
        </p:nvGraphicFramePr>
        <p:xfrm>
          <a:off x="5257801" y="4495802"/>
          <a:ext cx="2438399" cy="2214245"/>
        </p:xfrm>
        <a:graphic>
          <a:graphicData uri="http://schemas.openxmlformats.org/drawingml/2006/table">
            <a:tbl>
              <a:tblPr>
                <a:tableStyleId>{5FD0F851-EC5A-4D38-B0AD-8093EC10F338}</a:tableStyleId>
              </a:tblPr>
              <a:tblGrid>
                <a:gridCol w="628649"/>
                <a:gridCol w="1809750"/>
              </a:tblGrid>
              <a:tr h="355600">
                <a:tc>
                  <a:txBody>
                    <a:bodyPr/>
                    <a:lstStyle/>
                    <a:p>
                      <a:pPr algn="ctr" fontAlgn="b"/>
                      <a:r>
                        <a:rPr lang="en-US" sz="1400" u="none" strike="noStrike" dirty="0" smtClean="0">
                          <a:effectLst/>
                        </a:rPr>
                        <a:t>Quarter</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400" u="none" strike="noStrike" dirty="0" smtClean="0">
                          <a:effectLst/>
                        </a:rPr>
                        <a:t>Forecast Pvt.</a:t>
                      </a:r>
                      <a:r>
                        <a:rPr lang="en-US" sz="1400" u="none" strike="noStrike" baseline="0" dirty="0" smtClean="0">
                          <a:effectLst/>
                        </a:rPr>
                        <a:t> Consumption</a:t>
                      </a:r>
                      <a:endParaRPr lang="en-US" sz="1400" b="0" i="0" u="none" strike="noStrike" dirty="0">
                        <a:solidFill>
                          <a:srgbClr val="000000"/>
                        </a:solidFill>
                        <a:effectLst/>
                        <a:latin typeface="+mn-lt"/>
                      </a:endParaRPr>
                    </a:p>
                  </a:txBody>
                  <a:tcPr marL="7144" marR="7144" marT="9525" marB="0" anchor="ctr"/>
                </a:tc>
              </a:tr>
              <a:tr h="355600">
                <a:tc>
                  <a:txBody>
                    <a:bodyPr/>
                    <a:lstStyle/>
                    <a:p>
                      <a:pPr algn="ctr" fontAlgn="b"/>
                      <a:r>
                        <a:rPr lang="en-US" sz="1400" u="none" strike="noStrike" dirty="0">
                          <a:effectLst/>
                        </a:rPr>
                        <a:t>2014Q4</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400" u="none" strike="noStrike" kern="1200" dirty="0">
                          <a:solidFill>
                            <a:schemeClr val="tx1"/>
                          </a:solidFill>
                          <a:effectLst/>
                          <a:latin typeface="+mn-lt"/>
                          <a:ea typeface="+mn-ea"/>
                          <a:cs typeface="+mn-cs"/>
                        </a:rPr>
                        <a:t>101.6521</a:t>
                      </a:r>
                    </a:p>
                  </a:txBody>
                  <a:tcPr marL="0" marR="0" marT="0" marB="0" anchor="b"/>
                </a:tc>
              </a:tr>
              <a:tr h="355600">
                <a:tc>
                  <a:txBody>
                    <a:bodyPr/>
                    <a:lstStyle/>
                    <a:p>
                      <a:pPr algn="ctr" fontAlgn="b"/>
                      <a:r>
                        <a:rPr lang="en-US" sz="1400" u="none" strike="noStrike">
                          <a:effectLst/>
                        </a:rPr>
                        <a:t>2015Q1</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400" u="none" strike="noStrike" kern="1200" dirty="0">
                          <a:solidFill>
                            <a:schemeClr val="tx1"/>
                          </a:solidFill>
                          <a:effectLst/>
                          <a:latin typeface="+mn-lt"/>
                          <a:ea typeface="+mn-ea"/>
                          <a:cs typeface="+mn-cs"/>
                        </a:rPr>
                        <a:t>104.12</a:t>
                      </a:r>
                    </a:p>
                  </a:txBody>
                  <a:tcPr marL="0" marR="0" marT="0" marB="0" anchor="b"/>
                </a:tc>
              </a:tr>
              <a:tr h="355600">
                <a:tc>
                  <a:txBody>
                    <a:bodyPr/>
                    <a:lstStyle/>
                    <a:p>
                      <a:pPr algn="ctr" fontAlgn="b"/>
                      <a:r>
                        <a:rPr lang="en-US" sz="1400" u="none" strike="noStrike">
                          <a:effectLst/>
                        </a:rPr>
                        <a:t>2015Q2</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400" u="none" strike="noStrike" kern="1200" dirty="0">
                          <a:solidFill>
                            <a:schemeClr val="tx1"/>
                          </a:solidFill>
                          <a:effectLst/>
                          <a:latin typeface="+mn-lt"/>
                          <a:ea typeface="+mn-ea"/>
                          <a:cs typeface="+mn-cs"/>
                        </a:rPr>
                        <a:t>104.5863</a:t>
                      </a:r>
                    </a:p>
                  </a:txBody>
                  <a:tcPr marL="0" marR="0" marT="0" marB="0" anchor="b"/>
                </a:tc>
              </a:tr>
              <a:tr h="355600">
                <a:tc>
                  <a:txBody>
                    <a:bodyPr/>
                    <a:lstStyle/>
                    <a:p>
                      <a:pPr algn="ctr" fontAlgn="b"/>
                      <a:r>
                        <a:rPr lang="en-US" sz="1400" u="none" strike="noStrike">
                          <a:effectLst/>
                        </a:rPr>
                        <a:t>2015Q3</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400" u="none" strike="noStrike" kern="1200" dirty="0">
                          <a:solidFill>
                            <a:schemeClr val="tx1"/>
                          </a:solidFill>
                          <a:effectLst/>
                          <a:latin typeface="+mn-lt"/>
                          <a:ea typeface="+mn-ea"/>
                          <a:cs typeface="+mn-cs"/>
                        </a:rPr>
                        <a:t>107.1299</a:t>
                      </a:r>
                    </a:p>
                  </a:txBody>
                  <a:tcPr marL="0" marR="0" marT="0" marB="0" anchor="b"/>
                </a:tc>
              </a:tr>
              <a:tr h="355600">
                <a:tc>
                  <a:txBody>
                    <a:bodyPr/>
                    <a:lstStyle/>
                    <a:p>
                      <a:pPr algn="ctr" fontAlgn="b"/>
                      <a:r>
                        <a:rPr lang="en-US" sz="1400" u="none" strike="noStrike">
                          <a:effectLst/>
                        </a:rPr>
                        <a:t>2015Q4</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400" u="none" strike="noStrike" kern="1200" dirty="0">
                          <a:solidFill>
                            <a:schemeClr val="tx1"/>
                          </a:solidFill>
                          <a:effectLst/>
                          <a:latin typeface="+mn-lt"/>
                          <a:ea typeface="+mn-ea"/>
                          <a:cs typeface="+mn-cs"/>
                        </a:rPr>
                        <a:t>108.9379</a:t>
                      </a:r>
                    </a:p>
                  </a:txBody>
                  <a:tcPr marL="0" marR="0" marT="0" marB="0" anchor="b"/>
                </a:tc>
              </a:tr>
            </a:tbl>
          </a:graphicData>
        </a:graphic>
      </p:graphicFrame>
      <p:graphicFrame>
        <p:nvGraphicFramePr>
          <p:cNvPr id="9" name="Chart 8"/>
          <p:cNvGraphicFramePr/>
          <p:nvPr/>
        </p:nvGraphicFramePr>
        <p:xfrm>
          <a:off x="4495800" y="609600"/>
          <a:ext cx="4343399"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049617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765" y="152400"/>
            <a:ext cx="2971800" cy="544289"/>
          </a:xfrm>
        </p:spPr>
        <p:style>
          <a:lnRef idx="0">
            <a:schemeClr val="dk1"/>
          </a:lnRef>
          <a:fillRef idx="3">
            <a:schemeClr val="dk1"/>
          </a:fillRef>
          <a:effectRef idx="3">
            <a:schemeClr val="dk1"/>
          </a:effectRef>
          <a:fontRef idx="minor">
            <a:schemeClr val="lt1"/>
          </a:fontRef>
        </p:style>
        <p:txBody>
          <a:bodyPr>
            <a:normAutofit fontScale="90000"/>
          </a:bodyPr>
          <a:lstStyle/>
          <a:p>
            <a:r>
              <a:rPr lang="en-US" sz="2000" b="1" dirty="0" smtClean="0"/>
              <a:t>Real Imports – 2005 Prices</a:t>
            </a:r>
            <a:endParaRPr lang="en-US" sz="2000" b="1" dirty="0"/>
          </a:p>
        </p:txBody>
      </p:sp>
      <p:sp>
        <p:nvSpPr>
          <p:cNvPr id="3" name="Subtitle 2"/>
          <p:cNvSpPr>
            <a:spLocks noGrp="1"/>
          </p:cNvSpPr>
          <p:nvPr>
            <p:ph type="subTitle" idx="1"/>
          </p:nvPr>
        </p:nvSpPr>
        <p:spPr>
          <a:xfrm>
            <a:off x="1066800" y="838200"/>
            <a:ext cx="3722914" cy="2167391"/>
          </a:xfrm>
        </p:spPr>
        <p:txBody>
          <a:bodyPr>
            <a:normAutofit/>
          </a:bodyPr>
          <a:lstStyle/>
          <a:p>
            <a:pPr algn="l"/>
            <a:r>
              <a:rPr lang="en-US" sz="1600" b="1" u="sng" dirty="0" smtClean="0"/>
              <a:t>Data Characteristics:</a:t>
            </a:r>
          </a:p>
          <a:p>
            <a:pPr marL="285750" indent="-285750" algn="l">
              <a:buFontTx/>
              <a:buChar char="-"/>
            </a:pPr>
            <a:r>
              <a:rPr lang="en-US" sz="1600" dirty="0" smtClean="0"/>
              <a:t>After trying exponential smoothing, linear regression and neural networks, found that linear regression was a good fit based on its least MSE</a:t>
            </a:r>
          </a:p>
          <a:p>
            <a:pPr marL="285750" indent="-285750" algn="l">
              <a:buFontTx/>
              <a:buChar char="-"/>
            </a:pPr>
            <a:r>
              <a:rPr lang="en-US" sz="1600" dirty="0" smtClean="0"/>
              <a:t>Although correlation reduced, found that lag 2 is statistically not significant</a:t>
            </a:r>
          </a:p>
          <a:p>
            <a:pPr marL="285750" indent="-285750" algn="l">
              <a:buFontTx/>
              <a:buChar char="-"/>
            </a:pPr>
            <a:endParaRPr lang="en-US" sz="1600" dirty="0" smtClean="0"/>
          </a:p>
          <a:p>
            <a:pPr marL="285750" indent="-285750" algn="l">
              <a:buFontTx/>
              <a:buChar char="-"/>
            </a:pPr>
            <a:endParaRPr lang="en-US" sz="1600" dirty="0" smtClean="0"/>
          </a:p>
        </p:txBody>
      </p:sp>
      <p:sp>
        <p:nvSpPr>
          <p:cNvPr id="7" name="Subtitle 2"/>
          <p:cNvSpPr txBox="1">
            <a:spLocks/>
          </p:cNvSpPr>
          <p:nvPr/>
        </p:nvSpPr>
        <p:spPr>
          <a:xfrm>
            <a:off x="990600" y="2971800"/>
            <a:ext cx="3722914" cy="32874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u="sng" dirty="0" smtClean="0"/>
              <a:t>Model Characteristics:</a:t>
            </a:r>
          </a:p>
          <a:p>
            <a:pPr marL="285750" indent="-285750" algn="l">
              <a:buFontTx/>
              <a:buChar char="-"/>
            </a:pPr>
            <a:r>
              <a:rPr lang="en-US" sz="1600" dirty="0" smtClean="0"/>
              <a:t>Training Periods: 55</a:t>
            </a:r>
          </a:p>
          <a:p>
            <a:pPr marL="285750" indent="-285750" algn="l">
              <a:buFontTx/>
              <a:buChar char="-"/>
            </a:pPr>
            <a:r>
              <a:rPr lang="en-US" sz="1600" dirty="0" smtClean="0"/>
              <a:t>Validation Periods: 4</a:t>
            </a:r>
          </a:p>
          <a:p>
            <a:pPr marL="285750" indent="-285750" algn="l">
              <a:buFontTx/>
              <a:buChar char="-"/>
            </a:pPr>
            <a:r>
              <a:rPr lang="en-US" sz="1600" dirty="0" smtClean="0"/>
              <a:t>R squared = 0.9293</a:t>
            </a:r>
          </a:p>
          <a:p>
            <a:pPr marL="285750" indent="-285750" algn="l">
              <a:buFontTx/>
              <a:buChar char="-"/>
            </a:pPr>
            <a:r>
              <a:rPr lang="en-US" sz="1600" dirty="0" smtClean="0"/>
              <a:t>RMSE:</a:t>
            </a:r>
          </a:p>
          <a:p>
            <a:pPr marL="742950" lvl="1" indent="-285750" algn="l">
              <a:buFontTx/>
              <a:buChar char="-"/>
            </a:pPr>
            <a:r>
              <a:rPr lang="en-US" sz="1200" dirty="0" smtClean="0"/>
              <a:t>Training: 5.72</a:t>
            </a:r>
          </a:p>
          <a:p>
            <a:pPr marL="742950" lvl="1" indent="-285750" algn="l">
              <a:buFontTx/>
              <a:buChar char="-"/>
            </a:pPr>
            <a:r>
              <a:rPr lang="en-US" sz="1200" dirty="0" smtClean="0"/>
              <a:t>Validation: 12.33</a:t>
            </a:r>
          </a:p>
        </p:txBody>
      </p:sp>
      <p:sp>
        <p:nvSpPr>
          <p:cNvPr id="8" name="Subtitle 2"/>
          <p:cNvSpPr txBox="1">
            <a:spLocks/>
          </p:cNvSpPr>
          <p:nvPr/>
        </p:nvSpPr>
        <p:spPr>
          <a:xfrm>
            <a:off x="4876800" y="3124200"/>
            <a:ext cx="3733800" cy="7087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u="sng" dirty="0" smtClean="0"/>
              <a:t>Forecasts With:</a:t>
            </a:r>
          </a:p>
          <a:p>
            <a:pPr algn="l"/>
            <a:r>
              <a:rPr lang="en-US" sz="1400" dirty="0" smtClean="0"/>
              <a:t>Im</a:t>
            </a:r>
            <a:r>
              <a:rPr lang="en-US" sz="1400" dirty="0" smtClean="0"/>
              <a:t>ports </a:t>
            </a:r>
            <a:r>
              <a:rPr lang="en-US" sz="1400" dirty="0" smtClean="0"/>
              <a:t>= 1.649 + 0.4427*</a:t>
            </a:r>
            <a:r>
              <a:rPr lang="en-US" sz="1400" dirty="0" err="1" smtClean="0"/>
              <a:t>timeValue</a:t>
            </a:r>
            <a:r>
              <a:rPr lang="en-US" sz="1400" dirty="0" smtClean="0"/>
              <a:t> + 0.9275* </a:t>
            </a:r>
            <a:r>
              <a:rPr lang="en-US" sz="1400" dirty="0" smtClean="0"/>
              <a:t>Im</a:t>
            </a:r>
            <a:r>
              <a:rPr lang="en-US" sz="1400" dirty="0" smtClean="0"/>
              <a:t>ports(t-1)</a:t>
            </a:r>
            <a:endParaRPr lang="en-US" sz="1800" baseline="30000" dirty="0"/>
          </a:p>
        </p:txBody>
      </p:sp>
      <p:graphicFrame>
        <p:nvGraphicFramePr>
          <p:cNvPr id="11" name="Table 10"/>
          <p:cNvGraphicFramePr>
            <a:graphicFrameLocks noGrp="1"/>
          </p:cNvGraphicFramePr>
          <p:nvPr>
            <p:extLst>
              <p:ext uri="{D42A27DB-BD31-4B8C-83A1-F6EECF244321}">
                <p14:modId xmlns:p14="http://schemas.microsoft.com/office/powerpoint/2010/main" xmlns="" val="1002358975"/>
              </p:ext>
            </p:extLst>
          </p:nvPr>
        </p:nvGraphicFramePr>
        <p:xfrm>
          <a:off x="5486400" y="4114800"/>
          <a:ext cx="2438399" cy="2214245"/>
        </p:xfrm>
        <a:graphic>
          <a:graphicData uri="http://schemas.openxmlformats.org/drawingml/2006/table">
            <a:tbl>
              <a:tblPr>
                <a:tableStyleId>{5FD0F851-EC5A-4D38-B0AD-8093EC10F338}</a:tableStyleId>
              </a:tblPr>
              <a:tblGrid>
                <a:gridCol w="628649"/>
                <a:gridCol w="1809750"/>
              </a:tblGrid>
              <a:tr h="355600">
                <a:tc>
                  <a:txBody>
                    <a:bodyPr/>
                    <a:lstStyle/>
                    <a:p>
                      <a:pPr algn="ctr" fontAlgn="b"/>
                      <a:r>
                        <a:rPr lang="en-US" sz="1400" u="none" strike="noStrike" dirty="0" smtClean="0">
                          <a:effectLst/>
                        </a:rPr>
                        <a:t>Quarter</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400" u="none" strike="noStrike" dirty="0" smtClean="0">
                          <a:effectLst/>
                        </a:rPr>
                        <a:t>Forecast Pvt.</a:t>
                      </a:r>
                      <a:r>
                        <a:rPr lang="en-US" sz="1400" u="none" strike="noStrike" baseline="0" dirty="0" smtClean="0">
                          <a:effectLst/>
                        </a:rPr>
                        <a:t> Consumption</a:t>
                      </a:r>
                      <a:endParaRPr lang="en-US" sz="1400" b="0" i="0" u="none" strike="noStrike" dirty="0">
                        <a:solidFill>
                          <a:srgbClr val="000000"/>
                        </a:solidFill>
                        <a:effectLst/>
                        <a:latin typeface="+mn-lt"/>
                      </a:endParaRPr>
                    </a:p>
                  </a:txBody>
                  <a:tcPr marL="7144" marR="7144" marT="9525" marB="0" anchor="ctr"/>
                </a:tc>
              </a:tr>
              <a:tr h="355600">
                <a:tc>
                  <a:txBody>
                    <a:bodyPr/>
                    <a:lstStyle/>
                    <a:p>
                      <a:pPr algn="ctr" fontAlgn="b"/>
                      <a:r>
                        <a:rPr lang="en-US" sz="1400" u="none" strike="noStrike" dirty="0">
                          <a:effectLst/>
                        </a:rPr>
                        <a:t>2014Q4</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800" b="0" i="0" u="none" strike="noStrike">
                          <a:solidFill>
                            <a:srgbClr val="000000"/>
                          </a:solidFill>
                          <a:latin typeface="Calibri"/>
                        </a:rPr>
                        <a:t>113.64</a:t>
                      </a:r>
                    </a:p>
                  </a:txBody>
                  <a:tcPr marL="9525" marR="9525" marT="9525" marB="0" anchor="b"/>
                </a:tc>
              </a:tr>
              <a:tr h="355600">
                <a:tc>
                  <a:txBody>
                    <a:bodyPr/>
                    <a:lstStyle/>
                    <a:p>
                      <a:pPr algn="ctr" fontAlgn="b"/>
                      <a:r>
                        <a:rPr lang="en-US" sz="1400" u="none" strike="noStrike" dirty="0">
                          <a:effectLst/>
                        </a:rPr>
                        <a:t>2015Q1</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800" b="0" i="0" u="none" strike="noStrike">
                          <a:solidFill>
                            <a:srgbClr val="000000"/>
                          </a:solidFill>
                          <a:latin typeface="Calibri"/>
                        </a:rPr>
                        <a:t>116.01</a:t>
                      </a:r>
                    </a:p>
                  </a:txBody>
                  <a:tcPr marL="9525" marR="9525" marT="9525" marB="0" anchor="b"/>
                </a:tc>
              </a:tr>
              <a:tr h="355600">
                <a:tc>
                  <a:txBody>
                    <a:bodyPr/>
                    <a:lstStyle/>
                    <a:p>
                      <a:pPr algn="ctr" fontAlgn="b"/>
                      <a:r>
                        <a:rPr lang="en-US" sz="1400" u="none" strike="noStrike" dirty="0">
                          <a:effectLst/>
                        </a:rPr>
                        <a:t>2015Q2</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800" b="0" i="0" u="none" strike="noStrike">
                          <a:solidFill>
                            <a:srgbClr val="000000"/>
                          </a:solidFill>
                          <a:latin typeface="Calibri"/>
                        </a:rPr>
                        <a:t>118.25</a:t>
                      </a:r>
                    </a:p>
                  </a:txBody>
                  <a:tcPr marL="9525" marR="9525" marT="9525" marB="0" anchor="b"/>
                </a:tc>
              </a:tr>
              <a:tr h="355600">
                <a:tc>
                  <a:txBody>
                    <a:bodyPr/>
                    <a:lstStyle/>
                    <a:p>
                      <a:pPr algn="ctr" fontAlgn="b"/>
                      <a:r>
                        <a:rPr lang="en-US" sz="1400" u="none" strike="noStrike" dirty="0">
                          <a:effectLst/>
                        </a:rPr>
                        <a:t>2015Q3</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800" b="0" i="0" u="none" strike="noStrike">
                          <a:solidFill>
                            <a:srgbClr val="000000"/>
                          </a:solidFill>
                          <a:latin typeface="Calibri"/>
                        </a:rPr>
                        <a:t>120.39</a:t>
                      </a:r>
                    </a:p>
                  </a:txBody>
                  <a:tcPr marL="9525" marR="9525" marT="9525" marB="0" anchor="b"/>
                </a:tc>
              </a:tr>
              <a:tr h="355600">
                <a:tc>
                  <a:txBody>
                    <a:bodyPr/>
                    <a:lstStyle/>
                    <a:p>
                      <a:pPr algn="ctr" fontAlgn="b"/>
                      <a:r>
                        <a:rPr lang="en-US" sz="1400" u="none" strike="noStrike">
                          <a:effectLst/>
                        </a:rPr>
                        <a:t>2015Q4</a:t>
                      </a:r>
                      <a:endParaRPr lang="en-US" sz="1400" b="0" i="0" u="none" strike="noStrike">
                        <a:solidFill>
                          <a:srgbClr val="000000"/>
                        </a:solidFill>
                        <a:effectLst/>
                        <a:latin typeface="+mn-lt"/>
                      </a:endParaRPr>
                    </a:p>
                  </a:txBody>
                  <a:tcPr marL="7144" marR="7144" marT="9525" marB="0" anchor="ctr"/>
                </a:tc>
                <a:tc>
                  <a:txBody>
                    <a:bodyPr/>
                    <a:lstStyle/>
                    <a:p>
                      <a:pPr algn="ctr" fontAlgn="b"/>
                      <a:r>
                        <a:rPr lang="en-US" sz="1800" b="0" i="0" u="none" strike="noStrike" dirty="0">
                          <a:solidFill>
                            <a:srgbClr val="000000"/>
                          </a:solidFill>
                          <a:latin typeface="Calibri"/>
                        </a:rPr>
                        <a:t>122.45</a:t>
                      </a:r>
                    </a:p>
                  </a:txBody>
                  <a:tcPr marL="9525" marR="9525" marT="9525" marB="0" anchor="b"/>
                </a:tc>
              </a:tr>
            </a:tbl>
          </a:graphicData>
        </a:graphic>
      </p:graphicFrame>
      <p:graphicFrame>
        <p:nvGraphicFramePr>
          <p:cNvPr id="12" name="Chart 11"/>
          <p:cNvGraphicFramePr/>
          <p:nvPr/>
        </p:nvGraphicFramePr>
        <p:xfrm>
          <a:off x="4876800" y="685800"/>
          <a:ext cx="4267200" cy="2057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nvGraphicFramePr>
        <p:xfrm>
          <a:off x="1295400" y="5410200"/>
          <a:ext cx="2133600" cy="1119588"/>
        </p:xfrm>
        <a:graphic>
          <a:graphicData uri="http://schemas.openxmlformats.org/drawingml/2006/table">
            <a:tbl>
              <a:tblPr/>
              <a:tblGrid>
                <a:gridCol w="1066800"/>
                <a:gridCol w="1066800"/>
              </a:tblGrid>
              <a:tr h="338983">
                <a:tc>
                  <a:txBody>
                    <a:bodyPr/>
                    <a:lstStyle/>
                    <a:p>
                      <a:pPr algn="ctr" fontAlgn="ctr"/>
                      <a:r>
                        <a:rPr lang="en-US" sz="1100" b="1" i="0" u="none" strike="noStrike" dirty="0">
                          <a:solidFill>
                            <a:srgbClr val="4169E1"/>
                          </a:solidFill>
                          <a:latin typeface="Calibri"/>
                        </a:rPr>
                        <a:t>Input</a:t>
                      </a:r>
                      <a:br>
                        <a:rPr lang="en-US" sz="1100" b="1" i="0" u="none" strike="noStrike" dirty="0">
                          <a:solidFill>
                            <a:srgbClr val="4169E1"/>
                          </a:solidFill>
                          <a:latin typeface="Calibri"/>
                        </a:rPr>
                      </a:br>
                      <a:r>
                        <a:rPr lang="en-US" sz="1100" b="1" i="0" u="none" strike="noStrike" dirty="0">
                          <a:solidFill>
                            <a:srgbClr val="4169E1"/>
                          </a:solidFill>
                          <a:latin typeface="Calibri"/>
                        </a:rPr>
                        <a:t>Variables</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BEBFA"/>
                    </a:solidFill>
                  </a:tcPr>
                </a:tc>
                <a:tc>
                  <a:txBody>
                    <a:bodyPr/>
                    <a:lstStyle/>
                    <a:p>
                      <a:pPr algn="ctr" fontAlgn="ctr"/>
                      <a:r>
                        <a:rPr lang="en-US" sz="1100" b="1" i="0" u="none" strike="noStrike">
                          <a:solidFill>
                            <a:srgbClr val="4169E1"/>
                          </a:solidFill>
                          <a:latin typeface="Calibri"/>
                        </a:rPr>
                        <a:t>Coefficient</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BEBFA"/>
                    </a:solidFill>
                  </a:tcPr>
                </a:tc>
              </a:tr>
              <a:tr h="199402">
                <a:tc>
                  <a:txBody>
                    <a:bodyPr/>
                    <a:lstStyle/>
                    <a:p>
                      <a:pPr algn="ctr" fontAlgn="b"/>
                      <a:r>
                        <a:rPr lang="en-US" sz="1100" b="1" i="0" u="none" strike="noStrike" dirty="0">
                          <a:solidFill>
                            <a:srgbClr val="4169E1"/>
                          </a:solidFill>
                          <a:latin typeface="Calibri"/>
                        </a:rPr>
                        <a:t>Intercept</a:t>
                      </a: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BEBFA"/>
                    </a:solidFill>
                  </a:tcPr>
                </a:tc>
                <a:tc>
                  <a:txBody>
                    <a:bodyPr/>
                    <a:lstStyle/>
                    <a:p>
                      <a:pPr algn="ctr" fontAlgn="b"/>
                      <a:r>
                        <a:rPr lang="en-US" sz="1400" b="0" i="0" u="none" strike="noStrike" dirty="0">
                          <a:solidFill>
                            <a:srgbClr val="000000"/>
                          </a:solidFill>
                          <a:latin typeface="Calibri"/>
                        </a:rPr>
                        <a:t>1.48</a:t>
                      </a: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99402">
                <a:tc>
                  <a:txBody>
                    <a:bodyPr/>
                    <a:lstStyle/>
                    <a:p>
                      <a:pPr algn="ctr" fontAlgn="b"/>
                      <a:r>
                        <a:rPr lang="en-US" sz="1100" b="1" i="0" u="none" strike="noStrike" dirty="0">
                          <a:solidFill>
                            <a:srgbClr val="4169E1"/>
                          </a:solidFill>
                          <a:latin typeface="Calibri"/>
                        </a:rPr>
                        <a:t>T</a:t>
                      </a: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BEBFA"/>
                    </a:solidFill>
                  </a:tcPr>
                </a:tc>
                <a:tc>
                  <a:txBody>
                    <a:bodyPr/>
                    <a:lstStyle/>
                    <a:p>
                      <a:pPr algn="ctr" fontAlgn="b"/>
                      <a:r>
                        <a:rPr lang="en-US" sz="1400" b="0" i="0" u="none" strike="noStrike" dirty="0">
                          <a:solidFill>
                            <a:srgbClr val="000000"/>
                          </a:solidFill>
                          <a:latin typeface="Calibri"/>
                        </a:rPr>
                        <a:t>0.3848</a:t>
                      </a: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29013">
                <a:tc>
                  <a:txBody>
                    <a:bodyPr/>
                    <a:lstStyle/>
                    <a:p>
                      <a:pPr algn="ctr" fontAlgn="b"/>
                      <a:r>
                        <a:rPr lang="en-US" sz="1100" b="1" i="0" u="none" strike="noStrike" dirty="0">
                          <a:solidFill>
                            <a:srgbClr val="4169E1"/>
                          </a:solidFill>
                          <a:latin typeface="Calibri"/>
                        </a:rPr>
                        <a:t>Imports lag 1</a:t>
                      </a: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BEBFA"/>
                    </a:solidFill>
                  </a:tcPr>
                </a:tc>
                <a:tc>
                  <a:txBody>
                    <a:bodyPr/>
                    <a:lstStyle/>
                    <a:p>
                      <a:pPr algn="ctr" fontAlgn="b"/>
                      <a:r>
                        <a:rPr lang="en-US" sz="1400" b="0" i="0" u="none" strike="noStrike" dirty="0">
                          <a:solidFill>
                            <a:srgbClr val="000000"/>
                          </a:solidFill>
                          <a:latin typeface="Calibri"/>
                        </a:rPr>
                        <a:t>0.8184</a:t>
                      </a: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049617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765" y="152400"/>
            <a:ext cx="2971800" cy="544289"/>
          </a:xfrm>
        </p:spPr>
        <p:style>
          <a:lnRef idx="0">
            <a:schemeClr val="dk1"/>
          </a:lnRef>
          <a:fillRef idx="3">
            <a:schemeClr val="dk1"/>
          </a:fillRef>
          <a:effectRef idx="3">
            <a:schemeClr val="dk1"/>
          </a:effectRef>
          <a:fontRef idx="minor">
            <a:schemeClr val="lt1"/>
          </a:fontRef>
        </p:style>
        <p:txBody>
          <a:bodyPr>
            <a:normAutofit fontScale="90000"/>
          </a:bodyPr>
          <a:lstStyle/>
          <a:p>
            <a:r>
              <a:rPr lang="en-US" sz="2000" b="1" dirty="0" smtClean="0"/>
              <a:t>Investments – 2005 Prices</a:t>
            </a:r>
            <a:endParaRPr lang="en-US" sz="2000" b="1" dirty="0"/>
          </a:p>
        </p:txBody>
      </p:sp>
      <p:sp>
        <p:nvSpPr>
          <p:cNvPr id="3" name="Subtitle 2"/>
          <p:cNvSpPr>
            <a:spLocks noGrp="1"/>
          </p:cNvSpPr>
          <p:nvPr>
            <p:ph type="subTitle" idx="1"/>
          </p:nvPr>
        </p:nvSpPr>
        <p:spPr>
          <a:xfrm>
            <a:off x="1066800" y="914400"/>
            <a:ext cx="3722914" cy="2167391"/>
          </a:xfrm>
        </p:spPr>
        <p:txBody>
          <a:bodyPr>
            <a:normAutofit/>
          </a:bodyPr>
          <a:lstStyle/>
          <a:p>
            <a:pPr algn="l"/>
            <a:r>
              <a:rPr lang="en-US" sz="1600" b="1" u="sng" dirty="0" smtClean="0"/>
              <a:t>Data Characteristics:</a:t>
            </a:r>
          </a:p>
          <a:p>
            <a:pPr marL="285750" indent="-285750" algn="l">
              <a:buFontTx/>
              <a:buChar char="-"/>
            </a:pPr>
            <a:r>
              <a:rPr lang="en-US" sz="1600" dirty="0" smtClean="0"/>
              <a:t>Regression model was the best fit.</a:t>
            </a:r>
          </a:p>
          <a:p>
            <a:pPr marL="285750" indent="-285750" algn="l">
              <a:buFontTx/>
              <a:buChar char="-"/>
            </a:pPr>
            <a:r>
              <a:rPr lang="en-US" sz="1600" dirty="0" smtClean="0"/>
              <a:t>No seasonality observed.</a:t>
            </a:r>
          </a:p>
          <a:p>
            <a:pPr marL="285750" indent="-285750" algn="l">
              <a:buFontTx/>
              <a:buChar char="-"/>
            </a:pPr>
            <a:r>
              <a:rPr lang="en-US" sz="1600" dirty="0" smtClean="0"/>
              <a:t>Linear trend was noted.</a:t>
            </a:r>
          </a:p>
          <a:p>
            <a:pPr marL="285750" indent="-285750" algn="l">
              <a:buFontTx/>
              <a:buChar char="-"/>
            </a:pPr>
            <a:r>
              <a:rPr lang="en-US" sz="1600" dirty="0" smtClean="0"/>
              <a:t>Quarter to quarter growth was on average  1.6%.</a:t>
            </a:r>
          </a:p>
          <a:p>
            <a:pPr marL="285750" indent="-285750" algn="l">
              <a:buFontTx/>
              <a:buChar char="-"/>
            </a:pPr>
            <a:endParaRPr lang="en-US" sz="1600" dirty="0" smtClean="0"/>
          </a:p>
          <a:p>
            <a:pPr marL="285750" indent="-285750" algn="l">
              <a:buFontTx/>
              <a:buChar char="-"/>
            </a:pPr>
            <a:endParaRPr lang="en-US" sz="1600" dirty="0" smtClean="0"/>
          </a:p>
          <a:p>
            <a:pPr marL="285750" indent="-285750" algn="l">
              <a:buFontTx/>
              <a:buChar char="-"/>
            </a:pPr>
            <a:endParaRPr lang="en-US" sz="1600" dirty="0" smtClean="0"/>
          </a:p>
        </p:txBody>
      </p:sp>
      <p:sp>
        <p:nvSpPr>
          <p:cNvPr id="7" name="Subtitle 2"/>
          <p:cNvSpPr txBox="1">
            <a:spLocks/>
          </p:cNvSpPr>
          <p:nvPr/>
        </p:nvSpPr>
        <p:spPr>
          <a:xfrm>
            <a:off x="1066800" y="2819400"/>
            <a:ext cx="3722914" cy="32874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u="sng" dirty="0" smtClean="0"/>
              <a:t>Model Characteristics:</a:t>
            </a:r>
          </a:p>
          <a:p>
            <a:pPr marL="285750" indent="-285750" algn="l">
              <a:buFontTx/>
              <a:buChar char="-"/>
            </a:pPr>
            <a:r>
              <a:rPr lang="en-US" sz="1600" dirty="0" smtClean="0"/>
              <a:t>Training Periods: 55</a:t>
            </a:r>
          </a:p>
          <a:p>
            <a:pPr marL="285750" indent="-285750" algn="l">
              <a:buFontTx/>
              <a:buChar char="-"/>
            </a:pPr>
            <a:r>
              <a:rPr lang="en-US" sz="1600" dirty="0" smtClean="0"/>
              <a:t>Validation Periods: 4</a:t>
            </a:r>
          </a:p>
          <a:p>
            <a:pPr marL="285750" indent="-285750" algn="l">
              <a:buFontTx/>
              <a:buChar char="-"/>
            </a:pPr>
            <a:r>
              <a:rPr lang="en-US" sz="1600" dirty="0" smtClean="0"/>
              <a:t>R squared = 0.9872</a:t>
            </a:r>
          </a:p>
          <a:p>
            <a:pPr marL="285750" indent="-285750" algn="l">
              <a:buFontTx/>
              <a:buChar char="-"/>
            </a:pPr>
            <a:r>
              <a:rPr lang="en-US" sz="1600" dirty="0" smtClean="0"/>
              <a:t>RMSE:</a:t>
            </a:r>
          </a:p>
          <a:p>
            <a:pPr marL="742950" lvl="1" indent="-285750" algn="l">
              <a:buFontTx/>
              <a:buChar char="-"/>
            </a:pPr>
            <a:r>
              <a:rPr lang="en-US" sz="1200" dirty="0" smtClean="0"/>
              <a:t>Training: 6.167</a:t>
            </a:r>
          </a:p>
          <a:p>
            <a:pPr marL="742950" lvl="1" indent="-285750" algn="l">
              <a:buFontTx/>
              <a:buChar char="-"/>
            </a:pPr>
            <a:r>
              <a:rPr lang="en-US" sz="1200" dirty="0" smtClean="0"/>
              <a:t>Validation: 5.595</a:t>
            </a:r>
          </a:p>
        </p:txBody>
      </p:sp>
      <p:sp>
        <p:nvSpPr>
          <p:cNvPr id="8" name="Subtitle 2"/>
          <p:cNvSpPr txBox="1">
            <a:spLocks/>
          </p:cNvSpPr>
          <p:nvPr/>
        </p:nvSpPr>
        <p:spPr>
          <a:xfrm>
            <a:off x="4953000" y="3048000"/>
            <a:ext cx="3886200" cy="7087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u="sng" dirty="0" smtClean="0"/>
              <a:t>Forecasts With:</a:t>
            </a:r>
          </a:p>
          <a:p>
            <a:pPr algn="l"/>
            <a:r>
              <a:rPr lang="en-US" sz="1400" dirty="0" smtClean="0"/>
              <a:t>Exports = 1.649 + 0.4427*</a:t>
            </a:r>
            <a:r>
              <a:rPr lang="en-US" sz="1400" dirty="0" err="1" smtClean="0"/>
              <a:t>timeValue</a:t>
            </a:r>
            <a:r>
              <a:rPr lang="en-US" sz="1400" dirty="0" smtClean="0"/>
              <a:t> + 0.9275* Export(t-1)  - 0.1489 * Exports(t-2)</a:t>
            </a:r>
            <a:endParaRPr lang="en-US" sz="1800" baseline="30000" dirty="0"/>
          </a:p>
        </p:txBody>
      </p:sp>
      <p:graphicFrame>
        <p:nvGraphicFramePr>
          <p:cNvPr id="11" name="Table 10"/>
          <p:cNvGraphicFramePr>
            <a:graphicFrameLocks noGrp="1"/>
          </p:cNvGraphicFramePr>
          <p:nvPr>
            <p:extLst>
              <p:ext uri="{D42A27DB-BD31-4B8C-83A1-F6EECF244321}">
                <p14:modId xmlns:p14="http://schemas.microsoft.com/office/powerpoint/2010/main" xmlns="" val="1002358975"/>
              </p:ext>
            </p:extLst>
          </p:nvPr>
        </p:nvGraphicFramePr>
        <p:xfrm>
          <a:off x="5562600" y="4191000"/>
          <a:ext cx="2438399" cy="2214245"/>
        </p:xfrm>
        <a:graphic>
          <a:graphicData uri="http://schemas.openxmlformats.org/drawingml/2006/table">
            <a:tbl>
              <a:tblPr>
                <a:tableStyleId>{5FD0F851-EC5A-4D38-B0AD-8093EC10F338}</a:tableStyleId>
              </a:tblPr>
              <a:tblGrid>
                <a:gridCol w="628649"/>
                <a:gridCol w="1809750"/>
              </a:tblGrid>
              <a:tr h="355600">
                <a:tc>
                  <a:txBody>
                    <a:bodyPr/>
                    <a:lstStyle/>
                    <a:p>
                      <a:pPr algn="ctr" fontAlgn="b"/>
                      <a:r>
                        <a:rPr lang="en-US" sz="1400" u="none" strike="noStrike" dirty="0" smtClean="0">
                          <a:effectLst/>
                        </a:rPr>
                        <a:t>Quarter</a:t>
                      </a:r>
                      <a:endParaRPr lang="en-US" sz="1400" b="0" i="0" u="none" strike="noStrike" dirty="0">
                        <a:solidFill>
                          <a:srgbClr val="000000"/>
                        </a:solidFill>
                        <a:effectLst/>
                        <a:latin typeface="+mn-lt"/>
                      </a:endParaRPr>
                    </a:p>
                  </a:txBody>
                  <a:tcPr marL="7144" marR="7144" marT="9525" marB="0" anchor="ctr"/>
                </a:tc>
                <a:tc>
                  <a:txBody>
                    <a:bodyPr/>
                    <a:lstStyle/>
                    <a:p>
                      <a:pPr algn="ctr" fontAlgn="b"/>
                      <a:r>
                        <a:rPr lang="en-US" sz="1400" u="none" strike="noStrike" dirty="0" smtClean="0">
                          <a:effectLst/>
                        </a:rPr>
                        <a:t>Forecast Pvt.</a:t>
                      </a:r>
                      <a:r>
                        <a:rPr lang="en-US" sz="1400" u="none" strike="noStrike" baseline="0" dirty="0" smtClean="0">
                          <a:effectLst/>
                        </a:rPr>
                        <a:t> Consumption</a:t>
                      </a:r>
                      <a:endParaRPr lang="en-US" sz="1400" b="0" i="0" u="none" strike="noStrike" dirty="0">
                        <a:solidFill>
                          <a:srgbClr val="000000"/>
                        </a:solidFill>
                        <a:effectLst/>
                        <a:latin typeface="+mn-lt"/>
                      </a:endParaRPr>
                    </a:p>
                  </a:txBody>
                  <a:tcPr marL="7144" marR="7144" marT="9525" marB="0" anchor="ctr"/>
                </a:tc>
              </a:tr>
              <a:tr h="355600">
                <a:tc>
                  <a:txBody>
                    <a:bodyPr/>
                    <a:lstStyle/>
                    <a:p>
                      <a:pPr algn="ctr" fontAlgn="b"/>
                      <a:r>
                        <a:rPr lang="en-US" sz="1400" u="none" strike="noStrike" dirty="0">
                          <a:effectLst/>
                        </a:rPr>
                        <a:t>2014Q4</a:t>
                      </a:r>
                      <a:endParaRPr lang="en-US" sz="1400" b="0" i="0" u="none" strike="noStrike" dirty="0">
                        <a:solidFill>
                          <a:srgbClr val="000000"/>
                        </a:solidFill>
                        <a:effectLst/>
                        <a:latin typeface="+mn-lt"/>
                      </a:endParaRPr>
                    </a:p>
                  </a:txBody>
                  <a:tcPr marL="7144" marR="7144" marT="9525" marB="0" anchor="ctr"/>
                </a:tc>
                <a:tc>
                  <a:txBody>
                    <a:bodyPr/>
                    <a:lstStyle/>
                    <a:p>
                      <a:pPr marL="0" algn="ctr" defTabSz="914400" rtl="0" eaLnBrk="1" fontAlgn="b" latinLnBrk="0" hangingPunct="1"/>
                      <a:r>
                        <a:rPr lang="en-US" sz="1400" u="none" strike="noStrike" kern="1200" dirty="0" smtClean="0">
                          <a:solidFill>
                            <a:schemeClr val="tx1"/>
                          </a:solidFill>
                          <a:effectLst/>
                          <a:latin typeface="+mn-lt"/>
                          <a:ea typeface="+mn-ea"/>
                          <a:cs typeface="+mn-cs"/>
                        </a:rPr>
                        <a:t>137.69</a:t>
                      </a:r>
                      <a:endParaRPr lang="en-US" sz="1400" u="none" strike="noStrike" kern="1200" dirty="0">
                        <a:solidFill>
                          <a:schemeClr val="tx1"/>
                        </a:solidFill>
                        <a:effectLst/>
                        <a:latin typeface="+mn-lt"/>
                        <a:ea typeface="+mn-ea"/>
                        <a:cs typeface="+mn-cs"/>
                      </a:endParaRPr>
                    </a:p>
                  </a:txBody>
                  <a:tcPr marL="9525" marR="9525" marT="9525" marB="0" anchor="b"/>
                </a:tc>
              </a:tr>
              <a:tr h="355600">
                <a:tc>
                  <a:txBody>
                    <a:bodyPr/>
                    <a:lstStyle/>
                    <a:p>
                      <a:pPr algn="ctr" fontAlgn="b"/>
                      <a:r>
                        <a:rPr lang="en-US" sz="1400" u="none" strike="noStrike" dirty="0">
                          <a:effectLst/>
                        </a:rPr>
                        <a:t>2015Q1</a:t>
                      </a:r>
                      <a:endParaRPr lang="en-US" sz="1400" b="0" i="0" u="none" strike="noStrike" dirty="0">
                        <a:solidFill>
                          <a:srgbClr val="000000"/>
                        </a:solidFill>
                        <a:effectLst/>
                        <a:latin typeface="+mn-lt"/>
                      </a:endParaRPr>
                    </a:p>
                  </a:txBody>
                  <a:tcPr marL="7144" marR="7144" marT="9525" marB="0" anchor="ctr"/>
                </a:tc>
                <a:tc>
                  <a:txBody>
                    <a:bodyPr/>
                    <a:lstStyle/>
                    <a:p>
                      <a:pPr marL="0" algn="ctr" defTabSz="914400" rtl="0" eaLnBrk="1" fontAlgn="b" latinLnBrk="0" hangingPunct="1"/>
                      <a:r>
                        <a:rPr lang="en-US" sz="1400" u="none" strike="noStrike" kern="1200" dirty="0" smtClean="0">
                          <a:solidFill>
                            <a:schemeClr val="tx1"/>
                          </a:solidFill>
                          <a:effectLst/>
                          <a:latin typeface="+mn-lt"/>
                          <a:ea typeface="+mn-ea"/>
                          <a:cs typeface="+mn-cs"/>
                        </a:rPr>
                        <a:t>139.74</a:t>
                      </a:r>
                      <a:endParaRPr lang="en-US" sz="1400" u="none" strike="noStrike" kern="1200" dirty="0">
                        <a:solidFill>
                          <a:schemeClr val="tx1"/>
                        </a:solidFill>
                        <a:effectLst/>
                        <a:latin typeface="+mn-lt"/>
                        <a:ea typeface="+mn-ea"/>
                        <a:cs typeface="+mn-cs"/>
                      </a:endParaRPr>
                    </a:p>
                  </a:txBody>
                  <a:tcPr marL="9525" marR="9525" marT="9525" marB="0" anchor="b"/>
                </a:tc>
              </a:tr>
              <a:tr h="355600">
                <a:tc>
                  <a:txBody>
                    <a:bodyPr/>
                    <a:lstStyle/>
                    <a:p>
                      <a:pPr algn="ctr" fontAlgn="b"/>
                      <a:r>
                        <a:rPr lang="en-US" sz="1400" u="none" strike="noStrike" dirty="0">
                          <a:effectLst/>
                        </a:rPr>
                        <a:t>2015Q2</a:t>
                      </a:r>
                      <a:endParaRPr lang="en-US" sz="1400" b="0" i="0" u="none" strike="noStrike" dirty="0">
                        <a:solidFill>
                          <a:srgbClr val="000000"/>
                        </a:solidFill>
                        <a:effectLst/>
                        <a:latin typeface="+mn-lt"/>
                      </a:endParaRPr>
                    </a:p>
                  </a:txBody>
                  <a:tcPr marL="7144" marR="7144" marT="9525" marB="0" anchor="ctr"/>
                </a:tc>
                <a:tc>
                  <a:txBody>
                    <a:bodyPr/>
                    <a:lstStyle/>
                    <a:p>
                      <a:pPr marL="0" algn="ctr" defTabSz="914400" rtl="0" eaLnBrk="1" fontAlgn="b" latinLnBrk="0" hangingPunct="1"/>
                      <a:r>
                        <a:rPr lang="en-US" sz="1400" u="none" strike="noStrike" kern="1200" dirty="0" smtClean="0">
                          <a:solidFill>
                            <a:schemeClr val="tx1"/>
                          </a:solidFill>
                          <a:effectLst/>
                          <a:latin typeface="+mn-lt"/>
                          <a:ea typeface="+mn-ea"/>
                          <a:cs typeface="+mn-cs"/>
                        </a:rPr>
                        <a:t>141.61</a:t>
                      </a:r>
                      <a:endParaRPr lang="en-US" sz="1400" u="none" strike="noStrike" kern="1200" dirty="0">
                        <a:solidFill>
                          <a:schemeClr val="tx1"/>
                        </a:solidFill>
                        <a:effectLst/>
                        <a:latin typeface="+mn-lt"/>
                        <a:ea typeface="+mn-ea"/>
                        <a:cs typeface="+mn-cs"/>
                      </a:endParaRPr>
                    </a:p>
                  </a:txBody>
                  <a:tcPr marL="9525" marR="9525" marT="9525" marB="0" anchor="b"/>
                </a:tc>
              </a:tr>
              <a:tr h="355600">
                <a:tc>
                  <a:txBody>
                    <a:bodyPr/>
                    <a:lstStyle/>
                    <a:p>
                      <a:pPr algn="ctr" fontAlgn="b"/>
                      <a:r>
                        <a:rPr lang="en-US" sz="1400" u="none" strike="noStrike" dirty="0">
                          <a:effectLst/>
                        </a:rPr>
                        <a:t>2015Q3</a:t>
                      </a:r>
                      <a:endParaRPr lang="en-US" sz="1400" b="0" i="0" u="none" strike="noStrike" dirty="0">
                        <a:solidFill>
                          <a:srgbClr val="000000"/>
                        </a:solidFill>
                        <a:effectLst/>
                        <a:latin typeface="+mn-lt"/>
                      </a:endParaRPr>
                    </a:p>
                  </a:txBody>
                  <a:tcPr marL="7144" marR="7144" marT="9525" marB="0" anchor="ctr"/>
                </a:tc>
                <a:tc>
                  <a:txBody>
                    <a:bodyPr/>
                    <a:lstStyle/>
                    <a:p>
                      <a:pPr marL="0" algn="ctr" defTabSz="914400" rtl="0" eaLnBrk="1" fontAlgn="b" latinLnBrk="0" hangingPunct="1"/>
                      <a:r>
                        <a:rPr lang="en-US" sz="1400" u="none" strike="noStrike" kern="1200" dirty="0" smtClean="0">
                          <a:solidFill>
                            <a:schemeClr val="tx1"/>
                          </a:solidFill>
                          <a:effectLst/>
                          <a:latin typeface="+mn-lt"/>
                          <a:ea typeface="+mn-ea"/>
                          <a:cs typeface="+mn-cs"/>
                        </a:rPr>
                        <a:t>143.47</a:t>
                      </a:r>
                      <a:endParaRPr lang="en-US" sz="1400" u="none" strike="noStrike" kern="1200" dirty="0">
                        <a:solidFill>
                          <a:schemeClr val="tx1"/>
                        </a:solidFill>
                        <a:effectLst/>
                        <a:latin typeface="+mn-lt"/>
                        <a:ea typeface="+mn-ea"/>
                        <a:cs typeface="+mn-cs"/>
                      </a:endParaRPr>
                    </a:p>
                  </a:txBody>
                  <a:tcPr marL="9525" marR="9525" marT="9525" marB="0" anchor="b"/>
                </a:tc>
              </a:tr>
              <a:tr h="355600">
                <a:tc>
                  <a:txBody>
                    <a:bodyPr/>
                    <a:lstStyle/>
                    <a:p>
                      <a:pPr algn="ctr" fontAlgn="b"/>
                      <a:r>
                        <a:rPr lang="en-US" sz="1400" u="none" strike="noStrike">
                          <a:effectLst/>
                        </a:rPr>
                        <a:t>2015Q4</a:t>
                      </a:r>
                      <a:endParaRPr lang="en-US" sz="1400" b="0" i="0" u="none" strike="noStrike">
                        <a:solidFill>
                          <a:srgbClr val="000000"/>
                        </a:solidFill>
                        <a:effectLst/>
                        <a:latin typeface="+mn-lt"/>
                      </a:endParaRPr>
                    </a:p>
                  </a:txBody>
                  <a:tcPr marL="7144" marR="7144" marT="9525" marB="0" anchor="ctr"/>
                </a:tc>
                <a:tc>
                  <a:txBody>
                    <a:bodyPr/>
                    <a:lstStyle/>
                    <a:p>
                      <a:pPr marL="0" algn="ctr" defTabSz="914400" rtl="0" eaLnBrk="1" fontAlgn="b" latinLnBrk="0" hangingPunct="1"/>
                      <a:r>
                        <a:rPr lang="en-US" sz="1400" u="none" strike="noStrike" kern="1200" dirty="0" smtClean="0">
                          <a:solidFill>
                            <a:schemeClr val="tx1"/>
                          </a:solidFill>
                          <a:effectLst/>
                          <a:latin typeface="+mn-lt"/>
                          <a:ea typeface="+mn-ea"/>
                          <a:cs typeface="+mn-cs"/>
                        </a:rPr>
                        <a:t>145.33</a:t>
                      </a:r>
                      <a:endParaRPr lang="en-US" sz="1400" u="none" strike="noStrike" kern="1200" dirty="0">
                        <a:solidFill>
                          <a:schemeClr val="tx1"/>
                        </a:solidFill>
                        <a:effectLst/>
                        <a:latin typeface="+mn-lt"/>
                        <a:ea typeface="+mn-ea"/>
                        <a:cs typeface="+mn-cs"/>
                      </a:endParaRPr>
                    </a:p>
                  </a:txBody>
                  <a:tcPr marL="9525" marR="9525" marT="9525" marB="0" anchor="b"/>
                </a:tc>
              </a:tr>
            </a:tbl>
          </a:graphicData>
        </a:graphic>
      </p:graphicFrame>
      <p:graphicFrame>
        <p:nvGraphicFramePr>
          <p:cNvPr id="10" name="Table 9"/>
          <p:cNvGraphicFramePr>
            <a:graphicFrameLocks noGrp="1"/>
          </p:cNvGraphicFramePr>
          <p:nvPr/>
        </p:nvGraphicFramePr>
        <p:xfrm>
          <a:off x="1143000" y="5257800"/>
          <a:ext cx="3352800" cy="1219201"/>
        </p:xfrm>
        <a:graphic>
          <a:graphicData uri="http://schemas.openxmlformats.org/drawingml/2006/table">
            <a:tbl>
              <a:tblPr/>
              <a:tblGrid>
                <a:gridCol w="1885949"/>
                <a:gridCol w="1466851"/>
              </a:tblGrid>
              <a:tr h="560173">
                <a:tc>
                  <a:txBody>
                    <a:bodyPr/>
                    <a:lstStyle/>
                    <a:p>
                      <a:pPr algn="ctr" fontAlgn="ctr"/>
                      <a:r>
                        <a:rPr lang="en-US" sz="1200" b="1" i="0" u="none" strike="noStrike" dirty="0">
                          <a:solidFill>
                            <a:schemeClr val="tx1"/>
                          </a:solidFill>
                          <a:latin typeface="+mn-lt"/>
                        </a:rPr>
                        <a:t>Input</a:t>
                      </a:r>
                      <a:br>
                        <a:rPr lang="en-US" sz="1200" b="1" i="0" u="none" strike="noStrike" dirty="0">
                          <a:solidFill>
                            <a:schemeClr val="tx1"/>
                          </a:solidFill>
                          <a:latin typeface="+mn-lt"/>
                        </a:rPr>
                      </a:br>
                      <a:r>
                        <a:rPr lang="en-US" sz="1200" b="1" i="0" u="none" strike="noStrike" dirty="0" smtClean="0">
                          <a:solidFill>
                            <a:schemeClr val="tx1"/>
                          </a:solidFill>
                          <a:latin typeface="+mn-lt"/>
                        </a:rPr>
                        <a:t> variables</a:t>
                      </a:r>
                      <a:endParaRPr lang="en-US" sz="1200" b="1" i="0" u="none" strike="noStrike" dirty="0">
                        <a:solidFill>
                          <a:schemeClr val="tx1"/>
                        </a:solidFill>
                        <a:latin typeface="+mn-lt"/>
                      </a:endParaRP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BEBFA"/>
                    </a:solidFill>
                  </a:tcPr>
                </a:tc>
                <a:tc>
                  <a:txBody>
                    <a:bodyPr/>
                    <a:lstStyle/>
                    <a:p>
                      <a:pPr algn="ctr" fontAlgn="ctr"/>
                      <a:r>
                        <a:rPr lang="en-US" sz="1200" b="1" i="0" u="none" strike="noStrike" dirty="0">
                          <a:solidFill>
                            <a:schemeClr val="tx1"/>
                          </a:solidFill>
                          <a:latin typeface="+mn-lt"/>
                        </a:rPr>
                        <a:t>Coefficient</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BEBFA"/>
                    </a:solidFill>
                  </a:tcPr>
                </a:tc>
              </a:tr>
              <a:tr h="329514">
                <a:tc>
                  <a:txBody>
                    <a:bodyPr/>
                    <a:lstStyle/>
                    <a:p>
                      <a:pPr algn="ctr" fontAlgn="b"/>
                      <a:r>
                        <a:rPr lang="en-US" sz="1200" b="1" i="0" u="none" strike="noStrike" dirty="0">
                          <a:solidFill>
                            <a:schemeClr val="tx1"/>
                          </a:solidFill>
                          <a:latin typeface="+mn-lt"/>
                        </a:rPr>
                        <a:t>Intercept</a:t>
                      </a: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BEBFA"/>
                    </a:solidFill>
                  </a:tcPr>
                </a:tc>
                <a:tc>
                  <a:txBody>
                    <a:bodyPr/>
                    <a:lstStyle/>
                    <a:p>
                      <a:pPr algn="ctr" fontAlgn="b"/>
                      <a:r>
                        <a:rPr lang="en-US" sz="1200" b="0" i="0" u="none" strike="noStrike" dirty="0" smtClean="0">
                          <a:solidFill>
                            <a:srgbClr val="000000"/>
                          </a:solidFill>
                          <a:latin typeface="+mn-lt"/>
                        </a:rPr>
                        <a:t>26.21</a:t>
                      </a:r>
                      <a:endParaRPr lang="en-US" sz="1200" b="0" i="0" u="none" strike="noStrike" dirty="0">
                        <a:solidFill>
                          <a:srgbClr val="000000"/>
                        </a:solidFill>
                        <a:latin typeface="+mn-lt"/>
                      </a:endParaRP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29514">
                <a:tc>
                  <a:txBody>
                    <a:bodyPr/>
                    <a:lstStyle/>
                    <a:p>
                      <a:pPr algn="ctr" fontAlgn="b"/>
                      <a:r>
                        <a:rPr lang="en-US" sz="1200" b="1" i="0" u="none" strike="noStrike" dirty="0">
                          <a:solidFill>
                            <a:schemeClr val="tx1"/>
                          </a:solidFill>
                          <a:latin typeface="+mn-lt"/>
                        </a:rPr>
                        <a:t>T</a:t>
                      </a: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BEBFA"/>
                    </a:solidFill>
                  </a:tcPr>
                </a:tc>
                <a:tc>
                  <a:txBody>
                    <a:bodyPr/>
                    <a:lstStyle/>
                    <a:p>
                      <a:pPr algn="ctr" fontAlgn="b"/>
                      <a:r>
                        <a:rPr lang="en-US" sz="1200" b="0" i="0" u="none" strike="noStrike" dirty="0" smtClean="0">
                          <a:solidFill>
                            <a:srgbClr val="000000"/>
                          </a:solidFill>
                          <a:latin typeface="+mn-lt"/>
                        </a:rPr>
                        <a:t>1.8611</a:t>
                      </a:r>
                      <a:endParaRPr lang="en-US" sz="1200" b="0" i="0" u="none" strike="noStrike" dirty="0">
                        <a:solidFill>
                          <a:srgbClr val="000000"/>
                        </a:solidFill>
                        <a:latin typeface="+mn-lt"/>
                      </a:endParaRP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graphicFrame>
        <p:nvGraphicFramePr>
          <p:cNvPr id="13" name="Chart 12"/>
          <p:cNvGraphicFramePr/>
          <p:nvPr/>
        </p:nvGraphicFramePr>
        <p:xfrm>
          <a:off x="4876800" y="609600"/>
          <a:ext cx="4038600" cy="205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049617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 Forecasts</a:t>
            </a:r>
            <a:endParaRPr lang="en-US" dirty="0"/>
          </a:p>
        </p:txBody>
      </p:sp>
      <p:pic>
        <p:nvPicPr>
          <p:cNvPr id="5" name="Picture 4"/>
          <p:cNvPicPr/>
          <p:nvPr/>
        </p:nvPicPr>
        <p:blipFill>
          <a:blip r:embed="rId2" cstate="print"/>
          <a:srcRect/>
          <a:stretch>
            <a:fillRect/>
          </a:stretch>
        </p:blipFill>
        <p:spPr bwMode="auto">
          <a:xfrm>
            <a:off x="228600" y="2362200"/>
            <a:ext cx="89154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BENCHMARKING AGAINST NAÏVE FORECAST</a:t>
            </a:r>
            <a:endParaRPr lang="en-US" sz="3200" dirty="0"/>
          </a:p>
        </p:txBody>
      </p:sp>
      <p:graphicFrame>
        <p:nvGraphicFramePr>
          <p:cNvPr id="4" name="Chart 3"/>
          <p:cNvGraphicFramePr/>
          <p:nvPr/>
        </p:nvGraphicFramePr>
        <p:xfrm>
          <a:off x="1219200" y="1752600"/>
          <a:ext cx="7391400" cy="3581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174992" cy="1020762"/>
          </a:xfrm>
        </p:spPr>
        <p:txBody>
          <a:bodyPr>
            <a:noAutofit/>
          </a:bodyPr>
          <a:lstStyle/>
          <a:p>
            <a:pPr algn="ctr"/>
            <a:r>
              <a:rPr lang="en-US" sz="3200" dirty="0" smtClean="0"/>
              <a:t>RECCOMENDATIONS,IMPROVEMENTS AND FUTURE SCOPE</a:t>
            </a:r>
            <a:endParaRPr lang="en-US" sz="3200" dirty="0"/>
          </a:p>
        </p:txBody>
      </p:sp>
      <p:sp>
        <p:nvSpPr>
          <p:cNvPr id="3" name="Content Placeholder 2"/>
          <p:cNvSpPr>
            <a:spLocks noGrp="1"/>
          </p:cNvSpPr>
          <p:nvPr>
            <p:ph idx="1"/>
          </p:nvPr>
        </p:nvSpPr>
        <p:spPr>
          <a:xfrm>
            <a:off x="1219200" y="1371600"/>
            <a:ext cx="7498080" cy="4800600"/>
          </a:xfrm>
        </p:spPr>
        <p:txBody>
          <a:bodyPr>
            <a:normAutofit fontScale="85000" lnSpcReduction="20000"/>
          </a:bodyPr>
          <a:lstStyle/>
          <a:p>
            <a:r>
              <a:rPr lang="en-US" sz="2400" dirty="0" smtClean="0"/>
              <a:t> GDP seems to have a huge dependence on the previous year’s GDP and thus taking that into account apart from the normal factors (like Consumption ,Investments etc) can lead to a much more accurate forecast.</a:t>
            </a:r>
          </a:p>
          <a:p>
            <a:r>
              <a:rPr lang="en-US" sz="2400" dirty="0" smtClean="0"/>
              <a:t>The data doesn't show any seasonality while the trend is linear.</a:t>
            </a:r>
          </a:p>
          <a:p>
            <a:r>
              <a:rPr lang="en-US" sz="2400" dirty="0" smtClean="0"/>
              <a:t>The model can help predict what are the significant factors which should be considered while calculating GDP while highlighting the factors which can be left out as they donot have a significant effect.</a:t>
            </a:r>
          </a:p>
          <a:p>
            <a:r>
              <a:rPr lang="en-US" sz="2400" dirty="0" smtClean="0"/>
              <a:t>Compared to the naïve forecast the model shows much better results and can be used for forecasting GDP much more accurately.</a:t>
            </a:r>
          </a:p>
          <a:p>
            <a:r>
              <a:rPr lang="en-US" sz="2400" dirty="0" smtClean="0"/>
              <a:t>External information such as electoral cycle, probability of recession, weather forecasts could be included to generate a more comprehensive model</a:t>
            </a:r>
          </a:p>
          <a:p>
            <a:r>
              <a:rPr lang="en-US" sz="2400" dirty="0" smtClean="0"/>
              <a:t>The model could be made more reactive by incorporating data inclusion as and when data becomes available on the lines of machine learning dynamically.</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765" y="295050"/>
            <a:ext cx="2971800" cy="401637"/>
          </a:xfrm>
        </p:spPr>
        <p:style>
          <a:lnRef idx="0">
            <a:schemeClr val="dk1"/>
          </a:lnRef>
          <a:fillRef idx="3">
            <a:schemeClr val="dk1"/>
          </a:fillRef>
          <a:effectRef idx="3">
            <a:schemeClr val="dk1"/>
          </a:effectRef>
          <a:fontRef idx="minor">
            <a:schemeClr val="lt1"/>
          </a:fontRef>
        </p:style>
        <p:txBody>
          <a:bodyPr>
            <a:normAutofit/>
          </a:bodyPr>
          <a:lstStyle/>
          <a:p>
            <a:r>
              <a:rPr lang="en-US" sz="2000" b="1" dirty="0" smtClean="0"/>
              <a:t>Business Problem</a:t>
            </a:r>
            <a:endParaRPr lang="en-US" sz="2000" b="1" dirty="0"/>
          </a:p>
        </p:txBody>
      </p:sp>
      <p:sp>
        <p:nvSpPr>
          <p:cNvPr id="3" name="Subtitle 2"/>
          <p:cNvSpPr>
            <a:spLocks noGrp="1"/>
          </p:cNvSpPr>
          <p:nvPr>
            <p:ph type="subTitle" idx="1"/>
          </p:nvPr>
        </p:nvSpPr>
        <p:spPr>
          <a:xfrm>
            <a:off x="990600" y="838200"/>
            <a:ext cx="7924800" cy="1752600"/>
          </a:xfrm>
        </p:spPr>
        <p:txBody>
          <a:bodyPr>
            <a:noAutofit/>
          </a:bodyPr>
          <a:lstStyle/>
          <a:p>
            <a:pPr marL="285750" indent="-285750" algn="l">
              <a:buFontTx/>
              <a:buChar char="-"/>
            </a:pPr>
            <a:r>
              <a:rPr lang="en-US" sz="1800" dirty="0" smtClean="0"/>
              <a:t>A proper forecast of GDP is essential for any informed investment decision.</a:t>
            </a:r>
          </a:p>
          <a:p>
            <a:pPr marL="285750" indent="-285750">
              <a:buFontTx/>
              <a:buChar char="-"/>
            </a:pPr>
            <a:r>
              <a:rPr lang="en-US" sz="1800" dirty="0" smtClean="0"/>
              <a:t>Stock Markets have generally reacted sharply to any forecast which has defied conventional estimates. </a:t>
            </a:r>
          </a:p>
          <a:p>
            <a:pPr marL="285750" indent="-285750">
              <a:buFontTx/>
              <a:buChar char="-"/>
            </a:pPr>
            <a:r>
              <a:rPr lang="en-US" sz="1800" dirty="0" smtClean="0"/>
              <a:t>For example, the S&amp;P 500 had the biggest decline in two months in Nov 2013 on reports that the US economy had grown at 2.8% against estimates of 2%.</a:t>
            </a:r>
          </a:p>
          <a:p>
            <a:pPr marL="285750" indent="-285750">
              <a:buFontTx/>
              <a:buChar char="-"/>
            </a:pPr>
            <a:r>
              <a:rPr lang="en-US" sz="1800" dirty="0" smtClean="0"/>
              <a:t>The expected consumers of our forecasts are policy makers and investment analysts, as the recommendations are directly related to enabling business decision making. Examples are PE firms like Bain &amp; Co.</a:t>
            </a:r>
          </a:p>
          <a:p>
            <a:pPr marL="285750" indent="-285750" algn="l">
              <a:buFontTx/>
              <a:buChar char="-"/>
            </a:pPr>
            <a:endParaRPr lang="en-US" sz="1800" dirty="0" smtClean="0"/>
          </a:p>
        </p:txBody>
      </p:sp>
      <p:sp>
        <p:nvSpPr>
          <p:cNvPr id="10" name="Title 1"/>
          <p:cNvSpPr txBox="1">
            <a:spLocks/>
          </p:cNvSpPr>
          <p:nvPr/>
        </p:nvSpPr>
        <p:spPr>
          <a:xfrm>
            <a:off x="228600" y="3505200"/>
            <a:ext cx="2971800" cy="401637"/>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b="1" dirty="0" smtClean="0"/>
              <a:t>Forecasting Problem</a:t>
            </a:r>
            <a:endParaRPr lang="en-US" sz="2000" b="1" dirty="0"/>
          </a:p>
        </p:txBody>
      </p:sp>
      <p:sp>
        <p:nvSpPr>
          <p:cNvPr id="11" name="Subtitle 2"/>
          <p:cNvSpPr txBox="1">
            <a:spLocks/>
          </p:cNvSpPr>
          <p:nvPr/>
        </p:nvSpPr>
        <p:spPr>
          <a:xfrm>
            <a:off x="1066800" y="4114800"/>
            <a:ext cx="7848600" cy="2362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smtClean="0"/>
              <a:t>It is not clear whether GDP is a seasonal time series. While recessions and recovery as in </a:t>
            </a:r>
            <a:r>
              <a:rPr lang="en-US" sz="1800" dirty="0" err="1" smtClean="0"/>
              <a:t>Julgar</a:t>
            </a:r>
            <a:r>
              <a:rPr lang="en-US" sz="1800" dirty="0" smtClean="0"/>
              <a:t> Cycle were more prevalent in the 19</a:t>
            </a:r>
            <a:r>
              <a:rPr lang="en-US" sz="1800" baseline="30000" dirty="0" smtClean="0"/>
              <a:t>th</a:t>
            </a:r>
            <a:r>
              <a:rPr lang="en-US" sz="1800" dirty="0" smtClean="0"/>
              <a:t> – 20</a:t>
            </a:r>
            <a:r>
              <a:rPr lang="en-US" sz="1800" baseline="30000" dirty="0" smtClean="0"/>
              <a:t>th</a:t>
            </a:r>
            <a:r>
              <a:rPr lang="en-US" sz="1800" dirty="0" smtClean="0"/>
              <a:t> century, these can also be attributed to the relative frequency of severe economic shocks like war and draught in this period.</a:t>
            </a:r>
          </a:p>
          <a:p>
            <a:pPr marL="285750" indent="-285750" algn="l">
              <a:buFontTx/>
              <a:buChar char="-"/>
            </a:pPr>
            <a:endParaRPr lang="en-US" sz="1800" dirty="0" smtClean="0"/>
          </a:p>
          <a:p>
            <a:pPr marL="285750" indent="-285750" algn="l">
              <a:buFontTx/>
              <a:buChar char="-"/>
            </a:pPr>
            <a:r>
              <a:rPr lang="en-US" sz="1800" dirty="0" smtClean="0"/>
              <a:t>Additionally, government agencies use a lot of probabilistic statistics in order to account for subjective estimates of growth, which are out of the scope of our model.</a:t>
            </a:r>
          </a:p>
        </p:txBody>
      </p:sp>
    </p:spTree>
    <p:extLst>
      <p:ext uri="{BB962C8B-B14F-4D97-AF65-F5344CB8AC3E}">
        <p14:creationId xmlns="" xmlns:p14="http://schemas.microsoft.com/office/powerpoint/2010/main" val="1070103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1435608" y="1447800"/>
            <a:ext cx="6793992" cy="1752600"/>
          </a:xfrm>
        </p:spPr>
        <p:txBody>
          <a:bodyPr/>
          <a:lstStyle/>
          <a:p>
            <a:r>
              <a:rPr lang="en-US" dirty="0" smtClean="0"/>
              <a:t>All content presented is subject to market risks. Please read the offer document carefully before investing !</a:t>
            </a:r>
            <a:endParaRPr lang="en-US" dirty="0"/>
          </a:p>
        </p:txBody>
      </p:sp>
      <p:pic>
        <p:nvPicPr>
          <p:cNvPr id="34818" name="Picture 2" descr="https://encrypted-tbn3.gstatic.com/images?q=tbn:ANd9GcT-ta8ado8qJv8-ZL-evbpaO0veWJ2zrSgLBDKf-RGMFKejHZT7"/>
          <p:cNvPicPr>
            <a:picLocks noChangeAspect="1" noChangeArrowheads="1"/>
          </p:cNvPicPr>
          <p:nvPr/>
        </p:nvPicPr>
        <p:blipFill>
          <a:blip r:embed="rId2" cstate="print"/>
          <a:srcRect/>
          <a:stretch>
            <a:fillRect/>
          </a:stretch>
        </p:blipFill>
        <p:spPr bwMode="auto">
          <a:xfrm>
            <a:off x="3886200" y="3276600"/>
            <a:ext cx="2105025" cy="21717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765" y="295050"/>
            <a:ext cx="2971800" cy="401637"/>
          </a:xfrm>
        </p:spPr>
        <p:style>
          <a:lnRef idx="0">
            <a:schemeClr val="dk1"/>
          </a:lnRef>
          <a:fillRef idx="3">
            <a:schemeClr val="dk1"/>
          </a:fillRef>
          <a:effectRef idx="3">
            <a:schemeClr val="dk1"/>
          </a:effectRef>
          <a:fontRef idx="minor">
            <a:schemeClr val="lt1"/>
          </a:fontRef>
        </p:style>
        <p:txBody>
          <a:bodyPr>
            <a:normAutofit/>
          </a:bodyPr>
          <a:lstStyle/>
          <a:p>
            <a:r>
              <a:rPr lang="en-US" sz="2000" b="1" dirty="0" smtClean="0"/>
              <a:t>Executive Summary</a:t>
            </a:r>
            <a:endParaRPr lang="en-US" sz="2000" b="1" dirty="0"/>
          </a:p>
        </p:txBody>
      </p:sp>
      <p:sp>
        <p:nvSpPr>
          <p:cNvPr id="3" name="Subtitle 2"/>
          <p:cNvSpPr>
            <a:spLocks noGrp="1"/>
          </p:cNvSpPr>
          <p:nvPr>
            <p:ph type="subTitle" idx="1"/>
          </p:nvPr>
        </p:nvSpPr>
        <p:spPr>
          <a:xfrm>
            <a:off x="1066800" y="838200"/>
            <a:ext cx="7696200" cy="5638800"/>
          </a:xfrm>
        </p:spPr>
        <p:txBody>
          <a:bodyPr>
            <a:noAutofit/>
          </a:bodyPr>
          <a:lstStyle/>
          <a:p>
            <a:pPr marL="285750" indent="-285750">
              <a:buFontTx/>
              <a:buChar char="-"/>
            </a:pPr>
            <a:r>
              <a:rPr lang="en-US" sz="1800" dirty="0" smtClean="0"/>
              <a:t>GDP or Gross Domestic Product is an important macroeconomic indicator, which allows for evaluation of the state of an economy, and adjusted for population, also allows for the comparison of two different economies.</a:t>
            </a:r>
          </a:p>
          <a:p>
            <a:pPr marL="285750" indent="-285750" algn="l">
              <a:buFontTx/>
              <a:buChar char="-"/>
            </a:pPr>
            <a:r>
              <a:rPr lang="en-US" sz="1800" dirty="0" smtClean="0"/>
              <a:t>GDP of a country is generally calculated as –</a:t>
            </a:r>
          </a:p>
          <a:p>
            <a:pPr marL="285750" lvl="1" indent="-285750" algn="l">
              <a:buFontTx/>
              <a:buChar char="-"/>
            </a:pPr>
            <a:r>
              <a:rPr lang="en-US" sz="1800" b="1" dirty="0" smtClean="0"/>
              <a:t>GDP = Consumption + Investment + Government Spending  + Net Exports</a:t>
            </a:r>
          </a:p>
          <a:p>
            <a:pPr marL="285750" lvl="1" indent="-285750" algn="l">
              <a:buFontTx/>
              <a:buChar char="-"/>
            </a:pPr>
            <a:r>
              <a:rPr lang="en-US" sz="1800" dirty="0" smtClean="0"/>
              <a:t>These components have to estimated independently to be used to calculate the GDP. </a:t>
            </a:r>
          </a:p>
          <a:p>
            <a:pPr marL="285750" lvl="1" indent="-285750" algn="l">
              <a:buFontTx/>
              <a:buChar char="-"/>
            </a:pPr>
            <a:r>
              <a:rPr lang="en-US" sz="1800" dirty="0" smtClean="0"/>
              <a:t>As it is nearly impossible to collect all the relevant data for the formula to be used in its pure form, we often settle for </a:t>
            </a:r>
            <a:r>
              <a:rPr lang="en-US" sz="1800" b="1" dirty="0" smtClean="0"/>
              <a:t>proxies</a:t>
            </a:r>
          </a:p>
          <a:p>
            <a:pPr marL="285750" lvl="1" indent="-285750" algn="l">
              <a:buFontTx/>
              <a:buChar char="-"/>
            </a:pPr>
            <a:r>
              <a:rPr lang="en-US" sz="1800" dirty="0" smtClean="0"/>
              <a:t>So, we could be leaving out important information and as seen in the stock market example, such omission could be very costly.</a:t>
            </a:r>
          </a:p>
          <a:p>
            <a:pPr marL="285750" lvl="1" indent="-285750" algn="l">
              <a:buFontTx/>
              <a:buChar char="-"/>
            </a:pPr>
            <a:r>
              <a:rPr lang="en-US" sz="1800" dirty="0" smtClean="0"/>
              <a:t>Since GDP is a cumulative effect, there is always an influence of </a:t>
            </a:r>
            <a:r>
              <a:rPr lang="en-US" sz="1800" b="1" dirty="0" smtClean="0"/>
              <a:t>historic</a:t>
            </a:r>
            <a:r>
              <a:rPr lang="en-US" sz="1800" dirty="0" smtClean="0"/>
              <a:t> values of the underlying components on its future value.</a:t>
            </a:r>
          </a:p>
          <a:p>
            <a:pPr marL="285750" lvl="1" indent="-285750" algn="l">
              <a:buFontTx/>
              <a:buChar char="-"/>
            </a:pPr>
            <a:r>
              <a:rPr lang="en-US" sz="1800" dirty="0" smtClean="0"/>
              <a:t>Taking these points into consideration, our model uses proxies for all these individual components, adjusts the formula for them, and also tries to account for the cumulative effect of the components on GDP, thereby providing a forecasting model which is more accurate from a practical standpoint</a:t>
            </a:r>
          </a:p>
          <a:p>
            <a:pPr marL="285750" lvl="1" indent="-285750" algn="l">
              <a:buFontTx/>
              <a:buChar char="-"/>
            </a:pPr>
            <a:endParaRPr lang="en-US" sz="1800" b="1" dirty="0" smtClean="0"/>
          </a:p>
          <a:p>
            <a:pPr marL="285750" lvl="1" indent="-285750" algn="l">
              <a:buFontTx/>
              <a:buChar char="-"/>
            </a:pPr>
            <a:endParaRPr lang="en-US" sz="1800" dirty="0" smtClean="0"/>
          </a:p>
          <a:p>
            <a:endParaRPr lang="en-US" sz="1800" dirty="0" smtClean="0"/>
          </a:p>
          <a:p>
            <a:endParaRPr lang="en-US" sz="1800" dirty="0" smtClean="0"/>
          </a:p>
          <a:p>
            <a:endParaRPr lang="en-US" sz="1800" dirty="0" smtClean="0"/>
          </a:p>
        </p:txBody>
      </p:sp>
    </p:spTree>
    <p:extLst>
      <p:ext uri="{BB962C8B-B14F-4D97-AF65-F5344CB8AC3E}">
        <p14:creationId xmlns:p14="http://schemas.microsoft.com/office/powerpoint/2010/main" xmlns="" val="2577529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6781800" cy="838200"/>
          </a:xfrm>
        </p:spPr>
        <p:txBody>
          <a:bodyPr>
            <a:normAutofit/>
          </a:bodyPr>
          <a:lstStyle/>
          <a:p>
            <a:r>
              <a:rPr lang="en-US" dirty="0" smtClean="0"/>
              <a:t>Inputs and Output</a:t>
            </a:r>
            <a:endParaRPr lang="en-US" dirty="0"/>
          </a:p>
        </p:txBody>
      </p:sp>
      <p:sp>
        <p:nvSpPr>
          <p:cNvPr id="3" name="Content Placeholder 2"/>
          <p:cNvSpPr>
            <a:spLocks noGrp="1"/>
          </p:cNvSpPr>
          <p:nvPr>
            <p:ph idx="1"/>
          </p:nvPr>
        </p:nvSpPr>
        <p:spPr>
          <a:xfrm>
            <a:off x="990600" y="838200"/>
            <a:ext cx="7772400" cy="990600"/>
          </a:xfrm>
        </p:spPr>
        <p:txBody>
          <a:bodyPr>
            <a:normAutofit fontScale="92500" lnSpcReduction="10000"/>
          </a:bodyPr>
          <a:lstStyle/>
          <a:p>
            <a:r>
              <a:rPr lang="en-US" dirty="0" smtClean="0"/>
              <a:t>Data Source: The Economist Intelligence Unit. Consideration set: 2000 Q1 -&gt; 2014 Q3</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1524000" y="1905000"/>
            <a:ext cx="4419600" cy="2904233"/>
          </a:xfrm>
          <a:prstGeom prst="rect">
            <a:avLst/>
          </a:prstGeom>
          <a:noFill/>
          <a:ln w="9525">
            <a:noFill/>
            <a:miter lim="800000"/>
            <a:headEnd/>
            <a:tailEnd/>
          </a:ln>
          <a:effectLst/>
        </p:spPr>
      </p:pic>
      <p:graphicFrame>
        <p:nvGraphicFramePr>
          <p:cNvPr id="7170" name="Object 2"/>
          <p:cNvGraphicFramePr>
            <a:graphicFrameLocks noChangeAspect="1"/>
          </p:cNvGraphicFramePr>
          <p:nvPr/>
        </p:nvGraphicFramePr>
        <p:xfrm>
          <a:off x="1143000" y="4876800"/>
          <a:ext cx="5943600" cy="1524000"/>
        </p:xfrm>
        <a:graphic>
          <a:graphicData uri="http://schemas.openxmlformats.org/presentationml/2006/ole">
            <p:oleObj spid="_x0000_s7170" name="Worksheet" r:id="rId4" imgW="5705667" imgH="1476493" progId="Excel.Sheet.12">
              <p:embed/>
            </p:oleObj>
          </a:graphicData>
        </a:graphic>
      </p:graphicFrame>
      <p:pic>
        <p:nvPicPr>
          <p:cNvPr id="6" name="Picture 6"/>
          <p:cNvPicPr>
            <a:picLocks noChangeAspect="1" noChangeArrowheads="1"/>
          </p:cNvPicPr>
          <p:nvPr/>
        </p:nvPicPr>
        <p:blipFill>
          <a:blip r:embed="rId5" cstate="print"/>
          <a:srcRect/>
          <a:stretch>
            <a:fillRect/>
          </a:stretch>
        </p:blipFill>
        <p:spPr bwMode="auto">
          <a:xfrm>
            <a:off x="6400800" y="2057400"/>
            <a:ext cx="24384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nvGraphicFramePr>
        <p:xfrm>
          <a:off x="914400" y="4343400"/>
          <a:ext cx="3657600" cy="2057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5257800" y="228600"/>
          <a:ext cx="3733800" cy="2133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1066801" y="228600"/>
          <a:ext cx="2362200" cy="198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p:nvPr/>
        </p:nvGraphicFramePr>
        <p:xfrm>
          <a:off x="5334000" y="4343400"/>
          <a:ext cx="3810000" cy="2133600"/>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228600" y="2286000"/>
            <a:ext cx="2694214" cy="369332"/>
          </a:xfrm>
          <a:prstGeom prst="rect">
            <a:avLst/>
          </a:prstGeom>
          <a:noFill/>
        </p:spPr>
        <p:txBody>
          <a:bodyPr wrap="square" rtlCol="0">
            <a:spAutoFit/>
          </a:bodyPr>
          <a:lstStyle/>
          <a:p>
            <a:r>
              <a:rPr lang="en-US" dirty="0" smtClean="0"/>
              <a:t>	Neural Network</a:t>
            </a:r>
            <a:endParaRPr lang="en-US" dirty="0"/>
          </a:p>
        </p:txBody>
      </p:sp>
      <p:sp>
        <p:nvSpPr>
          <p:cNvPr id="14" name="TextBox 13"/>
          <p:cNvSpPr txBox="1"/>
          <p:nvPr/>
        </p:nvSpPr>
        <p:spPr>
          <a:xfrm>
            <a:off x="6841672" y="2438400"/>
            <a:ext cx="2302328" cy="369332"/>
          </a:xfrm>
          <a:prstGeom prst="rect">
            <a:avLst/>
          </a:prstGeom>
          <a:noFill/>
        </p:spPr>
        <p:txBody>
          <a:bodyPr wrap="square" rtlCol="0">
            <a:spAutoFit/>
          </a:bodyPr>
          <a:lstStyle/>
          <a:p>
            <a:r>
              <a:rPr lang="en-US" dirty="0" smtClean="0"/>
              <a:t>	Exponential</a:t>
            </a:r>
            <a:endParaRPr lang="en-US" dirty="0"/>
          </a:p>
        </p:txBody>
      </p:sp>
      <p:sp>
        <p:nvSpPr>
          <p:cNvPr id="15" name="TextBox 14"/>
          <p:cNvSpPr txBox="1"/>
          <p:nvPr/>
        </p:nvSpPr>
        <p:spPr>
          <a:xfrm>
            <a:off x="470263" y="6492240"/>
            <a:ext cx="3017520" cy="369332"/>
          </a:xfrm>
          <a:prstGeom prst="rect">
            <a:avLst/>
          </a:prstGeom>
          <a:noFill/>
        </p:spPr>
        <p:txBody>
          <a:bodyPr wrap="square" rtlCol="0">
            <a:spAutoFit/>
          </a:bodyPr>
          <a:lstStyle/>
          <a:p>
            <a:r>
              <a:rPr lang="en-US" dirty="0" smtClean="0"/>
              <a:t>	Holt-Winter’s</a:t>
            </a:r>
            <a:endParaRPr lang="en-US" dirty="0"/>
          </a:p>
        </p:txBody>
      </p:sp>
      <p:sp>
        <p:nvSpPr>
          <p:cNvPr id="16" name="TextBox 15"/>
          <p:cNvSpPr txBox="1"/>
          <p:nvPr/>
        </p:nvSpPr>
        <p:spPr>
          <a:xfrm>
            <a:off x="6417129" y="6531429"/>
            <a:ext cx="2341517" cy="369332"/>
          </a:xfrm>
          <a:prstGeom prst="rect">
            <a:avLst/>
          </a:prstGeom>
          <a:noFill/>
        </p:spPr>
        <p:txBody>
          <a:bodyPr wrap="square" rtlCol="0">
            <a:spAutoFit/>
          </a:bodyPr>
          <a:lstStyle/>
          <a:p>
            <a:r>
              <a:rPr lang="en-US" dirty="0" smtClean="0"/>
              <a:t>Double Exponential</a:t>
            </a:r>
            <a:endParaRPr lang="en-US" dirty="0"/>
          </a:p>
        </p:txBody>
      </p:sp>
      <p:pic>
        <p:nvPicPr>
          <p:cNvPr id="17" name="Picture 16"/>
          <p:cNvPicPr>
            <a:picLocks noChangeAspect="1" noChangeArrowheads="1"/>
          </p:cNvPicPr>
          <p:nvPr/>
        </p:nvPicPr>
        <p:blipFill>
          <a:blip r:embed="rId6" cstate="print"/>
          <a:srcRect/>
          <a:stretch>
            <a:fillRect/>
          </a:stretch>
        </p:blipFill>
        <p:spPr bwMode="auto">
          <a:xfrm>
            <a:off x="3048000" y="2209801"/>
            <a:ext cx="3124200" cy="2291712"/>
          </a:xfrm>
          <a:prstGeom prst="rect">
            <a:avLst/>
          </a:prstGeom>
          <a:noFill/>
          <a:ln w="9525">
            <a:noFill/>
            <a:miter lim="800000"/>
            <a:headEnd/>
            <a:tailEnd/>
          </a:ln>
          <a:effectLst/>
        </p:spPr>
      </p:pic>
      <p:sp>
        <p:nvSpPr>
          <p:cNvPr id="18" name="TextBox 17"/>
          <p:cNvSpPr txBox="1"/>
          <p:nvPr/>
        </p:nvSpPr>
        <p:spPr>
          <a:xfrm>
            <a:off x="6096000" y="3200400"/>
            <a:ext cx="2895600" cy="369332"/>
          </a:xfrm>
          <a:prstGeom prst="rect">
            <a:avLst/>
          </a:prstGeom>
          <a:noFill/>
        </p:spPr>
        <p:txBody>
          <a:bodyPr wrap="square" rtlCol="0">
            <a:spAutoFit/>
          </a:bodyPr>
          <a:lstStyle/>
          <a:p>
            <a:r>
              <a:rPr lang="en-US" dirty="0" smtClean="0"/>
              <a:t>Multiple Linear Regression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with 4 validation quarters – Parameters and Equations</a:t>
            </a:r>
            <a:endParaRPr lang="en-US" sz="3600" dirty="0"/>
          </a:p>
        </p:txBody>
      </p:sp>
      <p:sp>
        <p:nvSpPr>
          <p:cNvPr id="3" name="Content Placeholder 2"/>
          <p:cNvSpPr>
            <a:spLocks noGrp="1"/>
          </p:cNvSpPr>
          <p:nvPr>
            <p:ph idx="1"/>
          </p:nvPr>
        </p:nvSpPr>
        <p:spPr/>
        <p:txBody>
          <a:bodyPr>
            <a:normAutofit/>
          </a:bodyPr>
          <a:lstStyle/>
          <a:p>
            <a:endParaRPr lang="en-US" sz="2000" dirty="0" smtClean="0"/>
          </a:p>
          <a:p>
            <a:endParaRPr lang="en-US" sz="2000" dirty="0"/>
          </a:p>
        </p:txBody>
      </p:sp>
      <p:pic>
        <p:nvPicPr>
          <p:cNvPr id="2051" name="Picture 3"/>
          <p:cNvPicPr>
            <a:picLocks noChangeAspect="1" noChangeArrowheads="1"/>
          </p:cNvPicPr>
          <p:nvPr/>
        </p:nvPicPr>
        <p:blipFill>
          <a:blip r:embed="rId3" cstate="print"/>
          <a:srcRect/>
          <a:stretch>
            <a:fillRect/>
          </a:stretch>
        </p:blipFill>
        <p:spPr bwMode="auto">
          <a:xfrm>
            <a:off x="1066800" y="1447800"/>
            <a:ext cx="4795492" cy="3473639"/>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7010400" y="2362200"/>
            <a:ext cx="1803400" cy="1447800"/>
          </a:xfrm>
          <a:prstGeom prst="rect">
            <a:avLst/>
          </a:prstGeom>
          <a:noFill/>
          <a:ln w="9525">
            <a:noFill/>
            <a:miter lim="800000"/>
            <a:headEnd/>
            <a:tailEnd/>
          </a:ln>
          <a:effectLst/>
        </p:spPr>
      </p:pic>
      <p:graphicFrame>
        <p:nvGraphicFramePr>
          <p:cNvPr id="6145" name="Object 1"/>
          <p:cNvGraphicFramePr>
            <a:graphicFrameLocks noChangeAspect="1"/>
          </p:cNvGraphicFramePr>
          <p:nvPr/>
        </p:nvGraphicFramePr>
        <p:xfrm>
          <a:off x="1219200" y="5181600"/>
          <a:ext cx="5123098" cy="1295400"/>
        </p:xfrm>
        <a:graphic>
          <a:graphicData uri="http://schemas.openxmlformats.org/presentationml/2006/ole">
            <p:oleObj spid="_x0000_s2050" name="Worksheet" r:id="rId5" imgW="5839005" imgH="1476493" progId="Excel.Sheet.12">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with 8 validation quarters – Parameters and Equations</a:t>
            </a:r>
            <a:endParaRPr lang="en-US" sz="3600" dirty="0"/>
          </a:p>
        </p:txBody>
      </p:sp>
      <p:sp>
        <p:nvSpPr>
          <p:cNvPr id="3" name="Content Placeholder 2"/>
          <p:cNvSpPr>
            <a:spLocks noGrp="1"/>
          </p:cNvSpPr>
          <p:nvPr>
            <p:ph idx="1"/>
          </p:nvPr>
        </p:nvSpPr>
        <p:spPr/>
        <p:txBody>
          <a:bodyPr>
            <a:normAutofit/>
          </a:bodyPr>
          <a:lstStyle/>
          <a:p>
            <a:endParaRPr lang="en-US" sz="2000" dirty="0" smtClean="0"/>
          </a:p>
          <a:p>
            <a:endParaRPr lang="en-US" sz="2000" dirty="0"/>
          </a:p>
        </p:txBody>
      </p:sp>
      <p:pic>
        <p:nvPicPr>
          <p:cNvPr id="3074" name="Picture 2"/>
          <p:cNvPicPr>
            <a:picLocks noChangeAspect="1" noChangeArrowheads="1"/>
          </p:cNvPicPr>
          <p:nvPr/>
        </p:nvPicPr>
        <p:blipFill>
          <a:blip r:embed="rId3" cstate="print"/>
          <a:srcRect/>
          <a:stretch>
            <a:fillRect/>
          </a:stretch>
        </p:blipFill>
        <p:spPr bwMode="auto">
          <a:xfrm>
            <a:off x="1066800" y="1371600"/>
            <a:ext cx="4795492" cy="3473639"/>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7010400" y="2057400"/>
            <a:ext cx="1803400" cy="1447800"/>
          </a:xfrm>
          <a:prstGeom prst="rect">
            <a:avLst/>
          </a:prstGeom>
          <a:noFill/>
          <a:ln w="9525">
            <a:noFill/>
            <a:miter lim="800000"/>
            <a:headEnd/>
            <a:tailEnd/>
          </a:ln>
          <a:effectLst/>
        </p:spPr>
      </p:pic>
      <p:graphicFrame>
        <p:nvGraphicFramePr>
          <p:cNvPr id="5121" name="Object 1"/>
          <p:cNvGraphicFramePr>
            <a:graphicFrameLocks noChangeAspect="1"/>
          </p:cNvGraphicFramePr>
          <p:nvPr/>
        </p:nvGraphicFramePr>
        <p:xfrm>
          <a:off x="1295400" y="4953000"/>
          <a:ext cx="6096000" cy="1524000"/>
        </p:xfrm>
        <a:graphic>
          <a:graphicData uri="http://schemas.openxmlformats.org/presentationml/2006/ole">
            <p:oleObj spid="_x0000_s3074" name="Worksheet" r:id="rId5" imgW="5905674" imgH="1476493" progId="Excel.Sheet.12">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with 12 validation quarters – Parameters and Equations</a:t>
            </a:r>
            <a:endParaRPr lang="en-US" sz="3600" dirty="0"/>
          </a:p>
        </p:txBody>
      </p:sp>
      <p:sp>
        <p:nvSpPr>
          <p:cNvPr id="3" name="Content Placeholder 2"/>
          <p:cNvSpPr>
            <a:spLocks noGrp="1"/>
          </p:cNvSpPr>
          <p:nvPr>
            <p:ph idx="1"/>
          </p:nvPr>
        </p:nvSpPr>
        <p:spPr/>
        <p:txBody>
          <a:bodyPr>
            <a:normAutofit/>
          </a:bodyPr>
          <a:lstStyle/>
          <a:p>
            <a:endParaRPr lang="en-US" sz="2000" dirty="0" smtClean="0"/>
          </a:p>
          <a:p>
            <a:endParaRPr lang="en-US" sz="2000" dirty="0"/>
          </a:p>
        </p:txBody>
      </p:sp>
      <p:pic>
        <p:nvPicPr>
          <p:cNvPr id="4098" name="Picture 2"/>
          <p:cNvPicPr>
            <a:picLocks noChangeAspect="1" noChangeArrowheads="1"/>
          </p:cNvPicPr>
          <p:nvPr/>
        </p:nvPicPr>
        <p:blipFill>
          <a:blip r:embed="rId3" cstate="print"/>
          <a:srcRect/>
          <a:stretch>
            <a:fillRect/>
          </a:stretch>
        </p:blipFill>
        <p:spPr bwMode="auto">
          <a:xfrm>
            <a:off x="990600" y="1371600"/>
            <a:ext cx="4795492" cy="3473639"/>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6858000" y="2438400"/>
            <a:ext cx="1803400" cy="1295400"/>
          </a:xfrm>
          <a:prstGeom prst="rect">
            <a:avLst/>
          </a:prstGeom>
          <a:noFill/>
          <a:ln w="9525">
            <a:noFill/>
            <a:miter lim="800000"/>
            <a:headEnd/>
            <a:tailEnd/>
          </a:ln>
          <a:effectLst/>
        </p:spPr>
      </p:pic>
      <p:graphicFrame>
        <p:nvGraphicFramePr>
          <p:cNvPr id="4097" name="Object 1"/>
          <p:cNvGraphicFramePr>
            <a:graphicFrameLocks noChangeAspect="1"/>
          </p:cNvGraphicFramePr>
          <p:nvPr/>
        </p:nvGraphicFramePr>
        <p:xfrm>
          <a:off x="1219200" y="5029200"/>
          <a:ext cx="5857875" cy="1476375"/>
        </p:xfrm>
        <a:graphic>
          <a:graphicData uri="http://schemas.openxmlformats.org/presentationml/2006/ole">
            <p:oleObj spid="_x0000_s4098" name="Worksheet" r:id="rId5" imgW="5857993" imgH="1476493" progId="Excel.Sheet.12">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with 16 validation quarters – Parameters and Equations</a:t>
            </a:r>
            <a:endParaRPr lang="en-US" sz="3600" dirty="0"/>
          </a:p>
        </p:txBody>
      </p:sp>
      <p:sp>
        <p:nvSpPr>
          <p:cNvPr id="3" name="Content Placeholder 2"/>
          <p:cNvSpPr>
            <a:spLocks noGrp="1"/>
          </p:cNvSpPr>
          <p:nvPr>
            <p:ph idx="1"/>
          </p:nvPr>
        </p:nvSpPr>
        <p:spPr/>
        <p:txBody>
          <a:bodyPr>
            <a:normAutofit/>
          </a:bodyPr>
          <a:lstStyle/>
          <a:p>
            <a:endParaRPr lang="en-US" sz="2000" dirty="0" smtClean="0"/>
          </a:p>
          <a:p>
            <a:endParaRPr lang="en-US" sz="2000" dirty="0"/>
          </a:p>
        </p:txBody>
      </p:sp>
      <p:pic>
        <p:nvPicPr>
          <p:cNvPr id="5122" name="Picture 2"/>
          <p:cNvPicPr>
            <a:picLocks noChangeAspect="1" noChangeArrowheads="1"/>
          </p:cNvPicPr>
          <p:nvPr/>
        </p:nvPicPr>
        <p:blipFill>
          <a:blip r:embed="rId3" cstate="print"/>
          <a:srcRect/>
          <a:stretch>
            <a:fillRect/>
          </a:stretch>
        </p:blipFill>
        <p:spPr bwMode="auto">
          <a:xfrm>
            <a:off x="990600" y="1447800"/>
            <a:ext cx="4523472" cy="32766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cstate="print"/>
          <a:srcRect/>
          <a:stretch>
            <a:fillRect/>
          </a:stretch>
        </p:blipFill>
        <p:spPr bwMode="auto">
          <a:xfrm>
            <a:off x="6477000" y="1600200"/>
            <a:ext cx="1803400" cy="1447800"/>
          </a:xfrm>
          <a:prstGeom prst="rect">
            <a:avLst/>
          </a:prstGeom>
          <a:noFill/>
          <a:ln w="9525">
            <a:noFill/>
            <a:miter lim="800000"/>
            <a:headEnd/>
            <a:tailEnd/>
          </a:ln>
          <a:effectLst/>
        </p:spPr>
      </p:pic>
      <p:graphicFrame>
        <p:nvGraphicFramePr>
          <p:cNvPr id="3073" name="Object 1"/>
          <p:cNvGraphicFramePr>
            <a:graphicFrameLocks noChangeAspect="1"/>
          </p:cNvGraphicFramePr>
          <p:nvPr/>
        </p:nvGraphicFramePr>
        <p:xfrm>
          <a:off x="1219200" y="4800600"/>
          <a:ext cx="6934200" cy="1753346"/>
        </p:xfrm>
        <a:graphic>
          <a:graphicData uri="http://schemas.openxmlformats.org/presentationml/2006/ole">
            <p:oleObj spid="_x0000_s5122" name="Worksheet" r:id="rId5" imgW="5839005" imgH="1476493" progId="Excel.Sheet.12">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152</TotalTime>
  <Words>1643</Words>
  <Application>Microsoft Office PowerPoint</Application>
  <PresentationFormat>On-screen Show (4:3)</PresentationFormat>
  <Paragraphs>240</Paragraphs>
  <Slides>20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Solstice</vt:lpstr>
      <vt:lpstr>Worksheet</vt:lpstr>
      <vt:lpstr>Forecasting India’s GDP for 2014 Q4 – 2015 Q4</vt:lpstr>
      <vt:lpstr>Business Problem</vt:lpstr>
      <vt:lpstr>Executive Summary</vt:lpstr>
      <vt:lpstr>Inputs and Output</vt:lpstr>
      <vt:lpstr>Slide 5</vt:lpstr>
      <vt:lpstr>Model with 4 validation quarters – Parameters and Equations</vt:lpstr>
      <vt:lpstr>Model with 8 validation quarters – Parameters and Equations</vt:lpstr>
      <vt:lpstr>Model with 12 validation quarters – Parameters and Equations</vt:lpstr>
      <vt:lpstr>Model with 16 validation quarters – Parameters and Equations</vt:lpstr>
      <vt:lpstr>Model with 16 validation quarters and Dummy variables – Parameters and Equations</vt:lpstr>
      <vt:lpstr>Approach</vt:lpstr>
      <vt:lpstr>Real Govt. Consumption – 2005 Prices</vt:lpstr>
      <vt:lpstr>Real Private Consumption – 2005 Prices</vt:lpstr>
      <vt:lpstr>Real Exports – 2005 Prices</vt:lpstr>
      <vt:lpstr>Real Imports – 2005 Prices</vt:lpstr>
      <vt:lpstr>Investments – 2005 Prices</vt:lpstr>
      <vt:lpstr>GDP Forecasts</vt:lpstr>
      <vt:lpstr>BENCHMARKING AGAINST NAÏVE FORECAST</vt:lpstr>
      <vt:lpstr>RECCOMENDATIONS,IMPROVEMENTS AND 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Naveena</dc:creator>
  <cp:lastModifiedBy>Naveena</cp:lastModifiedBy>
  <cp:revision>28</cp:revision>
  <dcterms:created xsi:type="dcterms:W3CDTF">2015-02-11T18:00:36Z</dcterms:created>
  <dcterms:modified xsi:type="dcterms:W3CDTF">2015-02-12T05:09:56Z</dcterms:modified>
</cp:coreProperties>
</file>