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86" y="16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ED393-886B-4878-98EA-8D9CCEABBD5B}" type="datetimeFigureOut">
              <a:rPr lang="en-US" smtClean="0"/>
              <a:pPr/>
              <a:t>4/8/2022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DED6B-B66F-4629-A6E7-9041C70EA0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FDED6B-B66F-4629-A6E7-9041C70EA08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1FDED6B-B66F-4629-A6E7-9041C70EA08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8" name="Slide Number Placeholder 7"/>
          <p:cNvSpPr>
            <a:spLocks noGrp="1"/>
          </p:cNvSpPr>
          <p:nvPr>
            <p:ph type="sldNum" sz="quarter" idx="11"/>
          </p:nvPr>
        </p:nvSpPr>
        <p:spPr/>
        <p:txBody>
          <a:bodyPr/>
          <a:lstStyle/>
          <a:p>
            <a:fld id="{9A6705B5-96BC-46DE-ADF1-CABD08E7A37D}"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F32564-E711-4336-AE47-48C9AEDCA84E}"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9A6705B5-96BC-46DE-ADF1-CABD08E7A37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4F32564-E711-4336-AE47-48C9AEDCA84E}" type="datetimeFigureOut">
              <a:rPr lang="en-US" smtClean="0"/>
              <a:pPr/>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6705B5-96BC-46DE-ADF1-CABD08E7A37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4F32564-E711-4336-AE47-48C9AEDCA84E}" type="datetimeFigureOut">
              <a:rPr lang="en-US" smtClean="0"/>
              <a:pPr/>
              <a:t>4/8/2022</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A6705B5-96BC-46DE-ADF1-CABD08E7A37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FPGA" TargetMode="External"/><Relationship Id="rId2" Type="http://schemas.openxmlformats.org/officeDocument/2006/relationships/hyperlink" Target="https://en.wikipedia.org/wiki/Finite_Impulse_Response" TargetMode="External"/><Relationship Id="rId1" Type="http://schemas.openxmlformats.org/officeDocument/2006/relationships/slideLayout" Target="../slideLayouts/slideLayout7.xml"/><Relationship Id="rId4" Type="http://schemas.openxmlformats.org/officeDocument/2006/relationships/hyperlink" Target="https://en.wikipedia.org/wiki/Digital_signal_process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hyperlink" Target="https://en.wikipedia.org/wiki/Edge_detection" TargetMode="External"/><Relationship Id="rId1" Type="http://schemas.openxmlformats.org/officeDocument/2006/relationships/slideLayout" Target="../slideLayouts/slideLayout2.xml"/><Relationship Id="rId4" Type="http://schemas.openxmlformats.org/officeDocument/2006/relationships/hyperlink" Target="https://en.wikipedia.org/wiki/John_F._Cann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dge_detection" TargetMode="External"/><Relationship Id="rId2" Type="http://schemas.openxmlformats.org/officeDocument/2006/relationships/hyperlink" Target="https://en.wikipedia.org/wiki/Computer_vis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Function_(mathematics)" TargetMode="External"/><Relationship Id="rId7" Type="http://schemas.openxmlformats.org/officeDocument/2006/relationships/hyperlink" Target="https://en.wikipedia.org/wiki/Gaussian_function" TargetMode="External"/><Relationship Id="rId2" Type="http://schemas.openxmlformats.org/officeDocument/2006/relationships/hyperlink" Target="https://en.wikipedia.org/wiki/Calculus_of_variations" TargetMode="External"/><Relationship Id="rId1" Type="http://schemas.openxmlformats.org/officeDocument/2006/relationships/slideLayout" Target="../slideLayouts/slideLayout7.xml"/><Relationship Id="rId6" Type="http://schemas.openxmlformats.org/officeDocument/2006/relationships/hyperlink" Target="https://en.wikipedia.org/wiki/Derivative" TargetMode="External"/><Relationship Id="rId5" Type="http://schemas.openxmlformats.org/officeDocument/2006/relationships/hyperlink" Target="https://en.wikipedia.org/wiki/Exponential_function" TargetMode="External"/><Relationship Id="rId4" Type="http://schemas.openxmlformats.org/officeDocument/2006/relationships/hyperlink" Target="https://en.wikipedia.org/wiki/Functional_(mathemat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43182"/>
            <a:ext cx="9144000" cy="642942"/>
          </a:xfrm>
        </p:spPr>
        <p:txBody>
          <a:bodyPr>
            <a:normAutofit fontScale="90000"/>
          </a:bodyPr>
          <a:lstStyle/>
          <a:p>
            <a:pPr algn="ctr"/>
            <a:r>
              <a:rPr lang="en-US" dirty="0" smtClean="0"/>
              <a:t>Canny edge detector </a:t>
            </a:r>
            <a:endParaRPr lang="en-US" dirty="0"/>
          </a:p>
        </p:txBody>
      </p:sp>
      <p:sp>
        <p:nvSpPr>
          <p:cNvPr id="3" name="Subtitle 2"/>
          <p:cNvSpPr>
            <a:spLocks noGrp="1"/>
          </p:cNvSpPr>
          <p:nvPr>
            <p:ph type="subTitle" idx="1"/>
          </p:nvPr>
        </p:nvSpPr>
        <p:spPr>
          <a:xfrm>
            <a:off x="0" y="3071810"/>
            <a:ext cx="9144000" cy="857256"/>
          </a:xfrm>
        </p:spPr>
        <p:txBody>
          <a:bodyPr>
            <a:normAutofit/>
          </a:bodyPr>
          <a:lstStyle/>
          <a:p>
            <a:pPr algn="ctr"/>
            <a:r>
              <a:rPr lang="en-US" sz="4000" dirty="0" smtClean="0"/>
              <a:t>In </a:t>
            </a:r>
            <a:r>
              <a:rPr lang="en-US" sz="4000" dirty="0" smtClean="0">
                <a:solidFill>
                  <a:schemeClr val="accent2"/>
                </a:solidFill>
              </a:rPr>
              <a:t>python</a:t>
            </a:r>
            <a:r>
              <a:rPr lang="en-US" sz="4000" dirty="0" smtClean="0"/>
              <a:t> using </a:t>
            </a:r>
            <a:r>
              <a:rPr lang="en-US" sz="4000" dirty="0" smtClean="0">
                <a:solidFill>
                  <a:schemeClr val="accent2"/>
                </a:solidFill>
              </a:rPr>
              <a:t>OpenCV</a:t>
            </a:r>
            <a:r>
              <a:rPr lang="en-US" sz="4000" dirty="0" smtClean="0"/>
              <a:t> </a:t>
            </a:r>
            <a:endParaRPr lang="en-US" sz="4000" dirty="0"/>
          </a:p>
        </p:txBody>
      </p:sp>
      <p:sp>
        <p:nvSpPr>
          <p:cNvPr id="11265" name="Rectangle 1"/>
          <p:cNvSpPr>
            <a:spLocks noChangeArrowheads="1"/>
          </p:cNvSpPr>
          <p:nvPr/>
        </p:nvSpPr>
        <p:spPr bwMode="auto">
          <a:xfrm>
            <a:off x="2285984" y="2428868"/>
            <a:ext cx="528641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000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266" name="Rectangle 2"/>
          <p:cNvSpPr>
            <a:spLocks noChangeArrowheads="1"/>
          </p:cNvSpPr>
          <p:nvPr/>
        </p:nvSpPr>
        <p:spPr bwMode="auto">
          <a:xfrm>
            <a:off x="2571736" y="4286256"/>
            <a:ext cx="4929222"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00050" algn="l"/>
              </a:tabLst>
            </a:pPr>
            <a:r>
              <a:rPr lang="en-US" sz="2400" dirty="0" smtClean="0">
                <a:latin typeface="Times New Roman" pitchFamily="18" charset="0"/>
                <a:cs typeface="Times New Roman" pitchFamily="18" charset="0"/>
              </a:rPr>
              <a:t>Under the guidance of</a:t>
            </a:r>
          </a:p>
          <a:p>
            <a:pPr marL="0" marR="0" lvl="0" indent="0" algn="ctr" defTabSz="914400" rtl="0" eaLnBrk="1" fontAlgn="base" latinLnBrk="0" hangingPunct="1">
              <a:lnSpc>
                <a:spcPct val="100000"/>
              </a:lnSpc>
              <a:spcBef>
                <a:spcPct val="0"/>
              </a:spcBef>
              <a:spcAft>
                <a:spcPct val="0"/>
              </a:spcAft>
              <a:buClrTx/>
              <a:buSzTx/>
              <a:buFontTx/>
              <a:buNone/>
              <a:tabLst>
                <a:tab pos="400050" algn="l"/>
              </a:tabLst>
            </a:pPr>
            <a:endParaRPr lang="en-US" sz="2000" dirty="0" smtClean="0">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tab pos="400050" algn="l"/>
              </a:tabLst>
            </a:pPr>
            <a:r>
              <a:rPr lang="en-US" sz="2000" dirty="0" smtClean="0">
                <a:latin typeface="Times New Roman" pitchFamily="18" charset="0"/>
                <a:cs typeface="Times New Roman" pitchFamily="18" charset="0"/>
              </a:rPr>
              <a:t>Ms. SWAROOPA SHASTRI </a:t>
            </a:r>
          </a:p>
          <a:p>
            <a:pPr marL="0" marR="0" lvl="0" indent="0" algn="ctr" defTabSz="914400" rtl="0" eaLnBrk="1" fontAlgn="base" latinLnBrk="0" hangingPunct="1">
              <a:lnSpc>
                <a:spcPct val="100000"/>
              </a:lnSpc>
              <a:spcBef>
                <a:spcPct val="0"/>
              </a:spcBef>
              <a:spcAft>
                <a:spcPct val="0"/>
              </a:spcAft>
              <a:buClrTx/>
              <a:buSzTx/>
              <a:buFontTx/>
              <a:buNone/>
              <a:tabLst>
                <a:tab pos="400050" algn="l"/>
              </a:tabLst>
            </a:pPr>
            <a:r>
              <a:rPr lang="en-US" sz="2000" dirty="0" smtClean="0">
                <a:latin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000364" y="5715016"/>
            <a:ext cx="3857636" cy="830997"/>
          </a:xfrm>
          <a:prstGeom prst="rect">
            <a:avLst/>
          </a:prstGeom>
        </p:spPr>
        <p:txBody>
          <a:bodyPr wrap="square">
            <a:spAutoFit/>
          </a:bodyPr>
          <a:lstStyle/>
          <a:p>
            <a:pPr lvl="0" algn="ctr" fontAlgn="base">
              <a:spcBef>
                <a:spcPct val="0"/>
              </a:spcBef>
              <a:spcAft>
                <a:spcPct val="0"/>
              </a:spcAft>
              <a:tabLst>
                <a:tab pos="400050" algn="l"/>
              </a:tabLst>
            </a:pPr>
            <a:r>
              <a:rPr lang="en-US" sz="2400" dirty="0" smtClean="0">
                <a:latin typeface="Times New Roman" pitchFamily="18" charset="0"/>
                <a:cs typeface="Times New Roman" pitchFamily="18" charset="0"/>
              </a:rPr>
              <a:t> Presented  by:</a:t>
            </a:r>
          </a:p>
          <a:p>
            <a:pPr lvl="0" algn="ctr" fontAlgn="base">
              <a:spcBef>
                <a:spcPct val="0"/>
              </a:spcBef>
              <a:spcAft>
                <a:spcPct val="0"/>
              </a:spcAft>
              <a:tabLst>
                <a:tab pos="400050" algn="l"/>
              </a:tabLst>
            </a:pPr>
            <a:r>
              <a:rPr lang="en-US" sz="2400" dirty="0" smtClean="0">
                <a:latin typeface="Times New Roman" pitchFamily="18" charset="0"/>
                <a:cs typeface="Times New Roman" pitchFamily="18" charset="0"/>
              </a:rPr>
              <a:t>    SIDDAROODHA</a:t>
            </a:r>
          </a:p>
        </p:txBody>
      </p:sp>
      <p:pic>
        <p:nvPicPr>
          <p:cNvPr id="11268" name="Picture 4" descr="Visvesvaraya Technological University - Wikipedia"/>
          <p:cNvPicPr>
            <a:picLocks noChangeAspect="1" noChangeArrowheads="1"/>
          </p:cNvPicPr>
          <p:nvPr/>
        </p:nvPicPr>
        <p:blipFill>
          <a:blip r:embed="rId2"/>
          <a:srcRect/>
          <a:stretch>
            <a:fillRect/>
          </a:stretch>
        </p:blipFill>
        <p:spPr bwMode="auto">
          <a:xfrm>
            <a:off x="3643306" y="571480"/>
            <a:ext cx="2425297" cy="200026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770537"/>
          </a:xfrm>
          <a:prstGeom prst="rect">
            <a:avLst/>
          </a:prstGeom>
        </p:spPr>
        <p:txBody>
          <a:bodyPr wrap="square">
            <a:spAutoFit/>
          </a:bodyPr>
          <a:lstStyle/>
          <a:p>
            <a:pPr algn="ctr" fontAlgn="base"/>
            <a:endParaRPr lang="en-US" sz="2800" b="1" dirty="0" smtClean="0"/>
          </a:p>
          <a:p>
            <a:pPr algn="ctr" fontAlgn="base"/>
            <a:r>
              <a:rPr lang="en-US" sz="2800" b="1" dirty="0" smtClean="0"/>
              <a:t>4</a:t>
            </a:r>
            <a:r>
              <a:rPr lang="en-US" sz="2800" b="1" dirty="0"/>
              <a:t>. Double </a:t>
            </a:r>
            <a:r>
              <a:rPr lang="en-US" sz="2800" b="1" dirty="0" smtClean="0"/>
              <a:t>Thresholding</a:t>
            </a:r>
          </a:p>
          <a:p>
            <a:pPr algn="ctr" fontAlgn="base"/>
            <a:endParaRPr lang="en-US" sz="2800" b="1" dirty="0"/>
          </a:p>
          <a:p>
            <a:pPr algn="just" fontAlgn="base"/>
            <a:r>
              <a:rPr lang="en-US" sz="2000" dirty="0"/>
              <a:t>The gradient magnitudes are compared with two specified threshold values, </a:t>
            </a:r>
            <a:endParaRPr lang="en-US" sz="2000" dirty="0" smtClean="0"/>
          </a:p>
          <a:p>
            <a:pPr algn="just" fontAlgn="base"/>
            <a:r>
              <a:rPr lang="en-US" sz="2000" dirty="0" smtClean="0"/>
              <a:t>the </a:t>
            </a:r>
            <a:r>
              <a:rPr lang="en-US" sz="2000" dirty="0"/>
              <a:t>first one is lower than the second. </a:t>
            </a:r>
            <a:endParaRPr lang="en-US" sz="2000" dirty="0" smtClean="0"/>
          </a:p>
          <a:p>
            <a:pPr algn="just" fontAlgn="base"/>
            <a:endParaRPr lang="en-US" sz="2000" dirty="0" smtClean="0"/>
          </a:p>
          <a:p>
            <a:pPr algn="just" fontAlgn="base"/>
            <a:r>
              <a:rPr lang="en-US" sz="2000" dirty="0" smtClean="0"/>
              <a:t>The </a:t>
            </a:r>
            <a:r>
              <a:rPr lang="en-US" sz="2000" dirty="0"/>
              <a:t>gradients that are smaller than the low threshold value are suppressed, </a:t>
            </a:r>
            <a:endParaRPr lang="en-US" sz="2000" dirty="0" smtClean="0"/>
          </a:p>
          <a:p>
            <a:pPr algn="just" fontAlgn="base"/>
            <a:endParaRPr lang="en-US" sz="2000" dirty="0" smtClean="0"/>
          </a:p>
          <a:p>
            <a:pPr algn="just" fontAlgn="base"/>
            <a:r>
              <a:rPr lang="en-US" sz="2000" dirty="0" smtClean="0"/>
              <a:t>the </a:t>
            </a:r>
            <a:r>
              <a:rPr lang="en-US" sz="2000" dirty="0"/>
              <a:t>gradients higher than the high threshold value are marked as strong ones and the corresponding pixels are included in the final edge map. </a:t>
            </a:r>
            <a:endParaRPr lang="en-US" sz="2000" dirty="0" smtClean="0"/>
          </a:p>
          <a:p>
            <a:pPr algn="just" fontAlgn="base"/>
            <a:endParaRPr lang="en-US" sz="2000" dirty="0" smtClean="0"/>
          </a:p>
          <a:p>
            <a:pPr algn="just" fontAlgn="base"/>
            <a:r>
              <a:rPr lang="en-US" sz="2000" dirty="0" smtClean="0"/>
              <a:t>All </a:t>
            </a:r>
            <a:r>
              <a:rPr lang="en-US" sz="2000" dirty="0"/>
              <a:t>the rest gradients are marked as weak ones and pixels corresponding to these gradients are considered in the next step.</a:t>
            </a:r>
            <a:br>
              <a:rPr lang="en-US" sz="2000" dirty="0"/>
            </a:br>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93866"/>
          </a:xfrm>
          <a:prstGeom prst="rect">
            <a:avLst/>
          </a:prstGeom>
        </p:spPr>
        <p:txBody>
          <a:bodyPr wrap="square">
            <a:spAutoFit/>
          </a:bodyPr>
          <a:lstStyle/>
          <a:p>
            <a:pPr algn="ctr" fontAlgn="base"/>
            <a:endParaRPr lang="en-US" sz="2800" b="1" dirty="0" smtClean="0"/>
          </a:p>
          <a:p>
            <a:pPr algn="ctr" fontAlgn="base"/>
            <a:r>
              <a:rPr lang="en-US" sz="2800" b="1" dirty="0" smtClean="0"/>
              <a:t>5</a:t>
            </a:r>
            <a:r>
              <a:rPr lang="en-US" sz="2800" b="1" dirty="0"/>
              <a:t>. Edge Tracking using </a:t>
            </a:r>
            <a:r>
              <a:rPr lang="en-US" sz="2800" b="1" dirty="0" smtClean="0"/>
              <a:t>Hysteresis</a:t>
            </a:r>
          </a:p>
          <a:p>
            <a:pPr fontAlgn="base"/>
            <a:endParaRPr lang="en-US" sz="2800" b="1" dirty="0"/>
          </a:p>
          <a:p>
            <a:pPr algn="just" fontAlgn="base"/>
            <a:r>
              <a:rPr lang="en-US" sz="2000" dirty="0"/>
              <a:t>Since a weak edge pixel caused by true edges will be connected to a strong edge pixel, pixel W with weak gradient is marked as edge and included in the final edge map if and only if it is involved in the same connected component as some pixel S with strong gradient</a:t>
            </a:r>
            <a:r>
              <a:rPr lang="en-US" sz="2000" dirty="0" smtClean="0"/>
              <a:t>.</a:t>
            </a:r>
          </a:p>
          <a:p>
            <a:pPr algn="just" fontAlgn="base"/>
            <a:endParaRPr lang="en-US" sz="2000" dirty="0" smtClean="0"/>
          </a:p>
          <a:p>
            <a:pPr algn="just" fontAlgn="base"/>
            <a:r>
              <a:rPr lang="en-US" sz="2000" dirty="0" smtClean="0"/>
              <a:t>In </a:t>
            </a:r>
            <a:r>
              <a:rPr lang="en-US" sz="2000" dirty="0"/>
              <a:t>other words, there should be a chain of neighbor weak pixels connecting W and S (the neighbors are 8 pixels around the considered one). </a:t>
            </a:r>
            <a:endParaRPr lang="en-US" sz="2000" dirty="0" smtClean="0"/>
          </a:p>
          <a:p>
            <a:pPr algn="just" fontAlgn="base"/>
            <a:endParaRPr lang="en-US" sz="2000" dirty="0" smtClean="0"/>
          </a:p>
          <a:p>
            <a:pPr algn="just" fontAlgn="base"/>
            <a:r>
              <a:rPr lang="en-US" sz="2000" dirty="0" smtClean="0"/>
              <a:t>We </a:t>
            </a:r>
            <a:r>
              <a:rPr lang="en-US" sz="2000" dirty="0"/>
              <a:t>will make up and implement an algorithm that finds all the connected components of the gradient map considering each pixel only once. </a:t>
            </a:r>
            <a:endParaRPr lang="en-US" sz="2000" dirty="0" smtClean="0"/>
          </a:p>
          <a:p>
            <a:pPr algn="just" fontAlgn="base"/>
            <a:endParaRPr lang="en-US" sz="2000" dirty="0" smtClean="0"/>
          </a:p>
          <a:p>
            <a:pPr fontAlgn="base"/>
            <a:r>
              <a:rPr lang="en-US" sz="2000" dirty="0" smtClean="0"/>
              <a:t>After </a:t>
            </a:r>
            <a:r>
              <a:rPr lang="en-US" sz="2000" dirty="0"/>
              <a:t>that, you can decide which pixels will be included in the </a:t>
            </a:r>
            <a:r>
              <a:rPr lang="en-US" sz="2000" dirty="0" smtClean="0"/>
              <a:t>final edge </a:t>
            </a:r>
            <a:r>
              <a:rPr lang="en-US" sz="2000" dirty="0"/>
              <a:t>map.</a:t>
            </a:r>
            <a:br>
              <a:rPr lang="en-US" sz="2000" dirty="0"/>
            </a:br>
            <a:r>
              <a:rPr lang="en-US" sz="2000" dirty="0"/>
              <a:t>Below is the implementation. </a:t>
            </a:r>
            <a:br>
              <a:rPr lang="en-US" sz="2000" dirty="0"/>
            </a:br>
            <a:r>
              <a:rPr lang="en-US"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785794"/>
            <a:ext cx="7470648" cy="714404"/>
          </a:xfrm>
        </p:spPr>
        <p:txBody>
          <a:bodyPr>
            <a:normAutofit fontScale="90000"/>
          </a:bodyPr>
          <a:lstStyle/>
          <a:p>
            <a:pPr algn="ctr"/>
            <a:r>
              <a:rPr lang="en-US" sz="3100" b="1" dirty="0" smtClean="0"/>
              <a:t>PROGRAMMING LANGUAGE SELECTION</a:t>
            </a:r>
            <a:r>
              <a:rPr lang="en-US" dirty="0" smtClean="0"/>
              <a:t/>
            </a:r>
            <a:br>
              <a:rPr lang="en-US" dirty="0" smtClean="0"/>
            </a:br>
            <a:endParaRPr lang="en-US" dirty="0"/>
          </a:p>
        </p:txBody>
      </p:sp>
      <p:sp>
        <p:nvSpPr>
          <p:cNvPr id="26625" name="Rectangle 1"/>
          <p:cNvSpPr>
            <a:spLocks noChangeArrowheads="1"/>
          </p:cNvSpPr>
          <p:nvPr/>
        </p:nvSpPr>
        <p:spPr bwMode="auto">
          <a:xfrm>
            <a:off x="0" y="2000240"/>
            <a:ext cx="9144000" cy="2831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We studied about the python and Machine learning, we used the software</a:t>
            </a:r>
            <a:r>
              <a:rPr kumimoji="0" lang="en-US" sz="2400" b="0" i="0" u="none" strike="noStrike" cap="none" normalizeH="0" baseline="0" dirty="0" smtClean="0">
                <a:ln>
                  <a:noFill/>
                </a:ln>
                <a:effectLst/>
                <a:latin typeface="Calibri"/>
                <a:ea typeface="Calibri" pitchFamily="34" charset="0"/>
                <a:cs typeface="Times New Roman" pitchFamily="18" charset="0"/>
              </a:rPr>
              <a:t>’</a:t>
            </a: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s like python interpreter.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 How to run application that runs on the </a:t>
            </a:r>
            <a:r>
              <a:rPr kumimoji="0" lang="en-US" sz="2400" b="0" i="0" u="none" strike="noStrike" cap="none" normalizeH="0" baseline="0" dirty="0" err="1" smtClean="0">
                <a:ln>
                  <a:noFill/>
                </a:ln>
                <a:effectLst/>
                <a:latin typeface="Times New Roman" pitchFamily="18" charset="0"/>
                <a:ea typeface="Calibri" pitchFamily="34" charset="0"/>
                <a:cs typeface="Times New Roman" pitchFamily="18" charset="0"/>
              </a:rPr>
              <a:t>thonny</a:t>
            </a: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 IDE Currently.</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We use different type of libraries like :</a:t>
            </a:r>
            <a:endParaRPr kumimoji="0" lang="en-US" sz="24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effectLst/>
                <a:latin typeface="Times New Roman" pitchFamily="18" charset="0"/>
                <a:ea typeface="Calibri" pitchFamily="34" charset="0"/>
                <a:cs typeface="Times New Roman" pitchFamily="18" charset="0"/>
              </a:rPr>
              <a:t>Numpy</a:t>
            </a: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Calibri" pitchFamily="34" charset="0"/>
                <a:cs typeface="Times New Roman" pitchFamily="18" charset="0"/>
              </a:rPr>
              <a:t>Matplot</a:t>
            </a: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effectLst/>
                <a:latin typeface="Times New Roman" pitchFamily="18" charset="0"/>
                <a:ea typeface="Calibri" pitchFamily="34" charset="0"/>
                <a:cs typeface="Times New Roman" pitchFamily="18" charset="0"/>
              </a:rPr>
              <a:t>Opencv</a:t>
            </a:r>
            <a:r>
              <a:rPr kumimoji="0" lang="en-US" sz="2400" b="0" i="0" u="none" strike="noStrike" cap="none" normalizeH="0" baseline="0" dirty="0" smtClean="0">
                <a:ln>
                  <a:noFill/>
                </a:ln>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WEB BASED PYTHON EDITOR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Times New Roman" pitchFamily="18" charset="0"/>
                <a:cs typeface="Times New Roman" pitchFamily="18" charset="0"/>
              </a:rPr>
              <a:t>GOOGLE COLAB</a:t>
            </a:r>
            <a:endParaRPr kumimoji="0" lang="en-US" sz="20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cap="all" dirty="0" smtClean="0"/>
              <a:t>task assigned</a:t>
            </a:r>
            <a:r>
              <a:rPr lang="en-US" sz="2800" dirty="0" smtClean="0"/>
              <a:t/>
            </a:r>
            <a:br>
              <a:rPr lang="en-US" sz="2800" dirty="0" smtClean="0"/>
            </a:br>
            <a:endParaRPr lang="en-US" sz="2800" dirty="0"/>
          </a:p>
        </p:txBody>
      </p:sp>
      <p:sp>
        <p:nvSpPr>
          <p:cNvPr id="3" name="Rectangle 2"/>
          <p:cNvSpPr/>
          <p:nvPr/>
        </p:nvSpPr>
        <p:spPr>
          <a:xfrm>
            <a:off x="0" y="1000108"/>
            <a:ext cx="9144000" cy="707886"/>
          </a:xfrm>
          <a:prstGeom prst="rect">
            <a:avLst/>
          </a:prstGeom>
        </p:spPr>
        <p:txBody>
          <a:bodyPr wrap="square">
            <a:spAutoFit/>
          </a:bodyPr>
          <a:lstStyle/>
          <a:p>
            <a:r>
              <a:rPr lang="en-US" sz="2000" dirty="0" smtClean="0"/>
              <a:t>The ultimate goal of edge detection is the characterization of intensity changes in the image in terms of physical process that originated them</a:t>
            </a:r>
            <a:endParaRPr lang="en-US" sz="2000" dirty="0"/>
          </a:p>
        </p:txBody>
      </p:sp>
      <p:sp>
        <p:nvSpPr>
          <p:cNvPr id="4" name="Rectangle 3"/>
          <p:cNvSpPr/>
          <p:nvPr/>
        </p:nvSpPr>
        <p:spPr>
          <a:xfrm>
            <a:off x="0" y="1785927"/>
            <a:ext cx="6858000" cy="400110"/>
          </a:xfrm>
          <a:prstGeom prst="rect">
            <a:avLst/>
          </a:prstGeom>
        </p:spPr>
        <p:txBody>
          <a:bodyPr wrap="square">
            <a:spAutoFit/>
          </a:bodyPr>
          <a:lstStyle/>
          <a:p>
            <a:r>
              <a:rPr lang="en-US" sz="2000" dirty="0" smtClean="0"/>
              <a:t>The edge operators may include any or all </a:t>
            </a:r>
            <a:r>
              <a:rPr lang="en-US" dirty="0" smtClean="0"/>
              <a:t>of the  fallowing:</a:t>
            </a:r>
            <a:endParaRPr lang="en-US" dirty="0"/>
          </a:p>
        </p:txBody>
      </p:sp>
      <p:sp>
        <p:nvSpPr>
          <p:cNvPr id="5" name="Rectangle 4"/>
          <p:cNvSpPr/>
          <p:nvPr/>
        </p:nvSpPr>
        <p:spPr>
          <a:xfrm>
            <a:off x="0" y="2143116"/>
            <a:ext cx="9144000" cy="1323439"/>
          </a:xfrm>
          <a:prstGeom prst="rect">
            <a:avLst/>
          </a:prstGeom>
        </p:spPr>
        <p:txBody>
          <a:bodyPr wrap="square">
            <a:spAutoFit/>
          </a:bodyPr>
          <a:lstStyle/>
          <a:p>
            <a:r>
              <a:rPr lang="en-US" sz="2000" dirty="0" smtClean="0"/>
              <a:t> 1).Magnitude of the edge.</a:t>
            </a:r>
          </a:p>
          <a:p>
            <a:r>
              <a:rPr lang="en-US" sz="2000" dirty="0" smtClean="0"/>
              <a:t> 2) Direction of the edge. </a:t>
            </a:r>
          </a:p>
          <a:p>
            <a:r>
              <a:rPr lang="en-US" sz="2000" dirty="0" smtClean="0"/>
              <a:t> 3) Reliability of the edge description.</a:t>
            </a:r>
          </a:p>
          <a:p>
            <a:r>
              <a:rPr lang="en-US" sz="2000" dirty="0" smtClean="0"/>
              <a:t> 4)Width or blur</a:t>
            </a:r>
            <a:endParaRPr lang="en-US" sz="2000" dirty="0"/>
          </a:p>
        </p:txBody>
      </p:sp>
      <p:sp>
        <p:nvSpPr>
          <p:cNvPr id="6" name="Rectangle 5"/>
          <p:cNvSpPr/>
          <p:nvPr/>
        </p:nvSpPr>
        <p:spPr>
          <a:xfrm>
            <a:off x="0" y="3429000"/>
            <a:ext cx="9144000" cy="1015663"/>
          </a:xfrm>
          <a:prstGeom prst="rect">
            <a:avLst/>
          </a:prstGeom>
        </p:spPr>
        <p:txBody>
          <a:bodyPr wrap="square">
            <a:spAutoFit/>
          </a:bodyPr>
          <a:lstStyle/>
          <a:p>
            <a:r>
              <a:rPr lang="en-US" sz="2000" dirty="0" smtClean="0"/>
              <a:t>The most simple edge detector is an arbitrary thresholding of gray level values at a certain constant to formulate a binary image. In a binary image all pixels have a value either 1 (white) or 0 (black). </a:t>
            </a:r>
            <a:endParaRPr lang="en-US" sz="2000" dirty="0"/>
          </a:p>
        </p:txBody>
      </p:sp>
      <p:sp>
        <p:nvSpPr>
          <p:cNvPr id="29699" name="Rectangle 3"/>
          <p:cNvSpPr>
            <a:spLocks noChangeArrowheads="1"/>
          </p:cNvSpPr>
          <p:nvPr/>
        </p:nvSpPr>
        <p:spPr bwMode="auto">
          <a:xfrm>
            <a:off x="0" y="4429133"/>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Calibri" pitchFamily="34" charset="0"/>
                <a:cs typeface="Times New Roman" pitchFamily="18" charset="0"/>
              </a:rPr>
              <a:t>Thus, all pixels which have a gray level value larger than the threshold will be assigned the value 1, and the rest will have the value 0. </a:t>
            </a:r>
            <a:endParaRPr kumimoji="0" lang="en-US" sz="2000" b="0" i="0" u="none" strike="noStrike" cap="none" normalizeH="0" baseline="0" dirty="0" smtClean="0">
              <a:ln>
                <a:noFill/>
              </a:ln>
              <a:solidFill>
                <a:schemeClr val="tx1"/>
              </a:solidFill>
              <a:effectLst/>
              <a:cs typeface="Arial" pitchFamily="34" charset="0"/>
            </a:endParaRPr>
          </a:p>
        </p:txBody>
      </p:sp>
      <p:sp>
        <p:nvSpPr>
          <p:cNvPr id="10" name="Rectangle 9"/>
          <p:cNvSpPr/>
          <p:nvPr/>
        </p:nvSpPr>
        <p:spPr>
          <a:xfrm>
            <a:off x="0" y="5229490"/>
            <a:ext cx="8715404" cy="1015663"/>
          </a:xfrm>
          <a:prstGeom prst="rect">
            <a:avLst/>
          </a:prstGeom>
        </p:spPr>
        <p:txBody>
          <a:bodyPr wrap="square">
            <a:spAutoFit/>
          </a:bodyPr>
          <a:lstStyle/>
          <a:p>
            <a:r>
              <a:rPr lang="en-US" sz="2000" dirty="0" smtClean="0"/>
              <a:t>The edges are formed by the boundaries between the black and white regions. The main problem in devising an edge detector is that edges are a high frequency phenomenon and so is the noise in the image</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582912"/>
          </a:xfrm>
        </p:spPr>
        <p:txBody>
          <a:bodyPr>
            <a:normAutofit fontScale="90000"/>
          </a:bodyPr>
          <a:lstStyle/>
          <a:p>
            <a:r>
              <a:rPr lang="en-US" dirty="0" smtClean="0"/>
              <a:t>Continued…..</a:t>
            </a:r>
            <a:endParaRPr lang="en-US" dirty="0"/>
          </a:p>
        </p:txBody>
      </p:sp>
      <p:sp>
        <p:nvSpPr>
          <p:cNvPr id="3" name="Rectangle 2"/>
          <p:cNvSpPr/>
          <p:nvPr/>
        </p:nvSpPr>
        <p:spPr>
          <a:xfrm>
            <a:off x="0" y="857232"/>
            <a:ext cx="9144000" cy="707886"/>
          </a:xfrm>
          <a:prstGeom prst="rect">
            <a:avLst/>
          </a:prstGeom>
        </p:spPr>
        <p:txBody>
          <a:bodyPr wrap="square">
            <a:spAutoFit/>
          </a:bodyPr>
          <a:lstStyle/>
          <a:p>
            <a:r>
              <a:rPr lang="en-US" sz="2000" dirty="0" smtClean="0"/>
              <a:t>To avoid detecting noise as edges a low pass filter or a large (in spatial extent) operator is used to average out the noise</a:t>
            </a:r>
            <a:endParaRPr lang="en-US" sz="2000" dirty="0"/>
          </a:p>
        </p:txBody>
      </p:sp>
      <p:sp>
        <p:nvSpPr>
          <p:cNvPr id="4" name="Rectangle 3"/>
          <p:cNvSpPr/>
          <p:nvPr/>
        </p:nvSpPr>
        <p:spPr>
          <a:xfrm>
            <a:off x="0" y="1571612"/>
            <a:ext cx="9144000" cy="1015663"/>
          </a:xfrm>
          <a:prstGeom prst="rect">
            <a:avLst/>
          </a:prstGeom>
        </p:spPr>
        <p:txBody>
          <a:bodyPr wrap="square">
            <a:spAutoFit/>
          </a:bodyPr>
          <a:lstStyle/>
          <a:p>
            <a:r>
              <a:rPr lang="en-US" sz="2000" dirty="0" smtClean="0"/>
              <a:t>Edge detectors should be formulated for different contexts. The requirements of many situations are similar and it is possible to design one edge detector for several contexts</a:t>
            </a:r>
            <a:endParaRPr lang="en-US" sz="2000" dirty="0"/>
          </a:p>
        </p:txBody>
      </p:sp>
      <p:sp>
        <p:nvSpPr>
          <p:cNvPr id="5" name="Rectangle 4"/>
          <p:cNvSpPr/>
          <p:nvPr/>
        </p:nvSpPr>
        <p:spPr>
          <a:xfrm>
            <a:off x="0" y="2571744"/>
            <a:ext cx="9144000" cy="707886"/>
          </a:xfrm>
          <a:prstGeom prst="rect">
            <a:avLst/>
          </a:prstGeom>
        </p:spPr>
        <p:txBody>
          <a:bodyPr wrap="square">
            <a:spAutoFit/>
          </a:bodyPr>
          <a:lstStyle/>
          <a:p>
            <a:r>
              <a:rPr lang="en-US" sz="2000" dirty="0" smtClean="0"/>
              <a:t>The most important step in design of such a detector should be the specification of performance criteria</a:t>
            </a:r>
            <a:r>
              <a:rPr lang="en-US" dirty="0" smtClean="0"/>
              <a:t>. </a:t>
            </a:r>
            <a:endParaRPr lang="en-US" dirty="0"/>
          </a:p>
        </p:txBody>
      </p:sp>
      <p:sp>
        <p:nvSpPr>
          <p:cNvPr id="30722" name="Rectangle 2"/>
          <p:cNvSpPr>
            <a:spLocks noChangeArrowheads="1"/>
          </p:cNvSpPr>
          <p:nvPr/>
        </p:nvSpPr>
        <p:spPr bwMode="auto">
          <a:xfrm>
            <a:off x="0" y="3688851"/>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Times New Roman" pitchFamily="18" charset="0"/>
              </a:rPr>
              <a:t>The edge detector accepts discreet digitized images and processes an "edge map" as its output. </a:t>
            </a: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smtClean="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Times New Roman" pitchFamily="18" charset="0"/>
              </a:rPr>
              <a:t>The edge map includes information about the position, strength and orientation of edges</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edia.geeksforgeeks.org/wp-content/uploads/20200518154334/test-200x300.jpeg"/>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57158" y="928670"/>
            <a:ext cx="3214710" cy="3929090"/>
          </a:xfrm>
          <a:prstGeom prst="rect">
            <a:avLst/>
          </a:prstGeom>
          <a:noFill/>
          <a:ln>
            <a:noFill/>
          </a:ln>
        </p:spPr>
      </p:pic>
      <p:pic>
        <p:nvPicPr>
          <p:cNvPr id="3" name="Picture 2" descr="https://media.geeksforgeeks.org/wp-content/uploads/20200518155623/output3-200x300.jpeg"/>
          <p:cNvPicPr/>
          <p:nvPr/>
        </p:nvPicPr>
        <p:blipFill>
          <a:blip r:embed="rId4">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357818" y="928670"/>
            <a:ext cx="3071834" cy="4071966"/>
          </a:xfrm>
          <a:prstGeom prst="rect">
            <a:avLst/>
          </a:prstGeom>
          <a:noFill/>
          <a:ln>
            <a:noFill/>
          </a:ln>
        </p:spPr>
      </p:pic>
      <p:sp>
        <p:nvSpPr>
          <p:cNvPr id="32770" name="Rectangle 2"/>
          <p:cNvSpPr>
            <a:spLocks noChangeArrowheads="1"/>
          </p:cNvSpPr>
          <p:nvPr/>
        </p:nvSpPr>
        <p:spPr bwMode="auto">
          <a:xfrm>
            <a:off x="5000628" y="5072074"/>
            <a:ext cx="3428992"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smtClean="0">
                <a:ln>
                  <a:noFill/>
                </a:ln>
                <a:solidFill>
                  <a:schemeClr val="tx1"/>
                </a:solidFill>
                <a:effectLst/>
                <a:latin typeface="var(--font-din)" charset="0"/>
                <a:ea typeface="Times New Roman" pitchFamily="18" charset="0"/>
                <a:cs typeface="Times New Roman" pitchFamily="18" charset="0"/>
              </a:rPr>
              <a:t>Output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771" name="Rectangle 3"/>
          <p:cNvSpPr>
            <a:spLocks noChangeArrowheads="1"/>
          </p:cNvSpPr>
          <p:nvPr/>
        </p:nvSpPr>
        <p:spPr bwMode="auto">
          <a:xfrm>
            <a:off x="500034" y="4843008"/>
            <a:ext cx="2000264"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1" u="none" strike="noStrike" cap="none" normalizeH="0" baseline="0" dirty="0" smtClean="0">
                <a:ln>
                  <a:noFill/>
                </a:ln>
                <a:solidFill>
                  <a:schemeClr val="tx1"/>
                </a:solidFill>
                <a:effectLst/>
                <a:latin typeface="var(--font-din)"/>
                <a:ea typeface="Times New Roman" pitchFamily="18" charset="0"/>
                <a:cs typeface="Times New Roman" pitchFamily="18" charset="0"/>
              </a:rPr>
              <a:t>Input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0" y="142852"/>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ea typeface="Calibri" pitchFamily="34" charset="0"/>
                <a:cs typeface="Times New Roman" pitchFamily="18" charset="0"/>
              </a:rPr>
              <a:t>CONCLUSION AND FUTURE WORK</a:t>
            </a:r>
            <a:endParaRPr kumimoji="0" lang="en-US" sz="2000" b="0" i="0" u="none" strike="noStrike" cap="none" normalizeH="0" baseline="0" dirty="0" smtClean="0">
              <a:ln>
                <a:noFill/>
              </a:ln>
              <a:effectLst/>
              <a:cs typeface="Arial" pitchFamily="34" charset="0"/>
            </a:endParaRPr>
          </a:p>
        </p:txBody>
      </p:sp>
      <p:sp>
        <p:nvSpPr>
          <p:cNvPr id="4" name="Rectangle 3"/>
          <p:cNvSpPr/>
          <p:nvPr/>
        </p:nvSpPr>
        <p:spPr>
          <a:xfrm>
            <a:off x="0" y="642918"/>
            <a:ext cx="9144000" cy="923330"/>
          </a:xfrm>
          <a:prstGeom prst="rect">
            <a:avLst/>
          </a:prstGeom>
        </p:spPr>
        <p:txBody>
          <a:bodyPr wrap="square">
            <a:spAutoFit/>
          </a:bodyPr>
          <a:lstStyle/>
          <a:p>
            <a:r>
              <a:rPr lang="en-US" dirty="0" smtClean="0"/>
              <a:t>The Canny algorithm is adaptable to various environments. Its parameters allow it to be tailored to recognition of edges of differing characteristics depending on the particular requirements of a given implementation. </a:t>
            </a:r>
            <a:endParaRPr lang="en-US" dirty="0"/>
          </a:p>
        </p:txBody>
      </p:sp>
      <p:sp>
        <p:nvSpPr>
          <p:cNvPr id="5" name="Rectangle 4"/>
          <p:cNvSpPr/>
          <p:nvPr/>
        </p:nvSpPr>
        <p:spPr>
          <a:xfrm>
            <a:off x="0" y="1643050"/>
            <a:ext cx="9144000" cy="923330"/>
          </a:xfrm>
          <a:prstGeom prst="rect">
            <a:avLst/>
          </a:prstGeom>
        </p:spPr>
        <p:txBody>
          <a:bodyPr wrap="square">
            <a:spAutoFit/>
          </a:bodyPr>
          <a:lstStyle/>
          <a:p>
            <a:r>
              <a:rPr lang="en-US" dirty="0" smtClean="0"/>
              <a:t>In </a:t>
            </a:r>
            <a:r>
              <a:rPr lang="en-US" dirty="0" err="1" smtClean="0"/>
              <a:t>Canny’s</a:t>
            </a:r>
            <a:r>
              <a:rPr lang="en-US" dirty="0" smtClean="0"/>
              <a:t> original paper, the derivation of the optimal filter led to a </a:t>
            </a:r>
            <a:r>
              <a:rPr lang="en-US" u="sng" dirty="0" smtClean="0">
                <a:hlinkClick r:id="rId2" tooltip="Finite Impulse Response"/>
              </a:rPr>
              <a:t>Finite Impulse Response</a:t>
            </a:r>
            <a:r>
              <a:rPr lang="en-US" dirty="0" smtClean="0"/>
              <a:t> filter, which can be slow to compute in the spatial domain if the amount of smoothing required is important (the filter will have a large spatial support in that case). </a:t>
            </a:r>
            <a:endParaRPr lang="en-US" dirty="0"/>
          </a:p>
        </p:txBody>
      </p:sp>
      <p:sp>
        <p:nvSpPr>
          <p:cNvPr id="6" name="Rectangle 5"/>
          <p:cNvSpPr/>
          <p:nvPr/>
        </p:nvSpPr>
        <p:spPr>
          <a:xfrm>
            <a:off x="0" y="2643182"/>
            <a:ext cx="9144000" cy="646331"/>
          </a:xfrm>
          <a:prstGeom prst="rect">
            <a:avLst/>
          </a:prstGeom>
        </p:spPr>
        <p:txBody>
          <a:bodyPr wrap="square">
            <a:spAutoFit/>
          </a:bodyPr>
          <a:lstStyle/>
          <a:p>
            <a:r>
              <a:rPr lang="en-US" dirty="0" smtClean="0"/>
              <a:t>The second form is suitable for real time implementations in </a:t>
            </a:r>
            <a:r>
              <a:rPr lang="en-US" u="sng" dirty="0" smtClean="0">
                <a:hlinkClick r:id="rId3" tooltip="FPGA"/>
              </a:rPr>
              <a:t>FPGAs</a:t>
            </a:r>
            <a:r>
              <a:rPr lang="en-US" dirty="0" smtClean="0"/>
              <a:t> or </a:t>
            </a:r>
            <a:r>
              <a:rPr lang="en-US" u="sng" dirty="0" smtClean="0">
                <a:hlinkClick r:id="rId4" tooltip="Digital signal processor"/>
              </a:rPr>
              <a:t>DSPs</a:t>
            </a:r>
            <a:r>
              <a:rPr lang="en-US" dirty="0" smtClean="0"/>
              <a:t>, or very fast embedded PCs</a:t>
            </a:r>
            <a:endParaRPr lang="en-US" dirty="0"/>
          </a:p>
        </p:txBody>
      </p:sp>
      <p:sp>
        <p:nvSpPr>
          <p:cNvPr id="1026" name="Rectangle 2"/>
          <p:cNvSpPr>
            <a:spLocks noChangeArrowheads="1"/>
          </p:cNvSpPr>
          <p:nvPr/>
        </p:nvSpPr>
        <p:spPr bwMode="auto">
          <a:xfrm>
            <a:off x="0" y="3357562"/>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Calibri" pitchFamily="34" charset="0"/>
                <a:cs typeface="Times New Roman" pitchFamily="18" charset="0"/>
              </a:rPr>
              <a:t>the regular recursive implementation of the Canny operator does not give a good approximation of rotational symmetry and therefore gives a bias towards horizontal and vertical edges.</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flipH="1">
            <a:off x="2643174" y="3214686"/>
            <a:ext cx="3857652"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algn="just" fontAlgn="base">
              <a:spcBef>
                <a:spcPct val="0"/>
              </a:spcBef>
              <a:spcAft>
                <a:spcPct val="0"/>
              </a:spcAft>
              <a:tabLst>
                <a:tab pos="457200" algn="l"/>
              </a:tabLst>
            </a:pPr>
            <a:r>
              <a:rPr kumimoji="0" lang="en-US" sz="4400" b="0" i="0" u="none" strike="noStrike" cap="none" normalizeH="0" baseline="0" dirty="0" smtClean="0">
                <a:ln>
                  <a:noFill/>
                </a:ln>
                <a:solidFill>
                  <a:schemeClr val="tx1"/>
                </a:solidFill>
                <a:effectLst/>
                <a:latin typeface="Bodoni MT Black" pitchFamily="18" charset="0"/>
                <a:ea typeface="Calibri" pitchFamily="34" charset="0"/>
                <a:cs typeface="Times New Roman" pitchFamily="18" charset="0"/>
              </a:rPr>
              <a:t>Thank You</a:t>
            </a:r>
            <a:endParaRPr kumimoji="0" lang="en-US" sz="4400" b="0" i="0" u="none" strike="noStrike" cap="none" normalizeH="0" baseline="0" dirty="0" smtClean="0">
              <a:ln>
                <a:noFill/>
              </a:ln>
              <a:solidFill>
                <a:schemeClr val="tx1"/>
              </a:solidFill>
              <a:effectLst/>
              <a:latin typeface="Bodoni MT Black" pitchFamily="18"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6072230" cy="857256"/>
          </a:xfrm>
        </p:spPr>
        <p:txBody>
          <a:bodyPr>
            <a:normAutofit fontScale="90000"/>
          </a:bodyPr>
          <a:lstStyle/>
          <a:p>
            <a:pPr algn="r"/>
            <a:r>
              <a:rPr lang="en-US" dirty="0" smtClean="0"/>
              <a:t>About the Company</a:t>
            </a:r>
            <a:br>
              <a:rPr lang="en-US" dirty="0" smtClean="0"/>
            </a:br>
            <a:endParaRPr lang="en-US" dirty="0"/>
          </a:p>
        </p:txBody>
      </p:sp>
      <p:sp>
        <p:nvSpPr>
          <p:cNvPr id="3" name="Content Placeholder 2"/>
          <p:cNvSpPr>
            <a:spLocks noGrp="1"/>
          </p:cNvSpPr>
          <p:nvPr>
            <p:ph idx="1"/>
          </p:nvPr>
        </p:nvSpPr>
        <p:spPr>
          <a:xfrm>
            <a:off x="0" y="928670"/>
            <a:ext cx="9144000" cy="5643602"/>
          </a:xfrm>
        </p:spPr>
        <p:txBody>
          <a:bodyPr/>
          <a:lstStyle/>
          <a:p>
            <a:pPr algn="ctr">
              <a:buNone/>
            </a:pPr>
            <a:r>
              <a:rPr lang="en-US" dirty="0" smtClean="0"/>
              <a:t>An  Internship  carried out  at </a:t>
            </a:r>
          </a:p>
          <a:p>
            <a:pPr algn="ctr">
              <a:buNone/>
            </a:pPr>
            <a:r>
              <a:rPr lang="en-US" sz="2000" dirty="0" smtClean="0"/>
              <a:t>TAKE IT SMART (OPC) PVT.LTD </a:t>
            </a:r>
            <a:endParaRPr lang="en-US" sz="2000" dirty="0"/>
          </a:p>
        </p:txBody>
      </p:sp>
      <p:sp>
        <p:nvSpPr>
          <p:cNvPr id="4" name="Rectangle 3"/>
          <p:cNvSpPr/>
          <p:nvPr/>
        </p:nvSpPr>
        <p:spPr>
          <a:xfrm>
            <a:off x="0" y="3214686"/>
            <a:ext cx="9144000" cy="3693319"/>
          </a:xfrm>
          <a:prstGeom prst="rect">
            <a:avLst/>
          </a:prstGeom>
        </p:spPr>
        <p:txBody>
          <a:bodyPr wrap="square">
            <a:spAutoFit/>
          </a:bodyPr>
          <a:lstStyle/>
          <a:p>
            <a:pPr>
              <a:buFont typeface="Wingdings" pitchFamily="2" charset="2"/>
              <a:buChar char="v"/>
            </a:pPr>
            <a:r>
              <a:rPr lang="en-US" dirty="0" smtClean="0"/>
              <a:t>Founded by a team of young, dynamic and experienced professionals, TAKE IT SMART (OPC) PVT.LTD .It is a locally own company with the people having collective experience for more than decades.</a:t>
            </a:r>
          </a:p>
          <a:p>
            <a:pPr>
              <a:buFont typeface="Wingdings" pitchFamily="2" charset="2"/>
              <a:buChar char="v"/>
            </a:pPr>
            <a:endParaRPr lang="en-US" dirty="0" smtClean="0"/>
          </a:p>
          <a:p>
            <a:pPr>
              <a:buFont typeface="Wingdings" pitchFamily="2" charset="2"/>
              <a:buChar char="v"/>
            </a:pPr>
            <a:r>
              <a:rPr lang="en-US" dirty="0" smtClean="0"/>
              <a:t>TAKE IT SMART (OPC) PVT.LTD is a leading solution provider for e-business Enabling, Solution Consultancy, Turn-key Solution and Post Implementation and Customized Support and also providing integration of enterprise solution to open platform standards e business solution.</a:t>
            </a:r>
          </a:p>
          <a:p>
            <a:pPr>
              <a:buFont typeface="Wingdings" pitchFamily="2" charset="2"/>
              <a:buChar char="v"/>
            </a:pPr>
            <a:endParaRPr lang="en-US" dirty="0" smtClean="0"/>
          </a:p>
          <a:p>
            <a:pPr>
              <a:buFont typeface="Wingdings" pitchFamily="2" charset="2"/>
              <a:buChar char="v"/>
            </a:pPr>
            <a:r>
              <a:rPr lang="en-US" dirty="0" smtClean="0"/>
              <a:t>We provides solutions to a range of players in the All sector in India At TAKE IT SMART, we see our customers as our Business Partners, We are proud each time we created a satisfied customer.</a:t>
            </a:r>
          </a:p>
          <a:p>
            <a:endParaRPr lang="en-US" dirty="0" smtClean="0"/>
          </a:p>
        </p:txBody>
      </p:sp>
      <p:pic>
        <p:nvPicPr>
          <p:cNvPr id="1025" name="Picture 1"/>
          <p:cNvPicPr>
            <a:picLocks noChangeAspect="1" noChangeArrowheads="1"/>
          </p:cNvPicPr>
          <p:nvPr/>
        </p:nvPicPr>
        <p:blipFill>
          <a:blip r:embed="rId3" cstate="print"/>
          <a:srcRect/>
          <a:stretch>
            <a:fillRect/>
          </a:stretch>
        </p:blipFill>
        <p:spPr bwMode="auto">
          <a:xfrm>
            <a:off x="3643306" y="1928802"/>
            <a:ext cx="1571636" cy="128588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5794"/>
          </a:xfrm>
        </p:spPr>
        <p:txBody>
          <a:bodyPr>
            <a:normAutofit fontScale="90000"/>
          </a:bodyPr>
          <a:lstStyle/>
          <a:p>
            <a:pPr algn="ctr"/>
            <a:r>
              <a:rPr lang="en-US" dirty="0" smtClean="0"/>
              <a:t>Canny edge detector</a:t>
            </a:r>
            <a:endParaRPr lang="en-US" dirty="0"/>
          </a:p>
        </p:txBody>
      </p:sp>
      <p:sp>
        <p:nvSpPr>
          <p:cNvPr id="3" name="Content Placeholder 2"/>
          <p:cNvSpPr>
            <a:spLocks noGrp="1"/>
          </p:cNvSpPr>
          <p:nvPr>
            <p:ph idx="1"/>
          </p:nvPr>
        </p:nvSpPr>
        <p:spPr>
          <a:xfrm>
            <a:off x="0" y="1357298"/>
            <a:ext cx="9144000" cy="3071834"/>
          </a:xfrm>
        </p:spPr>
        <p:txBody>
          <a:bodyPr>
            <a:normAutofit/>
          </a:bodyPr>
          <a:lstStyle/>
          <a:p>
            <a:pPr algn="just">
              <a:buFont typeface="Wingdings" pitchFamily="2" charset="2"/>
              <a:buChar char="Ø"/>
            </a:pPr>
            <a:r>
              <a:rPr lang="en-US" sz="2400" dirty="0" smtClean="0"/>
              <a:t>The </a:t>
            </a:r>
            <a:r>
              <a:rPr lang="en-US" sz="2400" b="1" dirty="0" smtClean="0"/>
              <a:t>Canny edge detector</a:t>
            </a:r>
            <a:r>
              <a:rPr lang="en-US" sz="2400" dirty="0" smtClean="0"/>
              <a:t> is an </a:t>
            </a:r>
            <a:r>
              <a:rPr lang="en-US" sz="2400" dirty="0" smtClean="0">
                <a:hlinkClick r:id="rId2" tooltip="Edge detection"/>
              </a:rPr>
              <a:t>edge detection</a:t>
            </a:r>
            <a:r>
              <a:rPr lang="en-US" sz="2400" dirty="0" smtClean="0"/>
              <a:t> operator that uses a multi-stage </a:t>
            </a:r>
            <a:r>
              <a:rPr lang="en-US" sz="2400" dirty="0" smtClean="0">
                <a:hlinkClick r:id="rId3" tooltip="Algorithm"/>
              </a:rPr>
              <a:t>algorithm</a:t>
            </a:r>
            <a:r>
              <a:rPr lang="en-US" sz="2400" dirty="0" smtClean="0"/>
              <a:t> to detect a wide range of edges in images.</a:t>
            </a:r>
          </a:p>
          <a:p>
            <a:pPr>
              <a:buFont typeface="Wingdings" pitchFamily="2" charset="2"/>
              <a:buChar char="Ø"/>
            </a:pPr>
            <a:r>
              <a:rPr lang="en-US" sz="2400" dirty="0" smtClean="0"/>
              <a:t>It was developed by </a:t>
            </a:r>
            <a:r>
              <a:rPr lang="en-US" sz="2400" dirty="0" smtClean="0">
                <a:hlinkClick r:id="rId4" tooltip="John F. Canny"/>
              </a:rPr>
              <a:t>John F. Canny</a:t>
            </a:r>
            <a:r>
              <a:rPr lang="en-US" sz="2400" dirty="0" smtClean="0"/>
              <a:t> in 1986.</a:t>
            </a:r>
          </a:p>
          <a:p>
            <a:pPr>
              <a:buFont typeface="Wingdings" pitchFamily="2" charset="2"/>
              <a:buChar char="Ø"/>
            </a:pPr>
            <a:r>
              <a:rPr lang="en-US" sz="2400" dirty="0" smtClean="0"/>
              <a:t>Canny also produced a </a:t>
            </a:r>
            <a:r>
              <a:rPr lang="en-US" sz="2400" i="1" dirty="0" smtClean="0"/>
              <a:t>computational theory of edge detection</a:t>
            </a:r>
            <a:r>
              <a:rPr lang="en-US" sz="2400" dirty="0" smtClean="0"/>
              <a:t> explaining why the technique works.</a:t>
            </a:r>
          </a:p>
          <a:p>
            <a:pPr>
              <a:buNone/>
            </a:pP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9144000" cy="7971413"/>
          </a:xfrm>
          <a:prstGeom prst="rect">
            <a:avLst/>
          </a:prstGeom>
        </p:spPr>
        <p:txBody>
          <a:bodyPr wrap="square">
            <a:spAutoFit/>
          </a:bodyPr>
          <a:lstStyle/>
          <a:p>
            <a:pPr algn="just">
              <a:buFont typeface="Wingdings" pitchFamily="2" charset="2"/>
              <a:buChar char="Ø"/>
            </a:pPr>
            <a:endParaRPr lang="en-US" sz="2000" dirty="0" smtClean="0">
              <a:cs typeface="Times New Roman" pitchFamily="18" charset="0"/>
            </a:endParaRPr>
          </a:p>
          <a:p>
            <a:pPr algn="just"/>
            <a:endParaRPr lang="en-US" sz="2000" dirty="0" smtClean="0">
              <a:cs typeface="Times New Roman" pitchFamily="18" charset="0"/>
            </a:endParaRPr>
          </a:p>
          <a:p>
            <a:pPr algn="ctr"/>
            <a:r>
              <a:rPr lang="en-US" sz="2800" u="sng" dirty="0" smtClean="0">
                <a:cs typeface="Times New Roman" pitchFamily="18" charset="0"/>
              </a:rPr>
              <a:t>Development of Canny edge detector</a:t>
            </a:r>
          </a:p>
          <a:p>
            <a:pPr algn="ctr"/>
            <a:endParaRPr lang="en-US" sz="2800" u="sng" dirty="0" smtClean="0">
              <a:cs typeface="Times New Roman" pitchFamily="18" charset="0"/>
            </a:endParaRPr>
          </a:p>
          <a:p>
            <a:pPr algn="just">
              <a:buFont typeface="Wingdings" pitchFamily="2" charset="2"/>
              <a:buChar char="Ø"/>
            </a:pPr>
            <a:r>
              <a:rPr lang="en-US" sz="2000" dirty="0" smtClean="0">
                <a:cs typeface="Times New Roman" pitchFamily="18" charset="0"/>
              </a:rPr>
              <a:t>  Canny edge detection is a technique to extract useful structural information from different vision objects and dramatically reduce the amount of data to be processed.</a:t>
            </a:r>
          </a:p>
          <a:p>
            <a:pPr algn="just"/>
            <a:endParaRPr lang="en-US" sz="2000" dirty="0" smtClean="0"/>
          </a:p>
          <a:p>
            <a:pPr algn="just">
              <a:buFont typeface="Wingdings" pitchFamily="2" charset="2"/>
              <a:buChar char="Ø"/>
            </a:pPr>
            <a:r>
              <a:rPr lang="en-US" sz="2000" dirty="0" smtClean="0"/>
              <a:t>   It has been widely applied in various</a:t>
            </a:r>
            <a:r>
              <a:rPr lang="en-US" sz="2000" dirty="0" smtClean="0">
                <a:solidFill>
                  <a:schemeClr val="bg1"/>
                </a:solidFill>
              </a:rPr>
              <a:t> </a:t>
            </a:r>
            <a:r>
              <a:rPr lang="en-US" sz="2000" dirty="0" smtClean="0">
                <a:hlinkClick r:id="rId2" tooltip="Computer vision"/>
              </a:rPr>
              <a:t>computer vision</a:t>
            </a:r>
            <a:r>
              <a:rPr lang="en-US" sz="2000" dirty="0" smtClean="0">
                <a:solidFill>
                  <a:schemeClr val="bg1"/>
                </a:solidFill>
              </a:rPr>
              <a:t> </a:t>
            </a:r>
            <a:r>
              <a:rPr lang="en-US" sz="2000" dirty="0" smtClean="0"/>
              <a:t>systems.</a:t>
            </a:r>
          </a:p>
          <a:p>
            <a:pPr algn="just"/>
            <a:endParaRPr lang="en-US" sz="2000" dirty="0"/>
          </a:p>
          <a:p>
            <a:pPr algn="just">
              <a:buFont typeface="Wingdings" pitchFamily="2" charset="2"/>
              <a:buChar char="Ø"/>
            </a:pPr>
            <a:r>
              <a:rPr lang="en-US" sz="2000" dirty="0" smtClean="0"/>
              <a:t>   Canny </a:t>
            </a:r>
            <a:r>
              <a:rPr lang="en-US" sz="2000" dirty="0"/>
              <a:t>has found that the requirements for the application of </a:t>
            </a:r>
            <a:r>
              <a:rPr lang="en-US" sz="2000" dirty="0">
                <a:hlinkClick r:id="rId3" tooltip="Edge detection"/>
              </a:rPr>
              <a:t>edge detection</a:t>
            </a:r>
            <a:r>
              <a:rPr lang="en-US" sz="2000" dirty="0"/>
              <a:t> on diverse vision systems are relatively similar.</a:t>
            </a:r>
            <a:endParaRPr lang="en-US" sz="2000" dirty="0" smtClean="0"/>
          </a:p>
          <a:p>
            <a:pPr algn="just"/>
            <a:endParaRPr lang="en-US" dirty="0"/>
          </a:p>
          <a:p>
            <a:pPr algn="just">
              <a:buFont typeface="Wingdings" pitchFamily="2" charset="2"/>
              <a:buChar char="Ø"/>
            </a:pPr>
            <a:endParaRPr lang="en-US" dirty="0" smtClean="0"/>
          </a:p>
          <a:p>
            <a:pPr algn="just">
              <a:buFont typeface="Wingdings" pitchFamily="2" charset="2"/>
              <a:buChar char="Ø"/>
            </a:pPr>
            <a:r>
              <a:rPr lang="en-US" dirty="0"/>
              <a:t>  </a:t>
            </a:r>
            <a:r>
              <a:rPr lang="en-US" sz="2000" dirty="0" smtClean="0"/>
              <a:t>Thus</a:t>
            </a:r>
            <a:r>
              <a:rPr lang="en-US" sz="2000" dirty="0"/>
              <a:t>, an edge detection solution to address these requirements can be implemented in a wide range of situations.</a:t>
            </a:r>
          </a:p>
          <a:p>
            <a:pPr algn="just">
              <a:buFont typeface="Wingdings" pitchFamily="2" charset="2"/>
              <a:buChar char="Ø"/>
            </a:pPr>
            <a:endParaRPr lang="en-US" dirty="0" smtClean="0"/>
          </a:p>
          <a:p>
            <a:endParaRPr lang="en-US" dirty="0" smtClean="0"/>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2434173"/>
          </a:xfrm>
          <a:prstGeom prst="rect">
            <a:avLst/>
          </a:prstGeom>
        </p:spPr>
        <p:txBody>
          <a:bodyPr wrap="square">
            <a:spAutoFit/>
          </a:bodyPr>
          <a:lstStyle/>
          <a:p>
            <a:pPr algn="ctr"/>
            <a:r>
              <a:rPr lang="en-US" sz="2800" b="1" u="sng" dirty="0" smtClean="0"/>
              <a:t>The general criteria for edge detection include</a:t>
            </a:r>
            <a:r>
              <a:rPr lang="en-US" sz="2800" u="sng" dirty="0" smtClean="0"/>
              <a:t>:</a:t>
            </a:r>
          </a:p>
          <a:p>
            <a:endParaRPr lang="en-US" dirty="0"/>
          </a:p>
          <a:p>
            <a:pPr marL="342900" indent="-342900" algn="just">
              <a:buFont typeface="+mj-lt"/>
              <a:buAutoNum type="arabicPeriod"/>
            </a:pPr>
            <a:r>
              <a:rPr lang="en-US" dirty="0"/>
              <a:t>Detection of edge with low error rate, which means that the detection should accurately catch as many edges shown in the image as </a:t>
            </a:r>
            <a:r>
              <a:rPr lang="en-US" dirty="0" smtClean="0"/>
              <a:t>possible</a:t>
            </a:r>
          </a:p>
          <a:p>
            <a:pPr marL="342900" indent="-342900" algn="just">
              <a:buFont typeface="+mj-lt"/>
              <a:buAutoNum type="arabicPeriod"/>
            </a:pPr>
            <a:endParaRPr lang="en-US" dirty="0"/>
          </a:p>
          <a:p>
            <a:pPr marL="342900" indent="-342900" algn="just">
              <a:buFont typeface="+mj-lt"/>
              <a:buAutoNum type="arabicPeriod"/>
            </a:pPr>
            <a:r>
              <a:rPr lang="en-US" dirty="0"/>
              <a:t>The edge point detected from the operator should accurately localize on the center of the edge</a:t>
            </a:r>
            <a:r>
              <a:rPr lang="en-US" dirty="0" smtClean="0"/>
              <a:t>.</a:t>
            </a:r>
          </a:p>
          <a:p>
            <a:pPr marL="342900" indent="-342900" algn="just">
              <a:buFont typeface="+mj-lt"/>
              <a:buAutoNum type="arabicPeriod"/>
            </a:pPr>
            <a:endParaRPr lang="en-US" dirty="0"/>
          </a:p>
          <a:p>
            <a:pPr marL="342900" indent="-342900" algn="just">
              <a:buFont typeface="+mj-lt"/>
              <a:buAutoNum type="arabicPeriod"/>
            </a:pPr>
            <a:r>
              <a:rPr lang="en-US" dirty="0"/>
              <a:t>A given edge in the image should only be marked once, and where possible, image noise should not create false edges.</a:t>
            </a:r>
          </a:p>
          <a:p>
            <a:pPr algn="just"/>
            <a:endParaRPr lang="en-US" dirty="0" smtClean="0"/>
          </a:p>
          <a:p>
            <a:r>
              <a:rPr lang="en-US" dirty="0"/>
              <a:t>To satisfy these requirements Canny used the </a:t>
            </a:r>
            <a:r>
              <a:rPr lang="en-US" dirty="0">
                <a:hlinkClick r:id="rId2" tooltip="Calculus of variations"/>
              </a:rPr>
              <a:t>calculus of variations</a:t>
            </a:r>
            <a:r>
              <a:rPr lang="en-US" dirty="0"/>
              <a:t> – a technique which finds the </a:t>
            </a:r>
            <a:r>
              <a:rPr lang="en-US" dirty="0">
                <a:hlinkClick r:id="rId3" tooltip="Function (mathematics)"/>
              </a:rPr>
              <a:t>function</a:t>
            </a:r>
            <a:r>
              <a:rPr lang="en-US" dirty="0"/>
              <a:t> which optimizes a given </a:t>
            </a:r>
            <a:r>
              <a:rPr lang="en-US" dirty="0">
                <a:hlinkClick r:id="rId4" tooltip="Functional (mathematics)"/>
              </a:rPr>
              <a:t>functional</a:t>
            </a:r>
            <a:r>
              <a:rPr lang="en-US" dirty="0" smtClean="0"/>
              <a:t>.</a:t>
            </a:r>
          </a:p>
          <a:p>
            <a:endParaRPr lang="en-US" dirty="0"/>
          </a:p>
          <a:p>
            <a:r>
              <a:rPr lang="en-US" dirty="0"/>
              <a:t>The optimal function in </a:t>
            </a:r>
            <a:r>
              <a:rPr lang="en-US" dirty="0" err="1"/>
              <a:t>Canny's</a:t>
            </a:r>
            <a:r>
              <a:rPr lang="en-US" dirty="0"/>
              <a:t> detector is described by the sum of four </a:t>
            </a:r>
            <a:r>
              <a:rPr lang="en-US" dirty="0">
                <a:hlinkClick r:id="rId5" tooltip="Exponential function"/>
              </a:rPr>
              <a:t>exponential</a:t>
            </a:r>
            <a:r>
              <a:rPr lang="en-US" dirty="0"/>
              <a:t> terms, but it can be approximated by the first </a:t>
            </a:r>
            <a:r>
              <a:rPr lang="en-US" dirty="0">
                <a:hlinkClick r:id="rId6" tooltip="Derivative"/>
              </a:rPr>
              <a:t>derivative</a:t>
            </a:r>
            <a:r>
              <a:rPr lang="en-US" dirty="0"/>
              <a:t> of a </a:t>
            </a:r>
            <a:r>
              <a:rPr lang="en-US" dirty="0">
                <a:hlinkClick r:id="rId7" tooltip="Gaussian function"/>
              </a:rPr>
              <a:t>Gaussian</a:t>
            </a:r>
            <a:r>
              <a:rPr lang="en-US" dirty="0" smtClean="0"/>
              <a:t>.</a:t>
            </a:r>
          </a:p>
          <a:p>
            <a:endParaRPr lang="en-US" dirty="0"/>
          </a:p>
          <a:p>
            <a:pPr algn="just"/>
            <a:r>
              <a:rPr lang="en-US" dirty="0" smtClean="0"/>
              <a:t>Canny </a:t>
            </a:r>
            <a:r>
              <a:rPr lang="en-US" dirty="0"/>
              <a:t>edge detection algorithm is one of the most strictly defined methods that provides good and reliable detection. Owing to its optimality to meet with the three criteria for edge detection and the simplicity of process for implementation, it became one of the most popular algorithms for edge detection.</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0433625"/>
          </a:xfrm>
          <a:prstGeom prst="rect">
            <a:avLst/>
          </a:prstGeom>
        </p:spPr>
        <p:txBody>
          <a:bodyPr wrap="square">
            <a:spAutoFit/>
          </a:bodyPr>
          <a:lstStyle/>
          <a:p>
            <a:pPr algn="ctr"/>
            <a:r>
              <a:rPr lang="en-US" sz="2400" b="1" u="sng" dirty="0"/>
              <a:t>The basic steps involved in C</a:t>
            </a:r>
            <a:r>
              <a:rPr lang="en-US" sz="2400" b="1" u="sng" dirty="0" smtClean="0"/>
              <a:t>anny edge detector algorithm </a:t>
            </a:r>
            <a:r>
              <a:rPr lang="en-US" sz="2400" b="1" u="sng" dirty="0"/>
              <a:t>are</a:t>
            </a:r>
            <a:r>
              <a:rPr lang="en-US" sz="2400" b="1" u="sng" dirty="0" smtClean="0"/>
              <a:t>:</a:t>
            </a:r>
            <a:r>
              <a:rPr lang="en-US" sz="2400" b="1" u="sng" dirty="0"/>
              <a:t> </a:t>
            </a:r>
            <a:endParaRPr lang="en-US" sz="2400" b="1" u="sng" dirty="0" smtClean="0"/>
          </a:p>
          <a:p>
            <a:pPr algn="ctr"/>
            <a:endParaRPr lang="en-US" sz="2400" b="1" u="sng" dirty="0"/>
          </a:p>
          <a:p>
            <a:pPr marL="457200" indent="-457200" fontAlgn="base">
              <a:buFont typeface="+mj-lt"/>
              <a:buAutoNum type="arabicParenR"/>
            </a:pPr>
            <a:r>
              <a:rPr lang="en-US" sz="2000" dirty="0"/>
              <a:t>Noise reduction using Gaussian filter </a:t>
            </a:r>
            <a:br>
              <a:rPr lang="en-US" sz="2000" dirty="0"/>
            </a:br>
            <a:r>
              <a:rPr lang="en-US" sz="2000" dirty="0"/>
              <a:t> </a:t>
            </a:r>
          </a:p>
          <a:p>
            <a:pPr marL="457200" indent="-457200" fontAlgn="base">
              <a:buFont typeface="+mj-lt"/>
              <a:buAutoNum type="arabicParenR"/>
            </a:pPr>
            <a:r>
              <a:rPr lang="en-US" sz="2000" dirty="0"/>
              <a:t>Gradient calculation along the horizontal and vertical axis </a:t>
            </a:r>
            <a:br>
              <a:rPr lang="en-US" sz="2000" dirty="0"/>
            </a:br>
            <a:r>
              <a:rPr lang="en-US" sz="2000" dirty="0"/>
              <a:t> </a:t>
            </a:r>
          </a:p>
          <a:p>
            <a:pPr marL="457200" indent="-457200" fontAlgn="base">
              <a:buFont typeface="+mj-lt"/>
              <a:buAutoNum type="arabicParenR"/>
            </a:pPr>
            <a:r>
              <a:rPr lang="en-US" sz="2000" dirty="0"/>
              <a:t>Non-Maximum suppression of false edges </a:t>
            </a:r>
            <a:br>
              <a:rPr lang="en-US" sz="2000" dirty="0"/>
            </a:br>
            <a:r>
              <a:rPr lang="en-US" sz="2000" dirty="0"/>
              <a:t> </a:t>
            </a:r>
          </a:p>
          <a:p>
            <a:pPr marL="457200" indent="-457200" fontAlgn="base">
              <a:buFont typeface="+mj-lt"/>
              <a:buAutoNum type="arabicParenR"/>
            </a:pPr>
            <a:r>
              <a:rPr lang="en-US" sz="2000" dirty="0"/>
              <a:t>Double thresholding for segregating strong and weak edges </a:t>
            </a:r>
            <a:br>
              <a:rPr lang="en-US" sz="2000" dirty="0"/>
            </a:br>
            <a:r>
              <a:rPr lang="en-US" sz="2000" dirty="0"/>
              <a:t> </a:t>
            </a:r>
          </a:p>
          <a:p>
            <a:pPr marL="457200" indent="-457200" fontAlgn="base">
              <a:buFont typeface="+mj-lt"/>
              <a:buAutoNum type="arabicParenR"/>
            </a:pPr>
            <a:r>
              <a:rPr lang="en-US" sz="2000" dirty="0"/>
              <a:t>Edge tracking by hysteresis</a:t>
            </a:r>
          </a:p>
          <a:p>
            <a:endParaRPr lang="en-US" sz="2400" b="1" u="sng"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
            </a:r>
            <a:br>
              <a:rPr lang="en-US" dirty="0" smtClean="0"/>
            </a:b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4290"/>
            <a:ext cx="9144000" cy="7325082"/>
          </a:xfrm>
          <a:prstGeom prst="rect">
            <a:avLst/>
          </a:prstGeom>
        </p:spPr>
        <p:txBody>
          <a:bodyPr wrap="square">
            <a:spAutoFit/>
          </a:bodyPr>
          <a:lstStyle/>
          <a:p>
            <a:pPr marL="514350" indent="-514350" algn="ctr" fontAlgn="base">
              <a:buAutoNum type="arabicPeriod"/>
            </a:pPr>
            <a:r>
              <a:rPr lang="en-US" sz="2800" b="1" dirty="0" smtClean="0"/>
              <a:t>Noise </a:t>
            </a:r>
            <a:r>
              <a:rPr lang="en-US" sz="2800" b="1" dirty="0"/>
              <a:t>reduction using Gaussian </a:t>
            </a:r>
            <a:r>
              <a:rPr lang="en-US" sz="2800" b="1" dirty="0" smtClean="0"/>
              <a:t>filter</a:t>
            </a:r>
          </a:p>
          <a:p>
            <a:pPr marL="514350" indent="-514350" algn="ctr" fontAlgn="base"/>
            <a:endParaRPr lang="en-US" sz="2800" b="1" dirty="0"/>
          </a:p>
          <a:p>
            <a:pPr fontAlgn="base"/>
            <a:r>
              <a:rPr lang="en-US" sz="2000" dirty="0"/>
              <a:t>This step is of utmost importance in the Canny edge detection. It uses a Gaussian filter for the removal of noise from the image, it is because this noise can be assumed as edges due to sudden intensity change by the edge detector. </a:t>
            </a:r>
            <a:endParaRPr lang="en-US" sz="2000" dirty="0" smtClean="0"/>
          </a:p>
          <a:p>
            <a:pPr fontAlgn="base"/>
            <a:r>
              <a:rPr lang="en-US" sz="2000" dirty="0" smtClean="0"/>
              <a:t>The </a:t>
            </a:r>
            <a:r>
              <a:rPr lang="en-US" sz="2000" dirty="0"/>
              <a:t>sum of the elements in the Gaussian kernel is 1, so, the kernel should be normalized before applying as convolution to the image. In </a:t>
            </a:r>
            <a:r>
              <a:rPr lang="en-US" sz="2000" dirty="0" smtClean="0"/>
              <a:t>this, </a:t>
            </a:r>
            <a:r>
              <a:rPr lang="en-US" sz="2000" dirty="0"/>
              <a:t>we will use a kernel of size 5 X 5 and sigma = 1.4, which will blur the image and remove the noise from it. </a:t>
            </a:r>
            <a:endParaRPr lang="en-US" sz="2000" dirty="0" smtClean="0"/>
          </a:p>
          <a:p>
            <a:pPr fontAlgn="base"/>
            <a:r>
              <a:rPr lang="en-US" sz="2000" dirty="0" smtClean="0"/>
              <a:t>The </a:t>
            </a:r>
            <a:r>
              <a:rPr lang="en-US" sz="2000" dirty="0"/>
              <a:t>equation for Gaussian filter kernel </a:t>
            </a:r>
            <a:r>
              <a:rPr lang="en-US" sz="2000" dirty="0" smtClean="0"/>
              <a:t>is</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r>
              <a:rPr lang="en-US" dirty="0"/>
              <a:t/>
            </a:r>
            <a:br>
              <a:rPr lang="en-US" dirty="0"/>
            </a:br>
            <a:r>
              <a:rPr lang="en-US" dirty="0"/>
              <a:t> </a:t>
            </a:r>
          </a:p>
        </p:txBody>
      </p:sp>
      <p:pic>
        <p:nvPicPr>
          <p:cNvPr id="1026" name="Picture 2" descr="https://media.geeksforgeeks.org/wp-content/uploads/20200518152259/gaussian_formula.png"/>
          <p:cNvPicPr>
            <a:picLocks noChangeAspect="1" noChangeArrowheads="1"/>
          </p:cNvPicPr>
          <p:nvPr/>
        </p:nvPicPr>
        <p:blipFill>
          <a:blip r:embed="rId2"/>
          <a:srcRect/>
          <a:stretch>
            <a:fillRect/>
          </a:stretch>
        </p:blipFill>
        <p:spPr bwMode="auto">
          <a:xfrm>
            <a:off x="1643042" y="4214818"/>
            <a:ext cx="5124450" cy="102393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7539372"/>
          </a:xfrm>
          <a:prstGeom prst="rect">
            <a:avLst/>
          </a:prstGeom>
        </p:spPr>
        <p:txBody>
          <a:bodyPr wrap="square">
            <a:spAutoFit/>
          </a:bodyPr>
          <a:lstStyle/>
          <a:p>
            <a:pPr algn="ctr" fontAlgn="base"/>
            <a:r>
              <a:rPr lang="en-US" sz="2800" b="1" dirty="0"/>
              <a:t>2. Gradient </a:t>
            </a:r>
            <a:r>
              <a:rPr lang="en-US" sz="2800" b="1" dirty="0" smtClean="0"/>
              <a:t>calculation</a:t>
            </a:r>
          </a:p>
          <a:p>
            <a:pPr algn="ctr" fontAlgn="base"/>
            <a:endParaRPr lang="en-US" sz="2800" b="1" dirty="0"/>
          </a:p>
          <a:p>
            <a:pPr algn="just" fontAlgn="base"/>
            <a:r>
              <a:rPr lang="en-US" sz="2000" dirty="0"/>
              <a:t>When the image is smoothed, the derivatives Ix and </a:t>
            </a:r>
            <a:r>
              <a:rPr lang="en-US" sz="2000" dirty="0" smtClean="0"/>
              <a:t>Iy </a:t>
            </a:r>
            <a:r>
              <a:rPr lang="en-US" sz="2000" dirty="0"/>
              <a:t>are calculated w.r.t x and y axis. It can be implemented by using the Sobel-Feldman kernels convolution with image as given</a:t>
            </a:r>
            <a:r>
              <a:rPr lang="en-US" sz="2000" dirty="0" smtClean="0"/>
              <a:t>:</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r>
              <a:rPr lang="en-US" dirty="0"/>
              <a:t/>
            </a:r>
            <a:br>
              <a:rPr lang="en-US" dirty="0"/>
            </a:br>
            <a:r>
              <a:rPr lang="en-US" dirty="0"/>
              <a:t> </a:t>
            </a:r>
          </a:p>
        </p:txBody>
      </p:sp>
      <p:pic>
        <p:nvPicPr>
          <p:cNvPr id="21509" name="Picture 5" descr="https://media.geeksforgeeks.org/wp-content/uploads/20200518152833/kernels_sobel.png"/>
          <p:cNvPicPr>
            <a:picLocks noChangeAspect="1" noChangeArrowheads="1"/>
          </p:cNvPicPr>
          <p:nvPr/>
        </p:nvPicPr>
        <p:blipFill>
          <a:blip r:embed="rId2"/>
          <a:srcRect/>
          <a:stretch>
            <a:fillRect/>
          </a:stretch>
        </p:blipFill>
        <p:spPr bwMode="auto">
          <a:xfrm>
            <a:off x="1214414" y="1928802"/>
            <a:ext cx="5643602" cy="1162052"/>
          </a:xfrm>
          <a:prstGeom prst="rect">
            <a:avLst/>
          </a:prstGeom>
          <a:noFill/>
        </p:spPr>
      </p:pic>
      <p:sp>
        <p:nvSpPr>
          <p:cNvPr id="7" name="Rectangle 6"/>
          <p:cNvSpPr/>
          <p:nvPr/>
        </p:nvSpPr>
        <p:spPr>
          <a:xfrm>
            <a:off x="0" y="3500438"/>
            <a:ext cx="9144000" cy="1015663"/>
          </a:xfrm>
          <a:prstGeom prst="rect">
            <a:avLst/>
          </a:prstGeom>
        </p:spPr>
        <p:txBody>
          <a:bodyPr wrap="square">
            <a:spAutoFit/>
          </a:bodyPr>
          <a:lstStyle/>
          <a:p>
            <a:pPr algn="just"/>
            <a:r>
              <a:rPr lang="en-US" sz="2000" dirty="0"/>
              <a:t>after applying these kernel we can use the gradient magnitudes and the angle to further process this step. The magnitude and angle can be calculated as</a:t>
            </a:r>
            <a:r>
              <a:rPr lang="en-US" sz="2000" dirty="0" smtClean="0"/>
              <a:t/>
            </a:r>
            <a:br>
              <a:rPr lang="en-US" sz="2000" dirty="0" smtClean="0"/>
            </a:br>
            <a:r>
              <a:rPr lang="en-US" sz="2000" dirty="0"/>
              <a:t> </a:t>
            </a:r>
          </a:p>
        </p:txBody>
      </p:sp>
      <p:pic>
        <p:nvPicPr>
          <p:cNvPr id="21511" name="Picture 7" descr="Lightbox"/>
          <p:cNvPicPr>
            <a:picLocks noChangeAspect="1" noChangeArrowheads="1"/>
          </p:cNvPicPr>
          <p:nvPr/>
        </p:nvPicPr>
        <p:blipFill>
          <a:blip r:embed="rId3"/>
          <a:srcRect/>
          <a:stretch>
            <a:fillRect/>
          </a:stretch>
        </p:blipFill>
        <p:spPr bwMode="auto">
          <a:xfrm>
            <a:off x="2143108" y="4286256"/>
            <a:ext cx="3500462" cy="1238252"/>
          </a:xfrm>
          <a:prstGeom prst="rect">
            <a:avLst/>
          </a:prstGeom>
          <a:noFill/>
        </p:spPr>
      </p:pic>
      <p:sp>
        <p:nvSpPr>
          <p:cNvPr id="9" name="Rectangle 8"/>
          <p:cNvSpPr/>
          <p:nvPr/>
        </p:nvSpPr>
        <p:spPr>
          <a:xfrm flipH="1">
            <a:off x="2714612" y="5572140"/>
            <a:ext cx="3286148" cy="307777"/>
          </a:xfrm>
          <a:prstGeom prst="rect">
            <a:avLst/>
          </a:prstGeom>
        </p:spPr>
        <p:txBody>
          <a:bodyPr wrap="square">
            <a:spAutoFit/>
          </a:bodyPr>
          <a:lstStyle/>
          <a:p>
            <a:r>
              <a:rPr lang="en-US" sz="1400" i="1" dirty="0"/>
              <a:t>Gradient magnitude and angle</a:t>
            </a:r>
            <a:endParaRPr lang="en-US" sz="1400" dirty="0"/>
          </a:p>
        </p:txBody>
      </p:sp>
      <p:sp>
        <p:nvSpPr>
          <p:cNvPr id="10" name="Rectangle 9"/>
          <p:cNvSpPr/>
          <p:nvPr/>
        </p:nvSpPr>
        <p:spPr>
          <a:xfrm>
            <a:off x="3214678" y="3143249"/>
            <a:ext cx="2382114" cy="307777"/>
          </a:xfrm>
          <a:prstGeom prst="rect">
            <a:avLst/>
          </a:prstGeom>
        </p:spPr>
        <p:txBody>
          <a:bodyPr wrap="square">
            <a:spAutoFit/>
          </a:bodyPr>
          <a:lstStyle/>
          <a:p>
            <a:r>
              <a:rPr lang="en-US" sz="1400" i="1" dirty="0"/>
              <a:t>Sobel Kernels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8669"/>
            <a:ext cx="9144000" cy="8402300"/>
          </a:xfrm>
          <a:prstGeom prst="rect">
            <a:avLst/>
          </a:prstGeom>
        </p:spPr>
        <p:txBody>
          <a:bodyPr wrap="square">
            <a:spAutoFit/>
          </a:bodyPr>
          <a:lstStyle/>
          <a:p>
            <a:pPr algn="ctr" fontAlgn="base"/>
            <a:r>
              <a:rPr lang="en-US" sz="2800" b="1" dirty="0"/>
              <a:t>3. Non-Maximum </a:t>
            </a:r>
            <a:r>
              <a:rPr lang="en-US" sz="2800" b="1" dirty="0" smtClean="0"/>
              <a:t>Suppression</a:t>
            </a:r>
          </a:p>
          <a:p>
            <a:pPr algn="ctr" fontAlgn="base"/>
            <a:endParaRPr lang="en-US" sz="2800" b="1" dirty="0"/>
          </a:p>
          <a:p>
            <a:pPr algn="just" fontAlgn="base"/>
            <a:r>
              <a:rPr lang="en-US" sz="2000" dirty="0"/>
              <a:t>This step aims at reducing the duplicate merging pixels along the edges to make them uneven. </a:t>
            </a:r>
            <a:endParaRPr lang="en-US" sz="2000" dirty="0" smtClean="0"/>
          </a:p>
          <a:p>
            <a:pPr algn="just" fontAlgn="base"/>
            <a:r>
              <a:rPr lang="en-US" sz="2000" dirty="0" smtClean="0"/>
              <a:t>For </a:t>
            </a:r>
            <a:r>
              <a:rPr lang="en-US" sz="2000" dirty="0"/>
              <a:t>each pixel find two neighbors in the positive and negative gradient directions, supposing that each neighbor occupies the angle of </a:t>
            </a:r>
            <a:r>
              <a:rPr lang="en-US" sz="2000" dirty="0" smtClean="0"/>
              <a:t>pi/4</a:t>
            </a:r>
            <a:r>
              <a:rPr lang="en-US" sz="2000" dirty="0"/>
              <a:t>, and 0 is the direction straight to the right. </a:t>
            </a:r>
            <a:endParaRPr lang="en-US" sz="2000" dirty="0" smtClean="0"/>
          </a:p>
          <a:p>
            <a:pPr algn="just" fontAlgn="base"/>
            <a:r>
              <a:rPr lang="en-US" sz="2000" dirty="0" smtClean="0"/>
              <a:t>If </a:t>
            </a:r>
            <a:r>
              <a:rPr lang="en-US" sz="2000" dirty="0"/>
              <a:t>the magnitude of the current pixel is greater than the magnitude of the neighbors, nothing changes, otherwise, the magnitude of the current pixel is set to zero</a:t>
            </a:r>
            <a:r>
              <a:rPr lang="en-US" sz="2000" dirty="0" smtClean="0"/>
              <a:t>.</a:t>
            </a:r>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r>
              <a:rPr lang="en-US" dirty="0"/>
              <a:t/>
            </a:r>
            <a:br>
              <a:rPr lang="en-US" dirty="0"/>
            </a:br>
            <a:r>
              <a:rPr lang="en-US" dirty="0"/>
              <a:t> </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371</TotalTime>
  <Words>1202</Words>
  <Application>Microsoft Office PowerPoint</Application>
  <PresentationFormat>On-screen Show (4:3)</PresentationFormat>
  <Paragraphs>221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Canny edge detector </vt:lpstr>
      <vt:lpstr>About the Company </vt:lpstr>
      <vt:lpstr>Canny edge detector</vt:lpstr>
      <vt:lpstr>Slide 4</vt:lpstr>
      <vt:lpstr>Slide 5</vt:lpstr>
      <vt:lpstr>Slide 6</vt:lpstr>
      <vt:lpstr>Slide 7</vt:lpstr>
      <vt:lpstr>Slide 8</vt:lpstr>
      <vt:lpstr>Slide 9</vt:lpstr>
      <vt:lpstr>Slide 10</vt:lpstr>
      <vt:lpstr>Slide 11</vt:lpstr>
      <vt:lpstr>PROGRAMMING LANGUAGE SELECTION </vt:lpstr>
      <vt:lpstr>task assigned </vt:lpstr>
      <vt:lpstr>Continued…..</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Canny edge detector</dc:title>
  <dc:creator>HP</dc:creator>
  <cp:lastModifiedBy>HP</cp:lastModifiedBy>
  <cp:revision>34</cp:revision>
  <dcterms:created xsi:type="dcterms:W3CDTF">2022-04-07T16:34:46Z</dcterms:created>
  <dcterms:modified xsi:type="dcterms:W3CDTF">2022-04-08T07:55:56Z</dcterms:modified>
</cp:coreProperties>
</file>