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2" r:id="rId1"/>
  </p:sldMasterIdLst>
  <p:sldIdLst>
    <p:sldId id="256" r:id="rId2"/>
    <p:sldId id="264" r:id="rId3"/>
    <p:sldId id="257" r:id="rId4"/>
    <p:sldId id="258" r:id="rId5"/>
    <p:sldId id="261" r:id="rId6"/>
    <p:sldId id="262" r:id="rId7"/>
    <p:sldId id="265" r:id="rId8"/>
    <p:sldId id="260"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8"/>
  </p:normalViewPr>
  <p:slideViewPr>
    <p:cSldViewPr snapToGrid="0" snapToObjects="1">
      <p:cViewPr varScale="1">
        <p:scale>
          <a:sx n="78" d="100"/>
          <a:sy n="78" d="100"/>
        </p:scale>
        <p:origin x="72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97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694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88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7339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523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82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07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3/13/2025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3021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3/13/2025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375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487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3/13/2025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47026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8452" y="4325112"/>
            <a:ext cx="53492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877378" y="758952"/>
            <a:ext cx="5489381" cy="3566160"/>
          </a:xfrm>
        </p:spPr>
        <p:txBody>
          <a:bodyPr>
            <a:normAutofit/>
          </a:bodyPr>
          <a:lstStyle/>
          <a:p>
            <a:r>
              <a:rPr lang="en-IN" sz="7400">
                <a:latin typeface="Times New Roman" panose="02020603050405020304" pitchFamily="18" charset="0"/>
                <a:cs typeface="Times New Roman" panose="02020603050405020304" pitchFamily="18" charset="0"/>
              </a:rPr>
              <a:t>Supply Chain Performance Analysis</a:t>
            </a:r>
          </a:p>
        </p:txBody>
      </p:sp>
      <p:sp>
        <p:nvSpPr>
          <p:cNvPr id="3" name="Subtitle 2"/>
          <p:cNvSpPr>
            <a:spLocks noGrp="1"/>
          </p:cNvSpPr>
          <p:nvPr>
            <p:ph type="subTitle" idx="1"/>
          </p:nvPr>
        </p:nvSpPr>
        <p:spPr>
          <a:xfrm>
            <a:off x="2877378" y="4455620"/>
            <a:ext cx="5491459" cy="1143000"/>
          </a:xfrm>
        </p:spPr>
        <p:txBody>
          <a:bodyPr>
            <a:normAutofit/>
          </a:bodyPr>
          <a:lstStyle/>
          <a:p>
            <a:r>
              <a:rPr sz="2000" dirty="0">
                <a:latin typeface="Times New Roman" panose="02020603050405020304" pitchFamily="18" charset="0"/>
                <a:cs typeface="Times New Roman" panose="02020603050405020304" pitchFamily="18" charset="0"/>
              </a:rPr>
              <a:t>A Power BI Dashboard for Data-Driven Decision Making</a:t>
            </a:r>
          </a:p>
          <a:p>
            <a:r>
              <a:rPr sz="2000" dirty="0">
                <a:latin typeface="Times New Roman" panose="02020603050405020304" pitchFamily="18" charset="0"/>
                <a:cs typeface="Times New Roman" panose="02020603050405020304" pitchFamily="18" charset="0"/>
              </a:rPr>
              <a:t>Presented by: </a:t>
            </a:r>
            <a:r>
              <a:rPr lang="en-IN" sz="2000" dirty="0">
                <a:latin typeface="Times New Roman" panose="02020603050405020304" pitchFamily="18" charset="0"/>
                <a:cs typeface="Times New Roman" panose="02020603050405020304" pitchFamily="18" charset="0"/>
              </a:rPr>
              <a:t>SIDDARTH GR </a:t>
            </a:r>
            <a:endParaRPr sz="2000" dirty="0">
              <a:latin typeface="Times New Roman" panose="02020603050405020304" pitchFamily="18" charset="0"/>
              <a:cs typeface="Times New Roman" panose="02020603050405020304" pitchFamily="18" charset="0"/>
            </a:endParaRPr>
          </a:p>
        </p:txBody>
      </p:sp>
      <p:pic>
        <p:nvPicPr>
          <p:cNvPr id="7" name="Graphic 6" descr="Truck">
            <a:extLst>
              <a:ext uri="{FF2B5EF4-FFF2-40B4-BE49-F238E27FC236}">
                <a16:creationId xmlns:a16="http://schemas.microsoft.com/office/drawing/2014/main" id="{C86A7FAF-4AE4-0718-FC00-2C3B1AFB18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363" y="2251093"/>
            <a:ext cx="1837115" cy="1837115"/>
          </a:xfrm>
          <a:prstGeom prst="rect">
            <a:avLst/>
          </a:prstGeom>
        </p:spPr>
      </p:pic>
      <p:sp>
        <p:nvSpPr>
          <p:cNvPr id="14" name="Rectangle 13">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21FEDC-9067-7130-98B4-B1EE68A8BE81}"/>
              </a:ext>
            </a:extLst>
          </p:cNvPr>
          <p:cNvPicPr>
            <a:picLocks noChangeAspect="1"/>
          </p:cNvPicPr>
          <p:nvPr/>
        </p:nvPicPr>
        <p:blipFill>
          <a:blip r:embed="rId2"/>
          <a:stretch>
            <a:fillRect/>
          </a:stretch>
        </p:blipFill>
        <p:spPr>
          <a:xfrm>
            <a:off x="482600" y="950081"/>
            <a:ext cx="8178799" cy="4436997"/>
          </a:xfrm>
          <a:prstGeom prst="rect">
            <a:avLst/>
          </a:prstGeom>
        </p:spPr>
      </p:pic>
    </p:spTree>
    <p:extLst>
      <p:ext uri="{BB962C8B-B14F-4D97-AF65-F5344CB8AC3E}">
        <p14:creationId xmlns:p14="http://schemas.microsoft.com/office/powerpoint/2010/main" val="365992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Times New Roman" panose="02020603050405020304" pitchFamily="18" charset="0"/>
                <a:cs typeface="Times New Roman" panose="02020603050405020304" pitchFamily="18" charset="0"/>
              </a:rPr>
              <a:t>Problem Statement &amp; Objective</a:t>
            </a:r>
          </a:p>
        </p:txBody>
      </p:sp>
      <p:sp>
        <p:nvSpPr>
          <p:cNvPr id="3" name="Content Placeholder 2"/>
          <p:cNvSpPr>
            <a:spLocks noGrp="1"/>
          </p:cNvSpPr>
          <p:nvPr>
            <p:ph idx="1"/>
          </p:nvPr>
        </p:nvSpPr>
        <p:spPr/>
        <p:txBody>
          <a:bodyPr>
            <a:noAutofit/>
          </a:bodyPr>
          <a:lstStyle/>
          <a:p>
            <a:pPr marL="0" indent="0">
              <a:buNone/>
            </a:pPr>
            <a:r>
              <a:rPr sz="2000" b="1" dirty="0">
                <a:latin typeface="Times New Roman" panose="02020603050405020304" pitchFamily="18" charset="0"/>
                <a:cs typeface="Times New Roman" panose="02020603050405020304" pitchFamily="18" charset="0"/>
              </a:rPr>
              <a:t>Problem Statement:</a:t>
            </a:r>
            <a:endParaRPr lang="en-US" sz="2000" b="1" dirty="0">
              <a:latin typeface="Times New Roman" panose="02020603050405020304" pitchFamily="18" charset="0"/>
              <a:cs typeface="Times New Roman" panose="02020603050405020304" pitchFamily="18" charset="0"/>
            </a:endParaRPr>
          </a:p>
          <a:p>
            <a:pPr algn="just">
              <a:lnSpc>
                <a:spcPct val="100000"/>
              </a:lnSpc>
            </a:pPr>
            <a:r>
              <a:rPr lang="en-IN" dirty="0" err="1">
                <a:solidFill>
                  <a:srgbClr val="000000"/>
                </a:solidFill>
                <a:effectLst/>
                <a:latin typeface="Times New Roman" panose="02020603050405020304" pitchFamily="18" charset="0"/>
                <a:cs typeface="Times New Roman" panose="02020603050405020304" pitchFamily="18" charset="0"/>
              </a:rPr>
              <a:t>DataCo</a:t>
            </a:r>
            <a:r>
              <a:rPr lang="en-IN" dirty="0">
                <a:solidFill>
                  <a:srgbClr val="000000"/>
                </a:solidFill>
                <a:effectLst/>
                <a:latin typeface="Times New Roman" panose="02020603050405020304" pitchFamily="18" charset="0"/>
                <a:cs typeface="Times New Roman" panose="02020603050405020304" pitchFamily="18" charset="0"/>
              </a:rPr>
              <a:t> Global operates in a competitive market, managing Clothing, Sports, and Electronic Supplies. Efficient supply chain management is essential for timely deliveries, cost optimization, and customer satisfaction. However, challenges like late deliveries, inventory inefficiencies, demand fluctuations, and operational bottlenecks impact profitability and customer retention, necessitating a data-driven approach to optimization.</a:t>
            </a:r>
          </a:p>
          <a:p>
            <a:pPr marL="0" indent="0">
              <a:buNone/>
            </a:pPr>
            <a:r>
              <a:rPr sz="2000" b="1" dirty="0">
                <a:latin typeface="Times New Roman" panose="02020603050405020304" pitchFamily="18" charset="0"/>
                <a:cs typeface="Times New Roman" panose="02020603050405020304" pitchFamily="18" charset="0"/>
              </a:rPr>
              <a:t>Objective:</a:t>
            </a:r>
            <a:r>
              <a:rPr lang="en-US" sz="2000" b="1" dirty="0">
                <a:latin typeface="Times New Roman" panose="02020603050405020304" pitchFamily="18" charset="0"/>
                <a:cs typeface="Times New Roman" panose="02020603050405020304" pitchFamily="18" charset="0"/>
              </a:rPr>
              <a:t>  </a:t>
            </a:r>
          </a:p>
          <a:p>
            <a:pPr marL="0" indent="0">
              <a:buNone/>
            </a:pPr>
            <a:r>
              <a:rPr sz="2000" dirty="0">
                <a:latin typeface="Times New Roman" panose="02020603050405020304" pitchFamily="18" charset="0"/>
                <a:cs typeface="Times New Roman" panose="02020603050405020304" pitchFamily="18" charset="0"/>
              </a:rPr>
              <a:t>Analyze supply chain performance using key metrics.</a:t>
            </a:r>
            <a:endParaRPr lang="en-US" sz="2000" dirty="0">
              <a:latin typeface="Times New Roman" panose="02020603050405020304" pitchFamily="18" charset="0"/>
              <a:cs typeface="Times New Roman" panose="02020603050405020304" pitchFamily="18" charset="0"/>
            </a:endParaRPr>
          </a:p>
          <a:p>
            <a:pPr marL="0" indent="0">
              <a:buNone/>
            </a:pPr>
            <a:r>
              <a:rPr sz="2000" dirty="0">
                <a:latin typeface="Times New Roman" panose="02020603050405020304" pitchFamily="18" charset="0"/>
                <a:cs typeface="Times New Roman" panose="02020603050405020304" pitchFamily="18" charset="0"/>
              </a:rPr>
              <a:t>Identify inefficiencies </a:t>
            </a:r>
            <a:r>
              <a:rPr lang="en-US" sz="2000" dirty="0">
                <a:latin typeface="Times New Roman" panose="02020603050405020304" pitchFamily="18" charset="0"/>
                <a:cs typeface="Times New Roman" panose="02020603050405020304" pitchFamily="18" charset="0"/>
              </a:rPr>
              <a:t>in supply chain.</a:t>
            </a:r>
          </a:p>
          <a:p>
            <a:pPr marL="0" indent="0">
              <a:buNone/>
            </a:pPr>
            <a:r>
              <a:rPr sz="2000" dirty="0">
                <a:latin typeface="Times New Roman" panose="02020603050405020304" pitchFamily="18" charset="0"/>
                <a:cs typeface="Times New Roman" panose="02020603050405020304" pitchFamily="18" charset="0"/>
              </a:rPr>
              <a:t>Provide actionable insights using Power BI.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Approaches Used</a:t>
            </a:r>
            <a:r>
              <a:rPr lang="en-US" sz="4000" dirty="0"/>
              <a:t> and</a:t>
            </a:r>
            <a:r>
              <a:rPr sz="4000" dirty="0"/>
              <a:t> Data Source </a:t>
            </a:r>
          </a:p>
        </p:txBody>
      </p:sp>
      <p:sp>
        <p:nvSpPr>
          <p:cNvPr id="3" name="Content Placeholder 2"/>
          <p:cNvSpPr>
            <a:spLocks noGrp="1"/>
          </p:cNvSpPr>
          <p:nvPr>
            <p:ph idx="1"/>
          </p:nvPr>
        </p:nvSpPr>
        <p:spPr/>
        <p:txBody>
          <a:bodyPr>
            <a:normAutofit fontScale="85000" lnSpcReduction="10000"/>
          </a:bodyPr>
          <a:lstStyle/>
          <a:p>
            <a:pPr marL="0" indent="0">
              <a:lnSpc>
                <a:spcPct val="160000"/>
              </a:lnSpc>
              <a:buNone/>
            </a:pPr>
            <a:r>
              <a:rPr sz="2000" b="1" dirty="0">
                <a:latin typeface="Times New Roman" panose="02020603050405020304" pitchFamily="18" charset="0"/>
                <a:cs typeface="Times New Roman" panose="02020603050405020304" pitchFamily="18" charset="0"/>
              </a:rPr>
              <a:t>Approaches Used:</a:t>
            </a:r>
          </a:p>
          <a:p>
            <a:pPr>
              <a:lnSpc>
                <a:spcPct val="160000"/>
              </a:lnSpc>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 Data Cleaning &amp; Preprocessing</a:t>
            </a:r>
          </a:p>
          <a:p>
            <a:pPr>
              <a:lnSpc>
                <a:spcPct val="160000"/>
              </a:lnSpc>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 Data Modeling</a:t>
            </a:r>
          </a:p>
          <a:p>
            <a:pPr>
              <a:lnSpc>
                <a:spcPct val="160000"/>
              </a:lnSpc>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 DAX Calculations</a:t>
            </a:r>
          </a:p>
          <a:p>
            <a:pPr>
              <a:lnSpc>
                <a:spcPct val="160000"/>
              </a:lnSpc>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 Visualization &amp; Dashboard Creation</a:t>
            </a:r>
          </a:p>
          <a:p>
            <a:pPr marL="0" indent="0">
              <a:lnSpc>
                <a:spcPct val="160000"/>
              </a:lnSpc>
              <a:buNone/>
            </a:pPr>
            <a:r>
              <a:rPr sz="2000" b="1" dirty="0">
                <a:latin typeface="Times New Roman" panose="02020603050405020304" pitchFamily="18" charset="0"/>
                <a:cs typeface="Times New Roman" panose="02020603050405020304" pitchFamily="18" charset="0"/>
              </a:rPr>
              <a:t>Data Source:</a:t>
            </a:r>
            <a:endParaRPr lang="en-US" sz="2000" b="1" dirty="0">
              <a:latin typeface="Times New Roman" panose="02020603050405020304" pitchFamily="18" charset="0"/>
              <a:cs typeface="Times New Roman" panose="02020603050405020304" pitchFamily="18" charset="0"/>
            </a:endParaRPr>
          </a:p>
          <a:p>
            <a:pPr>
              <a:lnSpc>
                <a:spcPct val="160000"/>
              </a:lnSpc>
              <a:buFont typeface="Wingdings" pitchFamily="2" charset="2"/>
              <a:buChar char="Ø"/>
            </a:pPr>
            <a:r>
              <a:rPr lang="en-IN" sz="2200" dirty="0">
                <a:solidFill>
                  <a:srgbClr val="000000"/>
                </a:solidFill>
                <a:effectLst/>
                <a:latin typeface="Times New Roman" panose="02020603050405020304" pitchFamily="18" charset="0"/>
                <a:cs typeface="Times New Roman" panose="02020603050405020304" pitchFamily="18" charset="0"/>
              </a:rPr>
              <a:t>It was downloaded from an secondary open-source named Kaggle.</a:t>
            </a:r>
          </a:p>
          <a:p>
            <a:pPr marL="0" indent="0">
              <a:lnSpc>
                <a:spcPct val="160000"/>
              </a:lnSpc>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C9693-3DDA-DE26-9AF2-6518BDC8C160}"/>
              </a:ext>
            </a:extLst>
          </p:cNvPr>
          <p:cNvSpPr txBox="1"/>
          <p:nvPr/>
        </p:nvSpPr>
        <p:spPr>
          <a:xfrm>
            <a:off x="570270" y="176981"/>
            <a:ext cx="6538452" cy="707886"/>
          </a:xfrm>
          <a:prstGeom prst="rect">
            <a:avLst/>
          </a:prstGeom>
          <a:noFill/>
        </p:spPr>
        <p:txBody>
          <a:bodyPr wrap="square" rtlCol="0">
            <a:spAutoFit/>
          </a:bodyPr>
          <a:lstStyle/>
          <a:p>
            <a:r>
              <a:rPr lang="en-US" sz="4000" dirty="0">
                <a:solidFill>
                  <a:schemeClr val="accent1"/>
                </a:solidFill>
                <a:latin typeface="Times New Roman" panose="02020603050405020304" pitchFamily="18" charset="0"/>
                <a:cs typeface="Times New Roman" panose="02020603050405020304" pitchFamily="18" charset="0"/>
              </a:rPr>
              <a:t>DAX Calculations</a:t>
            </a:r>
            <a:endParaRPr lang="en-IN" sz="40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9793E5-17B5-106E-417F-C334C49E8C33}"/>
              </a:ext>
            </a:extLst>
          </p:cNvPr>
          <p:cNvSpPr txBox="1"/>
          <p:nvPr/>
        </p:nvSpPr>
        <p:spPr>
          <a:xfrm>
            <a:off x="570270" y="1008158"/>
            <a:ext cx="7108723" cy="524246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DAX Calculations on Orders table :</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Total Sales: SUM(Sales[Amount])</a:t>
            </a:r>
          </a:p>
          <a:p>
            <a:pPr marL="285750" indent="-285750"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Total Profit = SUM([Order Profit Per Order])</a:t>
            </a:r>
          </a:p>
          <a:p>
            <a:pPr marL="285750" indent="-285750" algn="just">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Profit Margin = [Order Profit Per Order] / [Order Item Total]</a:t>
            </a:r>
          </a:p>
          <a:p>
            <a:pPr marL="285750" indent="-285750" algn="just">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Total_Items_Ordered_by_state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Total])</a:t>
            </a:r>
          </a:p>
          <a:p>
            <a:pPr marL="285750" indent="-285750" algn="just">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Total_Order_Count</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DISTINCTCOUNT('Orders-table'[Order Id])</a:t>
            </a:r>
          </a:p>
          <a:p>
            <a:pPr marL="285750" indent="-285750" algn="just">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Total_Quantity_Sold</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Total])</a:t>
            </a:r>
          </a:p>
          <a:p>
            <a:pPr marL="285750" indent="-285750" algn="just">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Total_Sales_By_Items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Total])</a:t>
            </a:r>
          </a:p>
          <a:p>
            <a:pPr>
              <a:lnSpc>
                <a:spcPts val="1350"/>
              </a:lnSpc>
            </a:pPr>
            <a:endParaRPr lang="en-US" b="0" dirty="0">
              <a:solidFill>
                <a:srgbClr val="000000"/>
              </a:solidFill>
              <a:effectLst/>
              <a:latin typeface="Times New Roman" panose="02020603050405020304" pitchFamily="18" charset="0"/>
              <a:cs typeface="Times New Roman" panose="02020603050405020304" pitchFamily="18" charset="0"/>
            </a:endParaRPr>
          </a:p>
          <a:p>
            <a:pPr>
              <a:lnSpc>
                <a:spcPts val="1350"/>
              </a:lnSpc>
            </a:pPr>
            <a:endParaRPr lang="en-US" b="0" dirty="0">
              <a:solidFill>
                <a:srgbClr val="000000"/>
              </a:solidFill>
              <a:effectLst/>
              <a:latin typeface="Times New Roman" panose="02020603050405020304" pitchFamily="18" charset="0"/>
              <a:cs typeface="Times New Roman" panose="02020603050405020304" pitchFamily="18" charset="0"/>
            </a:endParaRPr>
          </a:p>
          <a:p>
            <a:pPr>
              <a:lnSpc>
                <a:spcPts val="1350"/>
              </a:lnSpc>
            </a:pPr>
            <a:r>
              <a:rPr lang="en-US" b="1" dirty="0">
                <a:latin typeface="Times New Roman" panose="02020603050405020304" pitchFamily="18" charset="0"/>
                <a:cs typeface="Times New Roman" panose="02020603050405020304" pitchFamily="18" charset="0"/>
              </a:rPr>
              <a:t>Key DAX Calculations on Products table :</a:t>
            </a:r>
            <a:endParaRPr lang="en-US" b="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Average_Discount_Rate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AVERAGE('</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Product Price])</a:t>
            </a:r>
          </a:p>
          <a:p>
            <a:pPr marL="285750" indent="-285750">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Average_Selling_Price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AVERAGE('</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Product Price])</a:t>
            </a:r>
          </a:p>
          <a:p>
            <a:pPr marL="285750" indent="-285750">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Profit_by_product</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Total])</a:t>
            </a:r>
          </a:p>
          <a:p>
            <a:pPr marL="285750" indent="-285750">
              <a:buFont typeface="Wingdings" panose="05000000000000000000" pitchFamily="2" charset="2"/>
              <a:buChar char="Ø"/>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sales_by_Product</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Total])</a:t>
            </a:r>
          </a:p>
          <a:p>
            <a:pPr>
              <a:lnSpc>
                <a:spcPts val="1350"/>
              </a:lnSpc>
            </a:pPr>
            <a:endParaRPr lang="en-US" b="0" dirty="0">
              <a:solidFill>
                <a:srgbClr val="00000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63502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DE581-B2C8-D310-8437-C46896EC7EC8}"/>
              </a:ext>
            </a:extLst>
          </p:cNvPr>
          <p:cNvSpPr txBox="1"/>
          <p:nvPr/>
        </p:nvSpPr>
        <p:spPr>
          <a:xfrm>
            <a:off x="304800" y="1033847"/>
            <a:ext cx="8180439"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DAX Calculations on Categories table:</a:t>
            </a:r>
          </a:p>
          <a:p>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Profit_by_catgory</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Profit Per Order])</a:t>
            </a:r>
          </a:p>
          <a:p>
            <a:pPr marL="285750" indent="-285750" algn="just">
              <a:buFont typeface="Wingdings" panose="05000000000000000000" pitchFamily="2" charset="2"/>
              <a:buChar char="Ø"/>
            </a:pP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Quantity_sold_by_category</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Quantity])</a:t>
            </a:r>
          </a:p>
          <a:p>
            <a:pPr marL="285750" indent="-285750" algn="just">
              <a:buFont typeface="Wingdings" panose="05000000000000000000" pitchFamily="2" charset="2"/>
              <a:buChar char="Ø"/>
            </a:pP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sales_by_category</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 SUM('</a:t>
            </a:r>
            <a:r>
              <a:rPr lang="en-US" b="0"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OrderItems</a:t>
            </a:r>
            <a:r>
              <a:rPr lang="en-US" b="0" dirty="0">
                <a:solidFill>
                  <a:schemeClr val="tx1">
                    <a:lumMod val="95000"/>
                    <a:lumOff val="5000"/>
                  </a:schemeClr>
                </a:solidFill>
                <a:effectLst/>
                <a:latin typeface="Times New Roman" panose="02020603050405020304" pitchFamily="18" charset="0"/>
                <a:cs typeface="Times New Roman" panose="02020603050405020304" pitchFamily="18" charset="0"/>
              </a:rPr>
              <a:t> Table'[Order Item Total])</a:t>
            </a:r>
          </a:p>
          <a:p>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C5403D99-2868-7E02-D1FF-84E1032E1792}"/>
              </a:ext>
            </a:extLst>
          </p:cNvPr>
          <p:cNvSpPr txBox="1"/>
          <p:nvPr/>
        </p:nvSpPr>
        <p:spPr>
          <a:xfrm>
            <a:off x="304800" y="314634"/>
            <a:ext cx="6538452" cy="707886"/>
          </a:xfrm>
          <a:prstGeom prst="rect">
            <a:avLst/>
          </a:prstGeom>
          <a:noFill/>
        </p:spPr>
        <p:txBody>
          <a:bodyPr wrap="square" rtlCol="0">
            <a:spAutoFit/>
          </a:bodyPr>
          <a:lstStyle/>
          <a:p>
            <a:r>
              <a:rPr lang="en-US" sz="4000" dirty="0">
                <a:solidFill>
                  <a:schemeClr val="accent1"/>
                </a:solidFill>
                <a:latin typeface="Times New Roman" panose="02020603050405020304" pitchFamily="18" charset="0"/>
                <a:cs typeface="Times New Roman" panose="02020603050405020304" pitchFamily="18" charset="0"/>
              </a:rPr>
              <a:t>DAX Calculations</a:t>
            </a:r>
            <a:endParaRPr lang="en-IN" sz="4000" dirty="0">
              <a:solidFill>
                <a:schemeClr val="accent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F338F2-D35A-7B74-3652-2FBCF8916C76}"/>
              </a:ext>
            </a:extLst>
          </p:cNvPr>
          <p:cNvPicPr>
            <a:picLocks noChangeAspect="1"/>
          </p:cNvPicPr>
          <p:nvPr/>
        </p:nvPicPr>
        <p:blipFill>
          <a:blip r:embed="rId2"/>
          <a:stretch>
            <a:fillRect/>
          </a:stretch>
        </p:blipFill>
        <p:spPr>
          <a:xfrm>
            <a:off x="914400" y="2802194"/>
            <a:ext cx="7315200" cy="3460954"/>
          </a:xfrm>
          <a:prstGeom prst="rect">
            <a:avLst/>
          </a:prstGeom>
        </p:spPr>
      </p:pic>
    </p:spTree>
    <p:extLst>
      <p:ext uri="{BB962C8B-B14F-4D97-AF65-F5344CB8AC3E}">
        <p14:creationId xmlns:p14="http://schemas.microsoft.com/office/powerpoint/2010/main" val="145529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28F6-DFEE-D587-F300-9F0416FFC9E9}"/>
              </a:ext>
            </a:extLst>
          </p:cNvPr>
          <p:cNvSpPr txBox="1">
            <a:spLocks/>
          </p:cNvSpPr>
          <p:nvPr/>
        </p:nvSpPr>
        <p:spPr>
          <a:xfrm>
            <a:off x="511277" y="196645"/>
            <a:ext cx="6347713" cy="9144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a:latin typeface="Times New Roman" panose="02020603050405020304" pitchFamily="18" charset="0"/>
                <a:cs typeface="Times New Roman" panose="02020603050405020304" pitchFamily="18" charset="0"/>
              </a:rPr>
              <a:t>Editing &amp; Modifications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5F1AC5-1C14-F3F0-00BF-A08B83FABDDB}"/>
              </a:ext>
            </a:extLst>
          </p:cNvPr>
          <p:cNvSpPr txBox="1">
            <a:spLocks/>
          </p:cNvSpPr>
          <p:nvPr/>
        </p:nvSpPr>
        <p:spPr>
          <a:xfrm>
            <a:off x="511276" y="1054509"/>
            <a:ext cx="6347714" cy="474898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Times New Roman" panose="02020603050405020304" pitchFamily="18" charset="0"/>
                <a:cs typeface="Times New Roman" panose="02020603050405020304" pitchFamily="18" charset="0"/>
              </a:rPr>
              <a:t>Data Cleaning &amp; Transformations: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Removed missing values and duplicates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Standardized date and currency formats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Merged tables using Power Query</a:t>
            </a:r>
          </a:p>
          <a:p>
            <a:pPr marL="0" indent="0">
              <a:buFont typeface="Calibri" panose="020F0502020204030204" pitchFamily="34" charset="0"/>
              <a:buNone/>
            </a:pPr>
            <a:r>
              <a:rPr lang="en-US" b="1" dirty="0">
                <a:latin typeface="Times New Roman" panose="02020603050405020304" pitchFamily="18" charset="0"/>
                <a:cs typeface="Times New Roman" panose="02020603050405020304" pitchFamily="18" charset="0"/>
              </a:rPr>
              <a:t>Data Modeling Adjustments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Established one-to-many relationships between Orders, Products etc..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Added calculated columns for performance tracking</a:t>
            </a:r>
          </a:p>
          <a:p>
            <a:pPr marL="0" indent="0">
              <a:buFont typeface="Calibri" panose="020F0502020204030204" pitchFamily="34" charset="0"/>
              <a:buNone/>
            </a:pPr>
            <a:r>
              <a:rPr lang="en-US" b="1" dirty="0">
                <a:latin typeface="Times New Roman" panose="02020603050405020304" pitchFamily="18" charset="0"/>
                <a:cs typeface="Times New Roman" panose="02020603050405020304" pitchFamily="18" charset="0"/>
              </a:rPr>
              <a:t>Visualization &amp; Dashboard Enhancements:</a:t>
            </a:r>
          </a:p>
          <a:p>
            <a:r>
              <a:rPr lang="en-US" dirty="0">
                <a:latin typeface="Times New Roman" panose="02020603050405020304" pitchFamily="18" charset="0"/>
                <a:cs typeface="Times New Roman" panose="02020603050405020304" pitchFamily="18" charset="0"/>
              </a:rPr>
              <a:t>Used bar charts, line graphs, and KPI cards</a:t>
            </a:r>
          </a:p>
          <a:p>
            <a:r>
              <a:rPr lang="en-US" dirty="0">
                <a:latin typeface="Times New Roman" panose="02020603050405020304" pitchFamily="18" charset="0"/>
                <a:cs typeface="Times New Roman" panose="02020603050405020304" pitchFamily="18" charset="0"/>
              </a:rPr>
              <a:t>Applied filters and slicers for interactivity</a:t>
            </a:r>
          </a:p>
          <a:p>
            <a:r>
              <a:rPr lang="en-US" dirty="0">
                <a:latin typeface="Times New Roman" panose="02020603050405020304" pitchFamily="18" charset="0"/>
                <a:cs typeface="Times New Roman" panose="02020603050405020304" pitchFamily="18" charset="0"/>
              </a:rPr>
              <a:t>Created drill-through pages for detailed analysis</a:t>
            </a:r>
          </a:p>
        </p:txBody>
      </p:sp>
    </p:spTree>
    <p:extLst>
      <p:ext uri="{BB962C8B-B14F-4D97-AF65-F5344CB8AC3E}">
        <p14:creationId xmlns:p14="http://schemas.microsoft.com/office/powerpoint/2010/main" val="82140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424" y="865239"/>
            <a:ext cx="6347713" cy="914400"/>
          </a:xfrm>
        </p:spPr>
        <p:txBody>
          <a:bodyPr>
            <a:normAutofit/>
          </a:bodyPr>
          <a:lstStyle/>
          <a:p>
            <a:r>
              <a:rPr sz="4000" dirty="0">
                <a:latin typeface="Times New Roman" panose="02020603050405020304" pitchFamily="18" charset="0"/>
                <a:cs typeface="Times New Roman" panose="02020603050405020304" pitchFamily="18" charset="0"/>
              </a:rPr>
              <a:t>Business Insights</a:t>
            </a:r>
          </a:p>
        </p:txBody>
      </p:sp>
      <p:sp>
        <p:nvSpPr>
          <p:cNvPr id="3" name="Content Placeholder 2"/>
          <p:cNvSpPr>
            <a:spLocks noGrp="1"/>
          </p:cNvSpPr>
          <p:nvPr>
            <p:ph idx="1"/>
          </p:nvPr>
        </p:nvSpPr>
        <p:spPr>
          <a:xfrm>
            <a:off x="609598" y="1550990"/>
            <a:ext cx="6636776" cy="4564675"/>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dirty="0">
                <a:latin typeface="Times New Roman" panose="02020603050405020304" pitchFamily="18" charset="0"/>
                <a:cs typeface="Times New Roman" panose="02020603050405020304" pitchFamily="18" charset="0"/>
              </a:rPr>
              <a:t>Key Insights:</a:t>
            </a:r>
          </a:p>
          <a:p>
            <a:pPr algn="just">
              <a:lnSpc>
                <a:spcPct val="120000"/>
              </a:lnSpc>
              <a:buFont typeface="Wingdings" panose="05000000000000000000" pitchFamily="2" charset="2"/>
              <a:buChar char="Ø"/>
            </a:pPr>
            <a:r>
              <a:rPr dirty="0">
                <a:latin typeface="Times New Roman" panose="02020603050405020304" pitchFamily="18" charset="0"/>
                <a:cs typeface="Times New Roman" panose="02020603050405020304" pitchFamily="18" charset="0"/>
              </a:rPr>
              <a:t>Order Fulfillment Efficiency: 85% fulfillment rate, optimization needed.</a:t>
            </a:r>
          </a:p>
          <a:p>
            <a:pPr algn="just">
              <a:lnSpc>
                <a:spcPct val="120000"/>
              </a:lnSpc>
              <a:buFont typeface="Wingdings" panose="05000000000000000000" pitchFamily="2" charset="2"/>
              <a:buChar char="Ø"/>
            </a:pPr>
            <a:r>
              <a:rPr dirty="0">
                <a:latin typeface="Times New Roman" panose="02020603050405020304" pitchFamily="18" charset="0"/>
                <a:cs typeface="Times New Roman" panose="02020603050405020304" pitchFamily="18" charset="0"/>
              </a:rPr>
              <a:t>Inventory Management: Excess stock and stockouts identified. </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Recommendation: Adjust reorder levels &amp; improve turnover.</a:t>
            </a:r>
          </a:p>
          <a:p>
            <a:pPr algn="just">
              <a:lnSpc>
                <a:spcPct val="120000"/>
              </a:lnSpc>
              <a:buFont typeface="Wingdings" panose="05000000000000000000" pitchFamily="2" charset="2"/>
              <a:buChar char="Ø"/>
            </a:pPr>
            <a:r>
              <a:rPr dirty="0">
                <a:latin typeface="Times New Roman" panose="02020603050405020304" pitchFamily="18" charset="0"/>
                <a:cs typeface="Times New Roman" panose="02020603050405020304" pitchFamily="18" charset="0"/>
              </a:rPr>
              <a:t>Supplier Performance: Lead time varies, impacting operations.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Recommendation: Identify reliable suppliers.</a:t>
            </a:r>
          </a:p>
          <a:p>
            <a:pPr algn="just">
              <a:lnSpc>
                <a:spcPct val="120000"/>
              </a:lnSpc>
              <a:buFont typeface="Wingdings" panose="05000000000000000000" pitchFamily="2" charset="2"/>
              <a:buChar char="Ø"/>
            </a:pPr>
            <a:r>
              <a:rPr dirty="0">
                <a:latin typeface="Times New Roman" panose="02020603050405020304" pitchFamily="18" charset="0"/>
                <a:cs typeface="Times New Roman" panose="02020603050405020304" pitchFamily="18" charset="0"/>
              </a:rPr>
              <a:t>Revenue &amp; Sales Trends: Peak months &amp; weak product categories</a:t>
            </a:r>
            <a:r>
              <a:rPr lang="en-US" dirty="0">
                <a:latin typeface="Times New Roman" panose="02020603050405020304" pitchFamily="18" charset="0"/>
                <a:cs typeface="Times New Roman" panose="02020603050405020304" pitchFamily="18" charset="0"/>
              </a:rPr>
              <a:t> noted.                                                                     </a:t>
            </a:r>
            <a:r>
              <a:rPr lang="en-US" sz="1800" dirty="0">
                <a:latin typeface="Times New Roman" panose="02020603050405020304" pitchFamily="18" charset="0"/>
                <a:cs typeface="Times New Roman" panose="02020603050405020304" pitchFamily="18" charset="0"/>
              </a:rPr>
              <a:t>Recommendation: Adjust marketing &amp; stocking strategies.</a:t>
            </a:r>
          </a:p>
          <a:p>
            <a:pPr algn="just">
              <a:lnSpc>
                <a:spcPct val="12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7FF24A-4485-E61E-978E-89280AE25799}"/>
              </a:ext>
            </a:extLst>
          </p:cNvPr>
          <p:cNvSpPr txBox="1"/>
          <p:nvPr/>
        </p:nvSpPr>
        <p:spPr>
          <a:xfrm>
            <a:off x="747252" y="1111009"/>
            <a:ext cx="4729316" cy="707886"/>
          </a:xfrm>
          <a:prstGeom prst="rect">
            <a:avLst/>
          </a:prstGeom>
          <a:noFill/>
        </p:spPr>
        <p:txBody>
          <a:bodyPr wrap="square" rtlCol="0">
            <a:sp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Conclusions</a:t>
            </a:r>
          </a:p>
        </p:txBody>
      </p:sp>
      <p:sp>
        <p:nvSpPr>
          <p:cNvPr id="7" name="TextBox 6">
            <a:extLst>
              <a:ext uri="{FF2B5EF4-FFF2-40B4-BE49-F238E27FC236}">
                <a16:creationId xmlns:a16="http://schemas.microsoft.com/office/drawing/2014/main" id="{10335166-B533-D87C-5905-DA9A6E2716B3}"/>
              </a:ext>
            </a:extLst>
          </p:cNvPr>
          <p:cNvSpPr txBox="1"/>
          <p:nvPr/>
        </p:nvSpPr>
        <p:spPr>
          <a:xfrm>
            <a:off x="747252" y="2231922"/>
            <a:ext cx="6636774" cy="16158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Data-driven decision-making enhances supply chain efficiency.</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Power BI insights help reduce costs &amp; improve performance.</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scope: Use predictive analytics for further optimization.</a:t>
            </a:r>
          </a:p>
          <a:p>
            <a:endParaRPr lang="en-IN" dirty="0"/>
          </a:p>
        </p:txBody>
      </p:sp>
    </p:spTree>
    <p:extLst>
      <p:ext uri="{BB962C8B-B14F-4D97-AF65-F5344CB8AC3E}">
        <p14:creationId xmlns:p14="http://schemas.microsoft.com/office/powerpoint/2010/main" val="1428843261"/>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258</TotalTime>
  <Words>549</Words>
  <Application>Microsoft Office PowerPoint</Application>
  <PresentationFormat>On-screen Show (4:3)</PresentationFormat>
  <Paragraphs>64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Consolas</vt:lpstr>
      <vt:lpstr>Times New Roman</vt:lpstr>
      <vt:lpstr>Wingdings</vt:lpstr>
      <vt:lpstr>Retrospect</vt:lpstr>
      <vt:lpstr>Supply Chain Performance Analysis</vt:lpstr>
      <vt:lpstr>PowerPoint Presentation</vt:lpstr>
      <vt:lpstr>Problem Statement &amp; Objective</vt:lpstr>
      <vt:lpstr>Approaches Used and Data Source </vt:lpstr>
      <vt:lpstr>PowerPoint Presentation</vt:lpstr>
      <vt:lpstr>PowerPoint Presentation</vt:lpstr>
      <vt:lpstr>PowerPoint Presentation</vt:lpstr>
      <vt:lpstr>Business Insights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Performance Analysis</dc:title>
  <dc:subject/>
  <dc:creator/>
  <cp:keywords/>
  <dc:description>generated using python-pptx</dc:description>
  <cp:lastModifiedBy>dwbtx</cp:lastModifiedBy>
  <cp:revision>5</cp:revision>
  <dcterms:created xsi:type="dcterms:W3CDTF">2013-01-27T09:14:16Z</dcterms:created>
  <dcterms:modified xsi:type="dcterms:W3CDTF">2025-03-13T10:42:26Z</dcterms:modified>
  <cp:category/>
</cp:coreProperties>
</file>