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90" r:id="rId2"/>
    <p:sldId id="257" r:id="rId3"/>
    <p:sldId id="486" r:id="rId4"/>
    <p:sldId id="487" r:id="rId5"/>
    <p:sldId id="488" r:id="rId6"/>
    <p:sldId id="489" r:id="rId7"/>
    <p:sldId id="286" r:id="rId8"/>
    <p:sldId id="287" r:id="rId9"/>
    <p:sldId id="312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13" r:id="rId19"/>
    <p:sldId id="316" r:id="rId20"/>
    <p:sldId id="299" r:id="rId21"/>
    <p:sldId id="314" r:id="rId22"/>
    <p:sldId id="317" r:id="rId23"/>
    <p:sldId id="301" r:id="rId24"/>
    <p:sldId id="302" r:id="rId25"/>
    <p:sldId id="315" r:id="rId26"/>
    <p:sldId id="318" r:id="rId27"/>
    <p:sldId id="304" r:id="rId28"/>
    <p:sldId id="305" r:id="rId29"/>
    <p:sldId id="309" r:id="rId30"/>
    <p:sldId id="310" r:id="rId31"/>
    <p:sldId id="307" r:id="rId32"/>
    <p:sldId id="306" r:id="rId33"/>
    <p:sldId id="311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6891" autoAdjust="0"/>
  </p:normalViewPr>
  <p:slideViewPr>
    <p:cSldViewPr>
      <p:cViewPr varScale="1">
        <p:scale>
          <a:sx n="65" d="100"/>
          <a:sy n="65" d="100"/>
        </p:scale>
        <p:origin x="1304" y="56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More About Strings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Starting out with Python, Fifth edition by Tony Gaddis">
            <a:extLst>
              <a:ext uri="{FF2B5EF4-FFF2-40B4-BE49-F238E27FC236}">
                <a16:creationId xmlns:a16="http://schemas.microsoft.com/office/drawing/2014/main" id="{19AE27C4-80A6-459C-AA51-2752EA99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3" y="1347930"/>
            <a:ext cx="3813120" cy="495430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F8787AA-3E99-4D92-B741-81CC53DE9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(3 of 4)</a:t>
            </a: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7839A-0AD2-4481-B0FC-47BFB68724A6}"/>
              </a:ext>
            </a:extLst>
          </p:cNvPr>
          <p:cNvSpPr/>
          <p:nvPr/>
        </p:nvSpPr>
        <p:spPr>
          <a:xfrm>
            <a:off x="3179560" y="3378384"/>
            <a:ext cx="241893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300" b="1" dirty="0">
                <a:latin typeface="Verdana" panose="020B0604030504040204" pitchFamily="34" charset="0"/>
                <a:ea typeface="Verdana" panose="020B0604030504040204" pitchFamily="34" charset="0"/>
              </a:rPr>
              <a:t>Figure 8-2 </a:t>
            </a:r>
            <a:r>
              <a:rPr lang="en-AU" sz="1300" dirty="0">
                <a:latin typeface="Verdana" panose="020B0604030504040204" pitchFamily="34" charset="0"/>
                <a:ea typeface="Verdana" panose="020B0604030504040204" pitchFamily="34" charset="0"/>
              </a:rPr>
              <a:t>String indexes</a:t>
            </a:r>
          </a:p>
        </p:txBody>
      </p:sp>
      <p:pic>
        <p:nvPicPr>
          <p:cNvPr id="8195" name="Picture 5" descr="Single quote Roses are red single quote. Each individual in the string is assigned a number as follows. R, 0. o, 1. s, 2. e, 3. s, 4. Space, 5. a, 6. r, 7. e, 8. Space, 9. r, 10. e, 11. d, 12.">
            <a:extLst>
              <a:ext uri="{FF2B5EF4-FFF2-40B4-BE49-F238E27FC236}">
                <a16:creationId xmlns:a16="http://schemas.microsoft.com/office/drawing/2014/main" id="{D3545A9A-84AD-4452-AEC7-3839BD99132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2937" y="1905000"/>
            <a:ext cx="5672178" cy="1306513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EA4A80-F13D-4F26-9D38-60420DEF24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b="1" dirty="0"/>
              <a:t>Figure 8-3 </a:t>
            </a:r>
            <a:r>
              <a:rPr lang="en-US" dirty="0"/>
              <a:t>Getting a copy of a character from a string</a:t>
            </a:r>
            <a:endParaRPr lang="en-AU" dirty="0"/>
          </a:p>
        </p:txBody>
      </p:sp>
      <p:pic>
        <p:nvPicPr>
          <p:cNvPr id="8196" name="Picture 6" descr="An illustration depicts a string and c h variable. My underscore string extends right to a box with text that reads, single quote Roses are red single quote. c h extends right to a box with text that reads, single quote a single quote.">
            <a:extLst>
              <a:ext uri="{FF2B5EF4-FFF2-40B4-BE49-F238E27FC236}">
                <a16:creationId xmlns:a16="http://schemas.microsoft.com/office/drawing/2014/main" id="{4A07811D-7188-4E5C-87AA-8418ED42C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09334" y="4232965"/>
            <a:ext cx="5515781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743CAB8-6B13-429B-B0AB-CA19A7DF2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(4 of 4)</a:t>
            </a:r>
            <a:endParaRPr lang="en-US" altLang="en-US" sz="20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7F29D7F-4370-4F6A-A843-311EC128D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 dirty="0">
                <a:cs typeface="Courier New" panose="02070309020205020404" pitchFamily="49" charset="0"/>
              </a:rPr>
              <a:t> exception will occur if: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You try to use an index that is out of range for the 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Likely to happen when loop iterates beyond the end of the string</a:t>
            </a:r>
          </a:p>
          <a:p>
            <a:pPr>
              <a:buFontTx/>
              <a:buChar char="•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 function can be used to obtain the length of a string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Useful to prevent loops from iterating beyond the end of a string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537A445-2275-4E2B-B752-9E4ADAE74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4D91CB6-B3DE-48AC-A572-6842B21504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Concatenation</a:t>
            </a:r>
            <a:r>
              <a:rPr lang="en-US" altLang="en-US" dirty="0">
                <a:cs typeface="Courier New" panose="02070309020205020404" pitchFamily="49" charset="0"/>
              </a:rPr>
              <a:t>: appending one string to the end of another string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cs typeface="Courier New" panose="02070309020205020404" pitchFamily="49" charset="0"/>
              </a:rPr>
              <a:t> operator to produce a string that is a combination of its operands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The augmented assignment operator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>
                <a:cs typeface="Courier New" panose="02070309020205020404" pitchFamily="49" charset="0"/>
              </a:rPr>
              <a:t> can also be used to concatenate strings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The operand on the left side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>
                <a:cs typeface="Courier New" panose="02070309020205020404" pitchFamily="49" charset="0"/>
              </a:rPr>
              <a:t> operator must be an existing variable; otherwise, an exception is raised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84A81B4-BD9A-414F-B1DD-48B3A1CDA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Strings Are Immutable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6BE8659-4801-44A5-9BB0-519950765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Strings are immutable</a:t>
            </a:r>
          </a:p>
          <a:p>
            <a:pPr lvl="1"/>
            <a:r>
              <a:rPr lang="en-US" altLang="en-US" dirty="0"/>
              <a:t>Once they are created, they cannot be changed</a:t>
            </a:r>
          </a:p>
          <a:p>
            <a:pPr lvl="2"/>
            <a:r>
              <a:rPr lang="en-US" altLang="en-US" dirty="0"/>
              <a:t>Concatenation doesn’t actually change the existing string, but rather creates a new string and assigns the new string to the previously used variable</a:t>
            </a:r>
          </a:p>
          <a:p>
            <a:pPr lvl="1"/>
            <a:r>
              <a:rPr lang="en-US" altLang="en-US" dirty="0"/>
              <a:t>Cannot use an expression of the form </a:t>
            </a:r>
          </a:p>
          <a:p>
            <a:pPr lvl="1"/>
            <a:r>
              <a:rPr lang="en-US" altLang="en-US" dirty="0"/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new_character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Statement of this type will raise an exception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A1CE491-152E-436D-8F5B-4AEA1B841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altLang="en-US" dirty="0"/>
              <a:t>Strings Are Immutable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53CC88-EF12-4830-8381-0F7892BD878B}"/>
              </a:ext>
            </a:extLst>
          </p:cNvPr>
          <p:cNvSpPr/>
          <p:nvPr/>
        </p:nvSpPr>
        <p:spPr>
          <a:xfrm>
            <a:off x="2163275" y="3351206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>
                <a:latin typeface="Verdana" panose="020B0604030504040204" pitchFamily="34" charset="0"/>
                <a:ea typeface="Verdana" panose="020B0604030504040204" pitchFamily="34" charset="0"/>
              </a:rPr>
              <a:t>Figure 8-4 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</a:rPr>
              <a:t>The string ‘Carmen’ assigned to name</a:t>
            </a:r>
            <a:endParaRPr lang="en-AU" sz="1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291" name="Picture 3" descr="Name = single quote Carmen single quote. name extends right to a box with text that reads, Carmen.">
            <a:extLst>
              <a:ext uri="{FF2B5EF4-FFF2-40B4-BE49-F238E27FC236}">
                <a16:creationId xmlns:a16="http://schemas.microsoft.com/office/drawing/2014/main" id="{C2D007A8-5552-4C1C-AADB-459DD46344B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6479" y="1524000"/>
            <a:ext cx="4425882" cy="1440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15CE8-6ADE-4894-80AD-BF33FA06E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858006"/>
            <a:ext cx="8229600" cy="427010"/>
          </a:xfrm>
        </p:spPr>
        <p:txBody>
          <a:bodyPr/>
          <a:lstStyle/>
          <a:p>
            <a:r>
              <a:rPr lang="en-US" b="1" dirty="0"/>
              <a:t>Figure 8-5 </a:t>
            </a:r>
            <a:r>
              <a:rPr lang="en-US" dirty="0"/>
              <a:t>The string ‘Carmen Brown’ assigned to name</a:t>
            </a:r>
            <a:endParaRPr lang="en-AU" dirty="0"/>
          </a:p>
        </p:txBody>
      </p:sp>
      <p:pic>
        <p:nvPicPr>
          <p:cNvPr id="5" name="Picture 4" descr="Name = name + single quote Brown single quote. name extends right to a box with text that reads, Carmen Brown. Another box above this box contains text that reads, Carmen.">
            <a:extLst>
              <a:ext uri="{FF2B5EF4-FFF2-40B4-BE49-F238E27FC236}">
                <a16:creationId xmlns:a16="http://schemas.microsoft.com/office/drawing/2014/main" id="{055FC014-7134-4E23-819F-D61AA9761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14800"/>
            <a:ext cx="3466195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427F31F-9571-4240-BD8D-81B1F4955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Slicing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3FB282E-E8BE-41DA-A3B4-120E1387E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Slice</a:t>
            </a:r>
            <a:r>
              <a:rPr lang="en-US" altLang="en-US" dirty="0">
                <a:cs typeface="Courier New" panose="02070309020205020404" pitchFamily="49" charset="0"/>
              </a:rPr>
              <a:t>: span of items taken from a sequence, known as </a:t>
            </a:r>
            <a:r>
              <a:rPr lang="en-US" altLang="en-US" i="1" dirty="0">
                <a:cs typeface="Courier New" panose="02070309020205020404" pitchFamily="49" charset="0"/>
              </a:rPr>
              <a:t>substring</a:t>
            </a:r>
          </a:p>
          <a:p>
            <a:pPr lvl="1"/>
            <a:r>
              <a:rPr lang="en-US" altLang="en-US" dirty="0"/>
              <a:t>Slicing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Expression will return a string containing a copy of the characters from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up to, but not including,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 dirty="0"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cs typeface="Courier New" panose="02070309020205020404" pitchFamily="49" charset="0"/>
              </a:rPr>
              <a:t> is used for start index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cs typeface="Courier New" panose="02070309020205020404" pitchFamily="49" charset="0"/>
              </a:rPr>
              <a:t> not specified,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altLang="en-US" dirty="0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Slicing expressions can include a step value and negative indexes relative to end of string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E822401-9BB3-4095-889D-050B7A0A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Testing, Searching, and Manipulating Strings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1084AD3-C742-41F8-B36A-715A72835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You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operator to determine whether one string is contained in another string</a:t>
            </a:r>
          </a:p>
          <a:p>
            <a:pPr lvl="1"/>
            <a:r>
              <a:rPr lang="en-US" altLang="en-US" dirty="0"/>
              <a:t>General 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string2</a:t>
            </a:r>
          </a:p>
          <a:p>
            <a:pPr lvl="2"/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</a:t>
            </a:r>
            <a:r>
              <a:rPr lang="en-US" altLang="en-US" dirty="0">
                <a:cs typeface="Courier New" panose="02070309020205020404" pitchFamily="49" charset="0"/>
              </a:rPr>
              <a:t>and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string2 </a:t>
            </a:r>
            <a:r>
              <a:rPr lang="en-US" altLang="en-US" dirty="0">
                <a:cs typeface="Courier New" panose="02070309020205020404" pitchFamily="49" charset="0"/>
              </a:rPr>
              <a:t>can be string literals or variables referencing strings</a:t>
            </a:r>
          </a:p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Similarly you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>
                <a:cs typeface="Courier New" panose="02070309020205020404" pitchFamily="49" charset="0"/>
              </a:rPr>
              <a:t> operator to determine whether one string is not contained in another string</a:t>
            </a:r>
            <a:endParaRPr lang="he-IL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6D1DFEA-8FF6-412D-B89E-2430A257A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(1 of 7)</a:t>
            </a:r>
            <a:endParaRPr lang="en-US" altLang="en-US" sz="2000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2986F4B-C805-44A6-8909-4EEDEB2D0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Strings in Python have many types of methods, divided into different types of operations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 format: 					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Some methods test a string for specific characteristics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Generally Boolean methods, that return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if a condition exists,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>
                <a:cs typeface="Courier New" panose="02070309020205020404" pitchFamily="49" charset="0"/>
              </a:rPr>
              <a:t> otherwise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7182-33CB-421F-8511-49993E7D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(2 of 7)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5F9939-29B1-48F7-80E1-E07B4DE07F07}"/>
              </a:ext>
            </a:extLst>
          </p:cNvPr>
          <p:cNvSpPr/>
          <p:nvPr/>
        </p:nvSpPr>
        <p:spPr>
          <a:xfrm>
            <a:off x="381000" y="1676400"/>
            <a:ext cx="3263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8-1 </a:t>
            </a:r>
            <a:r>
              <a:rPr lang="en-US" sz="1400" dirty="0">
                <a:latin typeface="+mj-lt"/>
              </a:rPr>
              <a:t>Some string testing methods</a:t>
            </a:r>
            <a:endParaRPr lang="en-AU" sz="1400" dirty="0">
              <a:latin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92D9C4-D8CA-4329-82AB-1F66EA5BD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8431"/>
              </p:ext>
            </p:extLst>
          </p:nvPr>
        </p:nvGraphicFramePr>
        <p:xfrm>
          <a:off x="457200" y="2209800"/>
          <a:ext cx="8229600" cy="3429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50756923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747417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5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isalnum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alphabetic letters or digits and is at least one character in length. Returns false otherwise.</a:t>
                      </a:r>
                      <a:endParaRPr lang="en-AU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71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isalpha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alphabetic letters and is at least one character in length. Returns false otherwise.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5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isdigit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numeric digits and is at least one character in length. Returns false otherwise.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82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islower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all of the alphabetic letters in the string are lowercase, and the string contains at least one alphabetic letter. Returns false otherwise.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65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isspace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string contains only whitespace characters and is at least one character in length. Returns false otherwise. (Whitespace characters are spaces, newlines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and tabs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07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isupper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all of the alphabetic letters in the string are uppercase, and the string contains at least one alphabetic letter. Returns false otherwise.</a:t>
                      </a:r>
                      <a:endParaRPr lang="en-AU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5321-B77F-4AC3-B529-2CD52008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6A06-00DC-4B69-B965-49CDE307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 functions out</a:t>
            </a:r>
          </a:p>
        </p:txBody>
      </p:sp>
    </p:spTree>
    <p:extLst>
      <p:ext uri="{BB962C8B-B14F-4D97-AF65-F5344CB8AC3E}">
        <p14:creationId xmlns:p14="http://schemas.microsoft.com/office/powerpoint/2010/main" val="169976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F4E577-1F7A-40A0-B298-BE73BFB8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43A45-D18B-4A55-AF5F-06D47B42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String Operations</a:t>
            </a:r>
          </a:p>
          <a:p>
            <a:r>
              <a:rPr lang="en-US" dirty="0"/>
              <a:t>String Slicing</a:t>
            </a:r>
          </a:p>
          <a:p>
            <a:r>
              <a:rPr lang="en-US" dirty="0"/>
              <a:t>Testing, Searching, and Manipulating Strings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8F170C-984A-4D76-93D3-6354638B5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(3 of 7)</a:t>
            </a:r>
            <a:endParaRPr lang="en-US" altLang="en-US" sz="20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0504313-747D-428C-8ABA-233BC80DE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Some methods return a copy of the string, to which modifications have been made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Simulate strings as mutable objects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String comparisons are case-sensitive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 dirty="0">
                <a:cs typeface="Courier New" panose="02070309020205020404" pitchFamily="49" charset="0"/>
              </a:rPr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 dirty="0">
                <a:cs typeface="Courier New" panose="02070309020205020404" pitchFamily="49" charset="0"/>
              </a:rPr>
              <a:t> methods can be used for making case-insensitive string comparisons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D791-06FA-4AB3-9F95-C6C14ADF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(4 of 7)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B1A093-0E32-4707-908A-C36D9003D8EC}"/>
              </a:ext>
            </a:extLst>
          </p:cNvPr>
          <p:cNvSpPr/>
          <p:nvPr/>
        </p:nvSpPr>
        <p:spPr>
          <a:xfrm>
            <a:off x="381000" y="1443558"/>
            <a:ext cx="3204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8-2 </a:t>
            </a:r>
            <a:r>
              <a:rPr lang="en-US" sz="1400" dirty="0">
                <a:latin typeface="+mj-lt"/>
              </a:rPr>
              <a:t>String Modification Methods</a:t>
            </a:r>
            <a:endParaRPr lang="en-AU" sz="1400" dirty="0">
              <a:latin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AF0D1A-E6BE-49AA-AEB7-25523249D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167755"/>
              </p:ext>
            </p:extLst>
          </p:nvPr>
        </p:nvGraphicFramePr>
        <p:xfrm>
          <a:off x="457200" y="1828800"/>
          <a:ext cx="8229600" cy="4404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9838677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142916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19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lower()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alphabetic letters converted to lowercase. Any character that is already lowercase, or is not an alphabetic letter, is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unchanged.</a:t>
                      </a:r>
                      <a:endParaRPr lang="en-AU" sz="1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7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leading whitespace characters removed. Leading whitespace characters are spaces, newlines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and tabs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that appear at the beginning of the string.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30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AU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 containing a character. Returns a copy of the string with all instances of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appear at the beginning of the string 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1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trailing whitespace characters removed. Trailing whitespace characters are spaces, newlines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\n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and tabs (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\t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that appear at the end of the string.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58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rstrip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AU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 containing a character. The method returns a copy of the string with all instances of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appear at the end of the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70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strip()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leading and trailing whitespace characters 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81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strip(</a:t>
                      </a:r>
                      <a:r>
                        <a:rPr lang="en-AU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instances of 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3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appear at the beginning and the end of the string removed.</a:t>
                      </a:r>
                      <a:endParaRPr lang="en-AU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90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3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upper()</a:t>
                      </a:r>
                      <a:endParaRPr lang="en-AU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 with all alphabetic letters converted to uppercase. Any character that is already uppercase, or is not an alphabetic letter, is unchanged.</a:t>
                      </a:r>
                      <a:endParaRPr lang="en-AU" sz="13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15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384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E710-CA9F-47E4-BF92-B3EAAECF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2032-92A2-4332-AB81-A1F23941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the string methods</a:t>
            </a:r>
          </a:p>
        </p:txBody>
      </p:sp>
    </p:spTree>
    <p:extLst>
      <p:ext uri="{BB962C8B-B14F-4D97-AF65-F5344CB8AC3E}">
        <p14:creationId xmlns:p14="http://schemas.microsoft.com/office/powerpoint/2010/main" val="470343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4840570-7BD4-4825-B48A-587B0CDCC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(5 of 7)</a:t>
            </a:r>
            <a:endParaRPr lang="en-US" altLang="en-US" sz="2000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43BBEE0-FAE8-4AE7-BDB0-EB95708EE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Programs commonly need to search for substrings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Several methods to accomplish this:</a:t>
            </a:r>
          </a:p>
          <a:p>
            <a:pPr lvl="1" eaLnBrk="1" hangingPunct="1"/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checks if the string ends with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 dirty="0"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checks if the string starts with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 dirty="0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AF947B3-ECF0-4B6D-A2BD-520A467AF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(6 of 7)</a:t>
            </a:r>
            <a:endParaRPr lang="en-US" altLang="en-US" sz="2000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77A5F3D-E948-4802-B066-DD9A93E18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searches 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dirty="0">
                <a:cs typeface="Courier New" panose="02070309020205020404" pitchFamily="49" charset="0"/>
              </a:rPr>
              <a:t>  within the string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1"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cs typeface="Courier New" panose="02070309020205020404" pitchFamily="49" charset="0"/>
              </a:rPr>
              <a:t>: 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dirty="0">
                <a:cs typeface="Courier New" panose="02070309020205020404" pitchFamily="49" charset="0"/>
              </a:rPr>
              <a:t> is replaced with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FCAB-7DB8-419A-A36E-BA097C62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Methods</a:t>
            </a:r>
            <a:r>
              <a:rPr lang="en-US" altLang="en-US" sz="2000" b="0" dirty="0"/>
              <a:t> (7 of 7)</a:t>
            </a:r>
            <a:endParaRPr lang="en-AU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6973C-9254-4CC7-BF02-62C5BCC35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491342"/>
              </p:ext>
            </p:extLst>
          </p:nvPr>
        </p:nvGraphicFramePr>
        <p:xfrm>
          <a:off x="457200" y="2590800"/>
          <a:ext cx="8229600" cy="2606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323895398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016069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AU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AU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AU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endswith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(substring)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string. The method returns true if the string ends with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AU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2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find(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string. The method returns the lowest index in the string where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found. If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not found, the method returns −1.</a:t>
                      </a:r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96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replace(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old, new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arguments are both strings. The method returns a copy of the string with all instances of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replaced by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6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b="0" i="0" u="none" strike="noStrike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startswith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AU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AU" sz="14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A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is a string. The method returns true if the string starts with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substring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AU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681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D0BA4A-D542-4DCE-80C7-28960A97DE92}"/>
              </a:ext>
            </a:extLst>
          </p:cNvPr>
          <p:cNvSpPr/>
          <p:nvPr/>
        </p:nvSpPr>
        <p:spPr>
          <a:xfrm>
            <a:off x="381000" y="1981200"/>
            <a:ext cx="3282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+mj-lt"/>
              </a:rPr>
              <a:t>Table 8-3 </a:t>
            </a:r>
            <a:r>
              <a:rPr lang="en-US" sz="1400" dirty="0">
                <a:latin typeface="+mj-lt"/>
              </a:rPr>
              <a:t>Search and replace methods</a:t>
            </a:r>
            <a:endParaRPr lang="en-A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51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359A-35C6-43F4-95FC-C68BCB04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8438-F95D-4A79-B603-F577B757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those too</a:t>
            </a:r>
          </a:p>
        </p:txBody>
      </p:sp>
    </p:spTree>
    <p:extLst>
      <p:ext uri="{BB962C8B-B14F-4D97-AF65-F5344CB8AC3E}">
        <p14:creationId xmlns:p14="http://schemas.microsoft.com/office/powerpoint/2010/main" val="1117191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AAF52CC-16CE-48A3-86D3-2B2406222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A2FC001-A23C-4851-8B84-7976D98EAC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Repetition operator</a:t>
            </a:r>
            <a:r>
              <a:rPr lang="en-US" altLang="en-US" dirty="0"/>
              <a:t>: makes multiple copies of a string and joins them together</a:t>
            </a:r>
          </a:p>
          <a:p>
            <a:pPr lvl="1"/>
            <a:r>
              <a:rPr lang="en-US" altLang="en-US" dirty="0"/>
              <a:t>The * symbol is a repetition operator when applied to a string and an integer</a:t>
            </a:r>
          </a:p>
          <a:p>
            <a:pPr lvl="2"/>
            <a:r>
              <a:rPr lang="en-US" altLang="en-US" dirty="0"/>
              <a:t>String is left operand; number is right</a:t>
            </a:r>
          </a:p>
          <a:p>
            <a:pPr lvl="1"/>
            <a:r>
              <a:rPr lang="en-US" altLang="en-US" dirty="0"/>
              <a:t>General 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string_to_copy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Variable references a new string which contains multiple copies of the original string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5FE60BE-0E34-4D90-A385-74C92A5E1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Splitting a String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1E718CF-ABB7-4020-A042-930689E34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 dirty="0"/>
              <a:t> method</a:t>
            </a:r>
            <a:r>
              <a:rPr lang="en-US" altLang="en-US" dirty="0"/>
              <a:t>: returns a list containing the words in the string</a:t>
            </a:r>
          </a:p>
          <a:p>
            <a:pPr lvl="1" eaLnBrk="1" hangingPunct="1"/>
            <a:r>
              <a:rPr lang="en-US" altLang="en-US" dirty="0"/>
              <a:t>By default, uses space as separator</a:t>
            </a:r>
          </a:p>
          <a:p>
            <a:pPr lvl="1" eaLnBrk="1" hangingPunct="1"/>
            <a:r>
              <a:rPr lang="en-US" altLang="en-US" dirty="0"/>
              <a:t>Can specify a different separator by passing it as an argument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/>
              <a:t> method</a:t>
            </a:r>
            <a:endParaRPr lang="he-IL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28385BA-E53F-4F6A-8041-ACD72F288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Splitting a String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83D1A0E-1557-4076-A3A4-AFF56ADF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en-US" altLang="en-US" dirty="0">
                <a:latin typeface="+mj-lt"/>
                <a:cs typeface="Courier New" panose="02070309020205020404" pitchFamily="49" charset="0"/>
              </a:rPr>
              <a:t>Examples:</a:t>
            </a:r>
            <a:endParaRPr lang="he-IL" altLang="en-US" dirty="0">
              <a:latin typeface="+mj-lt"/>
            </a:endParaRPr>
          </a:p>
          <a:p>
            <a:pPr>
              <a:buFontTx/>
              <a:buChar char="•"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B80B2-8B3C-4726-A30D-CC4DE680EEE3}"/>
              </a:ext>
            </a:extLst>
          </p:cNvPr>
          <p:cNvSpPr txBox="1"/>
          <p:nvPr/>
        </p:nvSpPr>
        <p:spPr>
          <a:xfrm>
            <a:off x="1676400" y="2286000"/>
            <a:ext cx="5545138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my_string</a:t>
            </a:r>
            <a:r>
              <a:rPr lang="en-US" sz="2000" dirty="0">
                <a:latin typeface="Consolas" panose="020B0609020204030204" pitchFamily="49" charset="0"/>
              </a:rPr>
              <a:t> = 'One two three four'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word_list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my_string.split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word_list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['One', 'two', 'three', 'four']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43BBE-A0F2-43EC-9094-E073DE519592}"/>
              </a:ext>
            </a:extLst>
          </p:cNvPr>
          <p:cNvSpPr txBox="1"/>
          <p:nvPr/>
        </p:nvSpPr>
        <p:spPr>
          <a:xfrm>
            <a:off x="1676400" y="4312348"/>
            <a:ext cx="5545138" cy="163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my_string</a:t>
            </a:r>
            <a:r>
              <a:rPr lang="en-US" sz="2000" dirty="0">
                <a:latin typeface="Consolas" panose="020B0609020204030204" pitchFamily="49" charset="0"/>
              </a:rPr>
              <a:t> = '1/2/3/4/5'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number_list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my_string.split</a:t>
            </a:r>
            <a:r>
              <a:rPr lang="en-US" sz="2000" dirty="0">
                <a:latin typeface="Consolas" panose="020B0609020204030204" pitchFamily="49" charset="0"/>
              </a:rPr>
              <a:t>('/')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latin typeface="Consolas" panose="020B0609020204030204" pitchFamily="49" charset="0"/>
              </a:rPr>
              <a:t>number_list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['1', '2', '3', '4', '5']</a:t>
            </a:r>
          </a:p>
          <a:p>
            <a:pPr>
              <a:defRPr/>
            </a:pPr>
            <a:r>
              <a:rPr lang="en-US" sz="2000" dirty="0">
                <a:latin typeface="Consolas" panose="020B06090202040302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A417-5A93-44F2-AC26-A79D7B1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8B90-8EE5-4CF8-8234-A2683C81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in python are surrounded by either single quotation marks, or double quotation marks.</a:t>
            </a:r>
          </a:p>
          <a:p>
            <a:r>
              <a:rPr lang="en-US" dirty="0"/>
              <a:t>'hello' is the same as "hello".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 = "Hello"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print(a)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5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848F825-0548-476B-B543-5EEE68E9B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Tokens</a:t>
            </a:r>
            <a:r>
              <a:rPr lang="en-US" altLang="en-US" sz="2000" b="0" dirty="0"/>
              <a:t> (1 of 4)</a:t>
            </a:r>
            <a:endParaRPr lang="en-US" altLang="en-US" sz="2000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7110C95-A0B9-407F-AF0D-74AC152B5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Sometimes a string contains substrings that are separated by a special character</a:t>
            </a:r>
          </a:p>
          <a:p>
            <a:pPr lvl="1"/>
            <a:r>
              <a:rPr lang="en-US" altLang="en-US" sz="2400" dirty="0"/>
              <a:t>Example: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sz="2400" dirty="0"/>
              <a:t>This string contains the substrings </a:t>
            </a:r>
            <a:r>
              <a:rPr lang="en-US" altLang="en-US" sz="2400" i="1" dirty="0"/>
              <a:t>peach</a:t>
            </a:r>
            <a:r>
              <a:rPr lang="en-US" altLang="en-US" sz="2400" dirty="0"/>
              <a:t>, </a:t>
            </a:r>
            <a:r>
              <a:rPr lang="en-US" altLang="en-US" sz="2400" i="1" dirty="0"/>
              <a:t>raspberry</a:t>
            </a:r>
            <a:r>
              <a:rPr lang="en-US" altLang="en-US" sz="2400" dirty="0"/>
              <a:t>, </a:t>
            </a:r>
            <a:r>
              <a:rPr lang="en-US" altLang="en-US" sz="2400" i="1" dirty="0"/>
              <a:t>strawberry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vanilla</a:t>
            </a:r>
          </a:p>
          <a:p>
            <a:pPr lvl="1"/>
            <a:r>
              <a:rPr lang="en-US" altLang="en-US" sz="2400" dirty="0"/>
              <a:t>The substrings are separated by the space character</a:t>
            </a:r>
          </a:p>
          <a:p>
            <a:pPr lvl="1"/>
            <a:r>
              <a:rPr lang="en-US" altLang="en-US" sz="2400" dirty="0"/>
              <a:t>The substrings are known as </a:t>
            </a:r>
            <a:r>
              <a:rPr lang="en-US" altLang="en-US" sz="2400" i="1" dirty="0"/>
              <a:t>tokens</a:t>
            </a:r>
            <a:r>
              <a:rPr lang="en-US" altLang="en-US" sz="2400" dirty="0"/>
              <a:t> and the separating character is known as the </a:t>
            </a:r>
            <a:r>
              <a:rPr lang="en-US" altLang="en-US" sz="2400" i="1" dirty="0"/>
              <a:t>delimiter</a:t>
            </a:r>
          </a:p>
        </p:txBody>
      </p:sp>
      <p:sp>
        <p:nvSpPr>
          <p:cNvPr id="25604" name="TextBox 1">
            <a:extLst>
              <a:ext uri="{FF2B5EF4-FFF2-40B4-BE49-F238E27FC236}">
                <a16:creationId xmlns:a16="http://schemas.microsoft.com/office/drawing/2014/main" id="{2308DFC2-E98A-46DD-A9A3-60AFE435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3" y="3048000"/>
            <a:ext cx="68210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'peach raspberry strawberry vanilla'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815E767-80A9-4B80-9C61-CD2043D3E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Tokens</a:t>
            </a:r>
            <a:r>
              <a:rPr lang="en-US" altLang="en-US" sz="2000" b="0" dirty="0"/>
              <a:t> (2 of 4)</a:t>
            </a:r>
            <a:endParaRPr lang="en-US" altLang="en-US" sz="2000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B947B95-C009-43AC-9A2E-D2C6044B9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sz="2400" dirty="0">
                <a:latin typeface="+mj-lt"/>
              </a:rPr>
              <a:t>This string contains the tokens 17, 92, 81, 12, 46, and 5</a:t>
            </a:r>
          </a:p>
          <a:p>
            <a:pPr lvl="1"/>
            <a:r>
              <a:rPr lang="en-US" altLang="en-US" sz="2400" dirty="0">
                <a:latin typeface="+mj-lt"/>
              </a:rPr>
              <a:t>The delimiter is the ; character</a:t>
            </a:r>
            <a:endParaRPr lang="en-US" altLang="en-US" sz="2400" i="1" dirty="0">
              <a:latin typeface="+mj-lt"/>
            </a:endParaRPr>
          </a:p>
        </p:txBody>
      </p:sp>
      <p:sp>
        <p:nvSpPr>
          <p:cNvPr id="26628" name="TextBox 1">
            <a:extLst>
              <a:ext uri="{FF2B5EF4-FFF2-40B4-BE49-F238E27FC236}">
                <a16:creationId xmlns:a16="http://schemas.microsoft.com/office/drawing/2014/main" id="{D27D1219-014F-487B-B7F5-B7F02DA2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3" y="2209800"/>
            <a:ext cx="35028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'17;92;81;12;46;5'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745D0D3-82D4-437F-8AD1-D32378F71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Tokens</a:t>
            </a:r>
            <a:r>
              <a:rPr lang="en-US" altLang="en-US" sz="2000" b="0" dirty="0"/>
              <a:t> (3 of 4)</a:t>
            </a:r>
            <a:endParaRPr lang="en-US" altLang="en-US" sz="2000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C76CFBF4-53E2-493A-A685-722A42245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i="1" dirty="0">
                <a:latin typeface="+mj-lt"/>
                <a:cs typeface="Courier New" panose="02070309020205020404" pitchFamily="49" charset="0"/>
              </a:rPr>
              <a:t>Tokenizing</a:t>
            </a:r>
            <a:r>
              <a:rPr lang="en-US" altLang="en-US" dirty="0">
                <a:latin typeface="+mj-lt"/>
              </a:rPr>
              <a:t> is the process of breaking a string into tokens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When you tokenize a string, you extract the tokens and store them as individual items</a:t>
            </a:r>
          </a:p>
          <a:p>
            <a:pPr>
              <a:buFontTx/>
              <a:buChar char="•"/>
            </a:pPr>
            <a:r>
              <a:rPr lang="en-US" altLang="en-US" dirty="0">
                <a:latin typeface="+mj-lt"/>
              </a:rPr>
              <a:t>In Python you can use the split method to tokenize a string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0EBCBC3-64F0-4A35-8B4F-D5378E7A8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Tokens</a:t>
            </a:r>
            <a:r>
              <a:rPr lang="en-US" altLang="en-US" sz="2000" b="0" dirty="0"/>
              <a:t> (4 of 4)</a:t>
            </a:r>
            <a:endParaRPr lang="en-US" altLang="en-US" sz="2000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1772182-69A2-43B7-B9B5-337C21CF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en-US" altLang="en-US" dirty="0">
                <a:latin typeface="+mj-lt"/>
                <a:cs typeface="Courier New" panose="02070309020205020404" pitchFamily="49" charset="0"/>
              </a:rPr>
              <a:t>Examples:</a:t>
            </a:r>
            <a:endParaRPr lang="he-IL" altLang="en-US" dirty="0">
              <a:latin typeface="+mj-lt"/>
            </a:endParaRPr>
          </a:p>
          <a:p>
            <a:pPr>
              <a:buFontTx/>
              <a:buChar char="•"/>
              <a:defRPr/>
            </a:pPr>
            <a:endParaRPr lang="en-US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FE334-314D-439E-AB01-7D01F2EF8B63}"/>
              </a:ext>
            </a:extLst>
          </p:cNvPr>
          <p:cNvSpPr txBox="1"/>
          <p:nvPr/>
        </p:nvSpPr>
        <p:spPr>
          <a:xfrm>
            <a:off x="838200" y="2227263"/>
            <a:ext cx="75438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 = 'peach raspberry strawberry vanilla'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['peach', 'raspberry', 'strawberry', 'vanilla']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996C3-4E69-4A36-8075-052EA819EF1D}"/>
              </a:ext>
            </a:extLst>
          </p:cNvPr>
          <p:cNvSpPr txBox="1"/>
          <p:nvPr/>
        </p:nvSpPr>
        <p:spPr>
          <a:xfrm>
            <a:off x="838200" y="4572000"/>
            <a:ext cx="7162800" cy="163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my_address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'www.example.com'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my_address.split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('.')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tokens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['www', 'example', 'com']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807A75B-8B66-409F-ABFB-35715D335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D284FA2-D37F-4535-8053-D1DF56898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String operations, including:</a:t>
            </a:r>
          </a:p>
          <a:p>
            <a:pPr lvl="2"/>
            <a:r>
              <a:rPr lang="en-US" altLang="en-US" dirty="0"/>
              <a:t>Methods for iterating over strings</a:t>
            </a:r>
          </a:p>
          <a:p>
            <a:pPr lvl="2"/>
            <a:r>
              <a:rPr lang="en-US" altLang="en-US" dirty="0"/>
              <a:t>Repetition and concatenation operators</a:t>
            </a:r>
          </a:p>
          <a:p>
            <a:pPr lvl="2"/>
            <a:r>
              <a:rPr lang="en-US" altLang="en-US" dirty="0"/>
              <a:t>Strings as immutable objects</a:t>
            </a:r>
          </a:p>
          <a:p>
            <a:pPr lvl="2"/>
            <a:r>
              <a:rPr lang="en-US" altLang="en-US" dirty="0"/>
              <a:t>Slicing strings and testing strings</a:t>
            </a:r>
          </a:p>
          <a:p>
            <a:pPr lvl="2"/>
            <a:r>
              <a:rPr lang="en-US" altLang="en-US" dirty="0"/>
              <a:t>String methods</a:t>
            </a:r>
          </a:p>
          <a:p>
            <a:pPr lvl="2"/>
            <a:r>
              <a:rPr lang="en-US" altLang="en-US" dirty="0"/>
              <a:t>Splitting a string</a:t>
            </a:r>
            <a:endParaRPr lang="he-IL" altLang="en-US" dirty="0"/>
          </a:p>
          <a:p>
            <a:pPr lvl="1" eaLnBrk="1" hangingPunct="1"/>
            <a:endParaRPr lang="he-I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C131-87D8-4376-B3CA-31C1924A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C05F-42CD-4A31-B6E9-9283F6FD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5" y="2396939"/>
            <a:ext cx="7722653" cy="3146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 = "Hello, World!"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print(a[1])                       # it prints e , try it yourself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 = "Hello, World!"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print(b[2:5])</a:t>
            </a:r>
          </a:p>
        </p:txBody>
      </p:sp>
    </p:spTree>
    <p:extLst>
      <p:ext uri="{BB962C8B-B14F-4D97-AF65-F5344CB8AC3E}">
        <p14:creationId xmlns:p14="http://schemas.microsoft.com/office/powerpoint/2010/main" val="302239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EBC9-11DE-49D5-96D1-0CDB9D03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C4A5-36A0-441D-9D03-96B273B6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204" y="1949678"/>
            <a:ext cx="6709906" cy="3146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 = "Hello, World!"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print(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(a))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print(</a:t>
            </a:r>
            <a:r>
              <a:rPr lang="en-US" sz="2400" dirty="0" err="1">
                <a:solidFill>
                  <a:srgbClr val="FF0000"/>
                </a:solidFill>
              </a:rPr>
              <a:t>a.upper</a:t>
            </a:r>
            <a:r>
              <a:rPr lang="en-US" sz="2400" dirty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print(</a:t>
            </a:r>
            <a:r>
              <a:rPr lang="en-US" sz="2400" dirty="0" err="1">
                <a:solidFill>
                  <a:srgbClr val="FF0000"/>
                </a:solidFill>
              </a:rPr>
              <a:t>a.lower</a:t>
            </a:r>
            <a:r>
              <a:rPr lang="en-US" sz="2400" dirty="0">
                <a:solidFill>
                  <a:srgbClr val="FF0000"/>
                </a:solidFill>
              </a:rPr>
              <a:t>())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print(</a:t>
            </a:r>
            <a:r>
              <a:rPr lang="en-US" sz="2400" dirty="0" err="1">
                <a:solidFill>
                  <a:srgbClr val="FF0000"/>
                </a:solidFill>
              </a:rPr>
              <a:t>a.replace</a:t>
            </a:r>
            <a:r>
              <a:rPr lang="en-US" sz="2400" dirty="0">
                <a:solidFill>
                  <a:srgbClr val="FF0000"/>
                </a:solidFill>
              </a:rPr>
              <a:t>("H", "J"))</a:t>
            </a:r>
          </a:p>
        </p:txBody>
      </p:sp>
    </p:spTree>
    <p:extLst>
      <p:ext uri="{BB962C8B-B14F-4D97-AF65-F5344CB8AC3E}">
        <p14:creationId xmlns:p14="http://schemas.microsoft.com/office/powerpoint/2010/main" val="146239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C3F0-1EB5-48B8-BC61-B4B2C220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ConcatenATION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613D-4A15-4981-9F83-FB897A97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 = "Hello"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b = "World"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c = a + " " + b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146769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AFC59E1-D39D-4CAB-BD85-170EE67DB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String Operations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FCBC890-9931-42FE-AE6B-76864056F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Many types of programs perform operations on strings</a:t>
            </a:r>
          </a:p>
          <a:p>
            <a:pPr>
              <a:buFontTx/>
              <a:buChar char="•"/>
            </a:pPr>
            <a:r>
              <a:rPr lang="en-US" altLang="en-US" dirty="0"/>
              <a:t>In Python, many tools for examining and manipulating strings</a:t>
            </a:r>
          </a:p>
          <a:p>
            <a:pPr lvl="1"/>
            <a:r>
              <a:rPr lang="en-US" altLang="en-US" dirty="0"/>
              <a:t>Strings are sequences, so many of the tools that work with sequences work with strings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D9050D3-CB74-4C68-9EB5-9EFAAC09E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(1 of 4)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604EB90-BEF7-4A5D-8209-C7DD151A1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cs typeface="Courier New" panose="02070309020205020404" pitchFamily="49" charset="0"/>
              </a:rPr>
              <a:t> loop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Useful when need to iterate over the whole string, such as to count the occurrences of a specific character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indexing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Each character has an index specifying its position in the string, starting at 0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Format: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EBD56-4406-415E-988B-50FB9B44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Accessing the Individual Characters in a String</a:t>
            </a:r>
            <a:r>
              <a:rPr lang="en-US" altLang="en-US" sz="2000" b="0" dirty="0"/>
              <a:t> (2 of 4)</a:t>
            </a:r>
            <a:endParaRPr lang="en-AU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F5E8A-A0F5-4D9E-8367-6451E5706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20200"/>
            <a:ext cx="8229600" cy="364816"/>
          </a:xfrm>
        </p:spPr>
        <p:txBody>
          <a:bodyPr/>
          <a:lstStyle/>
          <a:p>
            <a:r>
              <a:rPr lang="en-US" b="1" dirty="0"/>
              <a:t>Figure 8-1 </a:t>
            </a:r>
            <a:r>
              <a:rPr lang="en-US" dirty="0"/>
              <a:t>Iterating over the string 'Juliet'</a:t>
            </a:r>
            <a:endParaRPr lang="en-AU" dirty="0"/>
          </a:p>
        </p:txBody>
      </p:sp>
      <p:pic>
        <p:nvPicPr>
          <p:cNvPr id="6" name="Picture 3" descr="The six iterations of a loop.">
            <a:extLst>
              <a:ext uri="{FF2B5EF4-FFF2-40B4-BE49-F238E27FC236}">
                <a16:creationId xmlns:a16="http://schemas.microsoft.com/office/drawing/2014/main" id="{D77A972F-1EBC-4DF3-A63C-42724DE8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8800" y="1447800"/>
            <a:ext cx="535477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49356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8586</TotalTime>
  <Words>1990</Words>
  <Application>Microsoft Office PowerPoint</Application>
  <PresentationFormat>On-screen Show (4:3)</PresentationFormat>
  <Paragraphs>214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Consolas</vt:lpstr>
      <vt:lpstr>Courier New</vt:lpstr>
      <vt:lpstr>Times New Roman</vt:lpstr>
      <vt:lpstr>Verdana</vt:lpstr>
      <vt:lpstr>Wingdings</vt:lpstr>
      <vt:lpstr>508 Lecture</vt:lpstr>
      <vt:lpstr>Starting out with Python</vt:lpstr>
      <vt:lpstr>Topics</vt:lpstr>
      <vt:lpstr>Python Strings</vt:lpstr>
      <vt:lpstr>Accessing individual letters</vt:lpstr>
      <vt:lpstr>More string functions:</vt:lpstr>
      <vt:lpstr>String ConcatenATION</vt:lpstr>
      <vt:lpstr>Basic String Operations</vt:lpstr>
      <vt:lpstr>Accessing the Individual Characters in a String (1 of 4)</vt:lpstr>
      <vt:lpstr>Accessing the Individual Characters in a String (2 of 4)</vt:lpstr>
      <vt:lpstr>Accessing the Individual Characters in a String (3 of 4)</vt:lpstr>
      <vt:lpstr>Accessing the Individual Characters in a String (4 of 4)</vt:lpstr>
      <vt:lpstr>String Concatenation</vt:lpstr>
      <vt:lpstr>Strings Are Immutable (1 of 2)</vt:lpstr>
      <vt:lpstr>Strings Are Immutable (2 of 2)</vt:lpstr>
      <vt:lpstr>String Slicing</vt:lpstr>
      <vt:lpstr>Testing, Searching, and Manipulating Strings</vt:lpstr>
      <vt:lpstr>String Methods (1 of 7)</vt:lpstr>
      <vt:lpstr>String Methods (2 of 7)</vt:lpstr>
      <vt:lpstr>Lab time</vt:lpstr>
      <vt:lpstr>String Methods (3 of 7)</vt:lpstr>
      <vt:lpstr>String Methods (4 of 7)</vt:lpstr>
      <vt:lpstr>Lab time</vt:lpstr>
      <vt:lpstr>String Methods (5 of 7)</vt:lpstr>
      <vt:lpstr>String Methods (6 of 7)</vt:lpstr>
      <vt:lpstr>String Methods (7 of 7)</vt:lpstr>
      <vt:lpstr>Lab time</vt:lpstr>
      <vt:lpstr>The Repetition Operator</vt:lpstr>
      <vt:lpstr>Splitting a String (1 of 2)</vt:lpstr>
      <vt:lpstr>Splitting a String (2 of 2)</vt:lpstr>
      <vt:lpstr>String Tokens (1 of 4)</vt:lpstr>
      <vt:lpstr>String Tokens (2 of 4)</vt:lpstr>
      <vt:lpstr>String Tokens (3 of 4)</vt:lpstr>
      <vt:lpstr>String Tokens (4 of 4)</vt:lpstr>
      <vt:lpstr>Summary</vt:lpstr>
    </vt:vector>
  </TitlesOfParts>
  <Company>SPi-Global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Senbel, Prof. Samah A.</cp:lastModifiedBy>
  <cp:revision>662</cp:revision>
  <dcterms:created xsi:type="dcterms:W3CDTF">2014-07-14T20:04:21Z</dcterms:created>
  <dcterms:modified xsi:type="dcterms:W3CDTF">2022-09-06T01:26:24Z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