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9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8B72790-EA8F-4984-ADDB-7F4BF92CDA68}"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B0BE0-EE23-4E58-8E11-3E5A2B865861}" type="slidenum">
              <a:rPr lang="en-IN" smtClean="0"/>
              <a:t>‹#›</a:t>
            </a:fld>
            <a:endParaRPr lang="en-IN"/>
          </a:p>
        </p:txBody>
      </p:sp>
    </p:spTree>
    <p:extLst>
      <p:ext uri="{BB962C8B-B14F-4D97-AF65-F5344CB8AC3E}">
        <p14:creationId xmlns:p14="http://schemas.microsoft.com/office/powerpoint/2010/main" val="3480399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B72790-EA8F-4984-ADDB-7F4BF92CDA68}"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B0BE0-EE23-4E58-8E11-3E5A2B865861}" type="slidenum">
              <a:rPr lang="en-IN" smtClean="0"/>
              <a:t>‹#›</a:t>
            </a:fld>
            <a:endParaRPr lang="en-IN"/>
          </a:p>
        </p:txBody>
      </p:sp>
    </p:spTree>
    <p:extLst>
      <p:ext uri="{BB962C8B-B14F-4D97-AF65-F5344CB8AC3E}">
        <p14:creationId xmlns:p14="http://schemas.microsoft.com/office/powerpoint/2010/main" val="1857946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B72790-EA8F-4984-ADDB-7F4BF92CDA68}"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B0BE0-EE23-4E58-8E11-3E5A2B865861}" type="slidenum">
              <a:rPr lang="en-IN" smtClean="0"/>
              <a:t>‹#›</a:t>
            </a:fld>
            <a:endParaRPr lang="en-IN"/>
          </a:p>
        </p:txBody>
      </p:sp>
    </p:spTree>
    <p:extLst>
      <p:ext uri="{BB962C8B-B14F-4D97-AF65-F5344CB8AC3E}">
        <p14:creationId xmlns:p14="http://schemas.microsoft.com/office/powerpoint/2010/main" val="366428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B72790-EA8F-4984-ADDB-7F4BF92CDA68}"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B0BE0-EE23-4E58-8E11-3E5A2B865861}" type="slidenum">
              <a:rPr lang="en-IN" smtClean="0"/>
              <a:t>‹#›</a:t>
            </a:fld>
            <a:endParaRPr lang="en-IN"/>
          </a:p>
        </p:txBody>
      </p:sp>
    </p:spTree>
    <p:extLst>
      <p:ext uri="{BB962C8B-B14F-4D97-AF65-F5344CB8AC3E}">
        <p14:creationId xmlns:p14="http://schemas.microsoft.com/office/powerpoint/2010/main" val="3943848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B72790-EA8F-4984-ADDB-7F4BF92CDA68}"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1B0BE0-EE23-4E58-8E11-3E5A2B865861}" type="slidenum">
              <a:rPr lang="en-IN" smtClean="0"/>
              <a:t>‹#›</a:t>
            </a:fld>
            <a:endParaRPr lang="en-IN"/>
          </a:p>
        </p:txBody>
      </p:sp>
    </p:spTree>
    <p:extLst>
      <p:ext uri="{BB962C8B-B14F-4D97-AF65-F5344CB8AC3E}">
        <p14:creationId xmlns:p14="http://schemas.microsoft.com/office/powerpoint/2010/main" val="374451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8B72790-EA8F-4984-ADDB-7F4BF92CDA68}"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B0BE0-EE23-4E58-8E11-3E5A2B865861}" type="slidenum">
              <a:rPr lang="en-IN" smtClean="0"/>
              <a:t>‹#›</a:t>
            </a:fld>
            <a:endParaRPr lang="en-IN"/>
          </a:p>
        </p:txBody>
      </p:sp>
    </p:spTree>
    <p:extLst>
      <p:ext uri="{BB962C8B-B14F-4D97-AF65-F5344CB8AC3E}">
        <p14:creationId xmlns:p14="http://schemas.microsoft.com/office/powerpoint/2010/main" val="705984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8B72790-EA8F-4984-ADDB-7F4BF92CDA68}" type="datetimeFigureOut">
              <a:rPr lang="en-IN" smtClean="0"/>
              <a:t>10-05-2022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1B0BE0-EE23-4E58-8E11-3E5A2B865861}" type="slidenum">
              <a:rPr lang="en-IN" smtClean="0"/>
              <a:t>‹#›</a:t>
            </a:fld>
            <a:endParaRPr lang="en-IN"/>
          </a:p>
        </p:txBody>
      </p:sp>
    </p:spTree>
    <p:extLst>
      <p:ext uri="{BB962C8B-B14F-4D97-AF65-F5344CB8AC3E}">
        <p14:creationId xmlns:p14="http://schemas.microsoft.com/office/powerpoint/2010/main" val="335421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8B72790-EA8F-4984-ADDB-7F4BF92CDA68}" type="datetimeFigureOut">
              <a:rPr lang="en-IN" smtClean="0"/>
              <a:t>10-05-2022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1B0BE0-EE23-4E58-8E11-3E5A2B865861}" type="slidenum">
              <a:rPr lang="en-IN" smtClean="0"/>
              <a:t>‹#›</a:t>
            </a:fld>
            <a:endParaRPr lang="en-IN"/>
          </a:p>
        </p:txBody>
      </p:sp>
    </p:spTree>
    <p:extLst>
      <p:ext uri="{BB962C8B-B14F-4D97-AF65-F5344CB8AC3E}">
        <p14:creationId xmlns:p14="http://schemas.microsoft.com/office/powerpoint/2010/main" val="2883213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B72790-EA8F-4984-ADDB-7F4BF92CDA68}" type="datetimeFigureOut">
              <a:rPr lang="en-IN" smtClean="0"/>
              <a:t>10-05-2022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1B0BE0-EE23-4E58-8E11-3E5A2B865861}" type="slidenum">
              <a:rPr lang="en-IN" smtClean="0"/>
              <a:t>‹#›</a:t>
            </a:fld>
            <a:endParaRPr lang="en-IN"/>
          </a:p>
        </p:txBody>
      </p:sp>
    </p:spTree>
    <p:extLst>
      <p:ext uri="{BB962C8B-B14F-4D97-AF65-F5344CB8AC3E}">
        <p14:creationId xmlns:p14="http://schemas.microsoft.com/office/powerpoint/2010/main" val="62356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B72790-EA8F-4984-ADDB-7F4BF92CDA68}"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B0BE0-EE23-4E58-8E11-3E5A2B865861}" type="slidenum">
              <a:rPr lang="en-IN" smtClean="0"/>
              <a:t>‹#›</a:t>
            </a:fld>
            <a:endParaRPr lang="en-IN"/>
          </a:p>
        </p:txBody>
      </p:sp>
    </p:spTree>
    <p:extLst>
      <p:ext uri="{BB962C8B-B14F-4D97-AF65-F5344CB8AC3E}">
        <p14:creationId xmlns:p14="http://schemas.microsoft.com/office/powerpoint/2010/main" val="2144006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B72790-EA8F-4984-ADDB-7F4BF92CDA68}"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1B0BE0-EE23-4E58-8E11-3E5A2B865861}" type="slidenum">
              <a:rPr lang="en-IN" smtClean="0"/>
              <a:t>‹#›</a:t>
            </a:fld>
            <a:endParaRPr lang="en-IN"/>
          </a:p>
        </p:txBody>
      </p:sp>
    </p:spTree>
    <p:extLst>
      <p:ext uri="{BB962C8B-B14F-4D97-AF65-F5344CB8AC3E}">
        <p14:creationId xmlns:p14="http://schemas.microsoft.com/office/powerpoint/2010/main" val="346429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B72790-EA8F-4984-ADDB-7F4BF92CDA68}" type="datetimeFigureOut">
              <a:rPr lang="en-IN" smtClean="0"/>
              <a:t>10-05-2022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1B0BE0-EE23-4E58-8E11-3E5A2B865861}" type="slidenum">
              <a:rPr lang="en-IN" smtClean="0"/>
              <a:t>‹#›</a:t>
            </a:fld>
            <a:endParaRPr lang="en-IN"/>
          </a:p>
        </p:txBody>
      </p:sp>
    </p:spTree>
    <p:extLst>
      <p:ext uri="{BB962C8B-B14F-4D97-AF65-F5344CB8AC3E}">
        <p14:creationId xmlns:p14="http://schemas.microsoft.com/office/powerpoint/2010/main" val="3673214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1560" y="116633"/>
            <a:ext cx="7772400" cy="1152128"/>
          </a:xfrm>
        </p:spPr>
        <p:txBody>
          <a:bodyPr/>
          <a:lstStyle/>
          <a:p>
            <a:r>
              <a:rPr lang="en-IN" dirty="0" smtClean="0"/>
              <a:t>Lending Club Case Study</a:t>
            </a:r>
            <a:endParaRPr lang="en-IN" dirty="0"/>
          </a:p>
        </p:txBody>
      </p:sp>
      <p:sp>
        <p:nvSpPr>
          <p:cNvPr id="5" name="Subtitle 4"/>
          <p:cNvSpPr>
            <a:spLocks noGrp="1"/>
          </p:cNvSpPr>
          <p:nvPr>
            <p:ph type="subTitle" idx="1"/>
          </p:nvPr>
        </p:nvSpPr>
        <p:spPr>
          <a:xfrm>
            <a:off x="467544" y="1340768"/>
            <a:ext cx="8208912" cy="5112568"/>
          </a:xfrm>
        </p:spPr>
        <p:txBody>
          <a:bodyPr>
            <a:normAutofit/>
          </a:bodyPr>
          <a:lstStyle/>
          <a:p>
            <a:pPr algn="l"/>
            <a:r>
              <a:rPr lang="en-US" sz="1800" dirty="0">
                <a:solidFill>
                  <a:schemeClr val="tx1"/>
                </a:solidFill>
              </a:rPr>
              <a:t>Understanding of risk analytics in banking and financial services and understand how data is used to </a:t>
            </a:r>
            <a:r>
              <a:rPr lang="en-US" sz="1800" dirty="0" smtClean="0">
                <a:solidFill>
                  <a:schemeClr val="tx1"/>
                </a:solidFill>
              </a:rPr>
              <a:t>minimize </a:t>
            </a:r>
            <a:r>
              <a:rPr lang="en-US" sz="1800" dirty="0">
                <a:solidFill>
                  <a:schemeClr val="tx1"/>
                </a:solidFill>
              </a:rPr>
              <a:t>the risk of losing money while lending to customers</a:t>
            </a:r>
            <a:r>
              <a:rPr lang="en-US" sz="1800" dirty="0" smtClean="0">
                <a:solidFill>
                  <a:schemeClr val="tx1"/>
                </a:solidFill>
              </a:rPr>
              <a:t>.</a:t>
            </a:r>
          </a:p>
          <a:p>
            <a:pPr algn="l"/>
            <a:endParaRPr lang="en-US" sz="1800" dirty="0" smtClean="0"/>
          </a:p>
          <a:p>
            <a:pPr algn="l"/>
            <a:r>
              <a:rPr lang="en-US" sz="1800" b="1" u="sng" dirty="0">
                <a:solidFill>
                  <a:srgbClr val="FF0000"/>
                </a:solidFill>
              </a:rPr>
              <a:t>Problematic Statement</a:t>
            </a:r>
          </a:p>
          <a:p>
            <a:pPr algn="l"/>
            <a:r>
              <a:rPr lang="en-IN" sz="1800" dirty="0">
                <a:solidFill>
                  <a:schemeClr val="tx1"/>
                </a:solidFill>
              </a:rPr>
              <a:t>The Lending </a:t>
            </a:r>
            <a:r>
              <a:rPr lang="en-US" sz="1800" dirty="0">
                <a:solidFill>
                  <a:schemeClr val="tx1"/>
                </a:solidFill>
              </a:rPr>
              <a:t>company, lending loans to ‘risky’ applicants is the largest source of financial loss (called credit loss). The credit loss is the amount of money lost by the lender when the borrower refuses to pay or runs away with the money owed.</a:t>
            </a:r>
          </a:p>
          <a:p>
            <a:pPr algn="l"/>
            <a:endParaRPr lang="en-US" sz="1800" b="1" u="sng" dirty="0" smtClean="0">
              <a:solidFill>
                <a:srgbClr val="FF0000"/>
              </a:solidFill>
            </a:endParaRPr>
          </a:p>
          <a:p>
            <a:pPr algn="l"/>
            <a:r>
              <a:rPr lang="en-US" sz="1800" b="1" u="sng" dirty="0" smtClean="0">
                <a:solidFill>
                  <a:srgbClr val="FF0000"/>
                </a:solidFill>
              </a:rPr>
              <a:t>Objective</a:t>
            </a:r>
          </a:p>
          <a:p>
            <a:pPr algn="l"/>
            <a:r>
              <a:rPr lang="en-US" sz="1800" dirty="0" smtClean="0">
                <a:solidFill>
                  <a:schemeClr val="tx1"/>
                </a:solidFill>
              </a:rPr>
              <a:t>The </a:t>
            </a:r>
            <a:r>
              <a:rPr lang="en-US" sz="1800" dirty="0">
                <a:solidFill>
                  <a:schemeClr val="tx1"/>
                </a:solidFill>
              </a:rPr>
              <a:t>company wants to understand these risky loan applicants behind loan default, i.e. </a:t>
            </a:r>
            <a:r>
              <a:rPr lang="en-US" sz="1800" dirty="0">
                <a:solidFill>
                  <a:schemeClr val="tx1"/>
                </a:solidFill>
              </a:rPr>
              <a:t>the variables which are strong indicators of default.  So, the company can utilize this knowledge for its portfolio and risk assessment. </a:t>
            </a:r>
          </a:p>
          <a:p>
            <a:pPr algn="l"/>
            <a:endParaRPr lang="en-IN" sz="1800" dirty="0" smtClean="0"/>
          </a:p>
          <a:p>
            <a:pPr algn="l"/>
            <a:r>
              <a:rPr lang="en-IN" sz="1800" b="1" u="sng" dirty="0">
                <a:solidFill>
                  <a:srgbClr val="FF0000"/>
                </a:solidFill>
              </a:rPr>
              <a:t>Approach</a:t>
            </a:r>
          </a:p>
          <a:p>
            <a:pPr algn="l"/>
            <a:r>
              <a:rPr lang="en-IN" sz="1800" dirty="0">
                <a:solidFill>
                  <a:schemeClr val="tx1"/>
                </a:solidFill>
              </a:rPr>
              <a:t>Using </a:t>
            </a:r>
            <a:r>
              <a:rPr lang="en-US" sz="1800" dirty="0">
                <a:solidFill>
                  <a:schemeClr val="tx1"/>
                </a:solidFill>
              </a:rPr>
              <a:t>Exploratory Data Analysis is the aim of this case study</a:t>
            </a:r>
            <a:endParaRPr lang="en-IN" sz="1800" dirty="0">
              <a:solidFill>
                <a:schemeClr val="tx1"/>
              </a:solidFill>
            </a:endParaRPr>
          </a:p>
        </p:txBody>
      </p:sp>
    </p:spTree>
    <p:extLst>
      <p:ext uri="{BB962C8B-B14F-4D97-AF65-F5344CB8AC3E}">
        <p14:creationId xmlns:p14="http://schemas.microsoft.com/office/powerpoint/2010/main" val="2005076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1560" y="116633"/>
            <a:ext cx="7772400" cy="1152128"/>
          </a:xfrm>
        </p:spPr>
        <p:txBody>
          <a:bodyPr/>
          <a:lstStyle/>
          <a:p>
            <a:r>
              <a:rPr lang="en-IN" dirty="0" smtClean="0"/>
              <a:t>Approach Using EDA</a:t>
            </a:r>
            <a:endParaRPr lang="en-IN" dirty="0"/>
          </a:p>
        </p:txBody>
      </p:sp>
      <p:sp>
        <p:nvSpPr>
          <p:cNvPr id="5" name="Subtitle 4"/>
          <p:cNvSpPr>
            <a:spLocks noGrp="1"/>
          </p:cNvSpPr>
          <p:nvPr>
            <p:ph type="subTitle" idx="1"/>
          </p:nvPr>
        </p:nvSpPr>
        <p:spPr>
          <a:xfrm>
            <a:off x="467544" y="1340768"/>
            <a:ext cx="8208912" cy="5112568"/>
          </a:xfrm>
        </p:spPr>
        <p:txBody>
          <a:bodyPr>
            <a:normAutofit/>
          </a:bodyPr>
          <a:lstStyle/>
          <a:p>
            <a:pPr marL="285750" indent="-285750" algn="l">
              <a:buFont typeface="Arial" pitchFamily="34" charset="0"/>
              <a:buChar char="•"/>
            </a:pPr>
            <a:r>
              <a:rPr lang="en-IN" sz="1800" dirty="0" smtClean="0">
                <a:solidFill>
                  <a:schemeClr val="tx1"/>
                </a:solidFill>
              </a:rPr>
              <a:t>Necessary libraries of python were imported.</a:t>
            </a:r>
          </a:p>
          <a:p>
            <a:pPr marL="285750" indent="-285750" algn="l">
              <a:buFont typeface="Arial" pitchFamily="34" charset="0"/>
              <a:buChar char="•"/>
            </a:pPr>
            <a:r>
              <a:rPr lang="en-IN" sz="1800" dirty="0" smtClean="0">
                <a:solidFill>
                  <a:schemeClr val="tx1"/>
                </a:solidFill>
              </a:rPr>
              <a:t>The </a:t>
            </a:r>
            <a:r>
              <a:rPr lang="en-IN" sz="1800" dirty="0" err="1" smtClean="0">
                <a:solidFill>
                  <a:schemeClr val="tx1"/>
                </a:solidFill>
              </a:rPr>
              <a:t>csv</a:t>
            </a:r>
            <a:r>
              <a:rPr lang="en-IN" sz="1800" dirty="0" smtClean="0">
                <a:solidFill>
                  <a:schemeClr val="tx1"/>
                </a:solidFill>
              </a:rPr>
              <a:t> data was read and stored in </a:t>
            </a:r>
            <a:r>
              <a:rPr lang="en-IN" sz="1800" dirty="0" err="1" smtClean="0">
                <a:solidFill>
                  <a:schemeClr val="tx1"/>
                </a:solidFill>
              </a:rPr>
              <a:t>loan_data</a:t>
            </a:r>
            <a:r>
              <a:rPr lang="en-IN" sz="1800" dirty="0" smtClean="0">
                <a:solidFill>
                  <a:schemeClr val="tx1"/>
                </a:solidFill>
              </a:rPr>
              <a:t>.</a:t>
            </a:r>
          </a:p>
          <a:p>
            <a:pPr algn="l"/>
            <a:r>
              <a:rPr lang="en-IN" sz="1800" b="1" u="sng" dirty="0" smtClean="0">
                <a:solidFill>
                  <a:srgbClr val="00B050"/>
                </a:solidFill>
              </a:rPr>
              <a:t>Data Exploration</a:t>
            </a:r>
          </a:p>
          <a:p>
            <a:pPr marL="285750" indent="-285750" algn="l">
              <a:buFont typeface="Arial" pitchFamily="34" charset="0"/>
              <a:buChar char="•"/>
            </a:pPr>
            <a:r>
              <a:rPr lang="en-US" sz="1800" dirty="0" smtClean="0">
                <a:solidFill>
                  <a:schemeClr val="tx1"/>
                </a:solidFill>
              </a:rPr>
              <a:t>how </a:t>
            </a:r>
            <a:r>
              <a:rPr lang="en-US" sz="1800" dirty="0">
                <a:solidFill>
                  <a:schemeClr val="tx1"/>
                </a:solidFill>
              </a:rPr>
              <a:t>may rows</a:t>
            </a:r>
          </a:p>
          <a:p>
            <a:pPr marL="285750" indent="-285750" algn="l">
              <a:buFont typeface="Arial" pitchFamily="34" charset="0"/>
              <a:buChar char="•"/>
            </a:pPr>
            <a:r>
              <a:rPr lang="en-US" sz="1800" dirty="0" smtClean="0">
                <a:solidFill>
                  <a:schemeClr val="tx1"/>
                </a:solidFill>
              </a:rPr>
              <a:t>head </a:t>
            </a:r>
            <a:r>
              <a:rPr lang="en-US" sz="1800" dirty="0">
                <a:solidFill>
                  <a:schemeClr val="tx1"/>
                </a:solidFill>
              </a:rPr>
              <a:t>function (first 5 rows)</a:t>
            </a:r>
          </a:p>
          <a:p>
            <a:pPr marL="285750" indent="-285750" algn="l">
              <a:buFont typeface="Arial" pitchFamily="34" charset="0"/>
              <a:buChar char="•"/>
            </a:pPr>
            <a:r>
              <a:rPr lang="en-US" sz="1800" dirty="0" smtClean="0">
                <a:solidFill>
                  <a:schemeClr val="tx1"/>
                </a:solidFill>
              </a:rPr>
              <a:t>info </a:t>
            </a:r>
            <a:r>
              <a:rPr lang="en-US" sz="1800" dirty="0">
                <a:solidFill>
                  <a:schemeClr val="tx1"/>
                </a:solidFill>
              </a:rPr>
              <a:t>function </a:t>
            </a:r>
            <a:endParaRPr lang="en-US" sz="1800" dirty="0" smtClean="0">
              <a:solidFill>
                <a:schemeClr val="tx1"/>
              </a:solidFill>
            </a:endParaRPr>
          </a:p>
          <a:p>
            <a:pPr marL="285750" indent="-285750" algn="l">
              <a:buFont typeface="Arial" pitchFamily="34" charset="0"/>
              <a:buChar char="•"/>
            </a:pPr>
            <a:r>
              <a:rPr lang="en-US" sz="1800" dirty="0" smtClean="0">
                <a:solidFill>
                  <a:schemeClr val="tx1"/>
                </a:solidFill>
              </a:rPr>
              <a:t>Describe function to check the mean, max, mode</a:t>
            </a:r>
            <a:endParaRPr lang="en-US" sz="1800" dirty="0">
              <a:solidFill>
                <a:schemeClr val="tx1"/>
              </a:solidFill>
            </a:endParaRPr>
          </a:p>
          <a:p>
            <a:pPr marL="285750" indent="-285750" algn="l">
              <a:buFont typeface="Arial" pitchFamily="34" charset="0"/>
              <a:buChar char="•"/>
            </a:pPr>
            <a:r>
              <a:rPr lang="en-US" sz="1800" dirty="0" smtClean="0">
                <a:solidFill>
                  <a:schemeClr val="tx1"/>
                </a:solidFill>
              </a:rPr>
              <a:t>shape </a:t>
            </a:r>
            <a:r>
              <a:rPr lang="en-US" sz="1800" dirty="0">
                <a:solidFill>
                  <a:schemeClr val="tx1"/>
                </a:solidFill>
              </a:rPr>
              <a:t>attribute</a:t>
            </a:r>
          </a:p>
          <a:p>
            <a:pPr marL="285750" indent="-285750" algn="l">
              <a:buFont typeface="Arial" pitchFamily="34" charset="0"/>
              <a:buChar char="•"/>
            </a:pPr>
            <a:r>
              <a:rPr lang="en-US" sz="1800" dirty="0" err="1" smtClean="0">
                <a:solidFill>
                  <a:schemeClr val="tx1"/>
                </a:solidFill>
              </a:rPr>
              <a:t>isnull</a:t>
            </a:r>
            <a:endParaRPr lang="en-IN" sz="1800" dirty="0">
              <a:solidFill>
                <a:schemeClr val="tx1"/>
              </a:solidFill>
            </a:endParaRPr>
          </a:p>
          <a:p>
            <a:pPr algn="l"/>
            <a:r>
              <a:rPr lang="en-IN" sz="1800" b="1" u="sng" dirty="0" smtClean="0">
                <a:solidFill>
                  <a:srgbClr val="00B050"/>
                </a:solidFill>
              </a:rPr>
              <a:t>Data Cleaning</a:t>
            </a:r>
          </a:p>
          <a:p>
            <a:pPr marL="285750" indent="-285750" algn="l">
              <a:buFont typeface="Arial" pitchFamily="34" charset="0"/>
              <a:buChar char="•"/>
            </a:pPr>
            <a:r>
              <a:rPr lang="en-IN" sz="1800" dirty="0" smtClean="0">
                <a:solidFill>
                  <a:schemeClr val="tx1"/>
                </a:solidFill>
              </a:rPr>
              <a:t>Drop all columns containing NA values.</a:t>
            </a:r>
          </a:p>
          <a:p>
            <a:pPr marL="285750" indent="-285750" algn="l">
              <a:buFont typeface="Arial" pitchFamily="34" charset="0"/>
              <a:buChar char="•"/>
            </a:pPr>
            <a:r>
              <a:rPr lang="en-IN" sz="1800" dirty="0" smtClean="0">
                <a:solidFill>
                  <a:schemeClr val="tx1"/>
                </a:solidFill>
              </a:rPr>
              <a:t>Removing Single value columns.</a:t>
            </a:r>
          </a:p>
          <a:p>
            <a:pPr marL="285750" indent="-285750" algn="l">
              <a:buFont typeface="Arial" pitchFamily="34" charset="0"/>
              <a:buChar char="•"/>
            </a:pPr>
            <a:r>
              <a:rPr lang="en-IN" sz="1800" dirty="0" smtClean="0">
                <a:solidFill>
                  <a:schemeClr val="tx1"/>
                </a:solidFill>
              </a:rPr>
              <a:t>Removing irrelevant columns which doesn’t contribute to </a:t>
            </a:r>
            <a:r>
              <a:rPr lang="en-US" sz="1800" dirty="0">
                <a:solidFill>
                  <a:schemeClr val="tx1"/>
                </a:solidFill>
              </a:rPr>
              <a:t>loan </a:t>
            </a:r>
            <a:r>
              <a:rPr lang="en-US" sz="1800" dirty="0" smtClean="0">
                <a:solidFill>
                  <a:schemeClr val="tx1"/>
                </a:solidFill>
              </a:rPr>
              <a:t>defaulting.</a:t>
            </a:r>
          </a:p>
          <a:p>
            <a:pPr marL="285750" indent="-285750" algn="l">
              <a:buFont typeface="Arial" pitchFamily="34" charset="0"/>
              <a:buChar char="•"/>
            </a:pPr>
            <a:r>
              <a:rPr lang="en-US" sz="1800" dirty="0" smtClean="0">
                <a:solidFill>
                  <a:schemeClr val="tx1"/>
                </a:solidFill>
              </a:rPr>
              <a:t>Goal is </a:t>
            </a:r>
            <a:r>
              <a:rPr lang="en-US" sz="1800" dirty="0">
                <a:solidFill>
                  <a:schemeClr val="tx1"/>
                </a:solidFill>
              </a:rPr>
              <a:t>either fully paid or charged off loans, so current loans is not </a:t>
            </a:r>
            <a:r>
              <a:rPr lang="en-US" sz="1800" dirty="0" smtClean="0">
                <a:solidFill>
                  <a:schemeClr val="tx1"/>
                </a:solidFill>
              </a:rPr>
              <a:t>required.</a:t>
            </a:r>
          </a:p>
          <a:p>
            <a:pPr marL="285750" indent="-285750" algn="l">
              <a:buFont typeface="Arial" pitchFamily="34" charset="0"/>
              <a:buChar char="•"/>
            </a:pPr>
            <a:r>
              <a:rPr lang="en-US" sz="1800" dirty="0" smtClean="0">
                <a:solidFill>
                  <a:schemeClr val="tx1"/>
                </a:solidFill>
              </a:rPr>
              <a:t>Found out </a:t>
            </a:r>
            <a:r>
              <a:rPr lang="en-IN" sz="1800" dirty="0" err="1" smtClean="0">
                <a:solidFill>
                  <a:schemeClr val="tx1"/>
                </a:solidFill>
              </a:rPr>
              <a:t>emp_length</a:t>
            </a:r>
            <a:r>
              <a:rPr lang="en-IN" sz="1800" dirty="0" smtClean="0">
                <a:solidFill>
                  <a:schemeClr val="tx1"/>
                </a:solidFill>
              </a:rPr>
              <a:t> </a:t>
            </a:r>
            <a:r>
              <a:rPr lang="en-IN" sz="1800" dirty="0">
                <a:solidFill>
                  <a:schemeClr val="tx1"/>
                </a:solidFill>
              </a:rPr>
              <a:t>and </a:t>
            </a:r>
            <a:r>
              <a:rPr lang="en-IN" sz="1800" dirty="0" err="1">
                <a:solidFill>
                  <a:schemeClr val="tx1"/>
                </a:solidFill>
              </a:rPr>
              <a:t>revol_util</a:t>
            </a:r>
            <a:r>
              <a:rPr lang="en-IN" sz="1800" dirty="0">
                <a:solidFill>
                  <a:schemeClr val="tx1"/>
                </a:solidFill>
              </a:rPr>
              <a:t> are </a:t>
            </a:r>
            <a:r>
              <a:rPr lang="en-IN" sz="1800" dirty="0" smtClean="0">
                <a:solidFill>
                  <a:schemeClr val="tx1"/>
                </a:solidFill>
              </a:rPr>
              <a:t>missing values</a:t>
            </a:r>
            <a:endParaRPr lang="en-US" sz="1800" dirty="0">
              <a:solidFill>
                <a:schemeClr val="tx1"/>
              </a:solidFill>
            </a:endParaRPr>
          </a:p>
          <a:p>
            <a:pPr marL="285750" indent="-285750" algn="l">
              <a:buFont typeface="Arial" pitchFamily="34" charset="0"/>
              <a:buChar char="•"/>
            </a:pPr>
            <a:endParaRPr lang="en-IN" sz="1800" dirty="0">
              <a:solidFill>
                <a:schemeClr val="tx1"/>
              </a:solidFill>
            </a:endParaRPr>
          </a:p>
        </p:txBody>
      </p:sp>
    </p:spTree>
    <p:extLst>
      <p:ext uri="{BB962C8B-B14F-4D97-AF65-F5344CB8AC3E}">
        <p14:creationId xmlns:p14="http://schemas.microsoft.com/office/powerpoint/2010/main" val="3355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4294967295"/>
          </p:nvPr>
        </p:nvSpPr>
        <p:spPr>
          <a:xfrm>
            <a:off x="107504" y="188640"/>
            <a:ext cx="8207375" cy="6264696"/>
          </a:xfrm>
        </p:spPr>
        <p:txBody>
          <a:bodyPr>
            <a:normAutofit/>
          </a:bodyPr>
          <a:lstStyle/>
          <a:p>
            <a:pPr marL="0" indent="0" algn="l">
              <a:buNone/>
            </a:pPr>
            <a:r>
              <a:rPr lang="en-IN" sz="1800" b="1" u="sng" dirty="0" smtClean="0">
                <a:solidFill>
                  <a:srgbClr val="00B050"/>
                </a:solidFill>
              </a:rPr>
              <a:t>Data Visualization</a:t>
            </a:r>
          </a:p>
          <a:p>
            <a:pPr marL="285750" indent="-285750" algn="l">
              <a:buFont typeface="Arial" pitchFamily="34" charset="0"/>
              <a:buChar char="•"/>
            </a:pPr>
            <a:r>
              <a:rPr lang="en-IN" sz="1800" dirty="0" smtClean="0">
                <a:solidFill>
                  <a:schemeClr val="tx1"/>
                </a:solidFill>
              </a:rPr>
              <a:t>Doing a </a:t>
            </a:r>
            <a:r>
              <a:rPr lang="en-IN" sz="1800" dirty="0" err="1" smtClean="0">
                <a:solidFill>
                  <a:schemeClr val="tx1"/>
                </a:solidFill>
              </a:rPr>
              <a:t>univariate</a:t>
            </a:r>
            <a:r>
              <a:rPr lang="en-IN" sz="1800" dirty="0" smtClean="0">
                <a:solidFill>
                  <a:schemeClr val="tx1"/>
                </a:solidFill>
              </a:rPr>
              <a:t> analysis by this plot on the annual income</a:t>
            </a:r>
          </a:p>
          <a:p>
            <a:pPr marL="285750" indent="-285750" algn="l">
              <a:buFont typeface="Arial" pitchFamily="34" charset="0"/>
              <a:buChar char="•"/>
            </a:pPr>
            <a:r>
              <a:rPr lang="en-IN" sz="1800" dirty="0" smtClean="0"/>
              <a:t>Performing a bivariate analysis by visualizing categorized data</a:t>
            </a:r>
          </a:p>
          <a:p>
            <a:pPr marL="285750" indent="-285750" algn="l">
              <a:buFont typeface="Arial" pitchFamily="34" charset="0"/>
              <a:buChar char="•"/>
            </a:pPr>
            <a:r>
              <a:rPr lang="en-IN" sz="1800" dirty="0" smtClean="0"/>
              <a:t>Using box plots, </a:t>
            </a:r>
            <a:r>
              <a:rPr lang="en-IN" sz="1800" dirty="0" err="1" smtClean="0"/>
              <a:t>dist</a:t>
            </a:r>
            <a:r>
              <a:rPr lang="en-IN" sz="1800" dirty="0" smtClean="0"/>
              <a:t> plot to analyse the data.</a:t>
            </a:r>
          </a:p>
          <a:p>
            <a:pPr marL="0" indent="0" algn="l">
              <a:buNone/>
            </a:pPr>
            <a:endParaRPr lang="en-IN" sz="1800" dirty="0" smtClean="0"/>
          </a:p>
        </p:txBody>
      </p:sp>
    </p:spTree>
    <p:extLst>
      <p:ext uri="{BB962C8B-B14F-4D97-AF65-F5344CB8AC3E}">
        <p14:creationId xmlns:p14="http://schemas.microsoft.com/office/powerpoint/2010/main" val="168432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1560" y="116633"/>
            <a:ext cx="7772400" cy="1152128"/>
          </a:xfrm>
        </p:spPr>
        <p:txBody>
          <a:bodyPr/>
          <a:lstStyle/>
          <a:p>
            <a:r>
              <a:rPr lang="en-IN" dirty="0" smtClean="0"/>
              <a:t>Final Observation</a:t>
            </a:r>
            <a:endParaRPr lang="en-IN" dirty="0"/>
          </a:p>
        </p:txBody>
      </p:sp>
      <p:sp>
        <p:nvSpPr>
          <p:cNvPr id="5" name="Subtitle 4"/>
          <p:cNvSpPr>
            <a:spLocks noGrp="1"/>
          </p:cNvSpPr>
          <p:nvPr>
            <p:ph type="subTitle" idx="1"/>
          </p:nvPr>
        </p:nvSpPr>
        <p:spPr>
          <a:xfrm>
            <a:off x="467544" y="1340768"/>
            <a:ext cx="8208912" cy="5112568"/>
          </a:xfrm>
        </p:spPr>
        <p:txBody>
          <a:bodyPr>
            <a:normAutofit/>
          </a:bodyPr>
          <a:lstStyle/>
          <a:p>
            <a:pPr marL="285750" indent="-285750" algn="l">
              <a:buFont typeface="Arial" pitchFamily="34" charset="0"/>
              <a:buChar char="•"/>
            </a:pPr>
            <a:r>
              <a:rPr lang="en-US" sz="1800" dirty="0">
                <a:solidFill>
                  <a:schemeClr val="tx1"/>
                </a:solidFill>
              </a:rPr>
              <a:t>Applicants who applied and defaulted have no significant difference in </a:t>
            </a:r>
            <a:r>
              <a:rPr lang="en-US" sz="1800" dirty="0" err="1">
                <a:solidFill>
                  <a:schemeClr val="tx1"/>
                </a:solidFill>
              </a:rPr>
              <a:t>loan_amounts</a:t>
            </a:r>
            <a:r>
              <a:rPr lang="en-US" sz="1800" dirty="0">
                <a:solidFill>
                  <a:schemeClr val="tx1"/>
                </a:solidFill>
              </a:rPr>
              <a:t>.</a:t>
            </a:r>
          </a:p>
          <a:p>
            <a:pPr marL="285750" indent="-285750" algn="l">
              <a:buFont typeface="Arial" pitchFamily="34" charset="0"/>
              <a:buChar char="•"/>
            </a:pPr>
            <a:r>
              <a:rPr lang="en-US" sz="1800" dirty="0">
                <a:solidFill>
                  <a:schemeClr val="tx1"/>
                </a:solidFill>
              </a:rPr>
              <a:t>For grade G and interest rate above </a:t>
            </a:r>
            <a:r>
              <a:rPr lang="en-US" sz="1800">
                <a:solidFill>
                  <a:schemeClr val="tx1"/>
                </a:solidFill>
              </a:rPr>
              <a:t>20</a:t>
            </a:r>
            <a:r>
              <a:rPr lang="en-US" sz="1800" smtClean="0">
                <a:solidFill>
                  <a:schemeClr val="tx1"/>
                </a:solidFill>
              </a:rPr>
              <a:t>%</a:t>
            </a:r>
            <a:endParaRPr lang="en-US" sz="1800" dirty="0">
              <a:solidFill>
                <a:schemeClr val="tx1"/>
              </a:solidFill>
            </a:endParaRPr>
          </a:p>
        </p:txBody>
      </p:sp>
    </p:spTree>
    <p:extLst>
      <p:ext uri="{BB962C8B-B14F-4D97-AF65-F5344CB8AC3E}">
        <p14:creationId xmlns:p14="http://schemas.microsoft.com/office/powerpoint/2010/main" val="3961476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186</Words>
  <Application>Microsoft Office PowerPoint</Application>
  <PresentationFormat>On-screen Show (4:3)</PresentationFormat>
  <Paragraphs>34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Lending Club Case Study</vt:lpstr>
      <vt:lpstr>Approach Using EDA</vt:lpstr>
      <vt:lpstr>PowerPoint Presentation</vt:lpstr>
      <vt:lpstr>Final Observation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Siddarth</dc:creator>
  <cp:lastModifiedBy>Siddarth</cp:lastModifiedBy>
  <cp:revision>8</cp:revision>
  <dcterms:created xsi:type="dcterms:W3CDTF">2022-05-09T18:56:04Z</dcterms:created>
  <dcterms:modified xsi:type="dcterms:W3CDTF">2022-05-09T20:13:26Z</dcterms:modified>
</cp:coreProperties>
</file>