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7" r:id="rId10"/>
    <p:sldId id="268" r:id="rId11"/>
    <p:sldId id="269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E7E8A-957A-4BF9-B1E6-7A10F993919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36899F-950F-4A6E-BCE0-A167824882FC}">
      <dgm:prSet/>
      <dgm:spPr/>
      <dgm:t>
        <a:bodyPr/>
        <a:lstStyle/>
        <a:p>
          <a:r>
            <a:rPr lang="en-US" b="1"/>
            <a:t>How These Findings Help:</a:t>
          </a:r>
          <a:endParaRPr lang="en-US"/>
        </a:p>
      </dgm:t>
    </dgm:pt>
    <dgm:pt modelId="{C02A9AF3-C7BD-4AC8-B2D5-36041DB8BB95}" type="parTrans" cxnId="{D02A626E-1C7A-4772-B74D-BD9300CFA38D}">
      <dgm:prSet/>
      <dgm:spPr/>
      <dgm:t>
        <a:bodyPr/>
        <a:lstStyle/>
        <a:p>
          <a:endParaRPr lang="en-US"/>
        </a:p>
      </dgm:t>
    </dgm:pt>
    <dgm:pt modelId="{95584D57-9960-478A-BB8F-12A361ECF62F}" type="sibTrans" cxnId="{D02A626E-1C7A-4772-B74D-BD9300CFA38D}">
      <dgm:prSet/>
      <dgm:spPr/>
      <dgm:t>
        <a:bodyPr/>
        <a:lstStyle/>
        <a:p>
          <a:endParaRPr lang="en-US"/>
        </a:p>
      </dgm:t>
    </dgm:pt>
    <dgm:pt modelId="{FA0A24A4-80A6-46E5-BEAE-95B7B110545F}">
      <dgm:prSet/>
      <dgm:spPr/>
      <dgm:t>
        <a:bodyPr/>
        <a:lstStyle/>
        <a:p>
          <a:r>
            <a:rPr lang="en-US"/>
            <a:t>Tailor policies to regional demographics and preferences.</a:t>
          </a:r>
        </a:p>
      </dgm:t>
    </dgm:pt>
    <dgm:pt modelId="{055132CD-9F63-47F6-8B37-9D377CA3C2DD}" type="parTrans" cxnId="{544BB3D7-0939-4CE9-9169-45545EC8E0C2}">
      <dgm:prSet/>
      <dgm:spPr/>
      <dgm:t>
        <a:bodyPr/>
        <a:lstStyle/>
        <a:p>
          <a:endParaRPr lang="en-US"/>
        </a:p>
      </dgm:t>
    </dgm:pt>
    <dgm:pt modelId="{56E71C3D-DD60-48DE-BD42-646144390100}" type="sibTrans" cxnId="{544BB3D7-0939-4CE9-9169-45545EC8E0C2}">
      <dgm:prSet/>
      <dgm:spPr/>
      <dgm:t>
        <a:bodyPr/>
        <a:lstStyle/>
        <a:p>
          <a:endParaRPr lang="en-US"/>
        </a:p>
      </dgm:t>
    </dgm:pt>
    <dgm:pt modelId="{9B977E3D-F953-4CDE-B644-98E73D9F2982}">
      <dgm:prSet/>
      <dgm:spPr/>
      <dgm:t>
        <a:bodyPr/>
        <a:lstStyle/>
        <a:p>
          <a:r>
            <a:rPr lang="en-US"/>
            <a:t>Promote wellness programs to reduce risks and costs.</a:t>
          </a:r>
        </a:p>
      </dgm:t>
    </dgm:pt>
    <dgm:pt modelId="{A40822AF-4549-41ED-A56C-FD0A4D99FB56}" type="parTrans" cxnId="{E6FB8ED2-84D7-4781-B76A-69AD7ECC3AAA}">
      <dgm:prSet/>
      <dgm:spPr/>
      <dgm:t>
        <a:bodyPr/>
        <a:lstStyle/>
        <a:p>
          <a:endParaRPr lang="en-US"/>
        </a:p>
      </dgm:t>
    </dgm:pt>
    <dgm:pt modelId="{F401079B-0A35-4645-B03B-A94E2664D557}" type="sibTrans" cxnId="{E6FB8ED2-84D7-4781-B76A-69AD7ECC3AAA}">
      <dgm:prSet/>
      <dgm:spPr/>
      <dgm:t>
        <a:bodyPr/>
        <a:lstStyle/>
        <a:p>
          <a:endParaRPr lang="en-US"/>
        </a:p>
      </dgm:t>
    </dgm:pt>
    <dgm:pt modelId="{48B7E79F-5D56-4E2D-B1B0-24553D26E676}">
      <dgm:prSet/>
      <dgm:spPr/>
      <dgm:t>
        <a:bodyPr/>
        <a:lstStyle/>
        <a:p>
          <a:r>
            <a:rPr lang="en-US"/>
            <a:t>Highlight sustainability initiatives in marketing campaigns.</a:t>
          </a:r>
        </a:p>
      </dgm:t>
    </dgm:pt>
    <dgm:pt modelId="{5582A679-825C-419C-BB85-F8169BA91378}" type="parTrans" cxnId="{ACEB2492-9BFB-4361-9611-434E3FC9C414}">
      <dgm:prSet/>
      <dgm:spPr/>
      <dgm:t>
        <a:bodyPr/>
        <a:lstStyle/>
        <a:p>
          <a:endParaRPr lang="en-US"/>
        </a:p>
      </dgm:t>
    </dgm:pt>
    <dgm:pt modelId="{032B9CAD-10D6-4699-8B74-91C88BAFADED}" type="sibTrans" cxnId="{ACEB2492-9BFB-4361-9611-434E3FC9C414}">
      <dgm:prSet/>
      <dgm:spPr/>
      <dgm:t>
        <a:bodyPr/>
        <a:lstStyle/>
        <a:p>
          <a:endParaRPr lang="en-US"/>
        </a:p>
      </dgm:t>
    </dgm:pt>
    <dgm:pt modelId="{F3F38531-AF4C-491D-ABA2-40BBCB82E9A1}" type="pres">
      <dgm:prSet presAssocID="{DE0E7E8A-957A-4BF9-B1E6-7A10F9939191}" presName="matrix" presStyleCnt="0">
        <dgm:presLayoutVars>
          <dgm:chMax val="1"/>
          <dgm:dir/>
          <dgm:resizeHandles val="exact"/>
        </dgm:presLayoutVars>
      </dgm:prSet>
      <dgm:spPr/>
    </dgm:pt>
    <dgm:pt modelId="{F8B8FD31-B3FE-474F-A8CC-6965D6232110}" type="pres">
      <dgm:prSet presAssocID="{DE0E7E8A-957A-4BF9-B1E6-7A10F9939191}" presName="diamond" presStyleLbl="bgShp" presStyleIdx="0" presStyleCnt="1"/>
      <dgm:spPr/>
    </dgm:pt>
    <dgm:pt modelId="{CD45CF68-7AA4-4D00-98E8-A8D95536E725}" type="pres">
      <dgm:prSet presAssocID="{DE0E7E8A-957A-4BF9-B1E6-7A10F993919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6FDC8B-10FC-4747-B5DC-4D9AC52804B7}" type="pres">
      <dgm:prSet presAssocID="{DE0E7E8A-957A-4BF9-B1E6-7A10F993919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4A06C01-3DFB-447E-B5B3-179A3C44EFCF}" type="pres">
      <dgm:prSet presAssocID="{DE0E7E8A-957A-4BF9-B1E6-7A10F993919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FA933F2-E744-4735-A075-BA92426DD31E}" type="pres">
      <dgm:prSet presAssocID="{DE0E7E8A-957A-4BF9-B1E6-7A10F993919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E6E535-EB48-4548-AD07-7992A58C27E5}" type="presOf" srcId="{C936899F-950F-4A6E-BCE0-A167824882FC}" destId="{CD45CF68-7AA4-4D00-98E8-A8D95536E725}" srcOrd="0" destOrd="0" presId="urn:microsoft.com/office/officeart/2005/8/layout/matrix3"/>
    <dgm:cxn modelId="{362E234B-EBFD-4A21-ACBB-C9D7615C8ED9}" type="presOf" srcId="{48B7E79F-5D56-4E2D-B1B0-24553D26E676}" destId="{8FA933F2-E744-4735-A075-BA92426DD31E}" srcOrd="0" destOrd="0" presId="urn:microsoft.com/office/officeart/2005/8/layout/matrix3"/>
    <dgm:cxn modelId="{D02A626E-1C7A-4772-B74D-BD9300CFA38D}" srcId="{DE0E7E8A-957A-4BF9-B1E6-7A10F9939191}" destId="{C936899F-950F-4A6E-BCE0-A167824882FC}" srcOrd="0" destOrd="0" parTransId="{C02A9AF3-C7BD-4AC8-B2D5-36041DB8BB95}" sibTransId="{95584D57-9960-478A-BB8F-12A361ECF62F}"/>
    <dgm:cxn modelId="{11A36D53-79BA-4095-8B8B-F291AFDEAFAF}" type="presOf" srcId="{FA0A24A4-80A6-46E5-BEAE-95B7B110545F}" destId="{206FDC8B-10FC-4747-B5DC-4D9AC52804B7}" srcOrd="0" destOrd="0" presId="urn:microsoft.com/office/officeart/2005/8/layout/matrix3"/>
    <dgm:cxn modelId="{548AD176-9048-4B95-8693-0E24C446955D}" type="presOf" srcId="{DE0E7E8A-957A-4BF9-B1E6-7A10F9939191}" destId="{F3F38531-AF4C-491D-ABA2-40BBCB82E9A1}" srcOrd="0" destOrd="0" presId="urn:microsoft.com/office/officeart/2005/8/layout/matrix3"/>
    <dgm:cxn modelId="{D732FE7F-1C6E-40E5-BFFB-6DD16CCD3A22}" type="presOf" srcId="{9B977E3D-F953-4CDE-B644-98E73D9F2982}" destId="{04A06C01-3DFB-447E-B5B3-179A3C44EFCF}" srcOrd="0" destOrd="0" presId="urn:microsoft.com/office/officeart/2005/8/layout/matrix3"/>
    <dgm:cxn modelId="{ACEB2492-9BFB-4361-9611-434E3FC9C414}" srcId="{DE0E7E8A-957A-4BF9-B1E6-7A10F9939191}" destId="{48B7E79F-5D56-4E2D-B1B0-24553D26E676}" srcOrd="3" destOrd="0" parTransId="{5582A679-825C-419C-BB85-F8169BA91378}" sibTransId="{032B9CAD-10D6-4699-8B74-91C88BAFADED}"/>
    <dgm:cxn modelId="{E6FB8ED2-84D7-4781-B76A-69AD7ECC3AAA}" srcId="{DE0E7E8A-957A-4BF9-B1E6-7A10F9939191}" destId="{9B977E3D-F953-4CDE-B644-98E73D9F2982}" srcOrd="2" destOrd="0" parTransId="{A40822AF-4549-41ED-A56C-FD0A4D99FB56}" sibTransId="{F401079B-0A35-4645-B03B-A94E2664D557}"/>
    <dgm:cxn modelId="{544BB3D7-0939-4CE9-9169-45545EC8E0C2}" srcId="{DE0E7E8A-957A-4BF9-B1E6-7A10F9939191}" destId="{FA0A24A4-80A6-46E5-BEAE-95B7B110545F}" srcOrd="1" destOrd="0" parTransId="{055132CD-9F63-47F6-8B37-9D377CA3C2DD}" sibTransId="{56E71C3D-DD60-48DE-BD42-646144390100}"/>
    <dgm:cxn modelId="{5CB77912-8640-4250-8EFC-E91687C509B4}" type="presParOf" srcId="{F3F38531-AF4C-491D-ABA2-40BBCB82E9A1}" destId="{F8B8FD31-B3FE-474F-A8CC-6965D6232110}" srcOrd="0" destOrd="0" presId="urn:microsoft.com/office/officeart/2005/8/layout/matrix3"/>
    <dgm:cxn modelId="{0F4228C7-5A94-4EE9-9380-2538608A8B00}" type="presParOf" srcId="{F3F38531-AF4C-491D-ABA2-40BBCB82E9A1}" destId="{CD45CF68-7AA4-4D00-98E8-A8D95536E725}" srcOrd="1" destOrd="0" presId="urn:microsoft.com/office/officeart/2005/8/layout/matrix3"/>
    <dgm:cxn modelId="{F9BC2562-09DA-4DA5-BD52-3C26CE2D5154}" type="presParOf" srcId="{F3F38531-AF4C-491D-ABA2-40BBCB82E9A1}" destId="{206FDC8B-10FC-4747-B5DC-4D9AC52804B7}" srcOrd="2" destOrd="0" presId="urn:microsoft.com/office/officeart/2005/8/layout/matrix3"/>
    <dgm:cxn modelId="{EB4A61BE-E349-4AA6-8E1E-A90DDB1D3F9B}" type="presParOf" srcId="{F3F38531-AF4C-491D-ABA2-40BBCB82E9A1}" destId="{04A06C01-3DFB-447E-B5B3-179A3C44EFCF}" srcOrd="3" destOrd="0" presId="urn:microsoft.com/office/officeart/2005/8/layout/matrix3"/>
    <dgm:cxn modelId="{66A6E35F-8327-4D8E-B0F2-E9A8C36827E6}" type="presParOf" srcId="{F3F38531-AF4C-491D-ABA2-40BBCB82E9A1}" destId="{8FA933F2-E744-4735-A075-BA92426DD31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8FD31-B3FE-474F-A8CC-6965D6232110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CF68-7AA4-4D00-98E8-A8D95536E725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How These Findings Help:</a:t>
          </a:r>
          <a:endParaRPr lang="en-US" sz="2200" kern="1200"/>
        </a:p>
      </dsp:txBody>
      <dsp:txXfrm>
        <a:off x="1011204" y="630714"/>
        <a:ext cx="1946396" cy="1946396"/>
      </dsp:txXfrm>
    </dsp:sp>
    <dsp:sp modelId="{206FDC8B-10FC-4747-B5DC-4D9AC52804B7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Tailor policies to regional demographics and preferences.</a:t>
          </a:r>
        </a:p>
      </dsp:txBody>
      <dsp:txXfrm>
        <a:off x="3334113" y="630714"/>
        <a:ext cx="1946396" cy="1946396"/>
      </dsp:txXfrm>
    </dsp:sp>
    <dsp:sp modelId="{04A06C01-3DFB-447E-B5B3-179A3C44EFCF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Promote wellness programs to reduce risks and costs.</a:t>
          </a:r>
        </a:p>
      </dsp:txBody>
      <dsp:txXfrm>
        <a:off x="1011204" y="2953623"/>
        <a:ext cx="1946396" cy="1946396"/>
      </dsp:txXfrm>
    </dsp:sp>
    <dsp:sp modelId="{8FA933F2-E744-4735-A075-BA92426DD31E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Highlight sustainability initiatives in marketing campaigns.</a:t>
          </a:r>
        </a:p>
      </dsp:txBody>
      <dsp:txXfrm>
        <a:off x="3334113" y="2953623"/>
        <a:ext cx="1946396" cy="194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F9E2-9BB1-7D89-1C0C-0D4363CB3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4A90F-ECBC-3427-BC8B-6AA0CFC70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2458-AACD-D07F-EF9A-A82BE781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2CA1-8DD1-D992-2ABB-6BB349F1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1D42-FE10-984C-8DEB-48C5FB9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5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8FA0-7B10-0E10-0236-E20E0A18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B0BC0-4598-ADCB-6B21-4DE9E999D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97069-E151-3553-1140-3486C8EE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DCDE-CAE9-43DA-FC9D-0A53B61E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0861-4B41-2DA5-8B7B-1AA2C2BA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1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AE025-AF2F-61D3-6967-2C598CDA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69C3B-C496-5013-762A-43B987BBC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286B-7021-8D05-282A-B8C1A9CF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3680-7560-0FB4-5BE5-83C17ABF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69CC-1A78-88C4-732A-25862767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9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5085-61F6-EE37-D8FD-0DB36850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F0DA-E9C2-9C25-A7BE-39C97D47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C062-B179-575D-EC7E-22ED35C5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C3DB-D208-F70A-2D35-A4788C3E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A6C1-2775-BA79-189A-0FB32C91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2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A032-57AE-3349-DC2A-EEE5BA7D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52BB-28DF-8076-03D1-1EAF898B6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D26B7-0FFB-DFFE-3A58-8648E78B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F66EB-3345-417E-A904-2EF6FC17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3AC8-A04D-0C18-BD93-B7788CB2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2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D85E-B646-BA63-41C6-F1CDDAE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2962-C37F-DAD1-7AFE-5D492031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87927-A6FB-4841-0120-3C1336506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E42B1-8760-2AD9-569A-3EF7FB6F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E1337-70AA-1BE1-166D-E44985E1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03A43-B78C-0EF1-CBC8-0BC21880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7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85FD-0C28-90CE-7DCD-F8AB05A2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51240-A770-041D-987F-9856FC2F2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31817-9EEB-235A-8EEC-6653793F7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8DAB5-F958-DA52-697A-9D7262196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6BBE2-F1E5-3F75-22B1-8FB493FE5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AA375-3343-A654-B50E-D0B0F7F3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B5B1E-0097-9D54-1F99-5A6DB801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98D14-1679-AB7F-334F-F8FEBA2B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8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1DA3-3E53-3B32-BFAC-A09A209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9D691-B619-D3B7-39B8-674C3DEA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15AB4-2242-0DD2-139A-86DD9222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035FE-944A-7D59-7019-CA7F1F22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1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6789E-EB47-4A1D-A615-68B762F3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1BF0D-2120-5DA1-1BEF-6EECC5DB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BF511-605E-D826-EE2D-B99E85F8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5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E535-8B82-1B64-044A-235A64B4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FF64-2529-BDA2-4498-BDC4281C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C8CCC-5389-161A-F34E-E22B5EBE0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E745D-60DA-6B5B-81F2-CDD8CB8C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95A5-1322-DA2D-F1AB-C565079B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C739-30E8-0B7B-A43C-2D66D03F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2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784-25AA-9287-4AA2-E15F14F5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F99F-6003-D711-9F96-C18D9A6B9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3D604-0A32-DDE2-A5B4-BCA48891E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7434F-E657-729E-E6A8-8129E929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557D4-F7D6-FF94-520E-8E55CDAC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59E50-4031-85A7-0EC5-E17D1397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1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A37CD-472B-AA91-6E9E-0F97FD80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DD981-333D-174F-8CBE-272371FD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1C7AC-1A33-A167-A655-A57E47C7B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E0B8B-1979-4429-91B4-7C3379964BB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B4B8-4792-5784-133F-4DAE1FDF0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7553-6588-B993-7976-EC68CB495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3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mirichoi0218/insuran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3EA29-32D2-2E5B-5F5B-E2595A49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25" y="1412488"/>
            <a:ext cx="3372864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Explainability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Artificial Intelligence Project</a:t>
            </a:r>
            <a:endParaRPr lang="en-US" sz="40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E4C06-5B63-7FF5-140A-B0ADDD87D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Subtopic : Life Sure Insurance Data Analysis and Recommendations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4AD913-6D47-FC1E-DE2A-A7DCCAAC8053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Presented By : 	</a:t>
            </a:r>
            <a:endParaRPr lang="en-US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Siddartha NANUVALA</a:t>
            </a:r>
            <a:endParaRPr lang="en-US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Devaraj RAMAMOORTHY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err="1"/>
              <a:t>Shreeraam</a:t>
            </a:r>
            <a:r>
              <a:rPr lang="en-US" sz="2000"/>
              <a:t> BALARAM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Man </a:t>
            </a:r>
            <a:r>
              <a:rPr lang="en-US" sz="2000" err="1"/>
              <a:t>Vijaybhai</a:t>
            </a:r>
            <a:r>
              <a:rPr lang="en-US" sz="2000"/>
              <a:t> PATEL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Edwin JOHNY PAUL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/>
              <a:t>Parth </a:t>
            </a:r>
            <a:r>
              <a:rPr lang="en-US" sz="2000" err="1"/>
              <a:t>Pareshbhai</a:t>
            </a:r>
            <a:r>
              <a:rPr lang="en-US" sz="2000"/>
              <a:t> VENKARIYA</a:t>
            </a:r>
          </a:p>
        </p:txBody>
      </p:sp>
    </p:spTree>
    <p:extLst>
      <p:ext uri="{BB962C8B-B14F-4D97-AF65-F5344CB8AC3E}">
        <p14:creationId xmlns:p14="http://schemas.microsoft.com/office/powerpoint/2010/main" val="341096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EF918-3F27-1B4C-582F-F4E889C7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4100" b="1">
                <a:solidFill>
                  <a:srgbClr val="FFFFFF"/>
                </a:solidFill>
              </a:rPr>
              <a:t>Implications for Life Sure</a:t>
            </a:r>
            <a:br>
              <a:rPr lang="en-IN" sz="4100">
                <a:solidFill>
                  <a:srgbClr val="FFFFFF"/>
                </a:solidFill>
              </a:rPr>
            </a:br>
            <a:endParaRPr lang="en-IN" sz="4100">
              <a:solidFill>
                <a:srgbClr val="FFFFFF"/>
              </a:solidFill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54DFFD6-FF98-A933-FF32-D92C635C1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4070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8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C1491-607C-6F01-9783-C154F0F4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anchor="b">
            <a:normAutofit/>
          </a:bodyPr>
          <a:lstStyle/>
          <a:p>
            <a:r>
              <a:rPr lang="en-IN" sz="3400" b="1">
                <a:solidFill>
                  <a:srgbClr val="FFFFFF"/>
                </a:solidFill>
              </a:rPr>
              <a:t>Recommendations</a:t>
            </a:r>
            <a:br>
              <a:rPr lang="en-IN" sz="3400">
                <a:solidFill>
                  <a:srgbClr val="FFFFFF"/>
                </a:solidFill>
              </a:rPr>
            </a:b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1ED9F-F427-B1FD-A275-F8ED8780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72" r="48366" b="6250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242A-EB94-B5F4-0674-580BB5E6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2000" b="1"/>
              <a:t>Policy Options: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Offer discounts for non-smokers and low-risk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Introduce wellness programs to reduce BMI and smoking rates.</a:t>
            </a:r>
          </a:p>
          <a:p>
            <a:pPr>
              <a:buNone/>
            </a:pPr>
            <a:r>
              <a:rPr lang="en-US" sz="2000" b="1"/>
              <a:t>Strategic Initiatives: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Launch marketing campaigns emphasizing sustainability.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Partner with healthcare providers for preventive care services.</a:t>
            </a:r>
          </a:p>
          <a:p>
            <a:pPr>
              <a:buNone/>
            </a:pPr>
            <a:r>
              <a:rPr lang="en-US" sz="2000" b="1"/>
              <a:t>Future Steps: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Incorporate additional datasets (environmental data, public sentiment) for deeper insights.</a:t>
            </a:r>
          </a:p>
          <a:p>
            <a:pPr marL="0" indent="0">
              <a:buNone/>
            </a:pPr>
            <a:endParaRPr lang="en-IN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44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C46C-30C6-0D59-36BB-362B6DD3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33E6-7B91-8D8C-1D67-687363411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Recap: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Comprehensive data collection, cleaning,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Development of an interactive dashboard for actionable insights.</a:t>
            </a:r>
          </a:p>
          <a:p>
            <a:pPr>
              <a:buNone/>
            </a:pPr>
            <a:r>
              <a:rPr lang="en-US" b="1" dirty="0"/>
              <a:t>Final Takeaway: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insights and recommendations can enhance </a:t>
            </a:r>
            <a:r>
              <a:rPr lang="en-US" dirty="0" err="1"/>
              <a:t>LifeSure’s</a:t>
            </a:r>
            <a:r>
              <a:rPr lang="en-US" dirty="0"/>
              <a:t> market competitiveness and commitment to sustainability.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16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A46B-7A24-BA62-6A01-C76D41950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6418"/>
            <a:ext cx="9144000" cy="238760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94DA5-C4B0-F487-93F9-983A75CA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4018"/>
            <a:ext cx="9144000" cy="1655762"/>
          </a:xfrm>
        </p:spPr>
        <p:txBody>
          <a:bodyPr/>
          <a:lstStyle/>
          <a:p>
            <a:r>
              <a:rPr lang="en-IN" dirty="0"/>
              <a:t>Questions and Discussion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40586-A6B7-7E77-98F6-6355B17292C5}"/>
              </a:ext>
            </a:extLst>
          </p:cNvPr>
          <p:cNvSpPr txBox="1"/>
          <p:nvPr/>
        </p:nvSpPr>
        <p:spPr>
          <a:xfrm>
            <a:off x="1524000" y="854954"/>
            <a:ext cx="89226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Resources</a:t>
            </a:r>
          </a:p>
          <a:p>
            <a:r>
              <a:rPr lang="fr-FR" b="0" dirty="0">
                <a:effectLst/>
                <a:latin typeface="Consolas" panose="020B0609020204030204" pitchFamily="49" charset="0"/>
              </a:rPr>
              <a:t>[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Insurance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effectLst/>
                <a:latin typeface="Consolas" panose="020B0609020204030204" pitchFamily="49" charset="0"/>
              </a:rPr>
              <a:t>Dataset</a:t>
            </a:r>
            <a:r>
              <a:rPr lang="fr-FR" b="0" dirty="0">
                <a:effectLst/>
                <a:latin typeface="Consolas" panose="020B0609020204030204" pitchFamily="49" charset="0"/>
              </a:rPr>
              <a:t>](</a:t>
            </a:r>
            <a:r>
              <a:rPr lang="fr-FR" b="0" dirty="0">
                <a:effectLst/>
                <a:latin typeface="Consolas" panose="020B0609020204030204" pitchFamily="49" charset="0"/>
                <a:hlinkClick r:id="rId2"/>
              </a:rPr>
              <a:t>https://www.kaggle.com/mirichoi0218/insurance</a:t>
            </a:r>
            <a:r>
              <a:rPr lang="fr-FR" b="0" dirty="0"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dirty="0">
              <a:latin typeface="Consolas" panose="020B0609020204030204" pitchFamily="49" charset="0"/>
            </a:endParaRPr>
          </a:p>
          <a:p>
            <a:r>
              <a:rPr lang="fr-FR" dirty="0">
                <a:latin typeface="Consolas" panose="020B0609020204030204" pitchFamily="49" charset="0"/>
              </a:rPr>
              <a:t>Git hub </a:t>
            </a:r>
            <a:r>
              <a:rPr lang="fr-FR" dirty="0" err="1">
                <a:latin typeface="Consolas" panose="020B0609020204030204" pitchFamily="49" charset="0"/>
              </a:rPr>
              <a:t>link</a:t>
            </a:r>
            <a:r>
              <a:rPr lang="fr-FR" dirty="0">
                <a:latin typeface="Consolas" panose="020B0609020204030204" pitchFamily="49" charset="0"/>
              </a:rPr>
              <a:t> :https://github.com/</a:t>
            </a:r>
            <a:r>
              <a:rPr lang="fr-FR" dirty="0" err="1">
                <a:latin typeface="Consolas" panose="020B0609020204030204" pitchFamily="49" charset="0"/>
              </a:rPr>
              <a:t>SiddarthaNanuvala</a:t>
            </a:r>
            <a:r>
              <a:rPr lang="fr-FR">
                <a:latin typeface="Consolas" panose="020B0609020204030204" pitchFamily="49" charset="0"/>
              </a:rPr>
              <a:t>/Life-Sure-Project.</a:t>
            </a:r>
            <a:endParaRPr lang="fr-FR" b="0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729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1F1F6-9A2A-C2BF-5814-42F1B7AD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Context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A581-5580-212C-7958-A39F0E40E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700" b="1"/>
              <a:t>Objective :</a:t>
            </a:r>
          </a:p>
          <a:p>
            <a:r>
              <a:rPr lang="en-US" sz="1700"/>
              <a:t>Understand customer behaviors, market trends, and sustainability-related choices to enhance insurance policies.</a:t>
            </a:r>
          </a:p>
          <a:p>
            <a:endParaRPr lang="en-IN" sz="1700" b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A1D96-4695-936C-8C00-8CB88592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900" b="1"/>
              <a:t>Why it Matters :</a:t>
            </a:r>
          </a:p>
          <a:p>
            <a:r>
              <a:rPr lang="en-US" sz="1900"/>
              <a:t>Understand customer behaviors, market trends, and sustainability-related choices to enhance insurance policies.</a:t>
            </a:r>
          </a:p>
          <a:p>
            <a:r>
              <a:rPr lang="en-US" sz="1900"/>
              <a:t>Provide actionable insights for policy innovation and strategic decision-making.</a:t>
            </a:r>
          </a:p>
          <a:p>
            <a:endParaRPr lang="en-IN" sz="1900" b="1"/>
          </a:p>
        </p:txBody>
      </p:sp>
    </p:spTree>
    <p:extLst>
      <p:ext uri="{BB962C8B-B14F-4D97-AF65-F5344CB8AC3E}">
        <p14:creationId xmlns:p14="http://schemas.microsoft.com/office/powerpoint/2010/main" val="405712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4FB9E-C32F-FDEB-50B7-44B7F793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100" b="1"/>
              <a:t>Phase 1 – Data Collection and Integration</a:t>
            </a:r>
            <a:br>
              <a:rPr lang="en-US" sz="3100"/>
            </a:br>
            <a:endParaRPr lang="en-IN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37F2-F96A-2595-F67E-ED970568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1100" b="1"/>
              <a:t>Objective:</a:t>
            </a:r>
            <a:endParaRPr lang="en-IN" sz="1100"/>
          </a:p>
          <a:p>
            <a:pPr>
              <a:buFont typeface="Arial" panose="020B0604020202020204" pitchFamily="34" charset="0"/>
              <a:buChar char="•"/>
            </a:pPr>
            <a:r>
              <a:rPr lang="en-IN" sz="1100"/>
              <a:t>Gather and integrate external data sources for a comprehensive understanding of customer behaviors and market trends.</a:t>
            </a:r>
          </a:p>
          <a:p>
            <a:pPr>
              <a:buNone/>
            </a:pPr>
            <a:r>
              <a:rPr lang="en-IN" sz="1100" b="1"/>
              <a:t>Key Steps:</a:t>
            </a:r>
            <a:endParaRPr lang="en-IN" sz="1100"/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/>
              <a:t>Data Collection:</a:t>
            </a:r>
            <a:endParaRPr lang="en-IN" sz="11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Identify datasets (market trends, demographics, environmental data, public sentiment).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Ensure datasets cover social, environmental, and customer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/>
              <a:t>Data Preparation and Cleaning:</a:t>
            </a:r>
            <a:endParaRPr lang="en-IN" sz="11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Handle missing values, anomalies, and inconsistencies.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Standardize formats for easy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Create new variables (e.g., customer segments, risk scores).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Consolidate into a unified dataset.</a:t>
            </a:r>
          </a:p>
          <a:p>
            <a:endParaRPr lang="en-IN" sz="110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1D2DC8F-9A73-76B2-4A5A-219C2197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90" r="1166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7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A551D-CB0A-554F-C0BF-85766880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b="1"/>
              <a:t>Phase 2 – Data Analysis and Specifications</a:t>
            </a:r>
            <a:br>
              <a:rPr lang="en-US" sz="3700"/>
            </a:b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A3D4-1DED-C96F-3E51-EEAD3CED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400" b="1"/>
              <a:t>Objective: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Explore trends and correlations in the data to gain insights into customer behavior and needs.</a:t>
            </a:r>
          </a:p>
          <a:p>
            <a:pPr>
              <a:buNone/>
            </a:pPr>
            <a:r>
              <a:rPr lang="en-US" sz="1400" b="1"/>
              <a:t>Exploratory Data Analysis (EDA):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Visualize trends using histograms, scatter plots, and time series.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Identify key variables influencing policy selection (age, location, environmental concerns).</a:t>
            </a:r>
          </a:p>
          <a:p>
            <a:pPr>
              <a:buNone/>
            </a:pPr>
            <a:r>
              <a:rPr lang="en-US" sz="1400" b="1"/>
              <a:t>Identifying Key Insights: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Segment customers based on sustainability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Analyze shifts in customer needs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Highlight actionable findings for LifeSure’s strategy.</a:t>
            </a:r>
          </a:p>
          <a:p>
            <a:endParaRPr lang="en-IN" sz="140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CE56D4D-46E5-FB95-E7E6-83F1DBEB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27" r="2863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64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16A6D-762C-E7E1-4476-4A4B8A8A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400" b="1"/>
              <a:t>Phase 3 – Visualization and Communication of Results</a:t>
            </a:r>
            <a:br>
              <a:rPr lang="en-US" sz="3400"/>
            </a:br>
            <a:endParaRPr lang="en-IN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0363-8772-B4B7-A616-AAA7C8C7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1100" b="1"/>
              <a:t>Objective:</a:t>
            </a:r>
            <a:endParaRPr lang="en-IN" sz="1100"/>
          </a:p>
          <a:p>
            <a:pPr lvl="1"/>
            <a:r>
              <a:rPr lang="en-IN" sz="1100"/>
              <a:t>Present findings in a clear and actionable format for stakeholders.</a:t>
            </a:r>
          </a:p>
          <a:p>
            <a:pPr>
              <a:buNone/>
            </a:pPr>
            <a:r>
              <a:rPr lang="en-IN" sz="1100" b="1"/>
              <a:t>Dashboard Creation:</a:t>
            </a:r>
            <a:endParaRPr lang="en-IN" sz="1100"/>
          </a:p>
          <a:p>
            <a:pPr lvl="1"/>
            <a:r>
              <a:rPr lang="en-IN" sz="1100"/>
              <a:t>Develop an interactive dashboard using tools like Tableau or Power BI.</a:t>
            </a:r>
          </a:p>
          <a:p>
            <a:pPr lvl="1"/>
            <a:r>
              <a:rPr lang="en-IN" sz="1100"/>
              <a:t>Highlight critical metrics (customer trends, sustainability choices, demographic breakdowns).</a:t>
            </a:r>
          </a:p>
          <a:p>
            <a:pPr lvl="1"/>
            <a:r>
              <a:rPr lang="en-IN" sz="1100"/>
              <a:t>Ensure intuitive design for easy interpretation.</a:t>
            </a:r>
          </a:p>
          <a:p>
            <a:pPr marL="0" indent="0">
              <a:buNone/>
            </a:pPr>
            <a:r>
              <a:rPr lang="en-IN" sz="1100" b="1"/>
              <a:t>Dashboard Features :</a:t>
            </a:r>
            <a:endParaRPr lang="en-IN" sz="1100"/>
          </a:p>
          <a:p>
            <a:pPr>
              <a:buFont typeface="Wingdings" panose="05000000000000000000" pitchFamily="2" charset="2"/>
              <a:buChar char="Ø"/>
            </a:pPr>
            <a:r>
              <a:rPr lang="en-US" sz="1100" b="1"/>
              <a:t>Interactive Filters:</a:t>
            </a:r>
            <a:endParaRPr lang="en-US" sz="1100"/>
          </a:p>
          <a:p>
            <a:pPr lvl="1"/>
            <a:r>
              <a:rPr lang="en-US" sz="1100" dirty="0"/>
              <a:t>Region, age range, smoker status.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b="1"/>
              <a:t>Visualizations:</a:t>
            </a:r>
            <a:endParaRPr lang="en-US" sz="1100"/>
          </a:p>
          <a:p>
            <a:pPr lvl="1"/>
            <a:r>
              <a:rPr lang="en-US" sz="1100" b="1" dirty="0"/>
              <a:t>Bar chart:</a:t>
            </a:r>
            <a:r>
              <a:rPr lang="en-US" sz="1100" dirty="0"/>
              <a:t> Average charges by region.</a:t>
            </a:r>
          </a:p>
          <a:p>
            <a:pPr lvl="1"/>
            <a:r>
              <a:rPr lang="en-US" sz="1100" b="1" dirty="0"/>
              <a:t>Scatter plot:</a:t>
            </a:r>
            <a:r>
              <a:rPr lang="en-US" sz="1100" dirty="0"/>
              <a:t> Age vs. charges, colored by smoker status.</a:t>
            </a:r>
          </a:p>
          <a:p>
            <a:pPr lvl="1"/>
            <a:r>
              <a:rPr lang="en-US" sz="1100" b="1" dirty="0"/>
              <a:t>Boxplot:</a:t>
            </a:r>
            <a:r>
              <a:rPr lang="en-US" sz="1100" dirty="0"/>
              <a:t> Charges distribution by risk category.</a:t>
            </a:r>
          </a:p>
          <a:p>
            <a:pPr lvl="1"/>
            <a:r>
              <a:rPr lang="en-US" sz="1100" b="1" dirty="0"/>
              <a:t>Pie chart:</a:t>
            </a:r>
            <a:r>
              <a:rPr lang="en-US" sz="1100" dirty="0"/>
              <a:t> Customer distribution by region.</a:t>
            </a:r>
          </a:p>
          <a:p>
            <a:pPr lvl="1"/>
            <a:r>
              <a:rPr lang="en-US" sz="1100" b="1" dirty="0"/>
              <a:t>Heatmap:</a:t>
            </a:r>
            <a:r>
              <a:rPr lang="en-US" sz="1100" dirty="0"/>
              <a:t> Correlation between variables.</a:t>
            </a:r>
          </a:p>
          <a:p>
            <a:pPr marL="0" indent="0">
              <a:buNone/>
            </a:pPr>
            <a:endParaRPr lang="en-IN" sz="11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0E4ECAD-AD5A-EB21-5135-4A7BFF90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02" r="2051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26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19F7815-3AA2-7679-26F4-A63338C8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8" y="4843169"/>
            <a:ext cx="12196668" cy="2016059"/>
            <a:chOff x="-4668" y="4843169"/>
            <a:chExt cx="12196668" cy="20160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6154CE-3587-5C44-2A6B-1FE49B30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4668" y="4843169"/>
              <a:ext cx="12196668" cy="2015947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7A46DB-98C4-E666-AEC5-DF8B5DD9E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4400"/>
              <a:ext cx="10565988" cy="2014828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F8962A-028A-2EBA-FBCF-F9B03344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3170"/>
              <a:ext cx="10309010" cy="2006799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139663-D7C2-5898-E610-2183584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05876" y="4851203"/>
              <a:ext cx="8086124" cy="200679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E95F8A-928F-B100-582D-B82C705B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12BE28D-374E-7DE6-4804-23E70A25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08" y="640412"/>
            <a:ext cx="9690984" cy="35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red and green dots&#10;&#10;AI-generated content may be incorrect.">
            <a:extLst>
              <a:ext uri="{FF2B5EF4-FFF2-40B4-BE49-F238E27FC236}">
                <a16:creationId xmlns:a16="http://schemas.microsoft.com/office/drawing/2014/main" id="{7AD11F0F-0648-C392-A409-7C0878530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2715"/>
            <a:ext cx="10515600" cy="2617645"/>
          </a:xfrm>
        </p:spPr>
      </p:pic>
      <p:pic>
        <p:nvPicPr>
          <p:cNvPr id="5" name="Picture 4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65A39301-D8EC-09A6-E01A-B5B130CC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9" y="3259553"/>
            <a:ext cx="11750261" cy="35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9B1ADEA1-4136-D298-C246-BE0576FF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2" y="1269179"/>
            <a:ext cx="11139778" cy="29798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42475-8D3A-FDEF-2FC0-4CB40D72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Key Findings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0E06-D2C8-3561-EBCA-6373B3AE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2200" b="1"/>
              <a:t>Customer Segmentation: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Regional differences in insurance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High-risk customers (smokers) incur higher charges.</a:t>
            </a:r>
          </a:p>
          <a:p>
            <a:pPr>
              <a:buNone/>
            </a:pPr>
            <a:r>
              <a:rPr lang="en-US" sz="2200" b="1"/>
              <a:t>Demographics: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Strong correlation between age, BMI, and charges.</a:t>
            </a:r>
          </a:p>
          <a:p>
            <a:pPr>
              <a:buNone/>
            </a:pPr>
            <a:r>
              <a:rPr lang="en-US" sz="2200" b="1"/>
              <a:t>Sustainability Opportunities: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Potential to promote wellness programs for high-risk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Align policies with customer preferences for sustainable options.</a:t>
            </a:r>
          </a:p>
          <a:p>
            <a:pPr marL="0" indent="0">
              <a:buNone/>
            </a:pPr>
            <a:endParaRPr lang="en-IN" sz="2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42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EED6C9382219438DA4539FC0230520" ma:contentTypeVersion="5" ma:contentTypeDescription="Crée un document." ma:contentTypeScope="" ma:versionID="3cae6fd56d6f53ce527eb3306fd2a7c6">
  <xsd:schema xmlns:xsd="http://www.w3.org/2001/XMLSchema" xmlns:xs="http://www.w3.org/2001/XMLSchema" xmlns:p="http://schemas.microsoft.com/office/2006/metadata/properties" xmlns:ns3="7d49ce49-3aa6-4e26-a9c8-2edb6c0042f8" targetNamespace="http://schemas.microsoft.com/office/2006/metadata/properties" ma:root="true" ma:fieldsID="fefae30f10587599437c2405e72fe728" ns3:_="">
    <xsd:import namespace="7d49ce49-3aa6-4e26-a9c8-2edb6c0042f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9ce49-3aa6-4e26-a9c8-2edb6c0042f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658C00-4976-4DD3-A3C2-70A312EF3C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49ce49-3aa6-4e26-a9c8-2edb6c0042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6DB01A-0E38-4D51-8EEE-B0E470105B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4AD88E-7192-4AAF-A1BB-CC6B0687F9D2}">
  <ds:schemaRefs>
    <ds:schemaRef ds:uri="http://schemas.microsoft.com/office/2006/documentManagement/types"/>
    <ds:schemaRef ds:uri="http://schemas.microsoft.com/office/2006/metadata/properties"/>
    <ds:schemaRef ds:uri="7d49ce49-3aa6-4e26-a9c8-2edb6c0042f8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601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Consolas</vt:lpstr>
      <vt:lpstr>Wingdings</vt:lpstr>
      <vt:lpstr>Office Theme</vt:lpstr>
      <vt:lpstr>Explainability Artificial Intelligence Project</vt:lpstr>
      <vt:lpstr>Context</vt:lpstr>
      <vt:lpstr>Phase 1 – Data Collection and Integration </vt:lpstr>
      <vt:lpstr>Phase 2 – Data Analysis and Specifications </vt:lpstr>
      <vt:lpstr>Phase 3 – Visualization and Communication of Results </vt:lpstr>
      <vt:lpstr>Data Visualization</vt:lpstr>
      <vt:lpstr>PowerPoint Presentation</vt:lpstr>
      <vt:lpstr>PowerPoint Presentation</vt:lpstr>
      <vt:lpstr>Key Findings </vt:lpstr>
      <vt:lpstr>Implications for Life Sure </vt:lpstr>
      <vt:lpstr>Recommendations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NANUVALA Siddartha</dc:creator>
  <cp:lastModifiedBy>NANUVALA Siddartha</cp:lastModifiedBy>
  <cp:revision>3</cp:revision>
  <dcterms:created xsi:type="dcterms:W3CDTF">2025-03-24T22:18:07Z</dcterms:created>
  <dcterms:modified xsi:type="dcterms:W3CDTF">2025-03-25T09:03:46Z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0x010100D7EED6C9382219438DA4539FC0230520</vt:lpwstr>
  </property>
</Properties>
</file>