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68" r:id="rId4"/>
    <p:sldId id="257" r:id="rId5"/>
    <p:sldId id="258" r:id="rId6"/>
    <p:sldId id="259" r:id="rId7"/>
    <p:sldId id="260" r:id="rId8"/>
    <p:sldId id="262" r:id="rId9"/>
    <p:sldId id="263" r:id="rId10"/>
    <p:sldId id="264" r:id="rId11"/>
    <p:sldId id="270"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88B803-D3BB-491D-A936-392B2C0211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2737396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8B803-D3BB-491D-A936-392B2C02113C}"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17708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88B803-D3BB-491D-A936-392B2C0211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4164473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88B803-D3BB-491D-A936-392B2C0211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69261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8B803-D3BB-491D-A936-392B2C0211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2549543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88B803-D3BB-491D-A936-392B2C02113C}" type="datetimeFigureOut">
              <a:rPr lang="en-IN" smtClean="0"/>
              <a:t>08-12-2022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2923799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88B803-D3BB-491D-A936-392B2C02113C}" type="datetimeFigureOut">
              <a:rPr lang="en-IN" smtClean="0"/>
              <a:t>08-12-2022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835715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8B803-D3BB-491D-A936-392B2C0211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3189262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8B803-D3BB-491D-A936-392B2C0211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294193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8B803-D3BB-491D-A936-392B2C0211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53005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8B803-D3BB-491D-A936-392B2C02113C}"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168585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88B803-D3BB-491D-A936-392B2C02113C}"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118220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88B803-D3BB-491D-A936-392B2C02113C}"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91966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D88B803-D3BB-491D-A936-392B2C02113C}" type="datetimeFigureOut">
              <a:rPr lang="en-IN" smtClean="0"/>
              <a:t>08-12-2022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34514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88B803-D3BB-491D-A936-392B2C02113C}" type="datetimeFigureOut">
              <a:rPr lang="en-IN" smtClean="0"/>
              <a:t>08-12-2022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29464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D88B803-D3BB-491D-A936-392B2C02113C}" type="datetimeFigureOut">
              <a:rPr lang="en-IN" smtClean="0"/>
              <a:t>08-12-2022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428565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8B803-D3BB-491D-A936-392B2C02113C}"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33784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88B803-D3BB-491D-A936-392B2C02113C}" type="datetimeFigureOut">
              <a:rPr lang="en-IN" smtClean="0"/>
              <a:t>08-12-2022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3A1671-2FB6-45C0-B9CD-394E367A565F}" type="slidenum">
              <a:rPr lang="en-IN" smtClean="0"/>
              <a:t>‹#›</a:t>
            </a:fld>
            <a:endParaRPr lang="en-IN"/>
          </a:p>
        </p:txBody>
      </p:sp>
    </p:spTree>
    <p:extLst>
      <p:ext uri="{BB962C8B-B14F-4D97-AF65-F5344CB8AC3E}">
        <p14:creationId xmlns:p14="http://schemas.microsoft.com/office/powerpoint/2010/main" val="38833232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9DC4-37C8-010E-CBEF-854821D8BEEE}"/>
              </a:ext>
            </a:extLst>
          </p:cNvPr>
          <p:cNvSpPr>
            <a:spLocks noGrp="1"/>
          </p:cNvSpPr>
          <p:nvPr>
            <p:ph type="ctrTitle"/>
          </p:nvPr>
        </p:nvSpPr>
        <p:spPr>
          <a:xfrm>
            <a:off x="569167" y="1716833"/>
            <a:ext cx="9532744" cy="1119781"/>
          </a:xfrm>
        </p:spPr>
        <p:txBody>
          <a:bodyPr/>
          <a:lstStyle/>
          <a:p>
            <a:r>
              <a:rPr lang="en-IN" sz="4000" dirty="0"/>
              <a:t>Clustering of Energy usage in the US</a:t>
            </a:r>
          </a:p>
        </p:txBody>
      </p:sp>
      <p:sp>
        <p:nvSpPr>
          <p:cNvPr id="3" name="Subtitle 2">
            <a:extLst>
              <a:ext uri="{FF2B5EF4-FFF2-40B4-BE49-F238E27FC236}">
                <a16:creationId xmlns:a16="http://schemas.microsoft.com/office/drawing/2014/main" id="{29DC5665-B6EF-EEC5-C2BE-8DCDED3F92D6}"/>
              </a:ext>
            </a:extLst>
          </p:cNvPr>
          <p:cNvSpPr>
            <a:spLocks noGrp="1"/>
          </p:cNvSpPr>
          <p:nvPr>
            <p:ph type="subTitle" idx="1"/>
          </p:nvPr>
        </p:nvSpPr>
        <p:spPr/>
        <p:txBody>
          <a:bodyPr/>
          <a:lstStyle/>
          <a:p>
            <a:pPr algn="r"/>
            <a:r>
              <a:rPr lang="en-IN" dirty="0"/>
              <a:t>Venkata Naga Siddartha Gutha</a:t>
            </a:r>
          </a:p>
          <a:p>
            <a:pPr algn="r"/>
            <a:r>
              <a:rPr lang="en-IN" dirty="0"/>
              <a:t>811220924</a:t>
            </a:r>
          </a:p>
        </p:txBody>
      </p:sp>
    </p:spTree>
    <p:extLst>
      <p:ext uri="{BB962C8B-B14F-4D97-AF65-F5344CB8AC3E}">
        <p14:creationId xmlns:p14="http://schemas.microsoft.com/office/powerpoint/2010/main" val="178855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E7D3AC-3A94-86D2-653C-DD89ECB88BA1}"/>
              </a:ext>
            </a:extLst>
          </p:cNvPr>
          <p:cNvPicPr>
            <a:picLocks noChangeAspect="1"/>
          </p:cNvPicPr>
          <p:nvPr/>
        </p:nvPicPr>
        <p:blipFill>
          <a:blip r:embed="rId2"/>
          <a:stretch>
            <a:fillRect/>
          </a:stretch>
        </p:blipFill>
        <p:spPr>
          <a:xfrm>
            <a:off x="3314459" y="1760075"/>
            <a:ext cx="5563082" cy="3337849"/>
          </a:xfrm>
          <a:prstGeom prst="rect">
            <a:avLst/>
          </a:prstGeom>
        </p:spPr>
      </p:pic>
      <p:sp>
        <p:nvSpPr>
          <p:cNvPr id="4" name="TextBox 3">
            <a:extLst>
              <a:ext uri="{FF2B5EF4-FFF2-40B4-BE49-F238E27FC236}">
                <a16:creationId xmlns:a16="http://schemas.microsoft.com/office/drawing/2014/main" id="{BB127A89-2930-114F-7C23-5C3BC1EE9976}"/>
              </a:ext>
            </a:extLst>
          </p:cNvPr>
          <p:cNvSpPr txBox="1"/>
          <p:nvPr/>
        </p:nvSpPr>
        <p:spPr>
          <a:xfrm>
            <a:off x="862545" y="699794"/>
            <a:ext cx="8014996" cy="584775"/>
          </a:xfrm>
          <a:prstGeom prst="rect">
            <a:avLst/>
          </a:prstGeom>
          <a:noFill/>
        </p:spPr>
        <p:txBody>
          <a:bodyPr wrap="square" rtlCol="0">
            <a:spAutoFit/>
          </a:bodyPr>
          <a:lstStyle/>
          <a:p>
            <a:r>
              <a:rPr lang="en-IN" sz="3200" dirty="0"/>
              <a:t>Total fuel received by each cluster</a:t>
            </a:r>
          </a:p>
        </p:txBody>
      </p:sp>
      <p:sp>
        <p:nvSpPr>
          <p:cNvPr id="5" name="TextBox 4">
            <a:extLst>
              <a:ext uri="{FF2B5EF4-FFF2-40B4-BE49-F238E27FC236}">
                <a16:creationId xmlns:a16="http://schemas.microsoft.com/office/drawing/2014/main" id="{183B2DDA-9DC8-F104-90C2-E427897A5F90}"/>
              </a:ext>
            </a:extLst>
          </p:cNvPr>
          <p:cNvSpPr txBox="1"/>
          <p:nvPr/>
        </p:nvSpPr>
        <p:spPr>
          <a:xfrm>
            <a:off x="1418253" y="5850293"/>
            <a:ext cx="8137228" cy="369332"/>
          </a:xfrm>
          <a:prstGeom prst="rect">
            <a:avLst/>
          </a:prstGeom>
          <a:noFill/>
        </p:spPr>
        <p:txBody>
          <a:bodyPr wrap="square" rtlCol="0">
            <a:spAutoFit/>
          </a:bodyPr>
          <a:lstStyle/>
          <a:p>
            <a:r>
              <a:rPr lang="en-IN" dirty="0"/>
              <a:t>Cluster 1 (Gas) has received high fuel resources</a:t>
            </a:r>
          </a:p>
        </p:txBody>
      </p:sp>
    </p:spTree>
    <p:extLst>
      <p:ext uri="{BB962C8B-B14F-4D97-AF65-F5344CB8AC3E}">
        <p14:creationId xmlns:p14="http://schemas.microsoft.com/office/powerpoint/2010/main" val="35810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CB4B-FE6C-8C88-CEFD-6202C5A459ED}"/>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D2BB3831-B439-80A9-2132-9028660DEFF7}"/>
              </a:ext>
            </a:extLst>
          </p:cNvPr>
          <p:cNvSpPr>
            <a:spLocks noGrp="1"/>
          </p:cNvSpPr>
          <p:nvPr>
            <p:ph idx="1"/>
          </p:nvPr>
        </p:nvSpPr>
        <p:spPr>
          <a:xfrm>
            <a:off x="905070" y="1558212"/>
            <a:ext cx="9144784" cy="4690187"/>
          </a:xfrm>
        </p:spPr>
        <p:txBody>
          <a:bodyPr>
            <a:normAutofit fontScale="92500" lnSpcReduction="10000"/>
          </a:bodyPr>
          <a:lstStyle/>
          <a:p>
            <a:r>
              <a:rPr lang="en-IN" dirty="0"/>
              <a:t>Cluster 2 which has Coal as fuel has produced the majority of heat and that too at the least cost.</a:t>
            </a:r>
          </a:p>
          <a:p>
            <a:r>
              <a:rPr lang="en-IN" dirty="0"/>
              <a:t>But cluster 2 is also the one with very high pollution.</a:t>
            </a:r>
          </a:p>
          <a:p>
            <a:endParaRPr lang="en-IN" dirty="0"/>
          </a:p>
          <a:p>
            <a:r>
              <a:rPr lang="en-IN" dirty="0"/>
              <a:t>So, it is the most efficient one to use but at the cost of pollution</a:t>
            </a:r>
          </a:p>
          <a:p>
            <a:endParaRPr lang="en-IN" dirty="0"/>
          </a:p>
          <a:p>
            <a:r>
              <a:rPr lang="en-IN" dirty="0"/>
              <a:t>On the other hand Cluster 1 has the least content of pollutants </a:t>
            </a:r>
          </a:p>
          <a:p>
            <a:r>
              <a:rPr lang="en-IN" dirty="0"/>
              <a:t>Cluster 2 average heat produced is less compared to cluster 1 but on the positive side it is the cluster that has received the highest number of fuel units</a:t>
            </a:r>
          </a:p>
          <a:p>
            <a:endParaRPr lang="en-IN" dirty="0"/>
          </a:p>
          <a:p>
            <a:r>
              <a:rPr lang="en-IN" dirty="0"/>
              <a:t>Average cost per unit of fuel in cluster 3 is significantly high.</a:t>
            </a:r>
          </a:p>
          <a:p>
            <a:r>
              <a:rPr lang="en-IN" dirty="0"/>
              <a:t>It is not so good in heat production and also has contents of sulphur</a:t>
            </a:r>
          </a:p>
          <a:p>
            <a:pPr marL="0" indent="0">
              <a:buNone/>
            </a:pPr>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384136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04A0-8E45-2AC7-8258-280ACCA99C06}"/>
              </a:ext>
            </a:extLst>
          </p:cNvPr>
          <p:cNvSpPr>
            <a:spLocks noGrp="1"/>
          </p:cNvSpPr>
          <p:nvPr>
            <p:ph type="title"/>
          </p:nvPr>
        </p:nvSpPr>
        <p:spPr/>
        <p:txBody>
          <a:bodyPr/>
          <a:lstStyle/>
          <a:p>
            <a:r>
              <a:rPr lang="en-IN" dirty="0"/>
              <a:t>Naming Clusters</a:t>
            </a:r>
          </a:p>
        </p:txBody>
      </p:sp>
      <p:sp>
        <p:nvSpPr>
          <p:cNvPr id="3" name="Content Placeholder 2">
            <a:extLst>
              <a:ext uri="{FF2B5EF4-FFF2-40B4-BE49-F238E27FC236}">
                <a16:creationId xmlns:a16="http://schemas.microsoft.com/office/drawing/2014/main" id="{C14110B7-12E5-B23D-1297-FFE9B38CB465}"/>
              </a:ext>
            </a:extLst>
          </p:cNvPr>
          <p:cNvSpPr>
            <a:spLocks noGrp="1"/>
          </p:cNvSpPr>
          <p:nvPr>
            <p:ph idx="1"/>
          </p:nvPr>
        </p:nvSpPr>
        <p:spPr/>
        <p:txBody>
          <a:bodyPr/>
          <a:lstStyle/>
          <a:p>
            <a:r>
              <a:rPr lang="en-IN" dirty="0"/>
              <a:t>Cluster-1: Sustainable cluster</a:t>
            </a:r>
          </a:p>
          <a:p>
            <a:r>
              <a:rPr lang="en-IN" dirty="0"/>
              <a:t>Cluster-2: Efficient cluster</a:t>
            </a:r>
          </a:p>
          <a:p>
            <a:r>
              <a:rPr lang="en-IN" dirty="0"/>
              <a:t>Cluster-3: hopeless cluster</a:t>
            </a:r>
          </a:p>
          <a:p>
            <a:endParaRPr lang="en-IN" dirty="0"/>
          </a:p>
        </p:txBody>
      </p:sp>
    </p:spTree>
    <p:extLst>
      <p:ext uri="{BB962C8B-B14F-4D97-AF65-F5344CB8AC3E}">
        <p14:creationId xmlns:p14="http://schemas.microsoft.com/office/powerpoint/2010/main" val="245687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E3C6-9C3B-67C0-F9BD-5202EE70DF0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BE6C210-AA09-F074-9EFF-F664A5906CA8}"/>
              </a:ext>
            </a:extLst>
          </p:cNvPr>
          <p:cNvSpPr>
            <a:spLocks noGrp="1"/>
          </p:cNvSpPr>
          <p:nvPr>
            <p:ph idx="1"/>
          </p:nvPr>
        </p:nvSpPr>
        <p:spPr/>
        <p:txBody>
          <a:bodyPr/>
          <a:lstStyle/>
          <a:p>
            <a:r>
              <a:rPr lang="en-IN" dirty="0"/>
              <a:t>If the goal is to produce more heat at low cost, we need to choose the efficient cluster.</a:t>
            </a:r>
          </a:p>
          <a:p>
            <a:endParaRPr lang="en-IN" dirty="0"/>
          </a:p>
          <a:p>
            <a:r>
              <a:rPr lang="en-IN" dirty="0"/>
              <a:t>If the goal is to produce heat without causing any harm to nature then we need to choose the sustainable cluster</a:t>
            </a:r>
          </a:p>
        </p:txBody>
      </p:sp>
    </p:spTree>
    <p:extLst>
      <p:ext uri="{BB962C8B-B14F-4D97-AF65-F5344CB8AC3E}">
        <p14:creationId xmlns:p14="http://schemas.microsoft.com/office/powerpoint/2010/main" val="210352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9932-F9CC-0EE6-4D3B-F10DB1675D3F}"/>
              </a:ext>
            </a:extLst>
          </p:cNvPr>
          <p:cNvSpPr>
            <a:spLocks noGrp="1"/>
          </p:cNvSpPr>
          <p:nvPr>
            <p:ph type="title"/>
          </p:nvPr>
        </p:nvSpPr>
        <p:spPr/>
        <p:txBody>
          <a:bodyPr/>
          <a:lstStyle/>
          <a:p>
            <a:r>
              <a:rPr lang="en-IN" sz="3200" dirty="0"/>
              <a:t>Data Description and Problem Statement </a:t>
            </a:r>
          </a:p>
        </p:txBody>
      </p:sp>
      <p:sp>
        <p:nvSpPr>
          <p:cNvPr id="3" name="Content Placeholder 2">
            <a:extLst>
              <a:ext uri="{FF2B5EF4-FFF2-40B4-BE49-F238E27FC236}">
                <a16:creationId xmlns:a16="http://schemas.microsoft.com/office/drawing/2014/main" id="{74EDB383-AA9C-921D-7086-925037401B78}"/>
              </a:ext>
            </a:extLst>
          </p:cNvPr>
          <p:cNvSpPr>
            <a:spLocks noGrp="1"/>
          </p:cNvSpPr>
          <p:nvPr>
            <p:ph idx="1"/>
          </p:nvPr>
        </p:nvSpPr>
        <p:spPr>
          <a:xfrm>
            <a:off x="645132" y="1492898"/>
            <a:ext cx="9404722" cy="4755501"/>
          </a:xfrm>
        </p:spPr>
        <p:txBody>
          <a:bodyPr/>
          <a:lstStyle/>
          <a:p>
            <a:r>
              <a:rPr lang="en-IN" dirty="0"/>
              <a:t>Data contains information about Energy in the United States.</a:t>
            </a:r>
          </a:p>
          <a:p>
            <a:r>
              <a:rPr lang="en-US" dirty="0"/>
              <a:t>Data table contains 608,565 rows and 20 variables which provides information </a:t>
            </a:r>
            <a:endParaRPr lang="en-IN" dirty="0"/>
          </a:p>
          <a:p>
            <a:r>
              <a:rPr lang="en-IN" dirty="0"/>
              <a:t>Data provides information on various aspects related to fuel like its cost, sulphur and ash contents, the heat produced per unit resource, suppliers, and many more.</a:t>
            </a:r>
          </a:p>
          <a:p>
            <a:endParaRPr lang="en-IN" dirty="0"/>
          </a:p>
          <a:p>
            <a:endParaRPr lang="en-IN" dirty="0"/>
          </a:p>
          <a:p>
            <a:endParaRPr lang="en-IN" dirty="0"/>
          </a:p>
          <a:p>
            <a:r>
              <a:rPr lang="en-IN" dirty="0"/>
              <a:t>Problem statement: Analysis of Energy resources is key for better energy management in the country.   The aim is to identify similarities in energy usage and try to cluster in order to find insights from the data</a:t>
            </a:r>
          </a:p>
        </p:txBody>
      </p:sp>
    </p:spTree>
    <p:extLst>
      <p:ext uri="{BB962C8B-B14F-4D97-AF65-F5344CB8AC3E}">
        <p14:creationId xmlns:p14="http://schemas.microsoft.com/office/powerpoint/2010/main" val="302955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2C10-6AC5-4C08-4B9C-82AB96B4362A}"/>
              </a:ext>
            </a:extLst>
          </p:cNvPr>
          <p:cNvSpPr>
            <a:spLocks noGrp="1"/>
          </p:cNvSpPr>
          <p:nvPr>
            <p:ph type="title"/>
          </p:nvPr>
        </p:nvSpPr>
        <p:spPr>
          <a:xfrm>
            <a:off x="646111" y="452718"/>
            <a:ext cx="9860158" cy="1400530"/>
          </a:xfrm>
        </p:spPr>
        <p:txBody>
          <a:bodyPr/>
          <a:lstStyle/>
          <a:p>
            <a:r>
              <a:rPr lang="en-IN" sz="3200" dirty="0"/>
              <a:t>Clustering technique used- K Means</a:t>
            </a:r>
          </a:p>
        </p:txBody>
      </p:sp>
      <p:sp>
        <p:nvSpPr>
          <p:cNvPr id="3" name="Content Placeholder 2">
            <a:extLst>
              <a:ext uri="{FF2B5EF4-FFF2-40B4-BE49-F238E27FC236}">
                <a16:creationId xmlns:a16="http://schemas.microsoft.com/office/drawing/2014/main" id="{8CAFCB03-3AB9-237E-FCC8-9416C8E3C06C}"/>
              </a:ext>
            </a:extLst>
          </p:cNvPr>
          <p:cNvSpPr>
            <a:spLocks noGrp="1"/>
          </p:cNvSpPr>
          <p:nvPr>
            <p:ph idx="1"/>
          </p:nvPr>
        </p:nvSpPr>
        <p:spPr>
          <a:xfrm>
            <a:off x="821094" y="1576874"/>
            <a:ext cx="9228759" cy="4671526"/>
          </a:xfrm>
        </p:spPr>
        <p:txBody>
          <a:bodyPr/>
          <a:lstStyle/>
          <a:p>
            <a:pPr marL="0" indent="0">
              <a:buNone/>
            </a:pPr>
            <a:endParaRPr lang="en-IN" dirty="0"/>
          </a:p>
          <a:p>
            <a:r>
              <a:rPr lang="en-IN" dirty="0"/>
              <a:t>K means is comparatively easy to implement </a:t>
            </a:r>
          </a:p>
          <a:p>
            <a:r>
              <a:rPr lang="en-IN" dirty="0"/>
              <a:t>Suits best for large data sets</a:t>
            </a:r>
          </a:p>
          <a:p>
            <a:r>
              <a:rPr lang="en-IN" dirty="0"/>
              <a:t>K Means take less time to cluster compared to hierarchical clustering</a:t>
            </a:r>
          </a:p>
          <a:p>
            <a:r>
              <a:rPr lang="en-IN" dirty="0"/>
              <a:t>It is efficient in terms of computational cost </a:t>
            </a:r>
          </a:p>
          <a:p>
            <a:endParaRPr lang="en-IN" dirty="0"/>
          </a:p>
        </p:txBody>
      </p:sp>
    </p:spTree>
    <p:extLst>
      <p:ext uri="{BB962C8B-B14F-4D97-AF65-F5344CB8AC3E}">
        <p14:creationId xmlns:p14="http://schemas.microsoft.com/office/powerpoint/2010/main" val="326719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82470B-4ACD-5794-9005-3855DA26F3A3}"/>
              </a:ext>
            </a:extLst>
          </p:cNvPr>
          <p:cNvPicPr>
            <a:picLocks noChangeAspect="1"/>
          </p:cNvPicPr>
          <p:nvPr/>
        </p:nvPicPr>
        <p:blipFill>
          <a:blip r:embed="rId2"/>
          <a:stretch>
            <a:fillRect/>
          </a:stretch>
        </p:blipFill>
        <p:spPr>
          <a:xfrm>
            <a:off x="3196338" y="1729592"/>
            <a:ext cx="5799323" cy="3398815"/>
          </a:xfrm>
          <a:prstGeom prst="rect">
            <a:avLst/>
          </a:prstGeom>
        </p:spPr>
      </p:pic>
      <p:sp>
        <p:nvSpPr>
          <p:cNvPr id="4" name="TextBox 3">
            <a:extLst>
              <a:ext uri="{FF2B5EF4-FFF2-40B4-BE49-F238E27FC236}">
                <a16:creationId xmlns:a16="http://schemas.microsoft.com/office/drawing/2014/main" id="{32620D31-61E4-99AC-2D0A-564E43D99B0F}"/>
              </a:ext>
            </a:extLst>
          </p:cNvPr>
          <p:cNvSpPr txBox="1"/>
          <p:nvPr/>
        </p:nvSpPr>
        <p:spPr>
          <a:xfrm flipH="1">
            <a:off x="1025433" y="811763"/>
            <a:ext cx="6355080" cy="584775"/>
          </a:xfrm>
          <a:prstGeom prst="rect">
            <a:avLst/>
          </a:prstGeom>
          <a:noFill/>
        </p:spPr>
        <p:txBody>
          <a:bodyPr wrap="square" rtlCol="0">
            <a:spAutoFit/>
          </a:bodyPr>
          <a:lstStyle/>
          <a:p>
            <a:r>
              <a:rPr lang="en-IN" sz="3200" dirty="0"/>
              <a:t>Clustering of Sample data</a:t>
            </a:r>
          </a:p>
        </p:txBody>
      </p:sp>
    </p:spTree>
    <p:extLst>
      <p:ext uri="{BB962C8B-B14F-4D97-AF65-F5344CB8AC3E}">
        <p14:creationId xmlns:p14="http://schemas.microsoft.com/office/powerpoint/2010/main" val="382965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7753F6-F700-AB05-CD78-1422268D4033}"/>
              </a:ext>
            </a:extLst>
          </p:cNvPr>
          <p:cNvPicPr>
            <a:picLocks noChangeAspect="1"/>
          </p:cNvPicPr>
          <p:nvPr/>
        </p:nvPicPr>
        <p:blipFill>
          <a:blip r:embed="rId2"/>
          <a:stretch>
            <a:fillRect/>
          </a:stretch>
        </p:blipFill>
        <p:spPr>
          <a:xfrm>
            <a:off x="3310648" y="1752454"/>
            <a:ext cx="5570703" cy="3353091"/>
          </a:xfrm>
          <a:prstGeom prst="rect">
            <a:avLst/>
          </a:prstGeom>
        </p:spPr>
      </p:pic>
      <p:sp>
        <p:nvSpPr>
          <p:cNvPr id="4" name="TextBox 3">
            <a:extLst>
              <a:ext uri="{FF2B5EF4-FFF2-40B4-BE49-F238E27FC236}">
                <a16:creationId xmlns:a16="http://schemas.microsoft.com/office/drawing/2014/main" id="{772FD3AF-B82F-31C7-F0A7-58096E9CE2E3}"/>
              </a:ext>
            </a:extLst>
          </p:cNvPr>
          <p:cNvSpPr txBox="1"/>
          <p:nvPr/>
        </p:nvSpPr>
        <p:spPr>
          <a:xfrm>
            <a:off x="634482" y="513184"/>
            <a:ext cx="6578082" cy="646331"/>
          </a:xfrm>
          <a:prstGeom prst="rect">
            <a:avLst/>
          </a:prstGeom>
          <a:noFill/>
        </p:spPr>
        <p:txBody>
          <a:bodyPr wrap="square" rtlCol="0">
            <a:spAutoFit/>
          </a:bodyPr>
          <a:lstStyle/>
          <a:p>
            <a:r>
              <a:rPr lang="en-IN" sz="3200" dirty="0"/>
              <a:t>Type</a:t>
            </a:r>
            <a:r>
              <a:rPr lang="en-IN" sz="3600" dirty="0"/>
              <a:t> of fuel in each Cluster</a:t>
            </a:r>
          </a:p>
        </p:txBody>
      </p:sp>
      <p:sp>
        <p:nvSpPr>
          <p:cNvPr id="5" name="TextBox 4">
            <a:extLst>
              <a:ext uri="{FF2B5EF4-FFF2-40B4-BE49-F238E27FC236}">
                <a16:creationId xmlns:a16="http://schemas.microsoft.com/office/drawing/2014/main" id="{B5F0A7B2-9461-DF08-1084-630A0A8FF634}"/>
              </a:ext>
            </a:extLst>
          </p:cNvPr>
          <p:cNvSpPr txBox="1"/>
          <p:nvPr/>
        </p:nvSpPr>
        <p:spPr>
          <a:xfrm>
            <a:off x="1482011" y="5551714"/>
            <a:ext cx="9227975" cy="646331"/>
          </a:xfrm>
          <a:prstGeom prst="rect">
            <a:avLst/>
          </a:prstGeom>
          <a:noFill/>
        </p:spPr>
        <p:txBody>
          <a:bodyPr wrap="square" rtlCol="0">
            <a:spAutoFit/>
          </a:bodyPr>
          <a:lstStyle/>
          <a:p>
            <a:r>
              <a:rPr lang="en-IN" dirty="0"/>
              <a:t>The majority of fuel types in Cluster 1 , Cluster 2, and Cluster 3 are Gas, Coal and Oil respectively</a:t>
            </a:r>
          </a:p>
        </p:txBody>
      </p:sp>
    </p:spTree>
    <p:extLst>
      <p:ext uri="{BB962C8B-B14F-4D97-AF65-F5344CB8AC3E}">
        <p14:creationId xmlns:p14="http://schemas.microsoft.com/office/powerpoint/2010/main" val="16037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6D50C7-F7EB-0D5C-CE2A-BF9AC9E0D11F}"/>
              </a:ext>
            </a:extLst>
          </p:cNvPr>
          <p:cNvPicPr>
            <a:picLocks noChangeAspect="1"/>
          </p:cNvPicPr>
          <p:nvPr/>
        </p:nvPicPr>
        <p:blipFill>
          <a:blip r:embed="rId2"/>
          <a:stretch>
            <a:fillRect/>
          </a:stretch>
        </p:blipFill>
        <p:spPr>
          <a:xfrm>
            <a:off x="3230631" y="1782937"/>
            <a:ext cx="5730737" cy="3292125"/>
          </a:xfrm>
          <a:prstGeom prst="rect">
            <a:avLst/>
          </a:prstGeom>
        </p:spPr>
      </p:pic>
      <p:sp>
        <p:nvSpPr>
          <p:cNvPr id="4" name="TextBox 3">
            <a:extLst>
              <a:ext uri="{FF2B5EF4-FFF2-40B4-BE49-F238E27FC236}">
                <a16:creationId xmlns:a16="http://schemas.microsoft.com/office/drawing/2014/main" id="{6E116EF4-4BEB-CF89-AE48-8F9E0597E88F}"/>
              </a:ext>
            </a:extLst>
          </p:cNvPr>
          <p:cNvSpPr txBox="1"/>
          <p:nvPr/>
        </p:nvSpPr>
        <p:spPr>
          <a:xfrm>
            <a:off x="1110343" y="858416"/>
            <a:ext cx="8817428" cy="646331"/>
          </a:xfrm>
          <a:prstGeom prst="rect">
            <a:avLst/>
          </a:prstGeom>
          <a:noFill/>
        </p:spPr>
        <p:txBody>
          <a:bodyPr wrap="square" rtlCol="0">
            <a:spAutoFit/>
          </a:bodyPr>
          <a:lstStyle/>
          <a:p>
            <a:r>
              <a:rPr lang="en-IN" sz="3200" dirty="0"/>
              <a:t>Heat </a:t>
            </a:r>
            <a:r>
              <a:rPr lang="en-IN" sz="3600" dirty="0"/>
              <a:t>content</a:t>
            </a:r>
            <a:r>
              <a:rPr lang="en-IN" sz="3200" dirty="0"/>
              <a:t> of fuel in each Cluster</a:t>
            </a:r>
          </a:p>
        </p:txBody>
      </p:sp>
      <p:sp>
        <p:nvSpPr>
          <p:cNvPr id="6" name="TextBox 5">
            <a:extLst>
              <a:ext uri="{FF2B5EF4-FFF2-40B4-BE49-F238E27FC236}">
                <a16:creationId xmlns:a16="http://schemas.microsoft.com/office/drawing/2014/main" id="{8305E38E-A548-29E0-FC6C-6AE235F3B0D6}"/>
              </a:ext>
            </a:extLst>
          </p:cNvPr>
          <p:cNvSpPr txBox="1"/>
          <p:nvPr/>
        </p:nvSpPr>
        <p:spPr>
          <a:xfrm>
            <a:off x="970384" y="5645020"/>
            <a:ext cx="9703836" cy="369332"/>
          </a:xfrm>
          <a:prstGeom prst="rect">
            <a:avLst/>
          </a:prstGeom>
          <a:noFill/>
        </p:spPr>
        <p:txBody>
          <a:bodyPr wrap="square" rtlCol="0">
            <a:spAutoFit/>
          </a:bodyPr>
          <a:lstStyle/>
          <a:p>
            <a:r>
              <a:rPr lang="en-IN" dirty="0"/>
              <a:t>It can be clearly seen that cluster 2 has maximum amount of Heat content</a:t>
            </a:r>
          </a:p>
        </p:txBody>
      </p:sp>
    </p:spTree>
    <p:extLst>
      <p:ext uri="{BB962C8B-B14F-4D97-AF65-F5344CB8AC3E}">
        <p14:creationId xmlns:p14="http://schemas.microsoft.com/office/powerpoint/2010/main" val="106889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BF110F-37A0-7978-FF48-87AE7A17DF3A}"/>
              </a:ext>
            </a:extLst>
          </p:cNvPr>
          <p:cNvPicPr>
            <a:picLocks noChangeAspect="1"/>
          </p:cNvPicPr>
          <p:nvPr/>
        </p:nvPicPr>
        <p:blipFill>
          <a:blip r:embed="rId2"/>
          <a:stretch>
            <a:fillRect/>
          </a:stretch>
        </p:blipFill>
        <p:spPr>
          <a:xfrm>
            <a:off x="3116322" y="1725782"/>
            <a:ext cx="5959356" cy="3406435"/>
          </a:xfrm>
          <a:prstGeom prst="rect">
            <a:avLst/>
          </a:prstGeom>
        </p:spPr>
      </p:pic>
      <p:sp>
        <p:nvSpPr>
          <p:cNvPr id="4" name="TextBox 3">
            <a:extLst>
              <a:ext uri="{FF2B5EF4-FFF2-40B4-BE49-F238E27FC236}">
                <a16:creationId xmlns:a16="http://schemas.microsoft.com/office/drawing/2014/main" id="{39DB2EE6-D9E7-FBC4-90A4-39E6B4EB1196}"/>
              </a:ext>
            </a:extLst>
          </p:cNvPr>
          <p:cNvSpPr txBox="1"/>
          <p:nvPr/>
        </p:nvSpPr>
        <p:spPr>
          <a:xfrm>
            <a:off x="911392" y="569167"/>
            <a:ext cx="8164286" cy="584775"/>
          </a:xfrm>
          <a:prstGeom prst="rect">
            <a:avLst/>
          </a:prstGeom>
          <a:noFill/>
        </p:spPr>
        <p:txBody>
          <a:bodyPr wrap="square" rtlCol="0">
            <a:spAutoFit/>
          </a:bodyPr>
          <a:lstStyle/>
          <a:p>
            <a:r>
              <a:rPr lang="en-IN" sz="3200" dirty="0"/>
              <a:t>Average Cost of fuel Vs Average Heat</a:t>
            </a:r>
          </a:p>
        </p:txBody>
      </p:sp>
      <p:sp>
        <p:nvSpPr>
          <p:cNvPr id="5" name="TextBox 4">
            <a:extLst>
              <a:ext uri="{FF2B5EF4-FFF2-40B4-BE49-F238E27FC236}">
                <a16:creationId xmlns:a16="http://schemas.microsoft.com/office/drawing/2014/main" id="{6F377D96-ED01-C78D-DFD7-43D526028E20}"/>
              </a:ext>
            </a:extLst>
          </p:cNvPr>
          <p:cNvSpPr txBox="1"/>
          <p:nvPr/>
        </p:nvSpPr>
        <p:spPr>
          <a:xfrm>
            <a:off x="1278294" y="6083559"/>
            <a:ext cx="8164286" cy="369332"/>
          </a:xfrm>
          <a:prstGeom prst="rect">
            <a:avLst/>
          </a:prstGeom>
          <a:noFill/>
        </p:spPr>
        <p:txBody>
          <a:bodyPr wrap="square" rtlCol="0">
            <a:spAutoFit/>
          </a:bodyPr>
          <a:lstStyle/>
          <a:p>
            <a:r>
              <a:rPr lang="en-IN" dirty="0"/>
              <a:t>Cluster 2  has the least cost and can produce maximum heat.</a:t>
            </a:r>
          </a:p>
        </p:txBody>
      </p:sp>
    </p:spTree>
    <p:extLst>
      <p:ext uri="{BB962C8B-B14F-4D97-AF65-F5344CB8AC3E}">
        <p14:creationId xmlns:p14="http://schemas.microsoft.com/office/powerpoint/2010/main" val="39584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FCD2AC-14C7-F479-C651-5C16BDB4CE72}"/>
              </a:ext>
            </a:extLst>
          </p:cNvPr>
          <p:cNvPicPr>
            <a:picLocks noChangeAspect="1"/>
          </p:cNvPicPr>
          <p:nvPr/>
        </p:nvPicPr>
        <p:blipFill>
          <a:blip r:embed="rId2"/>
          <a:stretch>
            <a:fillRect/>
          </a:stretch>
        </p:blipFill>
        <p:spPr>
          <a:xfrm>
            <a:off x="3249683" y="1767696"/>
            <a:ext cx="5692633" cy="3322608"/>
          </a:xfrm>
          <a:prstGeom prst="rect">
            <a:avLst/>
          </a:prstGeom>
        </p:spPr>
      </p:pic>
      <p:sp>
        <p:nvSpPr>
          <p:cNvPr id="5" name="TextBox 4">
            <a:extLst>
              <a:ext uri="{FF2B5EF4-FFF2-40B4-BE49-F238E27FC236}">
                <a16:creationId xmlns:a16="http://schemas.microsoft.com/office/drawing/2014/main" id="{2145449F-8560-1402-F2A1-16BD5F761E51}"/>
              </a:ext>
            </a:extLst>
          </p:cNvPr>
          <p:cNvSpPr txBox="1"/>
          <p:nvPr/>
        </p:nvSpPr>
        <p:spPr>
          <a:xfrm>
            <a:off x="811763" y="709126"/>
            <a:ext cx="8434874" cy="584775"/>
          </a:xfrm>
          <a:prstGeom prst="rect">
            <a:avLst/>
          </a:prstGeom>
          <a:noFill/>
        </p:spPr>
        <p:txBody>
          <a:bodyPr wrap="square" rtlCol="0">
            <a:spAutoFit/>
          </a:bodyPr>
          <a:lstStyle/>
          <a:p>
            <a:r>
              <a:rPr lang="en-IN" sz="3200" dirty="0"/>
              <a:t>Average Sulphur content in each Cluster </a:t>
            </a:r>
          </a:p>
        </p:txBody>
      </p:sp>
      <p:sp>
        <p:nvSpPr>
          <p:cNvPr id="6" name="TextBox 5">
            <a:extLst>
              <a:ext uri="{FF2B5EF4-FFF2-40B4-BE49-F238E27FC236}">
                <a16:creationId xmlns:a16="http://schemas.microsoft.com/office/drawing/2014/main" id="{5FA42393-E295-5474-E070-AB867FD2D3C6}"/>
              </a:ext>
            </a:extLst>
          </p:cNvPr>
          <p:cNvSpPr txBox="1"/>
          <p:nvPr/>
        </p:nvSpPr>
        <p:spPr>
          <a:xfrm>
            <a:off x="1166327" y="5990253"/>
            <a:ext cx="8080310" cy="369332"/>
          </a:xfrm>
          <a:prstGeom prst="rect">
            <a:avLst/>
          </a:prstGeom>
          <a:noFill/>
        </p:spPr>
        <p:txBody>
          <a:bodyPr wrap="square" rtlCol="0">
            <a:spAutoFit/>
          </a:bodyPr>
          <a:lstStyle/>
          <a:p>
            <a:r>
              <a:rPr lang="en-IN" dirty="0"/>
              <a:t>Average Sulphur content is highest in cluster 2 and least in cluster 1</a:t>
            </a:r>
          </a:p>
        </p:txBody>
      </p:sp>
    </p:spTree>
    <p:extLst>
      <p:ext uri="{BB962C8B-B14F-4D97-AF65-F5344CB8AC3E}">
        <p14:creationId xmlns:p14="http://schemas.microsoft.com/office/powerpoint/2010/main" val="345546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D74230-57E5-27F9-567E-8A1F89546048}"/>
              </a:ext>
            </a:extLst>
          </p:cNvPr>
          <p:cNvPicPr>
            <a:picLocks noChangeAspect="1"/>
          </p:cNvPicPr>
          <p:nvPr/>
        </p:nvPicPr>
        <p:blipFill>
          <a:blip r:embed="rId2"/>
          <a:stretch>
            <a:fillRect/>
          </a:stretch>
        </p:blipFill>
        <p:spPr>
          <a:xfrm>
            <a:off x="3255742" y="1627345"/>
            <a:ext cx="5829805" cy="3360711"/>
          </a:xfrm>
          <a:prstGeom prst="rect">
            <a:avLst/>
          </a:prstGeom>
        </p:spPr>
      </p:pic>
      <p:sp>
        <p:nvSpPr>
          <p:cNvPr id="6" name="TextBox 5">
            <a:extLst>
              <a:ext uri="{FF2B5EF4-FFF2-40B4-BE49-F238E27FC236}">
                <a16:creationId xmlns:a16="http://schemas.microsoft.com/office/drawing/2014/main" id="{E008FB71-61F6-17EF-9805-C2029D04FA53}"/>
              </a:ext>
            </a:extLst>
          </p:cNvPr>
          <p:cNvSpPr txBox="1"/>
          <p:nvPr/>
        </p:nvSpPr>
        <p:spPr>
          <a:xfrm>
            <a:off x="933061" y="453707"/>
            <a:ext cx="7707086" cy="584775"/>
          </a:xfrm>
          <a:prstGeom prst="rect">
            <a:avLst/>
          </a:prstGeom>
          <a:noFill/>
        </p:spPr>
        <p:txBody>
          <a:bodyPr wrap="square" rtlCol="0">
            <a:spAutoFit/>
          </a:bodyPr>
          <a:lstStyle/>
          <a:p>
            <a:r>
              <a:rPr lang="en-IN" sz="3200" dirty="0"/>
              <a:t>Average Ash content in each cluster</a:t>
            </a:r>
          </a:p>
        </p:txBody>
      </p:sp>
      <p:sp>
        <p:nvSpPr>
          <p:cNvPr id="7" name="TextBox 6">
            <a:extLst>
              <a:ext uri="{FF2B5EF4-FFF2-40B4-BE49-F238E27FC236}">
                <a16:creationId xmlns:a16="http://schemas.microsoft.com/office/drawing/2014/main" id="{F77C110A-7727-E2AE-3E59-4AD4F64F499F}"/>
              </a:ext>
            </a:extLst>
          </p:cNvPr>
          <p:cNvSpPr txBox="1"/>
          <p:nvPr/>
        </p:nvSpPr>
        <p:spPr>
          <a:xfrm>
            <a:off x="1485900" y="5714999"/>
            <a:ext cx="8972550" cy="646331"/>
          </a:xfrm>
          <a:prstGeom prst="rect">
            <a:avLst/>
          </a:prstGeom>
          <a:noFill/>
        </p:spPr>
        <p:txBody>
          <a:bodyPr wrap="square" rtlCol="0">
            <a:spAutoFit/>
          </a:bodyPr>
          <a:lstStyle/>
          <a:p>
            <a:r>
              <a:rPr lang="en-IN" dirty="0"/>
              <a:t>Average Ash content is highest in Cluster 2 and it is zero in the other two clusters</a:t>
            </a:r>
          </a:p>
        </p:txBody>
      </p:sp>
    </p:spTree>
    <p:extLst>
      <p:ext uri="{BB962C8B-B14F-4D97-AF65-F5344CB8AC3E}">
        <p14:creationId xmlns:p14="http://schemas.microsoft.com/office/powerpoint/2010/main" val="1439002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280</TotalTime>
  <Words>448</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Clustering of Energy usage in the US</vt:lpstr>
      <vt:lpstr>Data Description and Problem Statement </vt:lpstr>
      <vt:lpstr>Clustering technique used- K Means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Naming Clusters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siddartha gutha</dc:creator>
  <cp:lastModifiedBy>siddartha gutha</cp:lastModifiedBy>
  <cp:revision>13</cp:revision>
  <dcterms:created xsi:type="dcterms:W3CDTF">2022-12-08T18:33:25Z</dcterms:created>
  <dcterms:modified xsi:type="dcterms:W3CDTF">2022-12-08T23:13:37Z</dcterms:modified>
</cp:coreProperties>
</file>