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193" autoAdjust="0"/>
  </p:normalViewPr>
  <p:slideViewPr>
    <p:cSldViewPr snapToGrid="0">
      <p:cViewPr varScale="1">
        <p:scale>
          <a:sx n="47" d="100"/>
          <a:sy n="47" d="100"/>
        </p:scale>
        <p:origin x="1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ee, Nassim" userId="51d85ce3-3860-4bd5-8702-810abdf75655" providerId="ADAL" clId="{BE644D63-8C96-494C-8CEB-FAF1504EA2CA}"/>
    <pc:docChg chg="addSld delSld modSld">
      <pc:chgData name="Sohaee, Nassim" userId="51d85ce3-3860-4bd5-8702-810abdf75655" providerId="ADAL" clId="{BE644D63-8C96-494C-8CEB-FAF1504EA2CA}" dt="2018-08-08T22:55:31.156" v="35" actId="2696"/>
      <pc:docMkLst>
        <pc:docMk/>
      </pc:docMkLst>
      <pc:sldChg chg="modNotesTx">
        <pc:chgData name="Sohaee, Nassim" userId="51d85ce3-3860-4bd5-8702-810abdf75655" providerId="ADAL" clId="{BE644D63-8C96-494C-8CEB-FAF1504EA2CA}" dt="2018-08-08T22:52:30.011" v="0" actId="6549"/>
        <pc:sldMkLst>
          <pc:docMk/>
          <pc:sldMk cId="109857222" sldId="256"/>
        </pc:sldMkLst>
      </pc:sldChg>
      <pc:sldChg chg="modNotesTx">
        <pc:chgData name="Sohaee, Nassim" userId="51d85ce3-3860-4bd5-8702-810abdf75655" providerId="ADAL" clId="{BE644D63-8C96-494C-8CEB-FAF1504EA2CA}" dt="2018-08-08T22:52:33.913" v="1" actId="6549"/>
        <pc:sldMkLst>
          <pc:docMk/>
          <pc:sldMk cId="1085077468" sldId="257"/>
        </pc:sldMkLst>
      </pc:sldChg>
      <pc:sldChg chg="modNotesTx">
        <pc:chgData name="Sohaee, Nassim" userId="51d85ce3-3860-4bd5-8702-810abdf75655" providerId="ADAL" clId="{BE644D63-8C96-494C-8CEB-FAF1504EA2CA}" dt="2018-08-08T22:52:43.110" v="2" actId="6549"/>
        <pc:sldMkLst>
          <pc:docMk/>
          <pc:sldMk cId="2268842187" sldId="258"/>
        </pc:sldMkLst>
      </pc:sldChg>
      <pc:sldChg chg="del">
        <pc:chgData name="Sohaee, Nassim" userId="51d85ce3-3860-4bd5-8702-810abdf75655" providerId="ADAL" clId="{BE644D63-8C96-494C-8CEB-FAF1504EA2CA}" dt="2018-08-08T22:52:45.047" v="3" actId="2696"/>
        <pc:sldMkLst>
          <pc:docMk/>
          <pc:sldMk cId="2469249528" sldId="259"/>
        </pc:sldMkLst>
      </pc:sldChg>
      <pc:sldChg chg="modNotesTx">
        <pc:chgData name="Sohaee, Nassim" userId="51d85ce3-3860-4bd5-8702-810abdf75655" providerId="ADAL" clId="{BE644D63-8C96-494C-8CEB-FAF1504EA2CA}" dt="2018-08-08T22:52:51.157" v="4" actId="6549"/>
        <pc:sldMkLst>
          <pc:docMk/>
          <pc:sldMk cId="1571997662" sldId="260"/>
        </pc:sldMkLst>
      </pc:sldChg>
      <pc:sldChg chg="modNotesTx">
        <pc:chgData name="Sohaee, Nassim" userId="51d85ce3-3860-4bd5-8702-810abdf75655" providerId="ADAL" clId="{BE644D63-8C96-494C-8CEB-FAF1504EA2CA}" dt="2018-08-08T22:52:59.462" v="5" actId="6549"/>
        <pc:sldMkLst>
          <pc:docMk/>
          <pc:sldMk cId="1521042130" sldId="261"/>
        </pc:sldMkLst>
      </pc:sldChg>
      <pc:sldChg chg="modNotesTx">
        <pc:chgData name="Sohaee, Nassim" userId="51d85ce3-3860-4bd5-8702-810abdf75655" providerId="ADAL" clId="{BE644D63-8C96-494C-8CEB-FAF1504EA2CA}" dt="2018-08-08T22:53:13.846" v="6" actId="6549"/>
        <pc:sldMkLst>
          <pc:docMk/>
          <pc:sldMk cId="572886039" sldId="262"/>
        </pc:sldMkLst>
      </pc:sldChg>
      <pc:sldChg chg="modNotesTx">
        <pc:chgData name="Sohaee, Nassim" userId="51d85ce3-3860-4bd5-8702-810abdf75655" providerId="ADAL" clId="{BE644D63-8C96-494C-8CEB-FAF1504EA2CA}" dt="2018-08-08T22:53:19.246" v="7" actId="6549"/>
        <pc:sldMkLst>
          <pc:docMk/>
          <pc:sldMk cId="1317365675" sldId="263"/>
        </pc:sldMkLst>
      </pc:sldChg>
      <pc:sldChg chg="modNotesTx">
        <pc:chgData name="Sohaee, Nassim" userId="51d85ce3-3860-4bd5-8702-810abdf75655" providerId="ADAL" clId="{BE644D63-8C96-494C-8CEB-FAF1504EA2CA}" dt="2018-08-08T22:53:23.902" v="8" actId="6549"/>
        <pc:sldMkLst>
          <pc:docMk/>
          <pc:sldMk cId="2527848093" sldId="264"/>
        </pc:sldMkLst>
      </pc:sldChg>
      <pc:sldChg chg="modNotesTx">
        <pc:chgData name="Sohaee, Nassim" userId="51d85ce3-3860-4bd5-8702-810abdf75655" providerId="ADAL" clId="{BE644D63-8C96-494C-8CEB-FAF1504EA2CA}" dt="2018-08-08T22:53:30.302" v="9" actId="6549"/>
        <pc:sldMkLst>
          <pc:docMk/>
          <pc:sldMk cId="1704593566" sldId="265"/>
        </pc:sldMkLst>
      </pc:sldChg>
      <pc:sldChg chg="modNotesTx">
        <pc:chgData name="Sohaee, Nassim" userId="51d85ce3-3860-4bd5-8702-810abdf75655" providerId="ADAL" clId="{BE644D63-8C96-494C-8CEB-FAF1504EA2CA}" dt="2018-08-08T22:53:34.645" v="10" actId="6549"/>
        <pc:sldMkLst>
          <pc:docMk/>
          <pc:sldMk cId="2952096601" sldId="266"/>
        </pc:sldMkLst>
      </pc:sldChg>
      <pc:sldChg chg="modNotesTx">
        <pc:chgData name="Sohaee, Nassim" userId="51d85ce3-3860-4bd5-8702-810abdf75655" providerId="ADAL" clId="{BE644D63-8C96-494C-8CEB-FAF1504EA2CA}" dt="2018-08-08T22:53:38.901" v="11" actId="6549"/>
        <pc:sldMkLst>
          <pc:docMk/>
          <pc:sldMk cId="292629568" sldId="268"/>
        </pc:sldMkLst>
      </pc:sldChg>
      <pc:sldChg chg="modNotesTx">
        <pc:chgData name="Sohaee, Nassim" userId="51d85ce3-3860-4bd5-8702-810abdf75655" providerId="ADAL" clId="{BE644D63-8C96-494C-8CEB-FAF1504EA2CA}" dt="2018-08-08T22:53:43.150" v="12" actId="6549"/>
        <pc:sldMkLst>
          <pc:docMk/>
          <pc:sldMk cId="2682226654" sldId="269"/>
        </pc:sldMkLst>
      </pc:sldChg>
      <pc:sldChg chg="modNotesTx">
        <pc:chgData name="Sohaee, Nassim" userId="51d85ce3-3860-4bd5-8702-810abdf75655" providerId="ADAL" clId="{BE644D63-8C96-494C-8CEB-FAF1504EA2CA}" dt="2018-08-08T22:53:47.795" v="13" actId="6549"/>
        <pc:sldMkLst>
          <pc:docMk/>
          <pc:sldMk cId="2955030980" sldId="270"/>
        </pc:sldMkLst>
      </pc:sldChg>
      <pc:sldChg chg="modNotesTx">
        <pc:chgData name="Sohaee, Nassim" userId="51d85ce3-3860-4bd5-8702-810abdf75655" providerId="ADAL" clId="{BE644D63-8C96-494C-8CEB-FAF1504EA2CA}" dt="2018-08-08T22:53:54.181" v="14" actId="6549"/>
        <pc:sldMkLst>
          <pc:docMk/>
          <pc:sldMk cId="3842544880" sldId="271"/>
        </pc:sldMkLst>
      </pc:sldChg>
      <pc:sldChg chg="modNotesTx">
        <pc:chgData name="Sohaee, Nassim" userId="51d85ce3-3860-4bd5-8702-810abdf75655" providerId="ADAL" clId="{BE644D63-8C96-494C-8CEB-FAF1504EA2CA}" dt="2018-08-08T22:53:59.299" v="15" actId="6549"/>
        <pc:sldMkLst>
          <pc:docMk/>
          <pc:sldMk cId="3900910193" sldId="272"/>
        </pc:sldMkLst>
      </pc:sldChg>
      <pc:sldChg chg="modNotesTx">
        <pc:chgData name="Sohaee, Nassim" userId="51d85ce3-3860-4bd5-8702-810abdf75655" providerId="ADAL" clId="{BE644D63-8C96-494C-8CEB-FAF1504EA2CA}" dt="2018-08-08T22:54:11.203" v="18" actId="6549"/>
        <pc:sldMkLst>
          <pc:docMk/>
          <pc:sldMk cId="3811985070" sldId="273"/>
        </pc:sldMkLst>
      </pc:sldChg>
      <pc:sldChg chg="modNotesTx">
        <pc:chgData name="Sohaee, Nassim" userId="51d85ce3-3860-4bd5-8702-810abdf75655" providerId="ADAL" clId="{BE644D63-8C96-494C-8CEB-FAF1504EA2CA}" dt="2018-08-08T22:54:04.099" v="16" actId="6549"/>
        <pc:sldMkLst>
          <pc:docMk/>
          <pc:sldMk cId="2727739158" sldId="274"/>
        </pc:sldMkLst>
      </pc:sldChg>
      <pc:sldChg chg="modNotesTx">
        <pc:chgData name="Sohaee, Nassim" userId="51d85ce3-3860-4bd5-8702-810abdf75655" providerId="ADAL" clId="{BE644D63-8C96-494C-8CEB-FAF1504EA2CA}" dt="2018-08-08T22:54:07.693" v="17" actId="6549"/>
        <pc:sldMkLst>
          <pc:docMk/>
          <pc:sldMk cId="1398304190" sldId="275"/>
        </pc:sldMkLst>
      </pc:sldChg>
      <pc:sldChg chg="modNotesTx">
        <pc:chgData name="Sohaee, Nassim" userId="51d85ce3-3860-4bd5-8702-810abdf75655" providerId="ADAL" clId="{BE644D63-8C96-494C-8CEB-FAF1504EA2CA}" dt="2018-08-08T22:54:15.235" v="19" actId="6549"/>
        <pc:sldMkLst>
          <pc:docMk/>
          <pc:sldMk cId="961346278" sldId="276"/>
        </pc:sldMkLst>
      </pc:sldChg>
      <pc:sldChg chg="modNotesTx">
        <pc:chgData name="Sohaee, Nassim" userId="51d85ce3-3860-4bd5-8702-810abdf75655" providerId="ADAL" clId="{BE644D63-8C96-494C-8CEB-FAF1504EA2CA}" dt="2018-08-08T22:54:22.843" v="20" actId="6549"/>
        <pc:sldMkLst>
          <pc:docMk/>
          <pc:sldMk cId="675827598" sldId="279"/>
        </pc:sldMkLst>
      </pc:sldChg>
      <pc:sldChg chg="modNotesTx">
        <pc:chgData name="Sohaee, Nassim" userId="51d85ce3-3860-4bd5-8702-810abdf75655" providerId="ADAL" clId="{BE644D63-8C96-494C-8CEB-FAF1504EA2CA}" dt="2018-08-08T22:54:25.659" v="21" actId="6549"/>
        <pc:sldMkLst>
          <pc:docMk/>
          <pc:sldMk cId="2444062717" sldId="280"/>
        </pc:sldMkLst>
      </pc:sldChg>
      <pc:sldChg chg="modNotesTx">
        <pc:chgData name="Sohaee, Nassim" userId="51d85ce3-3860-4bd5-8702-810abdf75655" providerId="ADAL" clId="{BE644D63-8C96-494C-8CEB-FAF1504EA2CA}" dt="2018-08-08T22:54:30.091" v="22" actId="6549"/>
        <pc:sldMkLst>
          <pc:docMk/>
          <pc:sldMk cId="2249741018" sldId="282"/>
        </pc:sldMkLst>
      </pc:sldChg>
      <pc:sldChg chg="modNotesTx">
        <pc:chgData name="Sohaee, Nassim" userId="51d85ce3-3860-4bd5-8702-810abdf75655" providerId="ADAL" clId="{BE644D63-8C96-494C-8CEB-FAF1504EA2CA}" dt="2018-08-08T22:54:35.053" v="23" actId="6549"/>
        <pc:sldMkLst>
          <pc:docMk/>
          <pc:sldMk cId="2517556786" sldId="283"/>
        </pc:sldMkLst>
      </pc:sldChg>
      <pc:sldChg chg="modNotesTx">
        <pc:chgData name="Sohaee, Nassim" userId="51d85ce3-3860-4bd5-8702-810abdf75655" providerId="ADAL" clId="{BE644D63-8C96-494C-8CEB-FAF1504EA2CA}" dt="2018-08-08T22:54:39.899" v="24" actId="6549"/>
        <pc:sldMkLst>
          <pc:docMk/>
          <pc:sldMk cId="803950767" sldId="284"/>
        </pc:sldMkLst>
      </pc:sldChg>
      <pc:sldChg chg="modNotesTx">
        <pc:chgData name="Sohaee, Nassim" userId="51d85ce3-3860-4bd5-8702-810abdf75655" providerId="ADAL" clId="{BE644D63-8C96-494C-8CEB-FAF1504EA2CA}" dt="2018-08-08T22:54:43.508" v="25" actId="6549"/>
        <pc:sldMkLst>
          <pc:docMk/>
          <pc:sldMk cId="3340684761" sldId="285"/>
        </pc:sldMkLst>
      </pc:sldChg>
      <pc:sldChg chg="modNotesTx">
        <pc:chgData name="Sohaee, Nassim" userId="51d85ce3-3860-4bd5-8702-810abdf75655" providerId="ADAL" clId="{BE644D63-8C96-494C-8CEB-FAF1504EA2CA}" dt="2018-08-08T22:54:49.180" v="26" actId="6549"/>
        <pc:sldMkLst>
          <pc:docMk/>
          <pc:sldMk cId="347902637" sldId="286"/>
        </pc:sldMkLst>
      </pc:sldChg>
      <pc:sldChg chg="modNotesTx">
        <pc:chgData name="Sohaee, Nassim" userId="51d85ce3-3860-4bd5-8702-810abdf75655" providerId="ADAL" clId="{BE644D63-8C96-494C-8CEB-FAF1504EA2CA}" dt="2018-08-08T22:54:53.419" v="27" actId="6549"/>
        <pc:sldMkLst>
          <pc:docMk/>
          <pc:sldMk cId="27147091" sldId="287"/>
        </pc:sldMkLst>
      </pc:sldChg>
      <pc:sldChg chg="modNotesTx">
        <pc:chgData name="Sohaee, Nassim" userId="51d85ce3-3860-4bd5-8702-810abdf75655" providerId="ADAL" clId="{BE644D63-8C96-494C-8CEB-FAF1504EA2CA}" dt="2018-08-08T22:54:57.067" v="28" actId="6549"/>
        <pc:sldMkLst>
          <pc:docMk/>
          <pc:sldMk cId="1404093448" sldId="288"/>
        </pc:sldMkLst>
      </pc:sldChg>
      <pc:sldChg chg="modNotesTx">
        <pc:chgData name="Sohaee, Nassim" userId="51d85ce3-3860-4bd5-8702-810abdf75655" providerId="ADAL" clId="{BE644D63-8C96-494C-8CEB-FAF1504EA2CA}" dt="2018-08-08T22:55:02.574" v="29" actId="6549"/>
        <pc:sldMkLst>
          <pc:docMk/>
          <pc:sldMk cId="788592025" sldId="289"/>
        </pc:sldMkLst>
      </pc:sldChg>
      <pc:sldChg chg="modNotesTx">
        <pc:chgData name="Sohaee, Nassim" userId="51d85ce3-3860-4bd5-8702-810abdf75655" providerId="ADAL" clId="{BE644D63-8C96-494C-8CEB-FAF1504EA2CA}" dt="2018-08-08T22:55:07.335" v="30" actId="6549"/>
        <pc:sldMkLst>
          <pc:docMk/>
          <pc:sldMk cId="3894565027" sldId="290"/>
        </pc:sldMkLst>
      </pc:sldChg>
      <pc:sldChg chg="modNotesTx">
        <pc:chgData name="Sohaee, Nassim" userId="51d85ce3-3860-4bd5-8702-810abdf75655" providerId="ADAL" clId="{BE644D63-8C96-494C-8CEB-FAF1504EA2CA}" dt="2018-08-08T22:55:11.381" v="31" actId="6549"/>
        <pc:sldMkLst>
          <pc:docMk/>
          <pc:sldMk cId="3433978106" sldId="291"/>
        </pc:sldMkLst>
      </pc:sldChg>
      <pc:sldChg chg="modNotesTx">
        <pc:chgData name="Sohaee, Nassim" userId="51d85ce3-3860-4bd5-8702-810abdf75655" providerId="ADAL" clId="{BE644D63-8C96-494C-8CEB-FAF1504EA2CA}" dt="2018-08-08T22:55:21.130" v="32" actId="6549"/>
        <pc:sldMkLst>
          <pc:docMk/>
          <pc:sldMk cId="527871682" sldId="297"/>
        </pc:sldMkLst>
      </pc:sldChg>
      <pc:sldChg chg="modNotesTx">
        <pc:chgData name="Sohaee, Nassim" userId="51d85ce3-3860-4bd5-8702-810abdf75655" providerId="ADAL" clId="{BE644D63-8C96-494C-8CEB-FAF1504EA2CA}" dt="2018-08-08T22:55:24.755" v="33" actId="6549"/>
        <pc:sldMkLst>
          <pc:docMk/>
          <pc:sldMk cId="2032577119" sldId="298"/>
        </pc:sldMkLst>
      </pc:sldChg>
      <pc:sldChg chg="add del">
        <pc:chgData name="Sohaee, Nassim" userId="51d85ce3-3860-4bd5-8702-810abdf75655" providerId="ADAL" clId="{BE644D63-8C96-494C-8CEB-FAF1504EA2CA}" dt="2018-08-08T22:55:31.156" v="35" actId="2696"/>
        <pc:sldMkLst>
          <pc:docMk/>
          <pc:sldMk cId="3119924145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0B176-F7B6-4962-B9B5-258040B39627}" type="datetimeFigureOut">
              <a:rPr lang="en-US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ABF5-8FAF-43F9-B029-E1C4CBBCEE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5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7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5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06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2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7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0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7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9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1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0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1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2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8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2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7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5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7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5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4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5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Evaluation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Dr. Nassim </a:t>
            </a:r>
            <a:r>
              <a:rPr lang="en-US" err="1">
                <a:cs typeface="Calibri"/>
              </a:rPr>
              <a:t>Sohaee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A8BD-51D0-45F9-BEC3-6C9C5B37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E545-D93F-4FF3-BAC6-326B83CB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</a:t>
            </a:r>
            <a:r>
              <a:rPr lang="en-US" err="1">
                <a:cs typeface="Calibri"/>
              </a:rPr>
              <a:t>best_score</a:t>
            </a:r>
            <a:r>
              <a:rPr lang="en-US">
                <a:cs typeface="Calibri"/>
              </a:rPr>
              <a:t>_ stores the mean cross-validation accuracy, with cross-validation performed on the training set.</a:t>
            </a:r>
          </a:p>
          <a:p>
            <a:r>
              <a:rPr lang="en-US">
                <a:cs typeface="Calibri"/>
              </a:rPr>
              <a:t>This is different from the score for evaluating the generalization of the model. 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0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C24E-14A7-46AD-9EEB-41F296BF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Evaluation Metrics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59A0-DD98-4C55-9E9B-9B64057D2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78CA-7143-4E19-BB70-39C56650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A9E-F959-4D03-8343-31B46168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Before picking a machine learning metric, you should think about the high-level goal of the application, often called the </a:t>
            </a:r>
            <a:r>
              <a:rPr lang="en-US" i="1">
                <a:cs typeface="Calibri"/>
              </a:rPr>
              <a:t>business metric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The consequences of choosing a particular algorithm for a machine learning application are called the </a:t>
            </a:r>
            <a:r>
              <a:rPr lang="en-US" i="1">
                <a:cs typeface="Calibri"/>
              </a:rPr>
              <a:t>business impact</a:t>
            </a:r>
            <a:r>
              <a:rPr lang="en-US"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8222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6A6E-2C59-4B42-90AA-720A3A23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Binary Classification</a:t>
            </a:r>
            <a:endParaRPr lang="en-US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3D411F-5146-4B1D-8A64-A1008642D60F}"/>
              </a:ext>
            </a:extLst>
          </p:cNvPr>
          <p:cNvSpPr/>
          <p:nvPr/>
        </p:nvSpPr>
        <p:spPr>
          <a:xfrm>
            <a:off x="1828798" y="2380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899DDB12-722D-4220-A21E-46AB29250E1A}"/>
              </a:ext>
            </a:extLst>
          </p:cNvPr>
          <p:cNvSpPr/>
          <p:nvPr/>
        </p:nvSpPr>
        <p:spPr>
          <a:xfrm>
            <a:off x="6256280" y="507386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63C1A68-5232-4C01-A93D-9B8B1C8E430E}"/>
              </a:ext>
            </a:extLst>
          </p:cNvPr>
          <p:cNvSpPr/>
          <p:nvPr/>
        </p:nvSpPr>
        <p:spPr>
          <a:xfrm>
            <a:off x="2919246" y="499504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0CCA8F8-D6FC-4911-A2FB-1FEEDA4A18DA}"/>
              </a:ext>
            </a:extLst>
          </p:cNvPr>
          <p:cNvSpPr/>
          <p:nvPr/>
        </p:nvSpPr>
        <p:spPr>
          <a:xfrm>
            <a:off x="3103177" y="340535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AD0E2F60-FD95-4212-A055-93F1516482AB}"/>
              </a:ext>
            </a:extLst>
          </p:cNvPr>
          <p:cNvSpPr/>
          <p:nvPr/>
        </p:nvSpPr>
        <p:spPr>
          <a:xfrm>
            <a:off x="1763108" y="373379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CC2C355E-7656-45D6-A9B5-DBB0639FA8AE}"/>
              </a:ext>
            </a:extLst>
          </p:cNvPr>
          <p:cNvSpPr/>
          <p:nvPr/>
        </p:nvSpPr>
        <p:spPr>
          <a:xfrm>
            <a:off x="843453" y="3142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4DDC4C82-B253-454F-AB34-54A80ED5AEE8}"/>
              </a:ext>
            </a:extLst>
          </p:cNvPr>
          <p:cNvSpPr/>
          <p:nvPr/>
        </p:nvSpPr>
        <p:spPr>
          <a:xfrm>
            <a:off x="4088522" y="2157248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C18C5-0169-4EB2-9B5E-891EB270078F}"/>
              </a:ext>
            </a:extLst>
          </p:cNvPr>
          <p:cNvSpPr/>
          <p:nvPr/>
        </p:nvSpPr>
        <p:spPr>
          <a:xfrm>
            <a:off x="7714595" y="540231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9F982-3DBA-4AD2-BD92-41B7261DDD35}"/>
              </a:ext>
            </a:extLst>
          </p:cNvPr>
          <p:cNvSpPr/>
          <p:nvPr/>
        </p:nvSpPr>
        <p:spPr>
          <a:xfrm>
            <a:off x="8437180" y="3142593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2A909-7E9C-4B0E-AD42-CBF2DB6B9F31}"/>
              </a:ext>
            </a:extLst>
          </p:cNvPr>
          <p:cNvSpPr/>
          <p:nvPr/>
        </p:nvSpPr>
        <p:spPr>
          <a:xfrm>
            <a:off x="10381594" y="356300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231F9-917A-4218-958D-A3430C769FF5}"/>
              </a:ext>
            </a:extLst>
          </p:cNvPr>
          <p:cNvSpPr/>
          <p:nvPr/>
        </p:nvSpPr>
        <p:spPr>
          <a:xfrm>
            <a:off x="8634247" y="439069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4030A-BC7C-497D-9FC0-8AC43D86C079}"/>
              </a:ext>
            </a:extLst>
          </p:cNvPr>
          <p:cNvSpPr/>
          <p:nvPr/>
        </p:nvSpPr>
        <p:spPr>
          <a:xfrm>
            <a:off x="5638803" y="222293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EAB4B-32E1-4715-9188-408B50081B9B}"/>
              </a:ext>
            </a:extLst>
          </p:cNvPr>
          <p:cNvSpPr/>
          <p:nvPr/>
        </p:nvSpPr>
        <p:spPr>
          <a:xfrm>
            <a:off x="9987457" y="573076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74ADA3-ADB7-4D3B-BC28-CCAA1B208054}"/>
              </a:ext>
            </a:extLst>
          </p:cNvPr>
          <p:cNvCxnSpPr/>
          <p:nvPr/>
        </p:nvCxnSpPr>
        <p:spPr>
          <a:xfrm flipV="1">
            <a:off x="3641834" y="1902372"/>
            <a:ext cx="4895193" cy="4432736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ross 21">
            <a:extLst>
              <a:ext uri="{FF2B5EF4-FFF2-40B4-BE49-F238E27FC236}">
                <a16:creationId xmlns:a16="http://schemas.microsoft.com/office/drawing/2014/main" id="{51BC0C5A-8AF8-4100-A63E-9E66BC5E6933}"/>
              </a:ext>
            </a:extLst>
          </p:cNvPr>
          <p:cNvSpPr/>
          <p:nvPr/>
        </p:nvSpPr>
        <p:spPr>
          <a:xfrm>
            <a:off x="4797970" y="5888420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248C-70BE-4534-8B10-E2533BEE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Errors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A2AE-45DD-46D6-B8BC-D3FF83E9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False Positive</a:t>
            </a:r>
          </a:p>
          <a:p>
            <a:pPr lvl="1"/>
            <a:r>
              <a:rPr lang="en-US">
                <a:cs typeface="Calibri"/>
              </a:rPr>
              <a:t>Type I error</a:t>
            </a:r>
          </a:p>
          <a:p>
            <a:r>
              <a:rPr lang="en-US">
                <a:cs typeface="Calibri"/>
              </a:rPr>
              <a:t>False Negative</a:t>
            </a:r>
          </a:p>
          <a:p>
            <a:pPr lvl="1"/>
            <a:r>
              <a:rPr lang="en-US">
                <a:cs typeface="Calibri"/>
              </a:rPr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384254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314F-23B7-446E-B10F-35F4996A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Imbalanced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6948-8745-4622-B218-0387A343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Fraud Prediction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DA12B8-E19E-404F-9CAE-5A633007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95785"/>
              </p:ext>
            </p:extLst>
          </p:nvPr>
        </p:nvGraphicFramePr>
        <p:xfrm>
          <a:off x="3928241" y="2758965"/>
          <a:ext cx="3312200" cy="2949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20">
                  <a:extLst>
                    <a:ext uri="{9D8B030D-6E8A-4147-A177-3AD203B41FA5}">
                      <a16:colId xmlns:a16="http://schemas.microsoft.com/office/drawing/2014/main" val="3917381296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val="814193039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val="1045755544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val="614798589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val="3526643647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val="706633989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val="2788245742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val="128033217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val="4619023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val="3759871109"/>
                    </a:ext>
                  </a:extLst>
                </a:gridCol>
              </a:tblGrid>
              <a:tr h="3776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70280"/>
                  </a:ext>
                </a:extLst>
              </a:tr>
              <a:tr h="3776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00904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74744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4124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8186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03575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17388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250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FFEBC56-4060-44D4-B337-05530F4AB9BF}"/>
              </a:ext>
            </a:extLst>
          </p:cNvPr>
          <p:cNvSpPr/>
          <p:nvPr/>
        </p:nvSpPr>
        <p:spPr>
          <a:xfrm>
            <a:off x="5586246" y="4259317"/>
            <a:ext cx="323193" cy="336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086E-6957-4968-8531-4D3CCDD5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Dummy classifiers completely ignore the input data!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6264-BD55-4573-9C9F-9B3E4A23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Dummy classifiers serve as a sanity check on your classifier's performance.</a:t>
            </a:r>
          </a:p>
          <a:p>
            <a:r>
              <a:rPr lang="en-US">
                <a:cs typeface="Calibri"/>
              </a:rPr>
              <a:t>They provide a null metric(e.g. null accuracy) baseline.</a:t>
            </a:r>
            <a:endParaRPr lang="en-US"/>
          </a:p>
          <a:p>
            <a:r>
              <a:rPr lang="en-US">
                <a:cs typeface="Calibri"/>
              </a:rPr>
              <a:t>Dummy classifiers should not be used for real problems.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73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2543-E374-43B2-9BFD-1F88E4BB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Dummy classifiers completely ignore the input data!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43FD-380E-46FA-8D24-F0AD2868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Some commonly-used settings for the strategy parameter for </a:t>
            </a:r>
            <a:r>
              <a:rPr lang="en-US" err="1">
                <a:cs typeface="Calibri"/>
              </a:rPr>
              <a:t>DummyClassifierin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scikit</a:t>
            </a:r>
            <a:r>
              <a:rPr lang="en-US">
                <a:cs typeface="Calibri"/>
              </a:rPr>
              <a:t>-learn:</a:t>
            </a:r>
          </a:p>
          <a:p>
            <a:pPr marL="685800"/>
            <a:r>
              <a:rPr lang="en-US" err="1">
                <a:cs typeface="Calibri"/>
              </a:rPr>
              <a:t>most_frequent</a:t>
            </a:r>
            <a:r>
              <a:rPr lang="en-US">
                <a:cs typeface="Calibri"/>
              </a:rPr>
              <a:t>: predicts the most frequent label in the training set.</a:t>
            </a:r>
            <a:endParaRPr lang="en-US"/>
          </a:p>
          <a:p>
            <a:pPr marL="685800"/>
            <a:r>
              <a:rPr lang="en-US">
                <a:cs typeface="Calibri"/>
              </a:rPr>
              <a:t>stratified: random predictions based on training set class distribution.</a:t>
            </a:r>
            <a:endParaRPr lang="en-US"/>
          </a:p>
          <a:p>
            <a:pPr marL="685800"/>
            <a:r>
              <a:rPr lang="en-US">
                <a:cs typeface="Calibri"/>
              </a:rPr>
              <a:t>uniform: generates predictions uniformly at random.</a:t>
            </a:r>
            <a:endParaRPr lang="en-US"/>
          </a:p>
          <a:p>
            <a:pPr marL="685800"/>
            <a:r>
              <a:rPr lang="en-US">
                <a:cs typeface="Calibri"/>
              </a:rPr>
              <a:t>constant: always predicts a constant label provided by the user.</a:t>
            </a:r>
            <a:endParaRPr lang="en-US"/>
          </a:p>
          <a:p>
            <a:pPr marL="1143000"/>
            <a:r>
              <a:rPr lang="en-US">
                <a:cs typeface="Calibri"/>
              </a:rPr>
              <a:t>A major motivation of this method is F1-scoring, when the positive class is in the minority.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30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F6BF-3217-49AD-A3EB-A7CF84DF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Confusion Matrix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ECD54B-FEF4-4379-AF38-70FD45C1A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8722" y="1825625"/>
            <a:ext cx="6194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2044-BB75-486B-8180-72F7F3E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Confusion Matrix</a:t>
            </a:r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E7684E-AF58-4A47-A019-D040A237B8CC}"/>
              </a:ext>
            </a:extLst>
          </p:cNvPr>
          <p:cNvSpPr txBox="1"/>
          <p:nvPr/>
        </p:nvSpPr>
        <p:spPr>
          <a:xfrm>
            <a:off x="257502" y="556522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Positive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95A1A5-B8CA-4C58-95F3-0198F8795F30}"/>
              </a:ext>
            </a:extLst>
          </p:cNvPr>
          <p:cNvSpPr txBox="1"/>
          <p:nvPr/>
        </p:nvSpPr>
        <p:spPr>
          <a:xfrm>
            <a:off x="8376745" y="23858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65" name="Cross 64">
            <a:extLst>
              <a:ext uri="{FF2B5EF4-FFF2-40B4-BE49-F238E27FC236}">
                <a16:creationId xmlns:a16="http://schemas.microsoft.com/office/drawing/2014/main" id="{92620333-3F60-4573-A7F9-ADB7AE3A1CCC}"/>
              </a:ext>
            </a:extLst>
          </p:cNvPr>
          <p:cNvSpPr/>
          <p:nvPr/>
        </p:nvSpPr>
        <p:spPr>
          <a:xfrm>
            <a:off x="1828798" y="2380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>
            <a:extLst>
              <a:ext uri="{FF2B5EF4-FFF2-40B4-BE49-F238E27FC236}">
                <a16:creationId xmlns:a16="http://schemas.microsoft.com/office/drawing/2014/main" id="{AC72ABA6-30C8-42E5-87E1-242EC61E1665}"/>
              </a:ext>
            </a:extLst>
          </p:cNvPr>
          <p:cNvSpPr/>
          <p:nvPr/>
        </p:nvSpPr>
        <p:spPr>
          <a:xfrm>
            <a:off x="6256280" y="507386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F40A3FDE-B710-4337-9A81-587031C4FFEF}"/>
              </a:ext>
            </a:extLst>
          </p:cNvPr>
          <p:cNvSpPr/>
          <p:nvPr/>
        </p:nvSpPr>
        <p:spPr>
          <a:xfrm>
            <a:off x="2919246" y="499504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F49E357D-8ABC-457E-8380-EB3D4638EF55}"/>
              </a:ext>
            </a:extLst>
          </p:cNvPr>
          <p:cNvSpPr/>
          <p:nvPr/>
        </p:nvSpPr>
        <p:spPr>
          <a:xfrm>
            <a:off x="3103177" y="340535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ross 72">
            <a:extLst>
              <a:ext uri="{FF2B5EF4-FFF2-40B4-BE49-F238E27FC236}">
                <a16:creationId xmlns:a16="http://schemas.microsoft.com/office/drawing/2014/main" id="{6E69831E-A266-4135-8C9B-948A217B6BF3}"/>
              </a:ext>
            </a:extLst>
          </p:cNvPr>
          <p:cNvSpPr/>
          <p:nvPr/>
        </p:nvSpPr>
        <p:spPr>
          <a:xfrm>
            <a:off x="1763108" y="373379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ross 74">
            <a:extLst>
              <a:ext uri="{FF2B5EF4-FFF2-40B4-BE49-F238E27FC236}">
                <a16:creationId xmlns:a16="http://schemas.microsoft.com/office/drawing/2014/main" id="{4D3662EF-64ED-470B-A259-D9E00A9EF46F}"/>
              </a:ext>
            </a:extLst>
          </p:cNvPr>
          <p:cNvSpPr/>
          <p:nvPr/>
        </p:nvSpPr>
        <p:spPr>
          <a:xfrm>
            <a:off x="843453" y="3142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6A3DCFC2-8749-4FFF-8513-FBA14CFFC6B8}"/>
              </a:ext>
            </a:extLst>
          </p:cNvPr>
          <p:cNvSpPr/>
          <p:nvPr/>
        </p:nvSpPr>
        <p:spPr>
          <a:xfrm>
            <a:off x="4088522" y="2157248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C7E63B-9C3B-4B00-9F78-CBE722CFA609}"/>
              </a:ext>
            </a:extLst>
          </p:cNvPr>
          <p:cNvSpPr/>
          <p:nvPr/>
        </p:nvSpPr>
        <p:spPr>
          <a:xfrm>
            <a:off x="7714595" y="540231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1FF5CD-6842-4896-A510-CA5105DB88F7}"/>
              </a:ext>
            </a:extLst>
          </p:cNvPr>
          <p:cNvSpPr/>
          <p:nvPr/>
        </p:nvSpPr>
        <p:spPr>
          <a:xfrm>
            <a:off x="8437180" y="3142593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0B123F-4164-45C0-A2A7-30A7F13ACBEC}"/>
              </a:ext>
            </a:extLst>
          </p:cNvPr>
          <p:cNvSpPr/>
          <p:nvPr/>
        </p:nvSpPr>
        <p:spPr>
          <a:xfrm>
            <a:off x="10381594" y="356300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B94E67-1F15-4EBB-B16E-CDF0F3C607AF}"/>
              </a:ext>
            </a:extLst>
          </p:cNvPr>
          <p:cNvSpPr/>
          <p:nvPr/>
        </p:nvSpPr>
        <p:spPr>
          <a:xfrm>
            <a:off x="8634247" y="439069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5C809B7-A5F2-47D4-9618-1DDD1B27C240}"/>
              </a:ext>
            </a:extLst>
          </p:cNvPr>
          <p:cNvSpPr/>
          <p:nvPr/>
        </p:nvSpPr>
        <p:spPr>
          <a:xfrm>
            <a:off x="5638803" y="222293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877836C-F1D7-4F01-9DFE-6BD610332D07}"/>
              </a:ext>
            </a:extLst>
          </p:cNvPr>
          <p:cNvSpPr/>
          <p:nvPr/>
        </p:nvSpPr>
        <p:spPr>
          <a:xfrm>
            <a:off x="9987457" y="573076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6BF76-0251-4897-8CD8-BC42BCEE3947}"/>
              </a:ext>
            </a:extLst>
          </p:cNvPr>
          <p:cNvCxnSpPr/>
          <p:nvPr/>
        </p:nvCxnSpPr>
        <p:spPr>
          <a:xfrm flipV="1">
            <a:off x="3641834" y="1902372"/>
            <a:ext cx="4895193" cy="4432736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ross 92">
            <a:extLst>
              <a:ext uri="{FF2B5EF4-FFF2-40B4-BE49-F238E27FC236}">
                <a16:creationId xmlns:a16="http://schemas.microsoft.com/office/drawing/2014/main" id="{EEA8B5BD-F74E-49CD-B04D-700B743D6576}"/>
              </a:ext>
            </a:extLst>
          </p:cNvPr>
          <p:cNvSpPr/>
          <p:nvPr/>
        </p:nvSpPr>
        <p:spPr>
          <a:xfrm>
            <a:off x="4797970" y="5888420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22AD-590A-46B5-A7AD-057C86D9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Performance Measure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E736-F6E1-4BCF-BC8E-39102D8C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Evaluating a machine learning model </a:t>
            </a:r>
          </a:p>
          <a:p>
            <a:r>
              <a:rPr lang="en-US">
                <a:cs typeface="Calibri"/>
              </a:rPr>
              <a:t>Classification is trickier than Regression</a:t>
            </a:r>
          </a:p>
        </p:txBody>
      </p:sp>
    </p:spTree>
    <p:extLst>
      <p:ext uri="{BB962C8B-B14F-4D97-AF65-F5344CB8AC3E}">
        <p14:creationId xmlns:p14="http://schemas.microsoft.com/office/powerpoint/2010/main" val="10850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1F03-3CCD-4B95-8543-39AA83F7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0131B-6EB0-4542-8EF5-BDBC139B8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453524"/>
              </p:ext>
            </p:extLst>
          </p:nvPr>
        </p:nvGraphicFramePr>
        <p:xfrm>
          <a:off x="1035269" y="3494142"/>
          <a:ext cx="1519114" cy="142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557">
                  <a:extLst>
                    <a:ext uri="{9D8B030D-6E8A-4147-A177-3AD203B41FA5}">
                      <a16:colId xmlns:a16="http://schemas.microsoft.com/office/drawing/2014/main" val="2293582438"/>
                    </a:ext>
                  </a:extLst>
                </a:gridCol>
                <a:gridCol w="759557">
                  <a:extLst>
                    <a:ext uri="{9D8B030D-6E8A-4147-A177-3AD203B41FA5}">
                      <a16:colId xmlns:a16="http://schemas.microsoft.com/office/drawing/2014/main" val="1538937991"/>
                    </a:ext>
                  </a:extLst>
                </a:gridCol>
              </a:tblGrid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27828"/>
                  </a:ext>
                </a:extLst>
              </a:tr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994721"/>
                  </a:ext>
                </a:extLst>
              </a:tr>
            </a:tbl>
          </a:graphicData>
        </a:graphic>
      </p:graphicFrame>
      <p:pic>
        <p:nvPicPr>
          <p:cNvPr id="6" name="Picture 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89159B05-E876-4572-8AF4-0288A23F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02" y="1913080"/>
            <a:ext cx="7840717" cy="837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0A907-6761-43E9-8C3D-DAD5B43CB0B3}"/>
              </a:ext>
            </a:extLst>
          </p:cNvPr>
          <p:cNvSpPr txBox="1"/>
          <p:nvPr/>
        </p:nvSpPr>
        <p:spPr>
          <a:xfrm>
            <a:off x="2845674" y="3975538"/>
            <a:ext cx="68685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Accuracy = (</a:t>
            </a:r>
            <a:r>
              <a:rPr lang="en-US">
                <a:cs typeface="Calibri"/>
              </a:rPr>
              <a:t>5 + 6) / (5 + 1 + 2 + 6) = 0.7857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1F03-3CCD-4B95-8543-39AA83F7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0131B-6EB0-4542-8EF5-BDBC139B8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269" y="3494142"/>
          <a:ext cx="1519114" cy="142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557">
                  <a:extLst>
                    <a:ext uri="{9D8B030D-6E8A-4147-A177-3AD203B41FA5}">
                      <a16:colId xmlns:a16="http://schemas.microsoft.com/office/drawing/2014/main" val="2293582438"/>
                    </a:ext>
                  </a:extLst>
                </a:gridCol>
                <a:gridCol w="759557">
                  <a:extLst>
                    <a:ext uri="{9D8B030D-6E8A-4147-A177-3AD203B41FA5}">
                      <a16:colId xmlns:a16="http://schemas.microsoft.com/office/drawing/2014/main" val="1538937991"/>
                    </a:ext>
                  </a:extLst>
                </a:gridCol>
              </a:tblGrid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27828"/>
                  </a:ext>
                </a:extLst>
              </a:tr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994721"/>
                  </a:ext>
                </a:extLst>
              </a:tr>
            </a:tbl>
          </a:graphicData>
        </a:graphic>
      </p:graphicFrame>
      <p:pic>
        <p:nvPicPr>
          <p:cNvPr id="6" name="Picture 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89159B05-E876-4572-8AF4-0288A23F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02" y="1913080"/>
            <a:ext cx="7840717" cy="837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0A907-6761-43E9-8C3D-DAD5B43CB0B3}"/>
              </a:ext>
            </a:extLst>
          </p:cNvPr>
          <p:cNvSpPr txBox="1"/>
          <p:nvPr/>
        </p:nvSpPr>
        <p:spPr>
          <a:xfrm>
            <a:off x="2845674" y="3975538"/>
            <a:ext cx="68685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Accuracy = (</a:t>
            </a:r>
            <a:r>
              <a:rPr lang="en-US">
                <a:cs typeface="Calibri"/>
              </a:rPr>
              <a:t>5 + 6) / (5 + 1 + 2 + 6) = 0.7857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1F03-3CCD-4B95-8543-39AA83F7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0131B-6EB0-4542-8EF5-BDBC139B8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269" y="3494142"/>
          <a:ext cx="1519114" cy="142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557">
                  <a:extLst>
                    <a:ext uri="{9D8B030D-6E8A-4147-A177-3AD203B41FA5}">
                      <a16:colId xmlns:a16="http://schemas.microsoft.com/office/drawing/2014/main" val="2293582438"/>
                    </a:ext>
                  </a:extLst>
                </a:gridCol>
                <a:gridCol w="759557">
                  <a:extLst>
                    <a:ext uri="{9D8B030D-6E8A-4147-A177-3AD203B41FA5}">
                      <a16:colId xmlns:a16="http://schemas.microsoft.com/office/drawing/2014/main" val="1538937991"/>
                    </a:ext>
                  </a:extLst>
                </a:gridCol>
              </a:tblGrid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27828"/>
                  </a:ext>
                </a:extLst>
              </a:tr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9947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40A907-6761-43E9-8C3D-DAD5B43CB0B3}"/>
              </a:ext>
            </a:extLst>
          </p:cNvPr>
          <p:cNvSpPr txBox="1"/>
          <p:nvPr/>
        </p:nvSpPr>
        <p:spPr>
          <a:xfrm>
            <a:off x="2845674" y="3975538"/>
            <a:ext cx="68685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Precision= </a:t>
            </a:r>
            <a:r>
              <a:rPr lang="en-US">
                <a:cs typeface="Calibri"/>
              </a:rPr>
              <a:t>6 / 7 = 0.8571</a:t>
            </a:r>
            <a:endParaRPr lang="en-US"/>
          </a:p>
        </p:txBody>
      </p:sp>
      <p:pic>
        <p:nvPicPr>
          <p:cNvPr id="3" name="Picture 4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56CAF088-3616-4A3E-AD4E-3E6052B1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40" y="1994697"/>
            <a:ext cx="5554717" cy="9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1F03-3CCD-4B95-8543-39AA83F7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0131B-6EB0-4542-8EF5-BDBC139B8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269" y="3494142"/>
          <a:ext cx="1519114" cy="142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557">
                  <a:extLst>
                    <a:ext uri="{9D8B030D-6E8A-4147-A177-3AD203B41FA5}">
                      <a16:colId xmlns:a16="http://schemas.microsoft.com/office/drawing/2014/main" val="2293582438"/>
                    </a:ext>
                  </a:extLst>
                </a:gridCol>
                <a:gridCol w="759557">
                  <a:extLst>
                    <a:ext uri="{9D8B030D-6E8A-4147-A177-3AD203B41FA5}">
                      <a16:colId xmlns:a16="http://schemas.microsoft.com/office/drawing/2014/main" val="1538937991"/>
                    </a:ext>
                  </a:extLst>
                </a:gridCol>
              </a:tblGrid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27828"/>
                  </a:ext>
                </a:extLst>
              </a:tr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9947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40A907-6761-43E9-8C3D-DAD5B43CB0B3}"/>
              </a:ext>
            </a:extLst>
          </p:cNvPr>
          <p:cNvSpPr txBox="1"/>
          <p:nvPr/>
        </p:nvSpPr>
        <p:spPr>
          <a:xfrm>
            <a:off x="2845674" y="3975538"/>
            <a:ext cx="68685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Recall= </a:t>
            </a:r>
            <a:r>
              <a:rPr lang="en-US">
                <a:cs typeface="Calibri"/>
              </a:rPr>
              <a:t>6 / (6 + 2) = 0.75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2D0F3D9-F875-4761-9978-D73A8B0E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75" y="1937800"/>
            <a:ext cx="4582511" cy="9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6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E26E3F-F7E0-4BDD-A917-F308F8384202}"/>
              </a:ext>
            </a:extLst>
          </p:cNvPr>
          <p:cNvCxnSpPr>
            <a:cxnSpLocks/>
          </p:cNvCxnSpPr>
          <p:nvPr/>
        </p:nvCxnSpPr>
        <p:spPr>
          <a:xfrm flipV="1">
            <a:off x="3080338" y="1651540"/>
            <a:ext cx="2582918" cy="502394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A88182-F382-4736-9884-6E4A6E596DE9}"/>
              </a:ext>
            </a:extLst>
          </p:cNvPr>
          <p:cNvSpPr/>
          <p:nvPr/>
        </p:nvSpPr>
        <p:spPr>
          <a:xfrm rot="7020000">
            <a:off x="1019364" y="4339898"/>
            <a:ext cx="6435970" cy="222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77B63-7EBC-4D30-9733-43196926A5AA}"/>
              </a:ext>
            </a:extLst>
          </p:cNvPr>
          <p:cNvSpPr txBox="1"/>
          <p:nvPr/>
        </p:nvSpPr>
        <p:spPr>
          <a:xfrm>
            <a:off x="257502" y="556522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685BF-BF51-4B10-B7B4-209B19347207}"/>
              </a:ext>
            </a:extLst>
          </p:cNvPr>
          <p:cNvSpPr txBox="1"/>
          <p:nvPr/>
        </p:nvSpPr>
        <p:spPr>
          <a:xfrm>
            <a:off x="8376745" y="23858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700D38AF-8065-4C97-89C6-01FEDD2A2B09}"/>
              </a:ext>
            </a:extLst>
          </p:cNvPr>
          <p:cNvSpPr/>
          <p:nvPr/>
        </p:nvSpPr>
        <p:spPr>
          <a:xfrm>
            <a:off x="1828798" y="2380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E840FA4-AD64-4B3C-B259-A61838BFC18C}"/>
              </a:ext>
            </a:extLst>
          </p:cNvPr>
          <p:cNvSpPr/>
          <p:nvPr/>
        </p:nvSpPr>
        <p:spPr>
          <a:xfrm>
            <a:off x="6256280" y="507386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62E5EFA-8090-4F90-8E2D-813389BFF064}"/>
              </a:ext>
            </a:extLst>
          </p:cNvPr>
          <p:cNvSpPr/>
          <p:nvPr/>
        </p:nvSpPr>
        <p:spPr>
          <a:xfrm>
            <a:off x="2919246" y="499504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165F0499-0B1D-49D4-A5C8-20117125A815}"/>
              </a:ext>
            </a:extLst>
          </p:cNvPr>
          <p:cNvSpPr/>
          <p:nvPr/>
        </p:nvSpPr>
        <p:spPr>
          <a:xfrm>
            <a:off x="3103177" y="340535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589093A-92ED-4D15-936F-EC74FFBD00CC}"/>
              </a:ext>
            </a:extLst>
          </p:cNvPr>
          <p:cNvSpPr/>
          <p:nvPr/>
        </p:nvSpPr>
        <p:spPr>
          <a:xfrm>
            <a:off x="1763108" y="373379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D40A6FCF-B3F1-45A6-A9F2-895607078470}"/>
              </a:ext>
            </a:extLst>
          </p:cNvPr>
          <p:cNvSpPr/>
          <p:nvPr/>
        </p:nvSpPr>
        <p:spPr>
          <a:xfrm>
            <a:off x="843453" y="3142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64A1D023-10F9-4302-80FF-7ABBB875395A}"/>
              </a:ext>
            </a:extLst>
          </p:cNvPr>
          <p:cNvSpPr/>
          <p:nvPr/>
        </p:nvSpPr>
        <p:spPr>
          <a:xfrm>
            <a:off x="4088522" y="2157248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2909B9-AA96-4C4A-A999-F4D31F03A91C}"/>
              </a:ext>
            </a:extLst>
          </p:cNvPr>
          <p:cNvSpPr/>
          <p:nvPr/>
        </p:nvSpPr>
        <p:spPr>
          <a:xfrm>
            <a:off x="7714595" y="540231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83576-905A-447A-AE22-D8F589828069}"/>
              </a:ext>
            </a:extLst>
          </p:cNvPr>
          <p:cNvSpPr/>
          <p:nvPr/>
        </p:nvSpPr>
        <p:spPr>
          <a:xfrm>
            <a:off x="8437180" y="3142593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FA803-86D7-4640-B135-8F424B3B2D31}"/>
              </a:ext>
            </a:extLst>
          </p:cNvPr>
          <p:cNvSpPr/>
          <p:nvPr/>
        </p:nvSpPr>
        <p:spPr>
          <a:xfrm>
            <a:off x="10381594" y="356300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5BABC2-D405-422B-856D-768CDDC2BC0B}"/>
              </a:ext>
            </a:extLst>
          </p:cNvPr>
          <p:cNvSpPr/>
          <p:nvPr/>
        </p:nvSpPr>
        <p:spPr>
          <a:xfrm>
            <a:off x="8634247" y="439069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575020-2C29-4492-8513-965224D66E77}"/>
              </a:ext>
            </a:extLst>
          </p:cNvPr>
          <p:cNvSpPr/>
          <p:nvPr/>
        </p:nvSpPr>
        <p:spPr>
          <a:xfrm>
            <a:off x="5638803" y="222293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B74054-82EF-493C-937D-A125DE185642}"/>
              </a:ext>
            </a:extLst>
          </p:cNvPr>
          <p:cNvSpPr/>
          <p:nvPr/>
        </p:nvSpPr>
        <p:spPr>
          <a:xfrm>
            <a:off x="9987457" y="573076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E3F5AC-3BF3-48C3-94D2-E1960A2B2178}"/>
              </a:ext>
            </a:extLst>
          </p:cNvPr>
          <p:cNvCxnSpPr/>
          <p:nvPr/>
        </p:nvCxnSpPr>
        <p:spPr>
          <a:xfrm flipV="1">
            <a:off x="3641834" y="1902372"/>
            <a:ext cx="4895193" cy="4432736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7F488CAE-CB53-4F4C-BA8B-843A4FB55B2D}"/>
              </a:ext>
            </a:extLst>
          </p:cNvPr>
          <p:cNvSpPr/>
          <p:nvPr/>
        </p:nvSpPr>
        <p:spPr>
          <a:xfrm>
            <a:off x="4797970" y="5888420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90DE827-DAF0-4082-BC01-CA319D49F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77364"/>
              </p:ext>
            </p:extLst>
          </p:nvPr>
        </p:nvGraphicFramePr>
        <p:xfrm>
          <a:off x="724163" y="420204"/>
          <a:ext cx="26397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852">
                  <a:extLst>
                    <a:ext uri="{9D8B030D-6E8A-4147-A177-3AD203B41FA5}">
                      <a16:colId xmlns:a16="http://schemas.microsoft.com/office/drawing/2014/main" val="361013545"/>
                    </a:ext>
                  </a:extLst>
                </a:gridCol>
                <a:gridCol w="1319852">
                  <a:extLst>
                    <a:ext uri="{9D8B030D-6E8A-4147-A177-3AD203B41FA5}">
                      <a16:colId xmlns:a16="http://schemas.microsoft.com/office/drawing/2014/main" val="129238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8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8051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2F81FA-384E-47FB-AE99-08A4010218F7}"/>
              </a:ext>
            </a:extLst>
          </p:cNvPr>
          <p:cNvCxnSpPr>
            <a:cxnSpLocks/>
          </p:cNvCxnSpPr>
          <p:nvPr/>
        </p:nvCxnSpPr>
        <p:spPr>
          <a:xfrm flipV="1">
            <a:off x="6553199" y="1542394"/>
            <a:ext cx="2582918" cy="502394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FF5EDC8F-60D9-49C2-B97B-DCEBACAC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56914"/>
              </p:ext>
            </p:extLst>
          </p:nvPr>
        </p:nvGraphicFramePr>
        <p:xfrm>
          <a:off x="9198128" y="420204"/>
          <a:ext cx="2665350" cy="1142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3420788077"/>
                    </a:ext>
                  </a:extLst>
                </a:gridCol>
                <a:gridCol w="1332675">
                  <a:extLst>
                    <a:ext uri="{9D8B030D-6E8A-4147-A177-3AD203B41FA5}">
                      <a16:colId xmlns:a16="http://schemas.microsoft.com/office/drawing/2014/main" val="287550179"/>
                    </a:ext>
                  </a:extLst>
                </a:gridCol>
              </a:tblGrid>
              <a:tr h="385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70870"/>
                  </a:ext>
                </a:extLst>
              </a:tr>
              <a:tr h="385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98297"/>
                  </a:ext>
                </a:extLst>
              </a:tr>
              <a:tr h="3721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1042"/>
                  </a:ext>
                </a:extLst>
              </a:tr>
            </a:tbl>
          </a:graphicData>
        </a:graphic>
      </p:graphicFrame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79972DDC-9692-41B1-B2BB-E97AFA86C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59522"/>
              </p:ext>
            </p:extLst>
          </p:nvPr>
        </p:nvGraphicFramePr>
        <p:xfrm>
          <a:off x="4757508" y="420204"/>
          <a:ext cx="2625708" cy="1110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854">
                  <a:extLst>
                    <a:ext uri="{9D8B030D-6E8A-4147-A177-3AD203B41FA5}">
                      <a16:colId xmlns:a16="http://schemas.microsoft.com/office/drawing/2014/main" val="4139261420"/>
                    </a:ext>
                  </a:extLst>
                </a:gridCol>
                <a:gridCol w="1312854">
                  <a:extLst>
                    <a:ext uri="{9D8B030D-6E8A-4147-A177-3AD203B41FA5}">
                      <a16:colId xmlns:a16="http://schemas.microsoft.com/office/drawing/2014/main" val="3275477847"/>
                    </a:ext>
                  </a:extLst>
                </a:gridCol>
              </a:tblGrid>
              <a:tr h="3722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07232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08099"/>
                  </a:ext>
                </a:extLst>
              </a:tr>
              <a:tr h="3593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5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30C9-1842-40CD-9721-9D52A640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Precision-Recall trade off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9CD7-BF41-4B2B-9F81-BF52B41A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Recall-oriented machine learning tasks:</a:t>
            </a:r>
          </a:p>
          <a:p>
            <a:pPr marL="685800"/>
            <a:r>
              <a:rPr lang="en-US">
                <a:cs typeface="Calibri"/>
              </a:rPr>
              <a:t>Search and information extraction in legal discovery</a:t>
            </a:r>
            <a:endParaRPr lang="en-US"/>
          </a:p>
          <a:p>
            <a:pPr marL="685800"/>
            <a:r>
              <a:rPr lang="en-US">
                <a:cs typeface="Calibri"/>
              </a:rPr>
              <a:t>Tumor detection</a:t>
            </a:r>
            <a:endParaRPr lang="en-US"/>
          </a:p>
          <a:p>
            <a:pPr marL="685800"/>
            <a:r>
              <a:rPr lang="en-US">
                <a:cs typeface="Calibri"/>
              </a:rPr>
              <a:t>Often paired with a human expert to filter out false positives</a:t>
            </a:r>
            <a:endParaRPr lang="en-US"/>
          </a:p>
          <a:p>
            <a:r>
              <a:rPr lang="en-US">
                <a:cs typeface="Calibri"/>
              </a:rPr>
              <a:t>Precision-oriented machine learning tasks:</a:t>
            </a:r>
            <a:endParaRPr lang="en-US"/>
          </a:p>
          <a:p>
            <a:pPr marL="685800"/>
            <a:r>
              <a:rPr lang="en-US">
                <a:cs typeface="Calibri"/>
              </a:rPr>
              <a:t>Search engine ranking, query suggestion</a:t>
            </a:r>
            <a:endParaRPr lang="en-US"/>
          </a:p>
          <a:p>
            <a:pPr marL="685800"/>
            <a:r>
              <a:rPr lang="en-US">
                <a:cs typeface="Calibri"/>
              </a:rPr>
              <a:t>Document classification</a:t>
            </a:r>
            <a:endParaRPr lang="en-US"/>
          </a:p>
          <a:p>
            <a:pPr marL="685800"/>
            <a:r>
              <a:rPr lang="en-US">
                <a:cs typeface="Calibri"/>
              </a:rPr>
              <a:t>Many customer-facing tasks (users remember failures!)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74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C811-64EB-47FD-AB8B-7282D9DA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F1-Score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E5F2-FB6F-49F5-BFE2-A1A931DC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800"/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771C78-2F90-4870-988E-1CACE483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916" y="1828764"/>
            <a:ext cx="6276109" cy="11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5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6EF6-75A6-4BF7-8A48-E2475345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Taking Uncertainty into Account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1993-130F-4BA6-8973-E7108895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ourier New"/>
                <a:cs typeface="Courier New"/>
              </a:rPr>
              <a:t>decision_function</a:t>
            </a:r>
            <a:r>
              <a:rPr lang="en-US">
                <a:latin typeface="Courier New"/>
                <a:cs typeface="Courier New"/>
              </a:rPr>
              <a:t> </a:t>
            </a:r>
          </a:p>
          <a:p>
            <a:r>
              <a:rPr lang="en-US" err="1">
                <a:latin typeface="Courier New"/>
                <a:cs typeface="Courier New"/>
              </a:rPr>
              <a:t>predict_proba</a:t>
            </a:r>
          </a:p>
        </p:txBody>
      </p:sp>
    </p:spTree>
    <p:extLst>
      <p:ext uri="{BB962C8B-B14F-4D97-AF65-F5344CB8AC3E}">
        <p14:creationId xmlns:p14="http://schemas.microsoft.com/office/powerpoint/2010/main" val="8039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6858-01C2-4D78-97C6-CE8FBB72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Precision-Recall Curves</a:t>
            </a:r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1C7F17-2450-4852-AB9E-C33046E03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201979"/>
              </p:ext>
            </p:extLst>
          </p:nvPr>
        </p:nvGraphicFramePr>
        <p:xfrm>
          <a:off x="7966363" y="1142999"/>
          <a:ext cx="2531290" cy="54317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5645">
                  <a:extLst>
                    <a:ext uri="{9D8B030D-6E8A-4147-A177-3AD203B41FA5}">
                      <a16:colId xmlns:a16="http://schemas.microsoft.com/office/drawing/2014/main" val="3602376547"/>
                    </a:ext>
                  </a:extLst>
                </a:gridCol>
                <a:gridCol w="1265645">
                  <a:extLst>
                    <a:ext uri="{9D8B030D-6E8A-4147-A177-3AD203B41FA5}">
                      <a16:colId xmlns:a16="http://schemas.microsoft.com/office/drawing/2014/main" val="3824116645"/>
                    </a:ext>
                  </a:extLst>
                </a:gridCol>
              </a:tblGrid>
              <a:tr h="402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True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Classifier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26206"/>
                  </a:ext>
                </a:extLst>
              </a:tr>
              <a:tr h="2515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-27.6457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17905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-25.8386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04973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-25.1011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80566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-24.1511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6950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-23.1765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1355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-22.575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49760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-21.8271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88710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-21.7226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63563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-19.7361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52118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-19.5768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02072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-19.3071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08402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-18.9077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73781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-13.5411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01953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-12.8594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97635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-3.9198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23525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-1.9798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15232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1.824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401243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4.74931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85037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15.234624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8031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21.20597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910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1F515-9064-4946-95B7-BE468A1D0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49031"/>
              </p:ext>
            </p:extLst>
          </p:nvPr>
        </p:nvGraphicFramePr>
        <p:xfrm>
          <a:off x="949038" y="1432560"/>
          <a:ext cx="5091764" cy="21448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1636">
                  <a:extLst>
                    <a:ext uri="{9D8B030D-6E8A-4147-A177-3AD203B41FA5}">
                      <a16:colId xmlns:a16="http://schemas.microsoft.com/office/drawing/2014/main" val="2290557228"/>
                    </a:ext>
                  </a:extLst>
                </a:gridCol>
                <a:gridCol w="1294516">
                  <a:extLst>
                    <a:ext uri="{9D8B030D-6E8A-4147-A177-3AD203B41FA5}">
                      <a16:colId xmlns:a16="http://schemas.microsoft.com/office/drawing/2014/main" val="4093628558"/>
                    </a:ext>
                  </a:extLst>
                </a:gridCol>
                <a:gridCol w="1035612">
                  <a:extLst>
                    <a:ext uri="{9D8B030D-6E8A-4147-A177-3AD203B41FA5}">
                      <a16:colId xmlns:a16="http://schemas.microsoft.com/office/drawing/2014/main" val="3426467059"/>
                    </a:ext>
                  </a:extLst>
                </a:gridCol>
              </a:tblGrid>
              <a:tr h="4130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effectLst/>
                        </a:rPr>
                        <a:t>classifier score threshold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3038252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0.33333333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9401038"/>
                  </a:ext>
                </a:extLst>
              </a:tr>
              <a:tr h="3348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0.66666667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3403636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0.75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6204381"/>
                  </a:ext>
                </a:extLst>
              </a:tr>
              <a:tr h="3579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7404122"/>
                  </a:ext>
                </a:extLst>
              </a:tr>
              <a:tr h="3579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1317818"/>
                  </a:ext>
                </a:extLst>
              </a:tr>
            </a:tbl>
          </a:graphicData>
        </a:graphic>
      </p:graphicFrame>
      <p:pic>
        <p:nvPicPr>
          <p:cNvPr id="5" name="Picture 5" descr="A picture containing sky, text, indoor&#10;&#10;Description generated with high confidence">
            <a:extLst>
              <a:ext uri="{FF2B5EF4-FFF2-40B4-BE49-F238E27FC236}">
                <a16:creationId xmlns:a16="http://schemas.microsoft.com/office/drawing/2014/main" id="{8D83E306-417D-4836-9884-AD189C6B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1" y="3564314"/>
            <a:ext cx="5075381" cy="30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CF78-48CA-44AF-BA92-CB57C2E0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Precision-Recall Curve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AB66-73E2-40F9-A10B-1AD4D82C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 </a:t>
            </a:r>
            <a:r>
              <a:rPr lang="en-US" err="1">
                <a:latin typeface="Consolas"/>
              </a:rPr>
              <a:t>precision_recall_curve</a:t>
            </a:r>
            <a:r>
              <a:rPr lang="en-US">
                <a:cs typeface="Calibri"/>
              </a:rPr>
              <a:t> function returns a list of precision and recall values for all possible thresholds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6B28A4A-2FAB-42D8-A31F-8B4108C1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64" y="2872969"/>
            <a:ext cx="5329381" cy="38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0192-E08C-4979-9ED3-E6B7E556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Cross-Validation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0035-9506-4536-BF2D-3C64A09F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cs typeface="Calibri"/>
              </a:rPr>
              <a:t>Cross-validation</a:t>
            </a:r>
            <a:r>
              <a:rPr lang="en-US">
                <a:cs typeface="Calibri"/>
              </a:rPr>
              <a:t> is a statistical method of evaluating generalization performance that is more stable and thorough than using a split into a training and a test set.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C64E1A-58A0-4963-BE40-F2203B86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27" y="3231838"/>
            <a:ext cx="8522898" cy="28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42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E217-0843-458F-9979-A5A99F4D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cs typeface="Calibri Light"/>
              </a:rPr>
              <a:t>R</a:t>
            </a:r>
            <a:r>
              <a:rPr lang="en-US">
                <a:cs typeface="Calibri Light"/>
              </a:rPr>
              <a:t>eceiver </a:t>
            </a:r>
            <a:r>
              <a:rPr lang="en-US">
                <a:solidFill>
                  <a:srgbClr val="C00000"/>
                </a:solidFill>
                <a:cs typeface="Calibri Light"/>
              </a:rPr>
              <a:t>O</a:t>
            </a:r>
            <a:r>
              <a:rPr lang="en-US">
                <a:cs typeface="Calibri Light"/>
              </a:rPr>
              <a:t>perating </a:t>
            </a:r>
            <a:r>
              <a:rPr lang="en-US">
                <a:solidFill>
                  <a:srgbClr val="C00000"/>
                </a:solidFill>
                <a:cs typeface="Calibri Light"/>
              </a:rPr>
              <a:t>C</a:t>
            </a:r>
            <a:r>
              <a:rPr lang="en-US">
                <a:solidFill>
                  <a:srgbClr val="000000"/>
                </a:solidFill>
                <a:cs typeface="Calibri Light"/>
              </a:rPr>
              <a:t>haracteristics</a:t>
            </a:r>
            <a:r>
              <a:rPr lang="en-US">
                <a:cs typeface="Calibri Light"/>
              </a:rPr>
              <a:t> (ROC)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B8EF-36FB-4ED4-9BC2-C8457438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ROC is a tool that is commonly used to analyze the behavior of the classifier at different threshold. 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FA5777-12E6-4594-89AF-634FB085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132274"/>
            <a:ext cx="2743200" cy="59345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F5EECE-A543-4DD4-BA5E-9810FED1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832" y="4122911"/>
            <a:ext cx="3562709" cy="6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DDB5-D266-4788-9418-6D0CB64B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ROC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3D9006B-BC63-4C88-9B13-36209DD5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0" y="1939131"/>
            <a:ext cx="5715000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FF41-1791-4107-8BB2-B3013718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cs typeface="Calibri Light"/>
              </a:rPr>
              <a:t>A</a:t>
            </a:r>
            <a:r>
              <a:rPr lang="en-US">
                <a:cs typeface="Calibri Light"/>
              </a:rPr>
              <a:t>rea </a:t>
            </a:r>
            <a:r>
              <a:rPr lang="en-US">
                <a:solidFill>
                  <a:srgbClr val="C00000"/>
                </a:solidFill>
                <a:cs typeface="Calibri Light"/>
              </a:rPr>
              <a:t>U</a:t>
            </a:r>
            <a:r>
              <a:rPr lang="en-US">
                <a:cs typeface="Calibri Light"/>
              </a:rPr>
              <a:t>nder the </a:t>
            </a:r>
            <a:r>
              <a:rPr lang="en-US">
                <a:solidFill>
                  <a:srgbClr val="C00000"/>
                </a:solidFill>
                <a:cs typeface="Calibri Light"/>
              </a:rPr>
              <a:t>C</a:t>
            </a:r>
            <a:r>
              <a:rPr lang="en-US">
                <a:cs typeface="Calibri Light"/>
              </a:rPr>
              <a:t>urve (AUC)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AE11-DBA6-4C3B-938A-339A0977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can compute the area under the ROC curve using the </a:t>
            </a:r>
            <a:r>
              <a:rPr lang="en-US" err="1">
                <a:latin typeface="Consolas"/>
              </a:rPr>
              <a:t>roc_auc_score</a:t>
            </a:r>
            <a:r>
              <a:rPr lang="en-US">
                <a:cs typeface="Calibri"/>
              </a:rPr>
              <a:t> function.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1C87003-C785-4BBE-B5E6-9ADACE27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398" y="2879367"/>
            <a:ext cx="5537200" cy="37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92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0251-8394-4CC1-B0D5-683EFE71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AUC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A72F-7309-4D08-919B-27C1AA68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 AUC when evaluating models on imbalanced data. </a:t>
            </a:r>
          </a:p>
          <a:p>
            <a:r>
              <a:rPr lang="en-US">
                <a:cs typeface="Calibri"/>
              </a:rPr>
              <a:t>Adjusting the decision threshold might be necessary to obtain useful classification results from a model with a high AUC.</a:t>
            </a:r>
          </a:p>
        </p:txBody>
      </p:sp>
    </p:spTree>
    <p:extLst>
      <p:ext uri="{BB962C8B-B14F-4D97-AF65-F5344CB8AC3E}">
        <p14:creationId xmlns:p14="http://schemas.microsoft.com/office/powerpoint/2010/main" val="389456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97EF-CF2E-4193-808A-DD07E7D8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Metrics for Multiclass Classification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E5B2-A15D-4952-9B3C-BFB42F3A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Macro-Average</a:t>
            </a:r>
          </a:p>
          <a:p>
            <a:r>
              <a:rPr lang="en-US">
                <a:cs typeface="Calibri"/>
              </a:rPr>
              <a:t>Micro-Average </a:t>
            </a:r>
          </a:p>
        </p:txBody>
      </p:sp>
    </p:spTree>
    <p:extLst>
      <p:ext uri="{BB962C8B-B14F-4D97-AF65-F5344CB8AC3E}">
        <p14:creationId xmlns:p14="http://schemas.microsoft.com/office/powerpoint/2010/main" val="3433978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7B32-360F-4293-B052-A6D05A14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Macro Average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7F5B-E55B-4AC3-9E0A-5C399A41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Each class has equal weight.</a:t>
            </a:r>
          </a:p>
          <a:p>
            <a:pPr marL="1200150" indent="-514350">
              <a:buAutoNum type="arabicPeriod"/>
            </a:pPr>
            <a:r>
              <a:rPr lang="en-US">
                <a:cs typeface="Calibri"/>
              </a:rPr>
              <a:t>Compute metric within each class</a:t>
            </a:r>
          </a:p>
          <a:p>
            <a:pPr marL="1200150" indent="-514350">
              <a:buAutoNum type="arabicPeriod"/>
            </a:pPr>
            <a:r>
              <a:rPr lang="en-US">
                <a:cs typeface="Calibri"/>
              </a:rPr>
              <a:t>Average resulting metrics across classes</a:t>
            </a:r>
          </a:p>
          <a:p>
            <a:pPr marL="685800" indent="0">
              <a:buNone/>
            </a:pPr>
            <a:endParaRPr lang="en-US">
              <a:cs typeface="Calibri"/>
            </a:endParaRPr>
          </a:p>
          <a:p>
            <a:pPr marL="1200150" indent="-514350">
              <a:buAutoNum type="arabicPeriod"/>
            </a:pPr>
            <a:endParaRPr lang="en-US">
              <a:cs typeface="Calibri"/>
            </a:endParaRPr>
          </a:p>
          <a:p>
            <a:pPr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166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EBFD-C2A5-42DF-8FEF-622A2FCE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E128F2-9DD9-4C23-A9A7-B7243A364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38957"/>
              </p:ext>
            </p:extLst>
          </p:nvPr>
        </p:nvGraphicFramePr>
        <p:xfrm>
          <a:off x="478766" y="1696229"/>
          <a:ext cx="3888901" cy="387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300">
                  <a:extLst>
                    <a:ext uri="{9D8B030D-6E8A-4147-A177-3AD203B41FA5}">
                      <a16:colId xmlns:a16="http://schemas.microsoft.com/office/drawing/2014/main" val="4049782432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253213456"/>
                    </a:ext>
                  </a:extLst>
                </a:gridCol>
                <a:gridCol w="928642">
                  <a:extLst>
                    <a:ext uri="{9D8B030D-6E8A-4147-A177-3AD203B41FA5}">
                      <a16:colId xmlns:a16="http://schemas.microsoft.com/office/drawing/2014/main" val="1648700530"/>
                    </a:ext>
                  </a:extLst>
                </a:gridCol>
              </a:tblGrid>
              <a:tr h="4016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70728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97011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456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79836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80309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4159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026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440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9238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498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BD3EE5-0B2D-4166-B8E9-87B705B92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66786"/>
              </p:ext>
            </p:extLst>
          </p:nvPr>
        </p:nvGraphicFramePr>
        <p:xfrm>
          <a:off x="4456981" y="1710904"/>
          <a:ext cx="3978428" cy="385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9">
                  <a:extLst>
                    <a:ext uri="{9D8B030D-6E8A-4147-A177-3AD203B41FA5}">
                      <a16:colId xmlns:a16="http://schemas.microsoft.com/office/drawing/2014/main" val="3349969683"/>
                    </a:ext>
                  </a:extLst>
                </a:gridCol>
                <a:gridCol w="1679506">
                  <a:extLst>
                    <a:ext uri="{9D8B030D-6E8A-4147-A177-3AD203B41FA5}">
                      <a16:colId xmlns:a16="http://schemas.microsoft.com/office/drawing/2014/main" val="26549165"/>
                    </a:ext>
                  </a:extLst>
                </a:gridCol>
                <a:gridCol w="930433">
                  <a:extLst>
                    <a:ext uri="{9D8B030D-6E8A-4147-A177-3AD203B41FA5}">
                      <a16:colId xmlns:a16="http://schemas.microsoft.com/office/drawing/2014/main" val="2521342015"/>
                    </a:ext>
                  </a:extLst>
                </a:gridCol>
              </a:tblGrid>
              <a:tr h="40233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Class​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Predicted Class​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Correct​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06864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Not 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94593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7491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87057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29084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6668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63747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60816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40968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705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35FBC16-E0FD-4501-A430-CABE6F17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27378"/>
              </p:ext>
            </p:extLst>
          </p:nvPr>
        </p:nvGraphicFramePr>
        <p:xfrm>
          <a:off x="8511398" y="1696526"/>
          <a:ext cx="3452324" cy="385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549">
                  <a:extLst>
                    <a:ext uri="{9D8B030D-6E8A-4147-A177-3AD203B41FA5}">
                      <a16:colId xmlns:a16="http://schemas.microsoft.com/office/drawing/2014/main" val="3349969683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26549165"/>
                    </a:ext>
                  </a:extLst>
                </a:gridCol>
                <a:gridCol w="948612">
                  <a:extLst>
                    <a:ext uri="{9D8B030D-6E8A-4147-A177-3AD203B41FA5}">
                      <a16:colId xmlns:a16="http://schemas.microsoft.com/office/drawing/2014/main" val="2521342015"/>
                    </a:ext>
                  </a:extLst>
                </a:gridCol>
              </a:tblGrid>
              <a:tr h="40233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Class​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Predicted Class​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Correct​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06864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94593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7491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87057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29084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6668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63747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60816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40968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705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673C7F0-CD3F-4ACB-8209-7A8D2F179238}"/>
              </a:ext>
            </a:extLst>
          </p:cNvPr>
          <p:cNvSpPr txBox="1"/>
          <p:nvPr/>
        </p:nvSpPr>
        <p:spPr>
          <a:xfrm>
            <a:off x="483078" y="5752378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TP</a:t>
            </a:r>
            <a:r>
              <a:rPr lang="en-US">
                <a:cs typeface="Calibri"/>
              </a:rPr>
              <a:t>: 1</a:t>
            </a:r>
            <a:endParaRPr lang="en-US"/>
          </a:p>
          <a:p>
            <a:r>
              <a:rPr lang="en-US">
                <a:cs typeface="Calibri"/>
              </a:rPr>
              <a:t>FP: 0</a:t>
            </a:r>
          </a:p>
          <a:p>
            <a:r>
              <a:rPr lang="en-US">
                <a:cs typeface="Calibri"/>
              </a:rPr>
              <a:t>Precision = 1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15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F410-2000-4296-8271-2C56CA81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223EF6-7EDF-45B5-B41E-05560B569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275627"/>
              </p:ext>
            </p:extLst>
          </p:nvPr>
        </p:nvGraphicFramePr>
        <p:xfrm>
          <a:off x="838200" y="1825625"/>
          <a:ext cx="3246322" cy="1554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161">
                  <a:extLst>
                    <a:ext uri="{9D8B030D-6E8A-4147-A177-3AD203B41FA5}">
                      <a16:colId xmlns:a16="http://schemas.microsoft.com/office/drawing/2014/main" val="4189536421"/>
                    </a:ext>
                  </a:extLst>
                </a:gridCol>
                <a:gridCol w="1623161">
                  <a:extLst>
                    <a:ext uri="{9D8B030D-6E8A-4147-A177-3AD203B41FA5}">
                      <a16:colId xmlns:a16="http://schemas.microsoft.com/office/drawing/2014/main" val="2984040657"/>
                    </a:ext>
                  </a:extLst>
                </a:gridCol>
              </a:tblGrid>
              <a:tr h="400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13086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45934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30850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04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E6BBF3-0B15-4F0F-BCC4-969FA3DCB301}"/>
              </a:ext>
            </a:extLst>
          </p:cNvPr>
          <p:cNvSpPr txBox="1"/>
          <p:nvPr/>
        </p:nvSpPr>
        <p:spPr>
          <a:xfrm>
            <a:off x="842512" y="389770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Macro Average Precision = </a:t>
            </a:r>
            <a:endParaRPr lang="en-US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707CE7-FB62-42A2-9976-6E150D9E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48" y="3693903"/>
            <a:ext cx="2589182" cy="79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33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8431-AD5A-4DD0-9FCD-2266FE6F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Micro Average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4DFF-A094-40A0-A070-6ECE97DB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Each instance has equal weight.</a:t>
            </a:r>
          </a:p>
          <a:p>
            <a:r>
              <a:rPr lang="en-US">
                <a:cs typeface="Calibri"/>
              </a:rPr>
              <a:t>Largest classes have most influence</a:t>
            </a:r>
            <a:endParaRPr lang="en-US"/>
          </a:p>
          <a:p>
            <a:pPr marL="1200150" indent="-514350">
              <a:buAutoNum type="arabicPeriod"/>
            </a:pPr>
            <a:r>
              <a:rPr lang="en-US">
                <a:cs typeface="Calibri"/>
              </a:rPr>
              <a:t>Aggregate outcomes across all classes</a:t>
            </a:r>
          </a:p>
          <a:p>
            <a:pPr marL="1200150" indent="-514350">
              <a:buAutoNum type="arabicPeriod"/>
            </a:pPr>
            <a:r>
              <a:rPr lang="en-US">
                <a:cs typeface="Calibri"/>
              </a:rPr>
              <a:t>Compute metric with aggregate outcomes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506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5E5C-4EF0-45B8-9CD9-7B4713C1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6721-9E04-41B7-9D81-B8497277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14400"/>
            <a:endParaRPr lang="en-US"/>
          </a:p>
          <a:p>
            <a:endParaRPr lang="en-US">
              <a:cs typeface="Calibri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4F00BAE-1E7E-4246-8840-037D9B4B2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034282"/>
              </p:ext>
            </p:extLst>
          </p:nvPr>
        </p:nvGraphicFramePr>
        <p:xfrm>
          <a:off x="938842" y="1667474"/>
          <a:ext cx="3888901" cy="387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300">
                  <a:extLst>
                    <a:ext uri="{9D8B030D-6E8A-4147-A177-3AD203B41FA5}">
                      <a16:colId xmlns:a16="http://schemas.microsoft.com/office/drawing/2014/main" val="4049782432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253213456"/>
                    </a:ext>
                  </a:extLst>
                </a:gridCol>
                <a:gridCol w="928642">
                  <a:extLst>
                    <a:ext uri="{9D8B030D-6E8A-4147-A177-3AD203B41FA5}">
                      <a16:colId xmlns:a16="http://schemas.microsoft.com/office/drawing/2014/main" val="1648700530"/>
                    </a:ext>
                  </a:extLst>
                </a:gridCol>
              </a:tblGrid>
              <a:tr h="4016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70728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97011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456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79836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80309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4159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026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440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9238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498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EC695E-6694-45E5-BEDF-4528E6084695}"/>
              </a:ext>
            </a:extLst>
          </p:cNvPr>
          <p:cNvSpPr txBox="1"/>
          <p:nvPr/>
        </p:nvSpPr>
        <p:spPr>
          <a:xfrm>
            <a:off x="5353050" y="1638300"/>
            <a:ext cx="6395049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Micro-average </a:t>
            </a:r>
            <a:r>
              <a:rPr lang="en-US">
                <a:cs typeface="Calibri"/>
              </a:rPr>
              <a:t>Precision  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= (1 + 1 + 2) / (1 + 1 + 2 + 0 + 2 + 3) = 0.44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679491-DDE9-4A8D-8EC8-41EB4121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92680"/>
            <a:ext cx="6010275" cy="7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2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6EA4-5017-4BA1-AE18-D0547D80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Benefits of Cross-Validation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B9C7-CA9B-4E61-B46F-93513B74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Average accuracy is more accurate than single split accuracy. </a:t>
            </a:r>
            <a:endParaRPr lang="en-US"/>
          </a:p>
          <a:p>
            <a:r>
              <a:rPr lang="en-US">
                <a:cs typeface="Calibri"/>
              </a:rPr>
              <a:t>Use data for effectively</a:t>
            </a:r>
          </a:p>
          <a:p>
            <a:r>
              <a:rPr lang="en-US">
                <a:cs typeface="Calibri"/>
              </a:rPr>
              <a:t>Control the structure of the folds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997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4A1D-7BBE-4CB0-A6BD-17BE9D51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Regression Metrics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E711-27DA-41DD-BDF1-E9285F4C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Analyzing overpredicting the target versus underpredicting the target.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1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B9FC-DEA5-4A7D-91C8-9C5736A5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Evaluation Metrics in Model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817A-3022-4A64-AA3A-B51FB72E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scoring </a:t>
            </a:r>
            <a:r>
              <a:rPr lang="en-US"/>
              <a:t>argument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57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9E5D-DCAC-4E7D-AA7B-C0B23976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Stratified Cross-Validation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029983-9BCF-41A5-8DCD-BF358C5E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Iris dataset – 3 fold cross validation</a:t>
            </a:r>
          </a:p>
          <a:p>
            <a:endParaRPr lang="en-US">
              <a:cs typeface="Calibri"/>
            </a:endParaRPr>
          </a:p>
        </p:txBody>
      </p:sp>
      <p:pic>
        <p:nvPicPr>
          <p:cNvPr id="8" name="Picture 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4C3CD57-5CC2-45F6-B704-EE235D49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53" y="2260273"/>
            <a:ext cx="4224069" cy="42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4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745E-3FDF-422F-A755-DFB15800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Leave-One-Out Cross-Validation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EFB715-91BA-4301-9855-9458FBA6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552" b="13531"/>
          <a:stretch/>
        </p:blipFill>
        <p:spPr>
          <a:xfrm>
            <a:off x="4273012" y="1351172"/>
            <a:ext cx="3660396" cy="52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209F-A465-472B-9315-892ADE7B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Grid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F38F-E953-4120-A507-A5FC2585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Evaluate how well a model generalize:</a:t>
            </a:r>
          </a:p>
          <a:p>
            <a:pPr marL="685800"/>
            <a:r>
              <a:rPr lang="en-US">
                <a:cs typeface="Calibri"/>
              </a:rPr>
              <a:t>Cross validation</a:t>
            </a:r>
            <a:endParaRPr lang="en-US"/>
          </a:p>
          <a:p>
            <a:r>
              <a:rPr lang="en-US">
                <a:cs typeface="Calibri"/>
              </a:rPr>
              <a:t>Improve the model’s generalization performance by tuning its parameters. </a:t>
            </a:r>
            <a:endParaRPr lang="en-US"/>
          </a:p>
          <a:p>
            <a:pPr marL="685800"/>
            <a:r>
              <a:rPr lang="en-US">
                <a:cs typeface="Calibri"/>
              </a:rPr>
              <a:t>Grid Search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36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D066-88F1-462A-B018-D5524247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Simple Grid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70AA-A08E-4D10-8576-DBFC3E3F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 loop</a:t>
            </a:r>
          </a:p>
          <a:p>
            <a:pPr marL="685800"/>
            <a:r>
              <a:rPr lang="en-US">
                <a:cs typeface="Calibri"/>
              </a:rPr>
              <a:t>Example: SVC - γ and C</a:t>
            </a:r>
            <a:endParaRPr lang="en-US"/>
          </a:p>
          <a:p>
            <a:pPr marL="685800"/>
            <a:r>
              <a:rPr lang="en-US">
                <a:cs typeface="Calibri"/>
              </a:rPr>
              <a:t>γ∈{0.001, 0.01, 0.1, 1, 10, 100}</a:t>
            </a:r>
            <a:endParaRPr lang="en-US"/>
          </a:p>
          <a:p>
            <a:pPr marL="685800"/>
            <a:r>
              <a:rPr lang="en-US">
                <a:cs typeface="Calibri"/>
              </a:rPr>
              <a:t>C∈{0.001, 0.01, 0.1, 1, 10, 100}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84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530A-CDB7-44FD-AACD-045565AA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Danger of Overfitting the Parameters and the Validation 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127F-44BD-4AAF-8479-27AA9D64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Try different parameters and selected the one with best accuracy on the test set.</a:t>
            </a:r>
          </a:p>
          <a:p>
            <a:r>
              <a:rPr lang="en-US">
                <a:cs typeface="Calibri"/>
              </a:rPr>
              <a:t>Because we used the test data to adjust the parameters, we can no longer use it to assess how good the model is. 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3F9F3E-1187-4D84-88C3-69C8DA28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71" y="4209394"/>
            <a:ext cx="9916510" cy="7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9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943</Words>
  <Application>Microsoft Office PowerPoint</Application>
  <PresentationFormat>Widescreen</PresentationFormat>
  <Paragraphs>377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office theme</vt:lpstr>
      <vt:lpstr>Model Evaluation</vt:lpstr>
      <vt:lpstr>Performance Measure</vt:lpstr>
      <vt:lpstr>Cross-Validation</vt:lpstr>
      <vt:lpstr>Benefits of Cross-Validation</vt:lpstr>
      <vt:lpstr>Stratified Cross-Validation</vt:lpstr>
      <vt:lpstr>Leave-One-Out Cross-Validation</vt:lpstr>
      <vt:lpstr>Grid Search</vt:lpstr>
      <vt:lpstr>Simple Grid Search</vt:lpstr>
      <vt:lpstr>The Danger of Overfitting the Parameters and the Validation Set</vt:lpstr>
      <vt:lpstr>Note</vt:lpstr>
      <vt:lpstr>Evaluation Metrics</vt:lpstr>
      <vt:lpstr>Goal</vt:lpstr>
      <vt:lpstr>Binary Classification</vt:lpstr>
      <vt:lpstr>Errors</vt:lpstr>
      <vt:lpstr>Imbalanced Dataset</vt:lpstr>
      <vt:lpstr>Dummy classifiers completely ignore the input data!</vt:lpstr>
      <vt:lpstr>Dummy classifiers completely ignore the input data!</vt:lpstr>
      <vt:lpstr>Confusion Matrix</vt:lpstr>
      <vt:lpstr>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Precision-Recall trade off</vt:lpstr>
      <vt:lpstr>F1-Score</vt:lpstr>
      <vt:lpstr>Taking Uncertainty into Account</vt:lpstr>
      <vt:lpstr>Precision-Recall Curves</vt:lpstr>
      <vt:lpstr>Precision-Recall Curve</vt:lpstr>
      <vt:lpstr>Receiver Operating Characteristics (ROC) </vt:lpstr>
      <vt:lpstr>ROC</vt:lpstr>
      <vt:lpstr>Area Under the Curve (AUC)</vt:lpstr>
      <vt:lpstr>AUC</vt:lpstr>
      <vt:lpstr>Metrics for Multiclass Classification</vt:lpstr>
      <vt:lpstr>Macro Average</vt:lpstr>
      <vt:lpstr>Example</vt:lpstr>
      <vt:lpstr>Example</vt:lpstr>
      <vt:lpstr>Micro Average</vt:lpstr>
      <vt:lpstr>Example</vt:lpstr>
      <vt:lpstr>Regression Metrics</vt:lpstr>
      <vt:lpstr>Using Evaluation Metrics in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Nassim Sohaee</dc:creator>
  <cp:lastModifiedBy>Sohaee, Nassim</cp:lastModifiedBy>
  <cp:revision>3</cp:revision>
  <dcterms:modified xsi:type="dcterms:W3CDTF">2018-08-08T22:55:32Z</dcterms:modified>
</cp:coreProperties>
</file>