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06A968-B416-4D6D-A7F8-B2BED41BF1E9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3AEF3B08-AEF4-404E-B351-40727E7C57A8}">
          <p14:sldIdLst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97F3-BC1D-4EEE-9972-04D5CC30B4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97F3-BC1D-4EEE-9972-04D5CC30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97F3-BC1D-4EEE-9972-04D5CC30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97F3-BC1D-4EEE-9972-04D5CC30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3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97F3-BC1D-4EEE-9972-04D5CC30B4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97F3-BC1D-4EEE-9972-04D5CC30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97F3-BC1D-4EEE-9972-04D5CC30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97F3-BC1D-4EEE-9972-04D5CC30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97F3-BC1D-4EEE-9972-04D5CC30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8097F3-BC1D-4EEE-9972-04D5CC30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97F3-BC1D-4EEE-9972-04D5CC30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4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8097F3-BC1D-4EEE-9972-04D5CC30B4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2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D926-22C7-49AF-99B7-365FD7A49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414342"/>
            <a:ext cx="10058400" cy="2084916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4">
                    <a:lumMod val="75000"/>
                  </a:schemeClr>
                </a:solidFill>
              </a:rPr>
              <a:t>ATLIQ Hardware</a:t>
            </a:r>
            <a:br>
              <a:rPr lang="en-US" sz="6600" dirty="0"/>
            </a:br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AD-HOC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419F4-62E4-4A99-BAD5-696FC3504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Consumer Goods  </a:t>
            </a:r>
          </a:p>
          <a:p>
            <a:endParaRPr lang="en-US" sz="2400" dirty="0"/>
          </a:p>
          <a:p>
            <a:r>
              <a:rPr lang="en-US" sz="2400" dirty="0"/>
              <a:t>                                                                                           </a:t>
            </a:r>
            <a:endParaRPr lang="en-US" sz="1600" b="1" dirty="0"/>
          </a:p>
        </p:txBody>
      </p:sp>
      <p:sp>
        <p:nvSpPr>
          <p:cNvPr id="11" name="Freeform 35">
            <a:extLst>
              <a:ext uri="{FF2B5EF4-FFF2-40B4-BE49-F238E27FC236}">
                <a16:creationId xmlns:a16="http://schemas.microsoft.com/office/drawing/2014/main" id="{41AAB0E8-7711-4A2D-AA9E-125FBB8CA957}"/>
              </a:ext>
            </a:extLst>
          </p:cNvPr>
          <p:cNvSpPr/>
          <p:nvPr/>
        </p:nvSpPr>
        <p:spPr>
          <a:xfrm>
            <a:off x="591560" y="271342"/>
            <a:ext cx="910069" cy="810838"/>
          </a:xfrm>
          <a:custGeom>
            <a:avLst/>
            <a:gdLst/>
            <a:ahLst/>
            <a:cxnLst/>
            <a:rect l="l" t="t" r="r" b="b"/>
            <a:pathLst>
              <a:path w="1579163" h="1547261">
                <a:moveTo>
                  <a:pt x="0" y="0"/>
                </a:moveTo>
                <a:lnTo>
                  <a:pt x="1579164" y="0"/>
                </a:lnTo>
                <a:lnTo>
                  <a:pt x="1579164" y="1547262"/>
                </a:lnTo>
                <a:lnTo>
                  <a:pt x="0" y="1547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9F6BD-66E5-4306-A01B-6D45C0815958}"/>
              </a:ext>
            </a:extLst>
          </p:cNvPr>
          <p:cNvSpPr txBox="1"/>
          <p:nvPr/>
        </p:nvSpPr>
        <p:spPr>
          <a:xfrm>
            <a:off x="7390702" y="5696125"/>
            <a:ext cx="376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cap="all" spc="200" dirty="0">
                <a:solidFill>
                  <a:schemeClr val="tx2"/>
                </a:solidFill>
                <a:latin typeface="+mj-lt"/>
              </a:rPr>
              <a:t>Created By: SIDDESH PARDESHI</a:t>
            </a:r>
          </a:p>
        </p:txBody>
      </p:sp>
    </p:spTree>
    <p:extLst>
      <p:ext uri="{BB962C8B-B14F-4D97-AF65-F5344CB8AC3E}">
        <p14:creationId xmlns:p14="http://schemas.microsoft.com/office/powerpoint/2010/main" val="377783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73D7-C1DE-4DB1-BB2A-D5F711C4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Request 2: </a:t>
            </a: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percentage of unique product increase in 2021 vs. 2020? The final output contains these fields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unique_products_2020, unique_products_2021,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percentage_chg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4F8A6A-E491-437F-84A3-D508A6394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592198"/>
            <a:ext cx="4707903" cy="2835478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FB4D0B-EC8E-4322-B848-961094B6CB36}"/>
              </a:ext>
            </a:extLst>
          </p:cNvPr>
          <p:cNvSpPr/>
          <p:nvPr/>
        </p:nvSpPr>
        <p:spPr>
          <a:xfrm>
            <a:off x="1097279" y="1845734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Query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C84B78-8D36-45E9-9E34-E995C72F1463}"/>
              </a:ext>
            </a:extLst>
          </p:cNvPr>
          <p:cNvSpPr/>
          <p:nvPr/>
        </p:nvSpPr>
        <p:spPr>
          <a:xfrm>
            <a:off x="6217920" y="1916428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BCFDB1-DAD3-460E-B737-8E9614A08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17" y="2860645"/>
            <a:ext cx="3884050" cy="11409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C160AD-653F-4481-8400-3A2E0F14485C}"/>
              </a:ext>
            </a:extLst>
          </p:cNvPr>
          <p:cNvCxnSpPr>
            <a:cxnSpLocks/>
          </p:cNvCxnSpPr>
          <p:nvPr/>
        </p:nvCxnSpPr>
        <p:spPr>
          <a:xfrm>
            <a:off x="5813571" y="1737360"/>
            <a:ext cx="0" cy="456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7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451B8E-517E-4F7B-B570-732A7409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79609"/>
            <a:ext cx="10058400" cy="394550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E941A-1577-4DBE-97B5-19E811F4BCF0}"/>
              </a:ext>
            </a:extLst>
          </p:cNvPr>
          <p:cNvSpPr txBox="1"/>
          <p:nvPr/>
        </p:nvSpPr>
        <p:spPr>
          <a:xfrm>
            <a:off x="1097280" y="4420998"/>
            <a:ext cx="98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unique products went up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245</a:t>
            </a:r>
            <a:r>
              <a:rPr lang="en-US" dirty="0"/>
              <a:t> in 2020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334</a:t>
            </a:r>
            <a:r>
              <a:rPr lang="en-US" dirty="0"/>
              <a:t> in 2021,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36.33%</a:t>
            </a:r>
            <a:r>
              <a:rPr lang="en-US" dirty="0"/>
              <a:t> increase. This growth shows how the company is focused on new ideas and meeting different customer needs.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11F6E-4B2E-453B-97E6-8D0E018DC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40" y="477449"/>
            <a:ext cx="3639315" cy="3749821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3FFCF-5700-4DC4-96CF-CA43A646C14F}"/>
              </a:ext>
            </a:extLst>
          </p:cNvPr>
          <p:cNvSpPr txBox="1"/>
          <p:nvPr/>
        </p:nvSpPr>
        <p:spPr>
          <a:xfrm>
            <a:off x="4488109" y="1492087"/>
            <a:ext cx="18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Percentage </a:t>
            </a:r>
            <a:r>
              <a:rPr lang="en-US" dirty="0" err="1">
                <a:solidFill>
                  <a:srgbClr val="7030A0"/>
                </a:solidFill>
              </a:rPr>
              <a:t>Chg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B1226-63C9-4F27-A915-4FA25C6F8300}"/>
              </a:ext>
            </a:extLst>
          </p:cNvPr>
          <p:cNvSpPr txBox="1"/>
          <p:nvPr/>
        </p:nvSpPr>
        <p:spPr>
          <a:xfrm>
            <a:off x="4865937" y="1724696"/>
            <a:ext cx="88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36.33%</a:t>
            </a:r>
          </a:p>
        </p:txBody>
      </p:sp>
      <p:pic>
        <p:nvPicPr>
          <p:cNvPr id="14" name="Graphic 13" descr="Arrow: Straight with solid fill">
            <a:extLst>
              <a:ext uri="{FF2B5EF4-FFF2-40B4-BE49-F238E27FC236}">
                <a16:creationId xmlns:a16="http://schemas.microsoft.com/office/drawing/2014/main" id="{089CB27D-7334-4C3D-A500-110001937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215876" y="12674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3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AA8AB96-7DC0-47CD-A20D-CEF161988580}"/>
              </a:ext>
            </a:extLst>
          </p:cNvPr>
          <p:cNvSpPr/>
          <p:nvPr/>
        </p:nvSpPr>
        <p:spPr>
          <a:xfrm>
            <a:off x="6217920" y="1916428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A35947-2348-4FE1-8AF4-DD6E56DCC2D9}"/>
              </a:ext>
            </a:extLst>
          </p:cNvPr>
          <p:cNvSpPr/>
          <p:nvPr/>
        </p:nvSpPr>
        <p:spPr>
          <a:xfrm>
            <a:off x="1036320" y="1938800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305A-296B-4C46-B279-039768B9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Request 3: </a:t>
            </a:r>
            <a:r>
              <a:rPr lang="en-US" sz="1800" b="0" i="0" dirty="0">
                <a:solidFill>
                  <a:srgbClr val="573B92"/>
                </a:solidFill>
                <a:effectLst/>
                <a:latin typeface="Segoe UI" panose="020B0502040204020203" pitchFamily="34" charset="0"/>
              </a:rPr>
              <a:t>Provide a report with all the unique product counts for each segment and</a:t>
            </a:r>
            <a:br>
              <a:rPr lang="en-US" sz="1800" b="0" i="0" dirty="0">
                <a:solidFill>
                  <a:srgbClr val="573B92"/>
                </a:solidFill>
                <a:effectLst/>
                <a:latin typeface="Segoe UI" panose="020B0502040204020203" pitchFamily="34" charset="0"/>
              </a:rPr>
            </a:br>
            <a:r>
              <a:rPr lang="en-US" sz="1800" b="0" i="0" dirty="0">
                <a:solidFill>
                  <a:srgbClr val="573B92"/>
                </a:solidFill>
                <a:effectLst/>
                <a:latin typeface="Segoe UI" panose="020B0502040204020203" pitchFamily="34" charset="0"/>
              </a:rPr>
              <a:t>sort them in descending order of product counts. The final output contains</a:t>
            </a:r>
            <a:br>
              <a:rPr lang="en-US" sz="1800" b="0" i="0" dirty="0">
                <a:solidFill>
                  <a:srgbClr val="573B92"/>
                </a:solidFill>
                <a:effectLst/>
                <a:latin typeface="Segoe UI" panose="020B0502040204020203" pitchFamily="34" charset="0"/>
              </a:rPr>
            </a:br>
            <a:r>
              <a:rPr lang="en-US" sz="1800" b="0" i="0" dirty="0">
                <a:solidFill>
                  <a:srgbClr val="573B92"/>
                </a:solidFill>
                <a:effectLst/>
                <a:latin typeface="Segoe UI" panose="020B0502040204020203" pitchFamily="34" charset="0"/>
              </a:rPr>
              <a:t>2 fields,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segment,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product_count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436CF5-BBDB-40E1-97B0-9F8691C8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679A88-0250-484A-BC4C-F744BB6C1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AF901-6AC5-47D3-AD8B-B79F57F01E65}"/>
              </a:ext>
            </a:extLst>
          </p:cNvPr>
          <p:cNvSpPr txBox="1"/>
          <p:nvPr/>
        </p:nvSpPr>
        <p:spPr>
          <a:xfrm>
            <a:off x="5669280" y="2904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9CB764-216D-4C81-AEAF-AF4E3FA27DAE}"/>
              </a:ext>
            </a:extLst>
          </p:cNvPr>
          <p:cNvCxnSpPr>
            <a:cxnSpLocks/>
          </p:cNvCxnSpPr>
          <p:nvPr/>
        </p:nvCxnSpPr>
        <p:spPr>
          <a:xfrm>
            <a:off x="5813571" y="1737360"/>
            <a:ext cx="0" cy="456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215C96-29D6-470E-8A41-67DEED49FF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41" y="3234560"/>
            <a:ext cx="4018132" cy="104110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35A672-B77D-421D-AA54-FFF19B5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12" y="2718141"/>
            <a:ext cx="1838582" cy="24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4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451B8E-517E-4F7B-B570-732A7409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79609"/>
            <a:ext cx="10058400" cy="394550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E941A-1577-4DBE-97B5-19E811F4BCF0}"/>
              </a:ext>
            </a:extLst>
          </p:cNvPr>
          <p:cNvSpPr txBox="1"/>
          <p:nvPr/>
        </p:nvSpPr>
        <p:spPr>
          <a:xfrm>
            <a:off x="1038406" y="4514992"/>
            <a:ext cx="9853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AtliQ's</a:t>
            </a:r>
            <a:r>
              <a:rPr lang="en-US" dirty="0"/>
              <a:t> main products are Notebooks, Accessories, and Peripherals, making up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82.87%</a:t>
            </a:r>
            <a:r>
              <a:rPr lang="en-US" dirty="0"/>
              <a:t> of the lineup.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17.13%</a:t>
            </a:r>
            <a:r>
              <a:rPr lang="en-US" dirty="0"/>
              <a:t>, includes Desktops, Storage, and Networking. To grow, </a:t>
            </a:r>
            <a:r>
              <a:rPr lang="en-US" dirty="0" err="1"/>
              <a:t>AtliQ</a:t>
            </a:r>
            <a:r>
              <a:rPr lang="en-US" dirty="0"/>
              <a:t> should focus more on the bigger category and create products that match what’s popular in the market right now.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C544C-82FA-45B3-8F6B-B70C19039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76" y="528068"/>
            <a:ext cx="6601746" cy="3648584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02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AA8AB96-7DC0-47CD-A20D-CEF161988580}"/>
              </a:ext>
            </a:extLst>
          </p:cNvPr>
          <p:cNvSpPr/>
          <p:nvPr/>
        </p:nvSpPr>
        <p:spPr>
          <a:xfrm>
            <a:off x="6217920" y="1916428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A35947-2348-4FE1-8AF4-DD6E56DCC2D9}"/>
              </a:ext>
            </a:extLst>
          </p:cNvPr>
          <p:cNvSpPr/>
          <p:nvPr/>
        </p:nvSpPr>
        <p:spPr>
          <a:xfrm>
            <a:off x="1036320" y="1938800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305A-296B-4C46-B279-039768B9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Request 4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800" dirty="0">
                <a:solidFill>
                  <a:srgbClr val="573B9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Follow-up: Which segment had the most increase in unique products in 2021 vs 2020? The final output contains these fields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segment, product_count_2020, product_count_2021, difference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436CF5-BBDB-40E1-97B0-9F8691C8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679A88-0250-484A-BC4C-F744BB6C1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AF901-6AC5-47D3-AD8B-B79F57F01E65}"/>
              </a:ext>
            </a:extLst>
          </p:cNvPr>
          <p:cNvSpPr txBox="1"/>
          <p:nvPr/>
        </p:nvSpPr>
        <p:spPr>
          <a:xfrm>
            <a:off x="5669280" y="2904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62632-9FC2-427A-8FDE-F494C3F64934}"/>
              </a:ext>
            </a:extLst>
          </p:cNvPr>
          <p:cNvSpPr txBox="1"/>
          <p:nvPr/>
        </p:nvSpPr>
        <p:spPr>
          <a:xfrm>
            <a:off x="2884135" y="2280163"/>
            <a:ext cx="1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9CB764-216D-4C81-AEAF-AF4E3FA27DAE}"/>
              </a:ext>
            </a:extLst>
          </p:cNvPr>
          <p:cNvCxnSpPr>
            <a:cxnSpLocks/>
          </p:cNvCxnSpPr>
          <p:nvPr/>
        </p:nvCxnSpPr>
        <p:spPr>
          <a:xfrm>
            <a:off x="5813571" y="1737360"/>
            <a:ext cx="0" cy="456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2605E7C-BD3E-4B1E-91E1-B6F856F169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64" y="2787413"/>
            <a:ext cx="4471648" cy="246266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25AE62-A1F9-4291-8011-AD22DD1E4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41" y="2904888"/>
            <a:ext cx="4307245" cy="2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3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451B8E-517E-4F7B-B570-732A7409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79609"/>
            <a:ext cx="10058400" cy="394550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E941A-1577-4DBE-97B5-19E811F4BCF0}"/>
              </a:ext>
            </a:extLst>
          </p:cNvPr>
          <p:cNvSpPr txBox="1"/>
          <p:nvPr/>
        </p:nvSpPr>
        <p:spPr>
          <a:xfrm>
            <a:off x="1038406" y="4514992"/>
            <a:ext cx="985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2020 to 2021, every division has expanded its range of unique products, showing growth and variety in all categories. Accessories saw the biggest jump, adding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34</a:t>
            </a:r>
            <a:r>
              <a:rPr lang="en-US" dirty="0"/>
              <a:t> new products during this period.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0FFD2-0949-49D7-8868-3965CD587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25" y="303432"/>
            <a:ext cx="7227395" cy="3945504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088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AA8AB96-7DC0-47CD-A20D-CEF161988580}"/>
              </a:ext>
            </a:extLst>
          </p:cNvPr>
          <p:cNvSpPr/>
          <p:nvPr/>
        </p:nvSpPr>
        <p:spPr>
          <a:xfrm>
            <a:off x="6217920" y="1916428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A35947-2348-4FE1-8AF4-DD6E56DCC2D9}"/>
              </a:ext>
            </a:extLst>
          </p:cNvPr>
          <p:cNvSpPr/>
          <p:nvPr/>
        </p:nvSpPr>
        <p:spPr>
          <a:xfrm>
            <a:off x="1036320" y="1938800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305A-296B-4C46-B279-039768B9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Request 5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the products that have the highest and lowest manufacturing costs. The final output should contain these fields,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product_code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product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manufacturing_cost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436CF5-BBDB-40E1-97B0-9F8691C8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679A88-0250-484A-BC4C-F744BB6C1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AF901-6AC5-47D3-AD8B-B79F57F01E65}"/>
              </a:ext>
            </a:extLst>
          </p:cNvPr>
          <p:cNvSpPr txBox="1"/>
          <p:nvPr/>
        </p:nvSpPr>
        <p:spPr>
          <a:xfrm>
            <a:off x="5669280" y="2904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9CB764-216D-4C81-AEAF-AF4E3FA27DAE}"/>
              </a:ext>
            </a:extLst>
          </p:cNvPr>
          <p:cNvCxnSpPr>
            <a:cxnSpLocks/>
          </p:cNvCxnSpPr>
          <p:nvPr/>
        </p:nvCxnSpPr>
        <p:spPr>
          <a:xfrm>
            <a:off x="5813571" y="1737360"/>
            <a:ext cx="0" cy="456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051A6C-2A55-4F30-B092-0FF3F25234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86" y="2619176"/>
            <a:ext cx="4140309" cy="33782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A5F23-1F4E-4DDC-92E7-9B2194885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71" y="3423938"/>
            <a:ext cx="3926047" cy="11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BB02C3-06CE-43FA-A0A3-B2CB0496272B}"/>
              </a:ext>
            </a:extLst>
          </p:cNvPr>
          <p:cNvSpPr/>
          <p:nvPr/>
        </p:nvSpPr>
        <p:spPr>
          <a:xfrm>
            <a:off x="1417738" y="1976581"/>
            <a:ext cx="3678761" cy="11143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F40385-915F-464A-8B2C-ADCFD3282E94}"/>
              </a:ext>
            </a:extLst>
          </p:cNvPr>
          <p:cNvSpPr/>
          <p:nvPr/>
        </p:nvSpPr>
        <p:spPr>
          <a:xfrm>
            <a:off x="1417739" y="589989"/>
            <a:ext cx="3678761" cy="11143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451B8E-517E-4F7B-B570-732A7409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79609"/>
            <a:ext cx="10058400" cy="394550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E941A-1577-4DBE-97B5-19E811F4BCF0}"/>
              </a:ext>
            </a:extLst>
          </p:cNvPr>
          <p:cNvSpPr txBox="1"/>
          <p:nvPr/>
        </p:nvSpPr>
        <p:spPr>
          <a:xfrm>
            <a:off x="1038406" y="4514992"/>
            <a:ext cx="98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AQ Home Allin1 Gen2 </a:t>
            </a:r>
            <a:r>
              <a:rPr lang="en-US" dirty="0"/>
              <a:t>(Plus3 variant) personal desktop has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highest</a:t>
            </a:r>
            <a:r>
              <a:rPr lang="en-US" dirty="0"/>
              <a:t> manufacturing cost, while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AQ Master wired x1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(Standard1 variant) mouse comes in with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lowest</a:t>
            </a:r>
            <a:r>
              <a:rPr lang="en-US" dirty="0"/>
              <a:t> manufacturing cost.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A61CD-6BAA-436C-AB5F-99414E935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68" y="589989"/>
            <a:ext cx="5458587" cy="352474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054B26DC-7706-4D24-8467-3B49635A8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3908" y="589989"/>
            <a:ext cx="1350627" cy="1114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FED9B-3C59-4E1F-8860-F1A2FCB02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98" y="2067270"/>
            <a:ext cx="801964" cy="941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B14B9-BDBE-4785-B080-CC3094D1644A}"/>
              </a:ext>
            </a:extLst>
          </p:cNvPr>
          <p:cNvSpPr txBox="1"/>
          <p:nvPr/>
        </p:nvSpPr>
        <p:spPr>
          <a:xfrm>
            <a:off x="3205856" y="683006"/>
            <a:ext cx="1661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Highest Manufacturing Cost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25517-0270-4A5D-8A64-DA4DB0E028AC}"/>
              </a:ext>
            </a:extLst>
          </p:cNvPr>
          <p:cNvSpPr txBox="1"/>
          <p:nvPr/>
        </p:nvSpPr>
        <p:spPr>
          <a:xfrm>
            <a:off x="3235480" y="2090750"/>
            <a:ext cx="1661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Lowest Manufacturing Cost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1525D-0713-41F6-9B19-17619AC99790}"/>
              </a:ext>
            </a:extLst>
          </p:cNvPr>
          <p:cNvSpPr txBox="1"/>
          <p:nvPr/>
        </p:nvSpPr>
        <p:spPr>
          <a:xfrm>
            <a:off x="2944535" y="2625489"/>
            <a:ext cx="2061021" cy="38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DM Sans"/>
                <a:cs typeface="Segoe UI" panose="020B0502040204020203" pitchFamily="34" charset="0"/>
                <a:sym typeface="DM Sans"/>
              </a:rPr>
              <a:t>AQ Master wired x1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DM Sans"/>
                <a:cs typeface="Segoe UI" panose="020B0502040204020203" pitchFamily="34" charset="0"/>
                <a:sym typeface="DM Sans"/>
              </a:rPr>
              <a:t>Ms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DM Sans"/>
                <a:cs typeface="Segoe UI" panose="020B0502040204020203" pitchFamily="34" charset="0"/>
                <a:sym typeface="DM San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DC43C-2056-4C91-8846-2B33315E67B2}"/>
              </a:ext>
            </a:extLst>
          </p:cNvPr>
          <p:cNvSpPr txBox="1"/>
          <p:nvPr/>
        </p:nvSpPr>
        <p:spPr>
          <a:xfrm>
            <a:off x="3035479" y="1190854"/>
            <a:ext cx="2061021" cy="38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DM Sans"/>
              </a:rPr>
              <a:t>AQ Home Allin1 Gen2 </a:t>
            </a:r>
          </a:p>
        </p:txBody>
      </p:sp>
    </p:spTree>
    <p:extLst>
      <p:ext uri="{BB962C8B-B14F-4D97-AF65-F5344CB8AC3E}">
        <p14:creationId xmlns:p14="http://schemas.microsoft.com/office/powerpoint/2010/main" val="90563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AA8AB96-7DC0-47CD-A20D-CEF161988580}"/>
              </a:ext>
            </a:extLst>
          </p:cNvPr>
          <p:cNvSpPr/>
          <p:nvPr/>
        </p:nvSpPr>
        <p:spPr>
          <a:xfrm>
            <a:off x="6217920" y="1916428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A35947-2348-4FE1-8AF4-DD6E56DCC2D9}"/>
              </a:ext>
            </a:extLst>
          </p:cNvPr>
          <p:cNvSpPr/>
          <p:nvPr/>
        </p:nvSpPr>
        <p:spPr>
          <a:xfrm>
            <a:off x="1036320" y="1938800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305A-296B-4C46-B279-039768B9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Request 6: </a:t>
            </a: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a report which contains the top 5 customers who received an average high </a:t>
            </a:r>
            <a:r>
              <a:rPr lang="en-US" sz="1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pre_invoice_discount_pct</a:t>
            </a: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the fiscal year 2021 and in the Indian market. The final output contains these fields,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customer_code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customer,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average_discount_percentage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436CF5-BBDB-40E1-97B0-9F8691C8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679A88-0250-484A-BC4C-F744BB6C1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AF901-6AC5-47D3-AD8B-B79F57F01E65}"/>
              </a:ext>
            </a:extLst>
          </p:cNvPr>
          <p:cNvSpPr txBox="1"/>
          <p:nvPr/>
        </p:nvSpPr>
        <p:spPr>
          <a:xfrm>
            <a:off x="5669280" y="2904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9CB764-216D-4C81-AEAF-AF4E3FA27DAE}"/>
              </a:ext>
            </a:extLst>
          </p:cNvPr>
          <p:cNvCxnSpPr>
            <a:cxnSpLocks/>
          </p:cNvCxnSpPr>
          <p:nvPr/>
        </p:nvCxnSpPr>
        <p:spPr>
          <a:xfrm>
            <a:off x="5813571" y="1737360"/>
            <a:ext cx="0" cy="456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E3B6AC8-0E8F-4761-9491-74CA4471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8" y="2783774"/>
            <a:ext cx="4467904" cy="25264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67492A-791F-4196-8608-9F20381D4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926393"/>
            <a:ext cx="3598019" cy="179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7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451B8E-517E-4F7B-B570-732A7409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79609"/>
            <a:ext cx="10058400" cy="394550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E941A-1577-4DBE-97B5-19E811F4BCF0}"/>
              </a:ext>
            </a:extLst>
          </p:cNvPr>
          <p:cNvSpPr txBox="1"/>
          <p:nvPr/>
        </p:nvSpPr>
        <p:spPr>
          <a:xfrm>
            <a:off x="1038406" y="4514992"/>
            <a:ext cx="985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Flipkart gets the biggest discount in the Indian market, with a pre-invoice discount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30.63%.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Amazon, on the other hand, received the lowest average discount 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29.33%.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23310-351E-4892-8ED8-99F62439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005"/>
            <a:ext cx="4972744" cy="4135383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84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8D8E-C81B-45AA-9175-CAAA9B00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60648"/>
            <a:ext cx="10058400" cy="8565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096D-CAA3-4E7B-8077-734C2CC9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Atliq</a:t>
            </a:r>
            <a:r>
              <a:rPr lang="en-US" dirty="0"/>
              <a:t> Hardware (imaginary company), a top player in the computer hardware industry both in India and internationally, has hit a roadblock.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management has noticed that they’re not getting the insights they need to make quick and smart decisions based on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lack of timely information is holding them back from responding effectively to market demands and competition.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tackle this challenge, </a:t>
            </a:r>
            <a:r>
              <a:rPr lang="en-US" dirty="0" err="1"/>
              <a:t>Atliq</a:t>
            </a:r>
            <a:r>
              <a:rPr lang="en-US" dirty="0"/>
              <a:t> Hardware has decided to launch an SQL challenge aimed at digging into their sales, product, and customer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goal? To uncover valuable insights that will help management make informed decisions, adapt their strategies, and ultimately drive the business forward.</a:t>
            </a:r>
          </a:p>
        </p:txBody>
      </p:sp>
    </p:spTree>
    <p:extLst>
      <p:ext uri="{BB962C8B-B14F-4D97-AF65-F5344CB8AC3E}">
        <p14:creationId xmlns:p14="http://schemas.microsoft.com/office/powerpoint/2010/main" val="280890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AA8AB96-7DC0-47CD-A20D-CEF161988580}"/>
              </a:ext>
            </a:extLst>
          </p:cNvPr>
          <p:cNvSpPr/>
          <p:nvPr/>
        </p:nvSpPr>
        <p:spPr>
          <a:xfrm>
            <a:off x="6217920" y="1916428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A35947-2348-4FE1-8AF4-DD6E56DCC2D9}"/>
              </a:ext>
            </a:extLst>
          </p:cNvPr>
          <p:cNvSpPr/>
          <p:nvPr/>
        </p:nvSpPr>
        <p:spPr>
          <a:xfrm>
            <a:off x="1036320" y="1938800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305A-296B-4C46-B279-039768B9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Request 7: </a:t>
            </a: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the complete report of the Gross sales amount for the customer “</a:t>
            </a:r>
            <a:r>
              <a:rPr lang="en-US" sz="1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Exclusive” for each month. This analysis helps to get an idea of low and high-performing months and take strategic decisions. The final report contains these columns: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Month, Year, Gross sales Amount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436CF5-BBDB-40E1-97B0-9F8691C8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679A88-0250-484A-BC4C-F744BB6C1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AF901-6AC5-47D3-AD8B-B79F57F01E65}"/>
              </a:ext>
            </a:extLst>
          </p:cNvPr>
          <p:cNvSpPr txBox="1"/>
          <p:nvPr/>
        </p:nvSpPr>
        <p:spPr>
          <a:xfrm>
            <a:off x="5669280" y="2904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9CB764-216D-4C81-AEAF-AF4E3FA27DAE}"/>
              </a:ext>
            </a:extLst>
          </p:cNvPr>
          <p:cNvCxnSpPr>
            <a:cxnSpLocks/>
          </p:cNvCxnSpPr>
          <p:nvPr/>
        </p:nvCxnSpPr>
        <p:spPr>
          <a:xfrm>
            <a:off x="5813571" y="1737360"/>
            <a:ext cx="0" cy="456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0C1DBC-1736-419C-8042-AAE7E04DA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904890"/>
            <a:ext cx="4208756" cy="3031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033CA4-B93F-4713-92F6-8F75C6DD8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90" y="2464829"/>
            <a:ext cx="2476846" cy="375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451B8E-517E-4F7B-B570-732A7409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79609"/>
            <a:ext cx="10058400" cy="394550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E941A-1577-4DBE-97B5-19E811F4BCF0}"/>
              </a:ext>
            </a:extLst>
          </p:cNvPr>
          <p:cNvSpPr txBox="1"/>
          <p:nvPr/>
        </p:nvSpPr>
        <p:spPr>
          <a:xfrm>
            <a:off x="1038406" y="4514992"/>
            <a:ext cx="9853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drop in sales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March to August </a:t>
            </a:r>
            <a:r>
              <a:rPr lang="en-US" dirty="0"/>
              <a:t>was mainly due to the effects of COVID-19.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it's great to see that sales have been gradually increasing since then and are performing well compared to 2020.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36C03-AE33-46FA-81C2-7FF81BE0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55" y="136448"/>
            <a:ext cx="8118865" cy="4135383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A808BB-3C95-4D19-AFAF-89A6ED720A98}"/>
              </a:ext>
            </a:extLst>
          </p:cNvPr>
          <p:cNvSpPr txBox="1"/>
          <p:nvPr/>
        </p:nvSpPr>
        <p:spPr>
          <a:xfrm>
            <a:off x="8637165" y="519079"/>
            <a:ext cx="182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Gross Sales </a:t>
            </a:r>
            <a:r>
              <a:rPr lang="en-US" b="1" dirty="0">
                <a:solidFill>
                  <a:srgbClr val="92D050"/>
                </a:solidFill>
              </a:rPr>
              <a:t>32.25M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323DF-3D48-43C8-8103-661537E4F22E}"/>
              </a:ext>
            </a:extLst>
          </p:cNvPr>
          <p:cNvSpPr txBox="1"/>
          <p:nvPr/>
        </p:nvSpPr>
        <p:spPr>
          <a:xfrm>
            <a:off x="4982221" y="1706029"/>
            <a:ext cx="182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Gross Sales </a:t>
            </a:r>
            <a:r>
              <a:rPr lang="en-US" b="1" dirty="0">
                <a:solidFill>
                  <a:srgbClr val="FF0000"/>
                </a:solidFill>
              </a:rPr>
              <a:t>0.8M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170299-63B7-4FE5-9CCA-5F2D8A8E79E9}"/>
              </a:ext>
            </a:extLst>
          </p:cNvPr>
          <p:cNvSpPr/>
          <p:nvPr/>
        </p:nvSpPr>
        <p:spPr>
          <a:xfrm>
            <a:off x="7659149" y="285226"/>
            <a:ext cx="436227" cy="37750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53632D-8708-45EE-8072-D2A9A5E52915}"/>
              </a:ext>
            </a:extLst>
          </p:cNvPr>
          <p:cNvSpPr/>
          <p:nvPr/>
        </p:nvSpPr>
        <p:spPr>
          <a:xfrm>
            <a:off x="5057722" y="2998584"/>
            <a:ext cx="403511" cy="340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 descr="Line arrow: Straight with solid fill">
            <a:extLst>
              <a:ext uri="{FF2B5EF4-FFF2-40B4-BE49-F238E27FC236}">
                <a16:creationId xmlns:a16="http://schemas.microsoft.com/office/drawing/2014/main" id="{AEE4CC0C-2AB4-44B2-8712-34637218A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992402">
            <a:off x="5273910" y="2360713"/>
            <a:ext cx="523012" cy="523012"/>
          </a:xfrm>
          <a:prstGeom prst="rect">
            <a:avLst/>
          </a:prstGeom>
        </p:spPr>
      </p:pic>
      <p:pic>
        <p:nvPicPr>
          <p:cNvPr id="18" name="Graphic 17" descr="Line arrow: Straight with solid fill">
            <a:extLst>
              <a:ext uri="{FF2B5EF4-FFF2-40B4-BE49-F238E27FC236}">
                <a16:creationId xmlns:a16="http://schemas.microsoft.com/office/drawing/2014/main" id="{6C3101DB-2544-412B-B377-6375AC1A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65709">
            <a:off x="8184775" y="298202"/>
            <a:ext cx="491628" cy="4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0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AA8AB96-7DC0-47CD-A20D-CEF161988580}"/>
              </a:ext>
            </a:extLst>
          </p:cNvPr>
          <p:cNvSpPr/>
          <p:nvPr/>
        </p:nvSpPr>
        <p:spPr>
          <a:xfrm>
            <a:off x="6217920" y="1916428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A35947-2348-4FE1-8AF4-DD6E56DCC2D9}"/>
              </a:ext>
            </a:extLst>
          </p:cNvPr>
          <p:cNvSpPr/>
          <p:nvPr/>
        </p:nvSpPr>
        <p:spPr>
          <a:xfrm>
            <a:off x="1036320" y="1938800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305A-296B-4C46-B279-039768B9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Request 8: </a:t>
            </a: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which quarter of 2020, got the maximum </a:t>
            </a:r>
            <a:r>
              <a:rPr lang="en-US" sz="1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The final output contains these fields sorted by the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Quarter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436CF5-BBDB-40E1-97B0-9F8691C8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679A88-0250-484A-BC4C-F744BB6C1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AF901-6AC5-47D3-AD8B-B79F57F01E65}"/>
              </a:ext>
            </a:extLst>
          </p:cNvPr>
          <p:cNvSpPr txBox="1"/>
          <p:nvPr/>
        </p:nvSpPr>
        <p:spPr>
          <a:xfrm>
            <a:off x="5669280" y="2904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9CB764-216D-4C81-AEAF-AF4E3FA27DAE}"/>
              </a:ext>
            </a:extLst>
          </p:cNvPr>
          <p:cNvCxnSpPr>
            <a:cxnSpLocks/>
          </p:cNvCxnSpPr>
          <p:nvPr/>
        </p:nvCxnSpPr>
        <p:spPr>
          <a:xfrm>
            <a:off x="5813571" y="1737360"/>
            <a:ext cx="0" cy="456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AD8D08A-CD87-42C9-9B26-FDDAAFE9B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13" y="2831449"/>
            <a:ext cx="4706007" cy="264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D7BC0E-2608-4B4A-8CFB-7CD6C48A5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61" y="3039482"/>
            <a:ext cx="2632809" cy="19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13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876388-0AA6-4D87-91DE-37EC48DFE54C}"/>
              </a:ext>
            </a:extLst>
          </p:cNvPr>
          <p:cNvSpPr/>
          <p:nvPr/>
        </p:nvSpPr>
        <p:spPr>
          <a:xfrm>
            <a:off x="2248250" y="647964"/>
            <a:ext cx="2281805" cy="8053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451B8E-517E-4F7B-B570-732A7409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782" y="379608"/>
            <a:ext cx="10058400" cy="384005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E941A-1577-4DBE-97B5-19E811F4BCF0}"/>
              </a:ext>
            </a:extLst>
          </p:cNvPr>
          <p:cNvSpPr txBox="1"/>
          <p:nvPr/>
        </p:nvSpPr>
        <p:spPr>
          <a:xfrm>
            <a:off x="1097280" y="4409542"/>
            <a:ext cx="9853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quarter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Q1</a:t>
            </a:r>
            <a:r>
              <a:rPr lang="en-US" dirty="0"/>
              <a:t>) of FY 2020 was a standout period for sales, showing strong performance at the beginning of the financial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However, in the third quarter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Q3</a:t>
            </a:r>
            <a:r>
              <a:rPr lang="en-US" dirty="0"/>
              <a:t>) (March, April, May), </a:t>
            </a:r>
            <a:r>
              <a:rPr lang="en-US" dirty="0" err="1"/>
              <a:t>AtliQ</a:t>
            </a:r>
            <a:r>
              <a:rPr lang="en-US" dirty="0"/>
              <a:t> faced a notable drop in sales, likely linked to the COVID-19 pandemic, which highlighted tough market conditions and changing consumer habits.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D9A00-525D-4FA7-A2E0-7B82421E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50" y="461394"/>
            <a:ext cx="5077868" cy="3506598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BE856D-3879-4A2F-9B84-4D6B2A29BF62}"/>
              </a:ext>
            </a:extLst>
          </p:cNvPr>
          <p:cNvSpPr txBox="1"/>
          <p:nvPr/>
        </p:nvSpPr>
        <p:spPr>
          <a:xfrm>
            <a:off x="2525086" y="727469"/>
            <a:ext cx="182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Highest</a:t>
            </a:r>
            <a:r>
              <a:rPr lang="en-US" dirty="0"/>
              <a:t> total Sold Quantity</a:t>
            </a:r>
            <a:endParaRPr lang="en-US" b="1" dirty="0">
              <a:solidFill>
                <a:srgbClr val="92D05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1DD2C8-0001-4994-A68F-B79E9D559C93}"/>
              </a:ext>
            </a:extLst>
          </p:cNvPr>
          <p:cNvCxnSpPr>
            <a:cxnSpLocks/>
          </p:cNvCxnSpPr>
          <p:nvPr/>
        </p:nvCxnSpPr>
        <p:spPr>
          <a:xfrm flipV="1">
            <a:off x="4622333" y="830510"/>
            <a:ext cx="1828801" cy="14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496B2-1D19-4CE3-9311-D8CFF5426363}"/>
              </a:ext>
            </a:extLst>
          </p:cNvPr>
          <p:cNvSpPr/>
          <p:nvPr/>
        </p:nvSpPr>
        <p:spPr>
          <a:xfrm>
            <a:off x="2248250" y="2031141"/>
            <a:ext cx="2281805" cy="8053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430E15-0BEE-47EA-9EF9-3EC1FC0A7832}"/>
              </a:ext>
            </a:extLst>
          </p:cNvPr>
          <p:cNvSpPr txBox="1"/>
          <p:nvPr/>
        </p:nvSpPr>
        <p:spPr>
          <a:xfrm>
            <a:off x="2525086" y="2110646"/>
            <a:ext cx="182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Lowest</a:t>
            </a:r>
            <a:r>
              <a:rPr lang="en-US" dirty="0"/>
              <a:t> total Sold Quantity</a:t>
            </a:r>
            <a:endParaRPr lang="en-US" b="1" dirty="0">
              <a:solidFill>
                <a:srgbClr val="92D05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8E54A7-B488-42BE-93B5-06DC050A48F8}"/>
              </a:ext>
            </a:extLst>
          </p:cNvPr>
          <p:cNvCxnSpPr>
            <a:cxnSpLocks/>
          </p:cNvCxnSpPr>
          <p:nvPr/>
        </p:nvCxnSpPr>
        <p:spPr>
          <a:xfrm>
            <a:off x="4530055" y="2299635"/>
            <a:ext cx="5136859" cy="53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67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AA8AB96-7DC0-47CD-A20D-CEF161988580}"/>
              </a:ext>
            </a:extLst>
          </p:cNvPr>
          <p:cNvSpPr/>
          <p:nvPr/>
        </p:nvSpPr>
        <p:spPr>
          <a:xfrm>
            <a:off x="6217920" y="1916428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A35947-2348-4FE1-8AF4-DD6E56DCC2D9}"/>
              </a:ext>
            </a:extLst>
          </p:cNvPr>
          <p:cNvSpPr/>
          <p:nvPr/>
        </p:nvSpPr>
        <p:spPr>
          <a:xfrm>
            <a:off x="1036320" y="1938800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305A-296B-4C46-B279-039768B9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Request 9: </a:t>
            </a: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Which channel helped to bring more gross sales in the fiscal year 2021 and the percentage of contribution? The final output contains these fields,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channel,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gross_sales_mln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percentage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436CF5-BBDB-40E1-97B0-9F8691C8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679A88-0250-484A-BC4C-F744BB6C1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AF901-6AC5-47D3-AD8B-B79F57F01E65}"/>
              </a:ext>
            </a:extLst>
          </p:cNvPr>
          <p:cNvSpPr txBox="1"/>
          <p:nvPr/>
        </p:nvSpPr>
        <p:spPr>
          <a:xfrm>
            <a:off x="5669280" y="2904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9CB764-216D-4C81-AEAF-AF4E3FA27DAE}"/>
              </a:ext>
            </a:extLst>
          </p:cNvPr>
          <p:cNvCxnSpPr>
            <a:cxnSpLocks/>
          </p:cNvCxnSpPr>
          <p:nvPr/>
        </p:nvCxnSpPr>
        <p:spPr>
          <a:xfrm>
            <a:off x="5813571" y="1737360"/>
            <a:ext cx="0" cy="456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25D1CE7-F6CB-425C-8E78-E3F067061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36" y="2579949"/>
            <a:ext cx="4825164" cy="3638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9A0C88-1FE5-4067-A938-1BEE1F91F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1" y="3123263"/>
            <a:ext cx="3511350" cy="2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78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451B8E-517E-4F7B-B570-732A7409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79609"/>
            <a:ext cx="10058400" cy="394550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E941A-1577-4DBE-97B5-19E811F4BCF0}"/>
              </a:ext>
            </a:extLst>
          </p:cNvPr>
          <p:cNvSpPr txBox="1"/>
          <p:nvPr/>
        </p:nvSpPr>
        <p:spPr>
          <a:xfrm>
            <a:off x="1038406" y="4514992"/>
            <a:ext cx="98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our sales, about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73.22%</a:t>
            </a:r>
            <a:r>
              <a:rPr lang="en-US" dirty="0"/>
              <a:t>, came from retailers. In comparison, only a tiny portion of our sales was made through direct and distributor channels.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4E081-04EB-456A-BE82-881A200E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93" y="379609"/>
            <a:ext cx="3820058" cy="2114845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8AF53-C7E0-4587-B665-F2527D683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57" y="379609"/>
            <a:ext cx="3858163" cy="2114845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53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AA8AB96-7DC0-47CD-A20D-CEF161988580}"/>
              </a:ext>
            </a:extLst>
          </p:cNvPr>
          <p:cNvSpPr/>
          <p:nvPr/>
        </p:nvSpPr>
        <p:spPr>
          <a:xfrm>
            <a:off x="6217920" y="1916428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A35947-2348-4FE1-8AF4-DD6E56DCC2D9}"/>
              </a:ext>
            </a:extLst>
          </p:cNvPr>
          <p:cNvSpPr/>
          <p:nvPr/>
        </p:nvSpPr>
        <p:spPr>
          <a:xfrm>
            <a:off x="1036320" y="1938800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305A-296B-4C46-B279-039768B9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Request 10: </a:t>
            </a: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the Top 3 products in each division that have a high </a:t>
            </a:r>
            <a:r>
              <a:rPr lang="en-US" sz="1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</a:t>
            </a:r>
            <a:r>
              <a:rPr lang="en-US" sz="18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fiscal_year</a:t>
            </a:r>
            <a:r>
              <a:rPr lang="en-US" sz="18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2021? The final output contains these fields,</a:t>
            </a: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product_code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product,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rank_order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436CF5-BBDB-40E1-97B0-9F8691C8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679A88-0250-484A-BC4C-F744BB6C1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AF901-6AC5-47D3-AD8B-B79F57F01E65}"/>
              </a:ext>
            </a:extLst>
          </p:cNvPr>
          <p:cNvSpPr txBox="1"/>
          <p:nvPr/>
        </p:nvSpPr>
        <p:spPr>
          <a:xfrm>
            <a:off x="5669280" y="2904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9CB764-216D-4C81-AEAF-AF4E3FA27DAE}"/>
              </a:ext>
            </a:extLst>
          </p:cNvPr>
          <p:cNvCxnSpPr>
            <a:cxnSpLocks/>
          </p:cNvCxnSpPr>
          <p:nvPr/>
        </p:nvCxnSpPr>
        <p:spPr>
          <a:xfrm>
            <a:off x="5813571" y="1737360"/>
            <a:ext cx="0" cy="456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6DF536-8313-4661-A1CF-D2F4331C1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688641"/>
            <a:ext cx="4246500" cy="3359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18F77F-49D5-40B7-97F1-A19FE271D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41" y="3170902"/>
            <a:ext cx="482984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7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451B8E-517E-4F7B-B570-732A7409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79609"/>
            <a:ext cx="10058400" cy="394550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E941A-1577-4DBE-97B5-19E811F4BCF0}"/>
              </a:ext>
            </a:extLst>
          </p:cNvPr>
          <p:cNvSpPr txBox="1"/>
          <p:nvPr/>
        </p:nvSpPr>
        <p:spPr>
          <a:xfrm>
            <a:off x="1038406" y="4514992"/>
            <a:ext cx="9853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three best-selling products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N&amp;S</a:t>
            </a:r>
            <a:r>
              <a:rPr lang="en-US" dirty="0"/>
              <a:t> were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pen drives</a:t>
            </a:r>
            <a:r>
              <a:rPr lang="en-US" dirty="0"/>
              <a:t>, with sales reaching approximately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700,000</a:t>
            </a:r>
            <a:r>
              <a:rPr lang="en-US" dirty="0"/>
              <a:t>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three highest-selling products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P&amp;A</a:t>
            </a:r>
            <a:r>
              <a:rPr lang="en-US" dirty="0"/>
              <a:t> were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mice</a:t>
            </a:r>
            <a:r>
              <a:rPr lang="en-US" dirty="0"/>
              <a:t>, totaling about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400,000</a:t>
            </a:r>
            <a:r>
              <a:rPr lang="en-US" dirty="0"/>
              <a:t> units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three best-selling products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PC</a:t>
            </a:r>
            <a:r>
              <a:rPr lang="en-US" dirty="0"/>
              <a:t> were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personal laptops</a:t>
            </a:r>
            <a:r>
              <a:rPr lang="en-US" dirty="0"/>
              <a:t>, with sales around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17,000</a:t>
            </a:r>
            <a:r>
              <a:rPr lang="en-US" dirty="0"/>
              <a:t> units.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1E74F-8809-423B-B23D-ECB76497A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9609"/>
            <a:ext cx="3200847" cy="2915056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1465B9-F7EE-4873-A55B-676F7F529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27" y="379610"/>
            <a:ext cx="3162741" cy="2915056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8EB9AC-CDDC-4754-B097-8B657968A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17" y="379609"/>
            <a:ext cx="3191320" cy="2915056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05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8F47-0A29-44F2-87D6-7DA9018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40902"/>
            <a:ext cx="10058400" cy="3184209"/>
          </a:xfrm>
        </p:spPr>
        <p:txBody>
          <a:bodyPr/>
          <a:lstStyle/>
          <a:p>
            <a:br>
              <a:rPr lang="en-US" dirty="0"/>
            </a:b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5923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4A9B-2EA3-4AAA-A3B7-3C7338B7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95D828-E2EC-4A38-A8D8-0CC7302F1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6629" y="1828563"/>
            <a:ext cx="985874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Specific Requests: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Fulfill 10 specific data requests using SQL for extraction and analysis.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Power BI: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Power BI for effective data visualization.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Actionable Insights: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 insights that can directly inform and enhance decision-making.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Strategic Goals: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Hardware in achieving its strategic objectives through informed data analysis.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Operational Efficiency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Contribute to the overall growth and operational efficiency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76423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0B1A-D25A-454B-9B1D-E32ED3EB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639"/>
            <a:ext cx="10058400" cy="88168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Database Overview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BF15B-67FD-48A6-8C99-FE46F6D33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342240"/>
            <a:ext cx="10058400" cy="4815280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20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4B24-0577-4CC2-B551-F1F92DEC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5561"/>
            <a:ext cx="10058400" cy="11912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Requests and Analytical Tools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F4EF4-ED6E-4850-BB81-F917BB203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0" y="1756243"/>
            <a:ext cx="2993192" cy="3864381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7A5C6-F8A4-4EA8-B20E-9F9415939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98" y="1756243"/>
            <a:ext cx="2996967" cy="3864381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33AC4-C39F-428C-87F1-1B390515665F}"/>
              </a:ext>
            </a:extLst>
          </p:cNvPr>
          <p:cNvSpPr txBox="1"/>
          <p:nvPr/>
        </p:nvSpPr>
        <p:spPr>
          <a:xfrm>
            <a:off x="7622091" y="1985986"/>
            <a:ext cx="130365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Tools Used: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C0C401-586C-4F57-B363-A01894125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91" y="2559899"/>
            <a:ext cx="1303653" cy="869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407CAA-648C-414D-975A-D35233CF9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857" y="2896535"/>
            <a:ext cx="1307592" cy="3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1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EBF2-B20E-4490-893A-4C8FDFBD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732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AtliQ’s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Market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F2EDE-A759-46B7-9437-009FFDBF3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434" y="286603"/>
            <a:ext cx="710486" cy="582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481C44-3113-4196-8E73-3CFF601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9" y="1053924"/>
            <a:ext cx="11520881" cy="51717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85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9ED6-F369-4484-B9FE-AC3C1A72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AD-HOC requests, </a:t>
            </a:r>
            <a:b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insights &amp; query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esults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0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AA8AB96-7DC0-47CD-A20D-CEF161988580}"/>
              </a:ext>
            </a:extLst>
          </p:cNvPr>
          <p:cNvSpPr/>
          <p:nvPr/>
        </p:nvSpPr>
        <p:spPr>
          <a:xfrm>
            <a:off x="6217920" y="1916428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A35947-2348-4FE1-8AF4-DD6E56DCC2D9}"/>
              </a:ext>
            </a:extLst>
          </p:cNvPr>
          <p:cNvSpPr/>
          <p:nvPr/>
        </p:nvSpPr>
        <p:spPr>
          <a:xfrm>
            <a:off x="1036320" y="1938800"/>
            <a:ext cx="1308682" cy="548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305A-296B-4C46-B279-039768B9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Request 1: </a:t>
            </a:r>
            <a:r>
              <a:rPr lang="en-US" sz="1800" b="0" i="0" dirty="0">
                <a:solidFill>
                  <a:srgbClr val="573B92"/>
                </a:solidFill>
                <a:effectLst/>
                <a:latin typeface="Segoe UI" panose="020B0502040204020203" pitchFamily="34" charset="0"/>
              </a:rPr>
              <a:t>Provide the list of markets in which customer "</a:t>
            </a:r>
            <a:r>
              <a:rPr lang="en-US" sz="1800" b="0" i="0" dirty="0" err="1">
                <a:solidFill>
                  <a:srgbClr val="573B92"/>
                </a:solidFill>
                <a:effectLst/>
                <a:latin typeface="Segoe UI" panose="020B0502040204020203" pitchFamily="34" charset="0"/>
              </a:rPr>
              <a:t>Atliq</a:t>
            </a:r>
            <a:r>
              <a:rPr lang="en-US" sz="1800" b="0" i="0" dirty="0">
                <a:solidFill>
                  <a:srgbClr val="573B92"/>
                </a:solidFill>
                <a:effectLst/>
                <a:latin typeface="Segoe UI" panose="020B0502040204020203" pitchFamily="34" charset="0"/>
              </a:rPr>
              <a:t> Exclusive" operates its business in the APAC region.</a:t>
            </a:r>
            <a:r>
              <a:rPr lang="en-US" sz="1800" b="0" i="0" dirty="0">
                <a:solidFill>
                  <a:srgbClr val="A8337D"/>
                </a:solidFill>
                <a:effectLst/>
                <a:latin typeface="Segoe UI" panose="020B0502040204020203" pitchFamily="34" charset="0"/>
              </a:rPr>
              <a:t> </a:t>
            </a:r>
            <a:endParaRPr lang="en-US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436CF5-BBDB-40E1-97B0-9F8691C8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380E594-8EB7-4F06-8B67-4BFD2926B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3362089"/>
            <a:ext cx="4624012" cy="81474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679A88-0250-484A-BC4C-F744BB6C1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027E259-9C46-4F03-860F-0D619E53FE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07" y="2818701"/>
            <a:ext cx="1870743" cy="28075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AF901-6AC5-47D3-AD8B-B79F57F01E65}"/>
              </a:ext>
            </a:extLst>
          </p:cNvPr>
          <p:cNvSpPr txBox="1"/>
          <p:nvPr/>
        </p:nvSpPr>
        <p:spPr>
          <a:xfrm>
            <a:off x="5669280" y="2904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9CB764-216D-4C81-AEAF-AF4E3FA27DAE}"/>
              </a:ext>
            </a:extLst>
          </p:cNvPr>
          <p:cNvCxnSpPr>
            <a:cxnSpLocks/>
          </p:cNvCxnSpPr>
          <p:nvPr/>
        </p:nvCxnSpPr>
        <p:spPr>
          <a:xfrm>
            <a:off x="5813571" y="1737360"/>
            <a:ext cx="0" cy="456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451B8E-517E-4F7B-B570-732A74094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79609"/>
            <a:ext cx="10058400" cy="394550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B167C6-896E-431C-993C-D2B778F87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90" y="379609"/>
            <a:ext cx="6438830" cy="3945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1E941A-1577-4DBE-97B5-19E811F4BCF0}"/>
              </a:ext>
            </a:extLst>
          </p:cNvPr>
          <p:cNvSpPr txBox="1"/>
          <p:nvPr/>
        </p:nvSpPr>
        <p:spPr>
          <a:xfrm>
            <a:off x="1097280" y="4420998"/>
            <a:ext cx="985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Atliq</a:t>
            </a:r>
            <a:r>
              <a:rPr lang="en-US" dirty="0"/>
              <a:t> Exclusive store is now available in 8 important markets across the APAC region.</a:t>
            </a:r>
          </a:p>
        </p:txBody>
      </p:sp>
    </p:spTree>
    <p:extLst>
      <p:ext uri="{BB962C8B-B14F-4D97-AF65-F5344CB8AC3E}">
        <p14:creationId xmlns:p14="http://schemas.microsoft.com/office/powerpoint/2010/main" val="3304873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867</TotalTime>
  <Words>1111</Words>
  <Application>Microsoft Office PowerPoint</Application>
  <PresentationFormat>Widescreen</PresentationFormat>
  <Paragraphs>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Wingdings</vt:lpstr>
      <vt:lpstr>Retrospect</vt:lpstr>
      <vt:lpstr>ATLIQ Hardware AD-HOC Insights</vt:lpstr>
      <vt:lpstr>Problem Statement</vt:lpstr>
      <vt:lpstr>Objectives</vt:lpstr>
      <vt:lpstr>Database Overview</vt:lpstr>
      <vt:lpstr>Requests and Analytical Tools </vt:lpstr>
      <vt:lpstr>AtliQ’s Market </vt:lpstr>
      <vt:lpstr>AD-HOC requests,  insights &amp; query results </vt:lpstr>
      <vt:lpstr>Request 1: Provide the list of markets in which customer "Atliq Exclusive" operates its business in the APAC region. </vt:lpstr>
      <vt:lpstr>Insights</vt:lpstr>
      <vt:lpstr>Request 2: What is the percentage of unique product increase in 2021 vs. 2020? The final output contains these fields, unique_products_2020, unique_products_2021, percentage_chg </vt:lpstr>
      <vt:lpstr>Insights</vt:lpstr>
      <vt:lpstr>Request 3: Provide a report with all the unique product counts for each segment and sort them in descending order of product counts. The final output contains 2 fields, segment, product_count</vt:lpstr>
      <vt:lpstr>Insights</vt:lpstr>
      <vt:lpstr>Request 4: Follow-up: Which segment had the most increase in unique products in 2021 vs 2020? The final output contains these fields,  segment, product_count_2020, product_count_2021, difference</vt:lpstr>
      <vt:lpstr>Insights</vt:lpstr>
      <vt:lpstr>Request 5: Get the products that have the highest and lowest manufacturing costs. The final output should contain these fields, product_code product manufacturing_cost</vt:lpstr>
      <vt:lpstr>Insights</vt:lpstr>
      <vt:lpstr>Request 6: Generate a report which contains the top 5 customers who received an average high pre_invoice_discount_pct for the fiscal year 2021 and in the Indian market. The final output contains these fields, customer_code,  customer, average_discount_percentage</vt:lpstr>
      <vt:lpstr>Insights</vt:lpstr>
      <vt:lpstr>Request 7: Get the complete report of the Gross sales amount for the customer “Atliq Exclusive” for each month. This analysis helps to get an idea of low and high-performing months and take strategic decisions. The final report contains these columns: Month, Year, Gross sales Amount </vt:lpstr>
      <vt:lpstr>Insights</vt:lpstr>
      <vt:lpstr>Request 8: In which quarter of 2020, got the maximum total_sold_quantity? The final output contains these fields sorted by the total_sold_quantity, Quarter total_sold_quantity</vt:lpstr>
      <vt:lpstr>Insights</vt:lpstr>
      <vt:lpstr>Request 9: Which channel helped to bring more gross sales in the fiscal year 2021 and the percentage of contribution? The final output contains these fields, channel, gross_sales_mln, percentage</vt:lpstr>
      <vt:lpstr>Insights</vt:lpstr>
      <vt:lpstr>Request 10: Get the Top 3 products in each division that have a high total_sold_quantity in the fiscal_year 2021? The final output contains these fields,  division, product_code, product, total_sold_quantity, rank_order</vt:lpstr>
      <vt:lpstr>Insights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Siddesh Pardeshi</dc:creator>
  <cp:lastModifiedBy>Siddesh Pardeshi</cp:lastModifiedBy>
  <cp:revision>31</cp:revision>
  <dcterms:created xsi:type="dcterms:W3CDTF">2024-09-27T09:58:29Z</dcterms:created>
  <dcterms:modified xsi:type="dcterms:W3CDTF">2024-09-30T15:30:22Z</dcterms:modified>
</cp:coreProperties>
</file>