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f5a8d2a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f5a8d2a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f5a8d2a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f5a8d2a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f5a8d2ab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f5a8d2ab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f5a8d2a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8f5a8d2a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f5a8d2a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f5a8d2a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f5a8d2a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8f5a8d2a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f5a8d2ab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f5a8d2ab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f5a8d2a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8f5a8d2a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8f5a8d2a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8f5a8d2a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8f5a8d2a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8f5a8d2a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f5a8d2a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f5a8d2a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f5a8d2a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f5a8d2a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f5a8d2a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f5a8d2a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8f5a8d2ab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8f5a8d2ab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f5a8d2a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f5a8d2a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f5a8d2a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f5a8d2a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f5a8d2ab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f5a8d2ab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f5a8d2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f5a8d2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jector.tensorflow.org/" TargetMode="External"/><Relationship Id="rId4" Type="http://schemas.openxmlformats.org/officeDocument/2006/relationships/hyperlink" Target="http://jalammar.github.io/illustrated-word2vec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3823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An Introduction to Natural Language Processing</a:t>
            </a:r>
            <a:endParaRPr b="1" sz="2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62400" y="3139025"/>
            <a:ext cx="37326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Siddesh</a:t>
            </a:r>
            <a:r>
              <a:rPr b="1" lang="en" sz="1900"/>
              <a:t> Sambasivam Suseela</a:t>
            </a:r>
            <a:endParaRPr b="1" sz="1900"/>
          </a:p>
        </p:txBody>
      </p:sp>
      <p:sp>
        <p:nvSpPr>
          <p:cNvPr id="61" name="Google Shape;61;p13"/>
          <p:cNvSpPr txBox="1"/>
          <p:nvPr/>
        </p:nvSpPr>
        <p:spPr>
          <a:xfrm>
            <a:off x="562400" y="1775150"/>
            <a:ext cx="28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NTU OSS TGIFHacks #121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530900" y="978425"/>
            <a:ext cx="61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Quick Revision: Conditional Probability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750" y="1702100"/>
            <a:ext cx="6151201" cy="186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68900" y="597425"/>
            <a:ext cx="505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Mathematical Definition….</a:t>
            </a:r>
            <a:endParaRPr b="1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975" y="1374275"/>
            <a:ext cx="3968049" cy="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825" y="2224025"/>
            <a:ext cx="5795425" cy="7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213" y="2967100"/>
            <a:ext cx="3968050" cy="9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538625" y="3137350"/>
            <a:ext cx="321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→  This is what our language model does</a:t>
            </a:r>
            <a:endParaRPr b="1" sz="17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36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</a:t>
            </a:r>
            <a:r>
              <a:rPr b="1" lang="en"/>
              <a:t> Modeling</a:t>
            </a:r>
            <a:endParaRPr b="1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importance of language modeling?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Benchmark task to </a:t>
            </a:r>
            <a:r>
              <a:rPr b="1" lang="en">
                <a:solidFill>
                  <a:srgbClr val="434343"/>
                </a:solidFill>
              </a:rPr>
              <a:t>measure the understanding</a:t>
            </a:r>
            <a:r>
              <a:rPr lang="en">
                <a:solidFill>
                  <a:srgbClr val="434343"/>
                </a:solidFill>
              </a:rPr>
              <a:t> of the language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Can be used as the base model to train for downstream tasks such as</a:t>
            </a:r>
            <a:endParaRPr>
              <a:solidFill>
                <a:srgbClr val="43434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en">
                <a:solidFill>
                  <a:srgbClr val="434343"/>
                </a:solidFill>
              </a:rPr>
              <a:t> sentiment analysis</a:t>
            </a:r>
            <a:endParaRPr>
              <a:solidFill>
                <a:srgbClr val="43434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en">
                <a:solidFill>
                  <a:srgbClr val="434343"/>
                </a:solidFill>
              </a:rPr>
              <a:t>summarization</a:t>
            </a:r>
            <a:endParaRPr>
              <a:solidFill>
                <a:srgbClr val="43434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en">
                <a:solidFill>
                  <a:srgbClr val="434343"/>
                </a:solidFill>
              </a:rPr>
              <a:t>question-answering</a:t>
            </a:r>
            <a:endParaRPr>
              <a:solidFill>
                <a:srgbClr val="43434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en">
                <a:solidFill>
                  <a:srgbClr val="434343"/>
                </a:solidFill>
              </a:rPr>
              <a:t>machine translation, etc..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25" y="2857100"/>
            <a:ext cx="3155500" cy="15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852650" y="4485600"/>
            <a:ext cx="31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Ex: Google’s BERT Model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35500" y="673625"/>
            <a:ext cx="40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Different</a:t>
            </a:r>
            <a:r>
              <a:rPr b="1" lang="en" sz="2500"/>
              <a:t> types of model</a:t>
            </a:r>
            <a:endParaRPr b="1" sz="250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35500" y="1381075"/>
            <a:ext cx="38793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Two types: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Statistical Language Models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1 - Gram Model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n - Grams Model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b="1" lang="en">
                <a:solidFill>
                  <a:srgbClr val="38761D"/>
                </a:solidFill>
              </a:rPr>
              <a:t>Neural Language Models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Neural Networks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50" y="1359875"/>
            <a:ext cx="2654826" cy="6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350" y="1978500"/>
            <a:ext cx="4770849" cy="6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4191000" y="728125"/>
            <a:ext cx="507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Short Explanation on N-Gram models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274350" y="2822225"/>
            <a:ext cx="42348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 with N-Gram Model:</a:t>
            </a:r>
            <a:endParaRPr b="1" sz="1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a word does not occur with the context in the training data, then it would have probability 0</a:t>
            </a:r>
            <a:b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context does not occur at all, then we cannot we find probability for any word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>
            <a:off x="4076700" y="310450"/>
            <a:ext cx="0" cy="4494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216425"/>
            <a:ext cx="84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Language Models - A Simple neural networks</a:t>
            </a:r>
            <a:endParaRPr b="1"/>
          </a:p>
        </p:txBody>
      </p:sp>
      <p:grpSp>
        <p:nvGrpSpPr>
          <p:cNvPr id="164" name="Google Shape;164;p26"/>
          <p:cNvGrpSpPr/>
          <p:nvPr/>
        </p:nvGrpSpPr>
        <p:grpSpPr>
          <a:xfrm>
            <a:off x="1453425" y="3563050"/>
            <a:ext cx="3414900" cy="381000"/>
            <a:chOff x="1834425" y="3182050"/>
            <a:chExt cx="3414900" cy="381000"/>
          </a:xfrm>
        </p:grpSpPr>
        <p:sp>
          <p:nvSpPr>
            <p:cNvPr id="165" name="Google Shape;165;p26"/>
            <p:cNvSpPr/>
            <p:nvPr/>
          </p:nvSpPr>
          <p:spPr>
            <a:xfrm>
              <a:off x="1834425" y="3182050"/>
              <a:ext cx="3414900" cy="3810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6285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42850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853963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301613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74925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219075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745475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575" y="1396575"/>
            <a:ext cx="2654826" cy="6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1937450" y="4337750"/>
            <a:ext cx="23355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 Word embeddings</a:t>
            </a:r>
            <a:endParaRPr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3048000" y="3989250"/>
            <a:ext cx="0" cy="303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6" name="Google Shape;176;p26"/>
          <p:cNvGrpSpPr/>
          <p:nvPr/>
        </p:nvGrpSpPr>
        <p:grpSpPr>
          <a:xfrm>
            <a:off x="1662408" y="2808143"/>
            <a:ext cx="2885591" cy="303314"/>
            <a:chOff x="1834425" y="3182050"/>
            <a:chExt cx="3414900" cy="381000"/>
          </a:xfrm>
        </p:grpSpPr>
        <p:sp>
          <p:nvSpPr>
            <p:cNvPr id="177" name="Google Shape;177;p26"/>
            <p:cNvSpPr/>
            <p:nvPr/>
          </p:nvSpPr>
          <p:spPr>
            <a:xfrm>
              <a:off x="1834425" y="3182050"/>
              <a:ext cx="3414900" cy="3810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96285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42850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853963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301613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74925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219075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745475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5" name="Google Shape;185;p26"/>
          <p:cNvCxnSpPr/>
          <p:nvPr/>
        </p:nvCxnSpPr>
        <p:spPr>
          <a:xfrm rot="10800000">
            <a:off x="3048000" y="3227250"/>
            <a:ext cx="0" cy="303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6" name="Google Shape;186;p26"/>
          <p:cNvGrpSpPr/>
          <p:nvPr/>
        </p:nvGrpSpPr>
        <p:grpSpPr>
          <a:xfrm>
            <a:off x="1453425" y="1962850"/>
            <a:ext cx="3414900" cy="381000"/>
            <a:chOff x="1834425" y="3182050"/>
            <a:chExt cx="3414900" cy="381000"/>
          </a:xfrm>
        </p:grpSpPr>
        <p:sp>
          <p:nvSpPr>
            <p:cNvPr id="187" name="Google Shape;187;p26"/>
            <p:cNvSpPr/>
            <p:nvPr/>
          </p:nvSpPr>
          <p:spPr>
            <a:xfrm>
              <a:off x="1834425" y="3182050"/>
              <a:ext cx="3414900" cy="3810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96285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42850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853963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301613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749250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219075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745475" y="3231400"/>
              <a:ext cx="296400" cy="282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5" name="Google Shape;195;p26"/>
          <p:cNvCxnSpPr/>
          <p:nvPr/>
        </p:nvCxnSpPr>
        <p:spPr>
          <a:xfrm rot="10800000">
            <a:off x="3048000" y="2389050"/>
            <a:ext cx="0" cy="303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6"/>
          <p:cNvSpPr txBox="1"/>
          <p:nvPr/>
        </p:nvSpPr>
        <p:spPr>
          <a:xfrm>
            <a:off x="311700" y="3553450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Input layer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211675" y="2791450"/>
            <a:ext cx="12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Hidden</a:t>
            </a: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layer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11675" y="1953250"/>
            <a:ext cx="12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layer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2063050" y="1615725"/>
            <a:ext cx="91800" cy="2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215450" y="1166750"/>
            <a:ext cx="91800" cy="6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367850" y="1439425"/>
            <a:ext cx="91800" cy="38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2520250" y="1247725"/>
            <a:ext cx="9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2672650" y="1017725"/>
            <a:ext cx="91800" cy="802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2825050" y="1700400"/>
            <a:ext cx="918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2977450" y="1439425"/>
            <a:ext cx="91800" cy="38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3129850" y="1700425"/>
            <a:ext cx="918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3282250" y="1247725"/>
            <a:ext cx="9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3434650" y="1474600"/>
            <a:ext cx="91800" cy="3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587050" y="1166750"/>
            <a:ext cx="91800" cy="6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3739450" y="1700425"/>
            <a:ext cx="91800" cy="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3891850" y="1247725"/>
            <a:ext cx="9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4044250" y="1439425"/>
            <a:ext cx="91800" cy="38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063050" y="1804800"/>
            <a:ext cx="2073000" cy="84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67925" y="1422400"/>
            <a:ext cx="175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Distribution for each word in the vocabulary</a:t>
            </a:r>
            <a:endParaRPr sz="9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036350" y="2136425"/>
            <a:ext cx="40089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 with simple neural network:</a:t>
            </a:r>
            <a:endParaRPr b="1" sz="1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 window is small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Size of weight matrix increases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578150" y="720400"/>
            <a:ext cx="3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is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5064575" y="4337750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My name ____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8" name="Google Shape;218;p26"/>
          <p:cNvCxnSpPr>
            <a:stCxn id="217" idx="1"/>
            <a:endCxn id="174" idx="3"/>
          </p:cNvCxnSpPr>
          <p:nvPr/>
        </p:nvCxnSpPr>
        <p:spPr>
          <a:xfrm rot="10800000">
            <a:off x="4272875" y="4537850"/>
            <a:ext cx="7917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216425"/>
            <a:ext cx="84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Language Models - Recurrent Neural Network</a:t>
            </a:r>
            <a:endParaRPr b="1"/>
          </a:p>
        </p:txBody>
      </p:sp>
      <p:sp>
        <p:nvSpPr>
          <p:cNvPr id="224" name="Google Shape;224;p27"/>
          <p:cNvSpPr/>
          <p:nvPr/>
        </p:nvSpPr>
        <p:spPr>
          <a:xfrm>
            <a:off x="3380792" y="1673085"/>
            <a:ext cx="81900" cy="1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3516605" y="1348193"/>
            <a:ext cx="81900" cy="4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3652419" y="1545509"/>
            <a:ext cx="81900" cy="2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3788232" y="1406789"/>
            <a:ext cx="81900" cy="41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3924046" y="1240354"/>
            <a:ext cx="81900" cy="580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059859" y="1734359"/>
            <a:ext cx="81900" cy="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4195672" y="1545509"/>
            <a:ext cx="81900" cy="2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4331486" y="1734377"/>
            <a:ext cx="81900" cy="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4467299" y="1406789"/>
            <a:ext cx="81900" cy="41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4603113" y="1570963"/>
            <a:ext cx="819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4738926" y="1348193"/>
            <a:ext cx="81900" cy="4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4874739" y="1734377"/>
            <a:ext cx="81900" cy="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5010553" y="1406789"/>
            <a:ext cx="81900" cy="41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5146366" y="1545509"/>
            <a:ext cx="81900" cy="2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3380792" y="1809906"/>
            <a:ext cx="1847400" cy="61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1691925" y="1304589"/>
            <a:ext cx="156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Distribution for each word in the vocabulary</a:t>
            </a:r>
            <a:endParaRPr sz="9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814100" y="935075"/>
            <a:ext cx="3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is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1" name="Google Shape;241;p27"/>
          <p:cNvGrpSpPr/>
          <p:nvPr/>
        </p:nvGrpSpPr>
        <p:grpSpPr>
          <a:xfrm>
            <a:off x="1178300" y="2356550"/>
            <a:ext cx="352800" cy="1157100"/>
            <a:chOff x="1178300" y="1975550"/>
            <a:chExt cx="352800" cy="1157100"/>
          </a:xfrm>
        </p:grpSpPr>
        <p:sp>
          <p:nvSpPr>
            <p:cNvPr id="242" name="Google Shape;242;p27"/>
            <p:cNvSpPr/>
            <p:nvPr/>
          </p:nvSpPr>
          <p:spPr>
            <a:xfrm>
              <a:off x="1178300" y="1975550"/>
              <a:ext cx="352800" cy="11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252400" y="2053150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252400" y="2431338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252400" y="2809525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1912100" y="2356550"/>
            <a:ext cx="352800" cy="1157100"/>
            <a:chOff x="1178300" y="1975550"/>
            <a:chExt cx="352800" cy="1157100"/>
          </a:xfrm>
        </p:grpSpPr>
        <p:sp>
          <p:nvSpPr>
            <p:cNvPr id="247" name="Google Shape;247;p27"/>
            <p:cNvSpPr/>
            <p:nvPr/>
          </p:nvSpPr>
          <p:spPr>
            <a:xfrm>
              <a:off x="1178300" y="1975550"/>
              <a:ext cx="352800" cy="11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252400" y="2053150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252400" y="2431338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252400" y="2809525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7"/>
          <p:cNvGrpSpPr/>
          <p:nvPr/>
        </p:nvGrpSpPr>
        <p:grpSpPr>
          <a:xfrm>
            <a:off x="2626100" y="2356550"/>
            <a:ext cx="352800" cy="1157100"/>
            <a:chOff x="1178300" y="1975550"/>
            <a:chExt cx="352800" cy="1157100"/>
          </a:xfrm>
        </p:grpSpPr>
        <p:sp>
          <p:nvSpPr>
            <p:cNvPr id="252" name="Google Shape;252;p27"/>
            <p:cNvSpPr/>
            <p:nvPr/>
          </p:nvSpPr>
          <p:spPr>
            <a:xfrm>
              <a:off x="1178300" y="1975550"/>
              <a:ext cx="352800" cy="11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252400" y="2053150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52400" y="2431338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252400" y="2809525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7"/>
          <p:cNvGrpSpPr/>
          <p:nvPr/>
        </p:nvGrpSpPr>
        <p:grpSpPr>
          <a:xfrm>
            <a:off x="3388100" y="2356550"/>
            <a:ext cx="352800" cy="1157100"/>
            <a:chOff x="1178300" y="1975550"/>
            <a:chExt cx="352800" cy="1157100"/>
          </a:xfrm>
        </p:grpSpPr>
        <p:sp>
          <p:nvSpPr>
            <p:cNvPr id="257" name="Google Shape;257;p27"/>
            <p:cNvSpPr/>
            <p:nvPr/>
          </p:nvSpPr>
          <p:spPr>
            <a:xfrm>
              <a:off x="1178300" y="1975550"/>
              <a:ext cx="352800" cy="11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252400" y="2053150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252400" y="2431338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252400" y="2809525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7"/>
          <p:cNvGrpSpPr/>
          <p:nvPr/>
        </p:nvGrpSpPr>
        <p:grpSpPr>
          <a:xfrm>
            <a:off x="4150100" y="2356550"/>
            <a:ext cx="352800" cy="1157100"/>
            <a:chOff x="1178300" y="1975550"/>
            <a:chExt cx="352800" cy="1157100"/>
          </a:xfrm>
        </p:grpSpPr>
        <p:sp>
          <p:nvSpPr>
            <p:cNvPr id="262" name="Google Shape;262;p27"/>
            <p:cNvSpPr/>
            <p:nvPr/>
          </p:nvSpPr>
          <p:spPr>
            <a:xfrm>
              <a:off x="1178300" y="1975550"/>
              <a:ext cx="352800" cy="11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252400" y="2053150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252400" y="2431338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52400" y="2809525"/>
              <a:ext cx="204600" cy="204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6" name="Google Shape;266;p27"/>
          <p:cNvCxnSpPr/>
          <p:nvPr/>
        </p:nvCxnSpPr>
        <p:spPr>
          <a:xfrm rot="10800000">
            <a:off x="4326500" y="1940875"/>
            <a:ext cx="0" cy="345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7"/>
          <p:cNvCxnSpPr>
            <a:stCxn id="242" idx="3"/>
            <a:endCxn id="247" idx="1"/>
          </p:cNvCxnSpPr>
          <p:nvPr/>
        </p:nvCxnSpPr>
        <p:spPr>
          <a:xfrm>
            <a:off x="1531100" y="29351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7"/>
          <p:cNvCxnSpPr/>
          <p:nvPr/>
        </p:nvCxnSpPr>
        <p:spPr>
          <a:xfrm>
            <a:off x="2269100" y="29351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7"/>
          <p:cNvCxnSpPr/>
          <p:nvPr/>
        </p:nvCxnSpPr>
        <p:spPr>
          <a:xfrm>
            <a:off x="2993000" y="29351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7"/>
          <p:cNvCxnSpPr/>
          <p:nvPr/>
        </p:nvCxnSpPr>
        <p:spPr>
          <a:xfrm>
            <a:off x="3755000" y="29351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/>
          <p:nvPr/>
        </p:nvSpPr>
        <p:spPr>
          <a:xfrm>
            <a:off x="1912100" y="3805775"/>
            <a:ext cx="352800" cy="275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</a:t>
            </a:r>
            <a:r>
              <a:rPr baseline="30000" lang="en">
                <a:solidFill>
                  <a:srgbClr val="F3F3F3"/>
                </a:solidFill>
              </a:rPr>
              <a:t>1</a:t>
            </a:r>
            <a:endParaRPr baseline="30000">
              <a:solidFill>
                <a:srgbClr val="F3F3F3"/>
              </a:solidFill>
            </a:endParaRPr>
          </a:p>
        </p:txBody>
      </p:sp>
      <p:cxnSp>
        <p:nvCxnSpPr>
          <p:cNvPr id="272" name="Google Shape;272;p27"/>
          <p:cNvCxnSpPr>
            <a:stCxn id="271" idx="0"/>
          </p:cNvCxnSpPr>
          <p:nvPr/>
        </p:nvCxnSpPr>
        <p:spPr>
          <a:xfrm rot="10800000">
            <a:off x="2088500" y="3513575"/>
            <a:ext cx="0" cy="292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7"/>
          <p:cNvSpPr/>
          <p:nvPr/>
        </p:nvSpPr>
        <p:spPr>
          <a:xfrm>
            <a:off x="2626100" y="3805775"/>
            <a:ext cx="352800" cy="275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</a:t>
            </a:r>
            <a:r>
              <a:rPr baseline="30000" lang="en">
                <a:solidFill>
                  <a:srgbClr val="F3F3F3"/>
                </a:solidFill>
              </a:rPr>
              <a:t>2</a:t>
            </a:r>
            <a:endParaRPr/>
          </a:p>
        </p:txBody>
      </p:sp>
      <p:cxnSp>
        <p:nvCxnSpPr>
          <p:cNvPr id="274" name="Google Shape;274;p27"/>
          <p:cNvCxnSpPr>
            <a:stCxn id="273" idx="0"/>
          </p:cNvCxnSpPr>
          <p:nvPr/>
        </p:nvCxnSpPr>
        <p:spPr>
          <a:xfrm rot="10800000">
            <a:off x="2802500" y="3513575"/>
            <a:ext cx="0" cy="292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7"/>
          <p:cNvSpPr/>
          <p:nvPr/>
        </p:nvSpPr>
        <p:spPr>
          <a:xfrm>
            <a:off x="3388100" y="3805775"/>
            <a:ext cx="352800" cy="275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</a:t>
            </a:r>
            <a:r>
              <a:rPr baseline="30000" lang="en">
                <a:solidFill>
                  <a:srgbClr val="F3F3F3"/>
                </a:solidFill>
              </a:rPr>
              <a:t>3</a:t>
            </a:r>
            <a:endParaRPr/>
          </a:p>
        </p:txBody>
      </p:sp>
      <p:cxnSp>
        <p:nvCxnSpPr>
          <p:cNvPr id="276" name="Google Shape;276;p27"/>
          <p:cNvCxnSpPr>
            <a:stCxn id="275" idx="0"/>
          </p:cNvCxnSpPr>
          <p:nvPr/>
        </p:nvCxnSpPr>
        <p:spPr>
          <a:xfrm rot="10800000">
            <a:off x="3564500" y="3513575"/>
            <a:ext cx="0" cy="292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7"/>
          <p:cNvSpPr/>
          <p:nvPr/>
        </p:nvSpPr>
        <p:spPr>
          <a:xfrm>
            <a:off x="4150100" y="3805775"/>
            <a:ext cx="352800" cy="275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</a:t>
            </a:r>
            <a:r>
              <a:rPr baseline="30000" lang="en">
                <a:solidFill>
                  <a:srgbClr val="F3F3F3"/>
                </a:solidFill>
              </a:rPr>
              <a:t>4</a:t>
            </a:r>
            <a:endParaRPr/>
          </a:p>
        </p:txBody>
      </p:sp>
      <p:cxnSp>
        <p:nvCxnSpPr>
          <p:cNvPr id="278" name="Google Shape;278;p27"/>
          <p:cNvCxnSpPr>
            <a:stCxn id="277" idx="0"/>
          </p:cNvCxnSpPr>
          <p:nvPr/>
        </p:nvCxnSpPr>
        <p:spPr>
          <a:xfrm rot="10800000">
            <a:off x="4326500" y="3513575"/>
            <a:ext cx="0" cy="292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7"/>
          <p:cNvSpPr txBox="1"/>
          <p:nvPr/>
        </p:nvSpPr>
        <p:spPr>
          <a:xfrm>
            <a:off x="1899350" y="4076700"/>
            <a:ext cx="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2633150" y="4076700"/>
            <a:ext cx="3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3395150" y="4076700"/>
            <a:ext cx="3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4157150" y="4076700"/>
            <a:ext cx="3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413450" y="3759200"/>
            <a:ext cx="16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Word Embeddings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1178300" y="1956350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(0)</a:t>
            </a:r>
            <a:endParaRPr baseline="30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1940300" y="1956350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endParaRPr baseline="30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2626100" y="1956350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 baseline="30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3388100" y="1956350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(3)</a:t>
            </a:r>
            <a:endParaRPr baseline="30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1492250" y="2521925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2230250" y="2524050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2978150" y="2534900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3726050" y="2534900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aseline="-25000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baseline="-25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6055100" y="1024475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(t)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= func( W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(t-1)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+ b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4467300" y="19563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6096000" y="1605850"/>
            <a:ext cx="2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 t 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= softmax( Uh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(t)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+ b)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5674100" y="1051625"/>
            <a:ext cx="381000" cy="345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</a:rPr>
              <a:t>1</a:t>
            </a:r>
            <a:r>
              <a:rPr lang="en" sz="800"/>
              <a:t> </a:t>
            </a:r>
            <a:endParaRPr sz="800"/>
          </a:p>
        </p:txBody>
      </p:sp>
      <p:sp>
        <p:nvSpPr>
          <p:cNvPr id="296" name="Google Shape;296;p27"/>
          <p:cNvSpPr/>
          <p:nvPr/>
        </p:nvSpPr>
        <p:spPr>
          <a:xfrm>
            <a:off x="5674100" y="1647650"/>
            <a:ext cx="381000" cy="345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</a:rPr>
              <a:t>2</a:t>
            </a:r>
            <a:r>
              <a:rPr lang="en" sz="800"/>
              <a:t> </a:t>
            </a:r>
            <a:endParaRPr sz="800"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050" y="2653062"/>
            <a:ext cx="2856098" cy="7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4656675" y="2730500"/>
            <a:ext cx="12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Loss 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6097075" y="1547075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^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5058825" y="4167000"/>
            <a:ext cx="37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Other Models: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LSTM, Bi-LSTM, BERT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4656675" y="3416300"/>
            <a:ext cx="12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Evaluation metric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Recap</a:t>
            </a:r>
            <a:endParaRPr b="1"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311700" y="1609675"/>
            <a:ext cx="85206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are represented as dense vectors through optimization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Language modeling (LM) is a </a:t>
            </a:r>
            <a:r>
              <a:rPr lang="en">
                <a:solidFill>
                  <a:srgbClr val="434343"/>
                </a:solidFill>
              </a:rPr>
              <a:t>task to </a:t>
            </a:r>
            <a:r>
              <a:rPr b="1" lang="en">
                <a:solidFill>
                  <a:srgbClr val="434343"/>
                </a:solidFill>
              </a:rPr>
              <a:t>predict the next word</a:t>
            </a:r>
            <a:r>
              <a:rPr lang="en">
                <a:solidFill>
                  <a:srgbClr val="434343"/>
                </a:solidFill>
              </a:rPr>
              <a:t> in a given sentence.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LM is a benchmark task to </a:t>
            </a:r>
            <a:r>
              <a:rPr b="1" lang="en">
                <a:solidFill>
                  <a:srgbClr val="434343"/>
                </a:solidFill>
              </a:rPr>
              <a:t>measure the understanding</a:t>
            </a:r>
            <a:r>
              <a:rPr lang="en">
                <a:solidFill>
                  <a:srgbClr val="434343"/>
                </a:solidFill>
              </a:rPr>
              <a:t> of the language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Different Types of LM models: (1) Statistical LM (2) Neural LM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Discussed Recurrent Neural Networks (RNN)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1376400" y="1732350"/>
            <a:ext cx="63912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34343"/>
                </a:solidFill>
              </a:rPr>
              <a:t>Hands-On Exercise</a:t>
            </a:r>
            <a:endParaRPr b="1" sz="3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311700" y="1892825"/>
            <a:ext cx="32796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/>
              <a:t>Thank you!</a:t>
            </a:r>
            <a:endParaRPr b="1" sz="39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Workshop</a:t>
            </a:r>
            <a:r>
              <a:rPr b="1" lang="en"/>
              <a:t> Plan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47675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0"/>
              <a:buAutoNum type="arabicPeriod"/>
            </a:pPr>
            <a:r>
              <a:rPr lang="en" sz="1729">
                <a:solidFill>
                  <a:srgbClr val="434343"/>
                </a:solidFill>
              </a:rPr>
              <a:t>Introduction</a:t>
            </a:r>
            <a:endParaRPr sz="1390">
              <a:solidFill>
                <a:srgbClr val="434343"/>
              </a:solidFill>
            </a:endParaRPr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0"/>
              <a:buAutoNum type="arabicPeriod"/>
            </a:pPr>
            <a:r>
              <a:rPr lang="en" sz="1729">
                <a:solidFill>
                  <a:srgbClr val="434343"/>
                </a:solidFill>
              </a:rPr>
              <a:t>Language Representation</a:t>
            </a:r>
            <a:endParaRPr sz="1729">
              <a:solidFill>
                <a:srgbClr val="434343"/>
              </a:solidFill>
            </a:endParaRPr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90"/>
              <a:buAutoNum type="alphaLcPeriod"/>
            </a:pPr>
            <a:r>
              <a:rPr lang="en" sz="1390">
                <a:solidFill>
                  <a:srgbClr val="434343"/>
                </a:solidFill>
              </a:rPr>
              <a:t>How are words represented?</a:t>
            </a:r>
            <a:endParaRPr sz="1390">
              <a:solidFill>
                <a:srgbClr val="434343"/>
              </a:solidFill>
            </a:endParaRPr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90"/>
              <a:buAutoNum type="alphaLcPeriod"/>
            </a:pPr>
            <a:r>
              <a:rPr lang="en" sz="1390">
                <a:solidFill>
                  <a:srgbClr val="434343"/>
                </a:solidFill>
              </a:rPr>
              <a:t>How are these representations created?</a:t>
            </a:r>
            <a:endParaRPr sz="1390">
              <a:solidFill>
                <a:srgbClr val="434343"/>
              </a:solidFill>
            </a:endParaRPr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0"/>
              <a:buAutoNum type="arabicPeriod"/>
            </a:pPr>
            <a:r>
              <a:rPr lang="en" sz="1729">
                <a:solidFill>
                  <a:srgbClr val="434343"/>
                </a:solidFill>
              </a:rPr>
              <a:t>Language Model</a:t>
            </a:r>
            <a:r>
              <a:rPr lang="en" sz="1729">
                <a:solidFill>
                  <a:srgbClr val="434343"/>
                </a:solidFill>
              </a:rPr>
              <a:t>l</a:t>
            </a:r>
            <a:r>
              <a:rPr lang="en" sz="1729">
                <a:solidFill>
                  <a:srgbClr val="434343"/>
                </a:solidFill>
              </a:rPr>
              <a:t>ing</a:t>
            </a:r>
            <a:endParaRPr sz="1729">
              <a:solidFill>
                <a:srgbClr val="434343"/>
              </a:solidFill>
            </a:endParaRPr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90"/>
              <a:buAutoNum type="alphaLcPeriod"/>
            </a:pPr>
            <a:r>
              <a:rPr lang="en" sz="1390">
                <a:solidFill>
                  <a:srgbClr val="434343"/>
                </a:solidFill>
              </a:rPr>
              <a:t>What is language model</a:t>
            </a:r>
            <a:r>
              <a:rPr lang="en" sz="1390">
                <a:solidFill>
                  <a:srgbClr val="434343"/>
                </a:solidFill>
              </a:rPr>
              <a:t>l</a:t>
            </a:r>
            <a:r>
              <a:rPr lang="en" sz="1390">
                <a:solidFill>
                  <a:srgbClr val="434343"/>
                </a:solidFill>
              </a:rPr>
              <a:t>ing?</a:t>
            </a:r>
            <a:endParaRPr sz="1390">
              <a:solidFill>
                <a:srgbClr val="434343"/>
              </a:solidFill>
            </a:endParaRPr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90"/>
              <a:buAutoNum type="alphaLcPeriod"/>
            </a:pPr>
            <a:r>
              <a:rPr lang="en" sz="1390">
                <a:solidFill>
                  <a:srgbClr val="434343"/>
                </a:solidFill>
              </a:rPr>
              <a:t>Importance of Language Modelling</a:t>
            </a:r>
            <a:endParaRPr sz="1390">
              <a:solidFill>
                <a:srgbClr val="434343"/>
              </a:solidFill>
            </a:endParaRPr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90"/>
              <a:buAutoNum type="alphaLcPeriod"/>
            </a:pPr>
            <a:r>
              <a:rPr lang="en" sz="1390">
                <a:solidFill>
                  <a:srgbClr val="434343"/>
                </a:solidFill>
              </a:rPr>
              <a:t>Different Types of Language models</a:t>
            </a:r>
            <a:endParaRPr sz="1390">
              <a:solidFill>
                <a:srgbClr val="434343"/>
              </a:solidFill>
            </a:endParaRPr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0"/>
              <a:buAutoNum type="arabicPeriod"/>
            </a:pPr>
            <a:r>
              <a:rPr lang="en" sz="1729">
                <a:solidFill>
                  <a:srgbClr val="434343"/>
                </a:solidFill>
              </a:rPr>
              <a:t>Hands-On Exercise</a:t>
            </a:r>
            <a:endParaRPr sz="1729">
              <a:solidFill>
                <a:srgbClr val="434343"/>
              </a:solidFill>
            </a:endParaRPr>
          </a:p>
          <a:p>
            <a:pPr indent="-3384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0"/>
              <a:buAutoNum type="alphaLcPeriod"/>
            </a:pPr>
            <a:r>
              <a:rPr lang="en" sz="1390">
                <a:solidFill>
                  <a:srgbClr val="434343"/>
                </a:solidFill>
              </a:rPr>
              <a:t>Building a language model</a:t>
            </a:r>
            <a:endParaRPr sz="1729">
              <a:solidFill>
                <a:srgbClr val="434343"/>
              </a:solidFill>
            </a:endParaRPr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0"/>
              <a:buAutoNum type="arabicPeriod"/>
            </a:pPr>
            <a:r>
              <a:rPr lang="en" sz="1729">
                <a:solidFill>
                  <a:srgbClr val="434343"/>
                </a:solidFill>
              </a:rPr>
              <a:t>Final Remarks</a:t>
            </a:r>
            <a:endParaRPr sz="1729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54150" y="1226075"/>
            <a:ext cx="38448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classic definition of NLP,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799490"/>
            <a:ext cx="85206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“Natural language processing (NLP) refers to the branch of computer science - and more specifically, the branch of AI concerned with giving computers the ability to understand text and spoken words in much the same way human beings can”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75" y="1266125"/>
            <a:ext cx="3436050" cy="32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36425"/>
            <a:ext cx="84654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Language allows people to </a:t>
            </a:r>
            <a:r>
              <a:rPr b="1" lang="en">
                <a:solidFill>
                  <a:srgbClr val="434343"/>
                </a:solidFill>
              </a:rPr>
              <a:t>communicate with great precision</a:t>
            </a:r>
            <a:r>
              <a:rPr lang="en">
                <a:solidFill>
                  <a:srgbClr val="434343"/>
                </a:solidFill>
              </a:rPr>
              <a:t> due to its evolution over time.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But, How?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Language condenses information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Words have specific meanings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675" y="2314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 as a communication tool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275" y="2918175"/>
            <a:ext cx="2410911" cy="16072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96025" y="4525450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Example: Apples are falling from the tree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972150" y="4525450"/>
            <a:ext cx="3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Example: Human Evolution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we represent words?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Encode numerical Values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vocabulary = [Apple, Banana, Phone]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Apple = 1, Banana = 2, Phone = 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	Problem:</a:t>
            </a:r>
            <a:endParaRPr b="1">
              <a:solidFill>
                <a:srgbClr val="CC0000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Phone is actually </a:t>
            </a:r>
            <a:r>
              <a:rPr b="1" lang="en">
                <a:solidFill>
                  <a:srgbClr val="434343"/>
                </a:solidFill>
              </a:rPr>
              <a:t>not greater</a:t>
            </a:r>
            <a:r>
              <a:rPr lang="en">
                <a:solidFill>
                  <a:srgbClr val="434343"/>
                </a:solidFill>
              </a:rPr>
              <a:t> than apple or banana</a:t>
            </a:r>
            <a:endParaRPr>
              <a:solidFill>
                <a:srgbClr val="43434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Does not encode the meaning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we represent words?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Use Vectors - Discrete Values (One Hot Encoding)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Apple = [ 1 0 0 ]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Banana = [ 0 1 0 ]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Phone = [ 0 0 1 ]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	Problem: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a. As vocabulary goes higher so does the vector size and computation.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Does not really convey the meaning of the words.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we represent words?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Use Vectors - Continuous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Represent words using context at which it appears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There are two methods: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a. Statistical Method (Distributional Semantics)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b. Fixed size vectors optimized based on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eg: Word2Vec, GloVe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25" y="1473875"/>
            <a:ext cx="653350" cy="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97925" y="553675"/>
            <a:ext cx="53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we represent words?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734725" y="317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0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https://projector.tensorflow.org/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287000" y="1437225"/>
            <a:ext cx="1974240" cy="1354644"/>
          </a:xfrm>
          <a:prstGeom prst="clou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Word2Vec</a:t>
            </a:r>
            <a:endParaRPr sz="400">
              <a:solidFill>
                <a:srgbClr val="F3F3F3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25625" y="1491575"/>
            <a:ext cx="1723200" cy="1202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Hello world </a:t>
            </a:r>
            <a:endParaRPr sz="13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test sentence</a:t>
            </a:r>
            <a:endParaRPr sz="13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TGIFHacks workshop</a:t>
            </a:r>
            <a:endParaRPr sz="13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6241475" y="1470325"/>
            <a:ext cx="2400300" cy="120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Hello [0.321, 0.312, …, 0.663]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world [0.421, 0.812, …, 0.163]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This  [0.621, 0.712, …, 0.463]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5456913" y="2071375"/>
            <a:ext cx="5889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2573463" y="2092625"/>
            <a:ext cx="5889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2052200" y="356062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066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http://jalammar.github.io/illustrated-word2vec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122225" y="4099225"/>
            <a:ext cx="697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Clarifications: </a:t>
            </a:r>
            <a:r>
              <a:rPr lang="en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word representations =&gt; word vectors = word embeddings</a:t>
            </a:r>
            <a:endParaRPr b="1"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737950" y="1541550"/>
            <a:ext cx="35976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434343"/>
                </a:solidFill>
              </a:rPr>
              <a:t>Q. </a:t>
            </a:r>
            <a:r>
              <a:rPr b="1" lang="en">
                <a:solidFill>
                  <a:srgbClr val="434343"/>
                </a:solidFill>
              </a:rPr>
              <a:t>What is language modeling</a:t>
            </a:r>
            <a:r>
              <a:rPr b="1" lang="en">
                <a:solidFill>
                  <a:srgbClr val="434343"/>
                </a:solidFill>
              </a:rPr>
              <a:t>?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(1)  </a:t>
            </a:r>
            <a:r>
              <a:rPr lang="en">
                <a:solidFill>
                  <a:srgbClr val="434343"/>
                </a:solidFill>
              </a:rPr>
              <a:t>Hello! My ______ is BERT!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(2)  He is ________. 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2518775" y="785075"/>
            <a:ext cx="38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Language Modeling</a:t>
            </a:r>
            <a:endParaRPr b="1" sz="2720"/>
          </a:p>
        </p:txBody>
      </p:sp>
      <p:sp>
        <p:nvSpPr>
          <p:cNvPr id="122" name="Google Shape;122;p21"/>
          <p:cNvSpPr txBox="1"/>
          <p:nvPr/>
        </p:nvSpPr>
        <p:spPr>
          <a:xfrm>
            <a:off x="4155750" y="2060175"/>
            <a:ext cx="76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03450" y="3664250"/>
            <a:ext cx="852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Formal Definition: </a:t>
            </a:r>
            <a:r>
              <a:rPr lang="en">
                <a:solidFill>
                  <a:srgbClr val="434343"/>
                </a:solidFill>
              </a:rPr>
              <a:t>A task is to </a:t>
            </a:r>
            <a:r>
              <a:rPr b="1" lang="en">
                <a:solidFill>
                  <a:srgbClr val="434343"/>
                </a:solidFill>
              </a:rPr>
              <a:t>predict the next word</a:t>
            </a:r>
            <a:r>
              <a:rPr lang="en">
                <a:solidFill>
                  <a:srgbClr val="434343"/>
                </a:solidFill>
              </a:rPr>
              <a:t> in a given sentence.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901175" y="2956300"/>
            <a:ext cx="2892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sleeping | eating | 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