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74" r:id="rId6"/>
    <p:sldId id="275" r:id="rId7"/>
    <p:sldId id="276" r:id="rId8"/>
    <p:sldId id="260" r:id="rId9"/>
    <p:sldId id="262" r:id="rId10"/>
    <p:sldId id="263" r:id="rId11"/>
    <p:sldId id="264" r:id="rId12"/>
    <p:sldId id="270" r:id="rId13"/>
    <p:sldId id="271" r:id="rId14"/>
    <p:sldId id="272" r:id="rId15"/>
    <p:sldId id="273" r:id="rId16"/>
    <p:sldId id="265" r:id="rId17"/>
    <p:sldId id="266" r:id="rId18"/>
    <p:sldId id="267" r:id="rId19"/>
    <p:sldId id="269"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50A7E29-A388-4934-8D8B-B90B134B658F}">
          <p14:sldIdLst>
            <p14:sldId id="256"/>
            <p14:sldId id="257"/>
            <p14:sldId id="258"/>
            <p14:sldId id="259"/>
            <p14:sldId id="274"/>
            <p14:sldId id="275"/>
            <p14:sldId id="276"/>
            <p14:sldId id="260"/>
            <p14:sldId id="262"/>
            <p14:sldId id="263"/>
            <p14:sldId id="264"/>
            <p14:sldId id="270"/>
            <p14:sldId id="271"/>
            <p14:sldId id="272"/>
            <p14:sldId id="273"/>
            <p14:sldId id="265"/>
            <p14:sldId id="266"/>
            <p14:sldId id="267"/>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62" autoAdjust="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0989AB-4F03-4421-AD69-7FDBE732AB6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45149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989AB-4F03-4421-AD69-7FDBE732AB6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29927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989AB-4F03-4421-AD69-7FDBE732AB6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139498-F7DE-4D3B-B59D-595829C615E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159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178599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139498-F7DE-4D3B-B59D-595829C615E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362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1464906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989AB-4F03-4421-AD69-7FDBE732AB6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2229007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989AB-4F03-4421-AD69-7FDBE732AB6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402684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989AB-4F03-4421-AD69-7FDBE732AB6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1885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989AB-4F03-4421-AD69-7FDBE732AB6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353675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0989AB-4F03-4421-AD69-7FDBE732AB69}"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200080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0989AB-4F03-4421-AD69-7FDBE732AB69}"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402717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0989AB-4F03-4421-AD69-7FDBE732AB69}"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87830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989AB-4F03-4421-AD69-7FDBE732AB69}"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191792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351832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383914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0989AB-4F03-4421-AD69-7FDBE732AB69}" type="datetimeFigureOut">
              <a:rPr lang="en-IN" smtClean="0"/>
              <a:t>24-10-2024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139498-F7DE-4D3B-B59D-595829C615E8}" type="slidenum">
              <a:rPr lang="en-IN" smtClean="0"/>
              <a:t>‹#›</a:t>
            </a:fld>
            <a:endParaRPr lang="en-IN"/>
          </a:p>
        </p:txBody>
      </p:sp>
    </p:spTree>
    <p:extLst>
      <p:ext uri="{BB962C8B-B14F-4D97-AF65-F5344CB8AC3E}">
        <p14:creationId xmlns:p14="http://schemas.microsoft.com/office/powerpoint/2010/main" val="411880998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F658-5949-D6E3-8607-AE93DF6A84C9}"/>
              </a:ext>
            </a:extLst>
          </p:cNvPr>
          <p:cNvSpPr>
            <a:spLocks noGrp="1"/>
          </p:cNvSpPr>
          <p:nvPr>
            <p:ph type="title"/>
          </p:nvPr>
        </p:nvSpPr>
        <p:spPr>
          <a:xfrm>
            <a:off x="2441542" y="446088"/>
            <a:ext cx="9063070" cy="976312"/>
          </a:xfrm>
        </p:spPr>
        <p:txBody>
          <a:bodyPr>
            <a:normAutofit fontScale="90000"/>
          </a:bodyPr>
          <a:lstStyle/>
          <a:p>
            <a:r>
              <a:rPr lang="en-IN" sz="4800" b="1" u="sng"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LIVER DISEASE CLASSIFICATION</a:t>
            </a:r>
          </a:p>
        </p:txBody>
      </p:sp>
      <p:sp>
        <p:nvSpPr>
          <p:cNvPr id="11" name="Content Placeholder 10">
            <a:extLst>
              <a:ext uri="{FF2B5EF4-FFF2-40B4-BE49-F238E27FC236}">
                <a16:creationId xmlns:a16="http://schemas.microsoft.com/office/drawing/2014/main" id="{8676642F-F2D4-71D8-1C73-F6A327A57C98}"/>
              </a:ext>
            </a:extLst>
          </p:cNvPr>
          <p:cNvSpPr>
            <a:spLocks noGrp="1"/>
          </p:cNvSpPr>
          <p:nvPr>
            <p:ph idx="1"/>
          </p:nvPr>
        </p:nvSpPr>
        <p:spPr>
          <a:xfrm>
            <a:off x="6323012" y="1598613"/>
            <a:ext cx="5181600" cy="4180018"/>
          </a:xfrm>
        </p:spPr>
        <p:txBody>
          <a:bodyPr/>
          <a:lstStyle/>
          <a:p>
            <a:endParaRPr lang="en-IN" dirty="0"/>
          </a:p>
        </p:txBody>
      </p:sp>
      <p:sp>
        <p:nvSpPr>
          <p:cNvPr id="12" name="Text Placeholder 11">
            <a:extLst>
              <a:ext uri="{FF2B5EF4-FFF2-40B4-BE49-F238E27FC236}">
                <a16:creationId xmlns:a16="http://schemas.microsoft.com/office/drawing/2014/main" id="{D72E341E-A2F9-34E1-92AF-49A2E33D82FC}"/>
              </a:ext>
            </a:extLst>
          </p:cNvPr>
          <p:cNvSpPr>
            <a:spLocks noGrp="1"/>
          </p:cNvSpPr>
          <p:nvPr>
            <p:ph type="body" sz="half" idx="2"/>
          </p:nvPr>
        </p:nvSpPr>
        <p:spPr/>
        <p:txBody>
          <a:bodyPr/>
          <a:lstStyle/>
          <a:p>
            <a:endParaRPr lang="en-IN" b="1" dirty="0"/>
          </a:p>
          <a:p>
            <a:endParaRPr lang="en-IN" b="1" dirty="0"/>
          </a:p>
          <a:p>
            <a:endParaRPr lang="en-IN" b="1" dirty="0"/>
          </a:p>
          <a:p>
            <a:r>
              <a:rPr lang="en-IN" sz="1600" b="1" dirty="0"/>
              <a:t>By :</a:t>
            </a:r>
          </a:p>
          <a:p>
            <a:pPr marL="285750" indent="-285750">
              <a:buFont typeface="Arial" panose="020B0604020202020204" pitchFamily="34" charset="0"/>
              <a:buChar char="•"/>
            </a:pPr>
            <a:r>
              <a:rPr lang="en-IN" b="1" dirty="0"/>
              <a:t>Siddha </a:t>
            </a:r>
            <a:r>
              <a:rPr lang="en-IN" b="1" dirty="0" err="1"/>
              <a:t>Regilla</a:t>
            </a:r>
            <a:endParaRPr lang="en-IN" b="1" dirty="0"/>
          </a:p>
          <a:p>
            <a:pPr marL="285750" indent="-285750">
              <a:buFont typeface="Arial" panose="020B0604020202020204" pitchFamily="34" charset="0"/>
              <a:buChar char="•"/>
            </a:pPr>
            <a:r>
              <a:rPr lang="en-IN" b="1" dirty="0"/>
              <a:t>Subham </a:t>
            </a:r>
            <a:r>
              <a:rPr lang="en-IN" b="1" dirty="0" err="1"/>
              <a:t>Vishvkarma</a:t>
            </a:r>
            <a:endParaRPr lang="en-IN" b="1" dirty="0"/>
          </a:p>
          <a:p>
            <a:pPr marL="285750" indent="-285750">
              <a:buFont typeface="Arial" panose="020B0604020202020204" pitchFamily="34" charset="0"/>
              <a:buChar char="•"/>
            </a:pPr>
            <a:r>
              <a:rPr lang="en-IN" b="1" dirty="0"/>
              <a:t>Pranav </a:t>
            </a:r>
            <a:r>
              <a:rPr lang="en-IN" b="1" dirty="0" err="1"/>
              <a:t>Ransing</a:t>
            </a:r>
            <a:endParaRPr lang="en-IN" b="1" dirty="0"/>
          </a:p>
          <a:p>
            <a:pPr marL="285750" indent="-285750">
              <a:buFont typeface="Arial" panose="020B0604020202020204" pitchFamily="34" charset="0"/>
              <a:buChar char="•"/>
            </a:pPr>
            <a:r>
              <a:rPr lang="en-IN" b="1" dirty="0"/>
              <a:t>Amit Kumar Singh</a:t>
            </a:r>
          </a:p>
        </p:txBody>
      </p:sp>
      <p:pic>
        <p:nvPicPr>
          <p:cNvPr id="7" name="Picture 6">
            <a:extLst>
              <a:ext uri="{FF2B5EF4-FFF2-40B4-BE49-F238E27FC236}">
                <a16:creationId xmlns:a16="http://schemas.microsoft.com/office/drawing/2014/main" id="{6CCFC5B5-55FA-729A-79C9-3F36A49D7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0" y="1598613"/>
            <a:ext cx="5410202" cy="4180018"/>
          </a:xfrm>
          <a:prstGeom prst="rect">
            <a:avLst/>
          </a:prstGeom>
        </p:spPr>
      </p:pic>
      <p:sp>
        <p:nvSpPr>
          <p:cNvPr id="3" name="TextBox 2">
            <a:extLst>
              <a:ext uri="{FF2B5EF4-FFF2-40B4-BE49-F238E27FC236}">
                <a16:creationId xmlns:a16="http://schemas.microsoft.com/office/drawing/2014/main" id="{171CF11E-EE29-7A34-3867-0C32A2B01985}"/>
              </a:ext>
            </a:extLst>
          </p:cNvPr>
          <p:cNvSpPr txBox="1"/>
          <p:nvPr/>
        </p:nvSpPr>
        <p:spPr>
          <a:xfrm>
            <a:off x="2589211" y="5214718"/>
            <a:ext cx="4572000" cy="646331"/>
          </a:xfrm>
          <a:prstGeom prst="rect">
            <a:avLst/>
          </a:prstGeom>
          <a:noFill/>
        </p:spPr>
        <p:txBody>
          <a:bodyPr wrap="square" rtlCol="0">
            <a:spAutoFit/>
          </a:bodyPr>
          <a:lstStyle/>
          <a:p>
            <a:r>
              <a:rPr lang="en-IN" sz="1400" b="1" dirty="0">
                <a:solidFill>
                  <a:schemeClr val="tx1">
                    <a:lumMod val="75000"/>
                    <a:lumOff val="25000"/>
                  </a:schemeClr>
                </a:solidFill>
              </a:rPr>
              <a:t>Mentored</a:t>
            </a:r>
            <a:r>
              <a:rPr lang="en-IN" dirty="0"/>
              <a:t> </a:t>
            </a:r>
            <a:r>
              <a:rPr lang="en-IN" sz="1400" b="1" dirty="0">
                <a:solidFill>
                  <a:schemeClr val="tx1">
                    <a:lumMod val="75000"/>
                    <a:lumOff val="25000"/>
                  </a:schemeClr>
                </a:solidFill>
              </a:rPr>
              <a:t>by</a:t>
            </a:r>
            <a:r>
              <a:rPr lang="en-IN" dirty="0"/>
              <a:t> – </a:t>
            </a:r>
          </a:p>
          <a:p>
            <a:r>
              <a:rPr lang="en-IN" sz="1400" b="1" dirty="0">
                <a:solidFill>
                  <a:srgbClr val="FF0000"/>
                </a:solidFill>
              </a:rPr>
              <a:t>Karthik</a:t>
            </a:r>
            <a:r>
              <a:rPr lang="en-IN" dirty="0">
                <a:solidFill>
                  <a:srgbClr val="FF0000"/>
                </a:solidFill>
              </a:rPr>
              <a:t> </a:t>
            </a:r>
            <a:r>
              <a:rPr lang="en-IN" sz="1400" b="1" dirty="0" err="1">
                <a:solidFill>
                  <a:srgbClr val="FF0000"/>
                </a:solidFill>
              </a:rPr>
              <a:t>Muskula</a:t>
            </a:r>
            <a:r>
              <a:rPr lang="en-IN" dirty="0">
                <a:solidFill>
                  <a:srgbClr val="FF0000"/>
                </a:solidFill>
              </a:rPr>
              <a:t> </a:t>
            </a:r>
            <a:r>
              <a:rPr lang="en-IN" sz="1400" b="1" dirty="0">
                <a:solidFill>
                  <a:srgbClr val="FF0000"/>
                </a:solidFill>
              </a:rPr>
              <a:t>sir</a:t>
            </a:r>
          </a:p>
        </p:txBody>
      </p:sp>
    </p:spTree>
    <p:extLst>
      <p:ext uri="{BB962C8B-B14F-4D97-AF65-F5344CB8AC3E}">
        <p14:creationId xmlns:p14="http://schemas.microsoft.com/office/powerpoint/2010/main" val="79995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78D4-DDC2-B11E-1C13-B856E9041522}"/>
              </a:ext>
            </a:extLst>
          </p:cNvPr>
          <p:cNvSpPr>
            <a:spLocks noGrp="1"/>
          </p:cNvSpPr>
          <p:nvPr>
            <p:ph type="title"/>
          </p:nvPr>
        </p:nvSpPr>
        <p:spPr>
          <a:xfrm>
            <a:off x="2592925" y="624110"/>
            <a:ext cx="8911687" cy="648509"/>
          </a:xfrm>
        </p:spPr>
        <p:txBody>
          <a:bodyPr/>
          <a:lstStyle/>
          <a:p>
            <a:r>
              <a:rPr lang="en-IN" b="1" u="sng" dirty="0">
                <a:solidFill>
                  <a:srgbClr val="FF0000"/>
                </a:solidFill>
              </a:rPr>
              <a:t>MODELS AND THEIR ACCURACY</a:t>
            </a:r>
          </a:p>
        </p:txBody>
      </p:sp>
      <p:sp>
        <p:nvSpPr>
          <p:cNvPr id="3" name="Content Placeholder 2">
            <a:extLst>
              <a:ext uri="{FF2B5EF4-FFF2-40B4-BE49-F238E27FC236}">
                <a16:creationId xmlns:a16="http://schemas.microsoft.com/office/drawing/2014/main" id="{F35BBCE6-9451-F6B8-4F6B-9B7633191034}"/>
              </a:ext>
            </a:extLst>
          </p:cNvPr>
          <p:cNvSpPr>
            <a:spLocks noGrp="1"/>
          </p:cNvSpPr>
          <p:nvPr>
            <p:ph idx="1"/>
          </p:nvPr>
        </p:nvSpPr>
        <p:spPr>
          <a:xfrm>
            <a:off x="1900052" y="1721310"/>
            <a:ext cx="8770996" cy="4308665"/>
          </a:xfrm>
        </p:spPr>
        <p:txBody>
          <a:bodyPr/>
          <a:lstStyle/>
          <a:p>
            <a:pPr marL="0" indent="0">
              <a:buNone/>
            </a:pPr>
            <a:r>
              <a:rPr lang="en-IN" altLang="zh-CN" sz="2400" b="1" u="sng" dirty="0">
                <a:solidFill>
                  <a:schemeClr val="accent3"/>
                </a:solidFill>
                <a:latin typeface="Arial" panose="020B0604020202020204" pitchFamily="34" charset="0"/>
                <a:ea typeface="SimSun" panose="02010600030101010101" pitchFamily="2" charset="-122"/>
              </a:rPr>
              <a:t>Neural networks</a:t>
            </a:r>
            <a:r>
              <a:rPr lang="en-IN" altLang="zh-CN" sz="2400" dirty="0">
                <a:solidFill>
                  <a:schemeClr val="tx1"/>
                </a:solidFill>
                <a:latin typeface="Arial" panose="020B0604020202020204" pitchFamily="34" charset="0"/>
                <a:ea typeface="SimSun" panose="02010600030101010101" pitchFamily="2" charset="-122"/>
              </a:rPr>
              <a:t>–</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t>
            </a:r>
            <a:r>
              <a:rPr kumimoji="0" lang="en-IN" altLang="zh-CN" sz="2400" b="0" i="0" u="none" strike="noStrike" cap="none" normalizeH="0" baseline="0" dirty="0" err="1">
                <a:ln>
                  <a:noFill/>
                </a:ln>
                <a:solidFill>
                  <a:schemeClr val="tx1"/>
                </a:solidFill>
                <a:effectLst/>
                <a:latin typeface="Arial" panose="020B0604020202020204" pitchFamily="34" charset="0"/>
                <a:ea typeface="SimSun" panose="02010600030101010101" pitchFamily="2" charset="-122"/>
              </a:rPr>
              <a:t>acy</a:t>
            </a:r>
            <a:r>
              <a:rPr lang="en-IN" altLang="zh-CN" sz="2400" dirty="0">
                <a:solidFill>
                  <a:schemeClr val="tx1"/>
                </a:solidFill>
                <a:latin typeface="Arial" panose="020B0604020202020204" pitchFamily="34" charset="0"/>
                <a:ea typeface="SimSun" panose="02010600030101010101" pitchFamily="2" charset="-122"/>
              </a:rPr>
              <a:t>: </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0.9674,  ROC AUC: 0.8948</a:t>
            </a:r>
            <a:endPar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p>
            <a:pPr marL="0" indent="0">
              <a:buNone/>
            </a:pPr>
            <a:r>
              <a:rPr lang="en-IN" altLang="zh-CN" sz="2400" b="1" u="sng" dirty="0" err="1">
                <a:solidFill>
                  <a:schemeClr val="accent3"/>
                </a:solidFill>
                <a:latin typeface="Arial" panose="020B0604020202020204" pitchFamily="34" charset="0"/>
                <a:ea typeface="SimSun" panose="02010600030101010101" pitchFamily="2" charset="-122"/>
              </a:rPr>
              <a:t>xgboost</a:t>
            </a:r>
            <a:r>
              <a:rPr lang="zh-CN" altLang="en-US" sz="2400" b="1" u="sng" dirty="0">
                <a:solidFill>
                  <a:schemeClr val="accent3"/>
                </a:solidFill>
                <a:latin typeface="Arial" panose="020B0604020202020204" pitchFamily="34" charset="0"/>
                <a:ea typeface="SimSun" panose="02010600030101010101" pitchFamily="2" charset="-122"/>
              </a:rPr>
              <a:t> </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Accuracy: 0.9</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593</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ROC AUC: 0.9</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304</a:t>
            </a:r>
          </a:p>
          <a:p>
            <a:pPr marL="0" indent="0">
              <a:buNone/>
            </a:pPr>
            <a:r>
              <a:rPr lang="en-IN" altLang="zh-CN" sz="2400" b="1" u="sng" dirty="0">
                <a:solidFill>
                  <a:schemeClr val="accent3"/>
                </a:solidFill>
                <a:latin typeface="Arial" panose="020B0604020202020204" pitchFamily="34" charset="0"/>
                <a:ea typeface="SimSun" panose="02010600030101010101" pitchFamily="2" charset="-122"/>
              </a:rPr>
              <a:t>Random forest </a:t>
            </a:r>
            <a:r>
              <a:rPr lang="en-IN" altLang="zh-CN" sz="2400" dirty="0">
                <a:solidFill>
                  <a:schemeClr val="tx1"/>
                </a:solidFill>
                <a:latin typeface="Arial" panose="020B0604020202020204" pitchFamily="34" charset="0"/>
                <a:ea typeface="SimSun" panose="02010600030101010101" pitchFamily="2" charset="-122"/>
              </a:rPr>
              <a:t>–Accuracy: 0.9430, ROC AUC: 0.9494</a:t>
            </a:r>
          </a:p>
          <a:p>
            <a:pPr marL="0" indent="0">
              <a:buNone/>
            </a:pPr>
            <a:r>
              <a:rPr lang="en-IN" altLang="zh-CN" sz="2400" b="1" u="sng" dirty="0">
                <a:solidFill>
                  <a:schemeClr val="accent3"/>
                </a:solidFill>
                <a:latin typeface="Arial" panose="020B0604020202020204" pitchFamily="34" charset="0"/>
                <a:ea typeface="SimSun" panose="02010600030101010101" pitchFamily="2" charset="-122"/>
              </a:rPr>
              <a:t>Gradient boosting </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Accuracy: 0.94</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30</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ROC AUC: 0.9</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421</a:t>
            </a:r>
            <a:r>
              <a:rPr kumimoji="0" lang="zh-CN" altLang="en-US" sz="2400" b="1" i="0" u="sng" strike="noStrike" cap="none" normalizeH="0" baseline="0" dirty="0">
                <a:ln>
                  <a:noFill/>
                </a:ln>
                <a:solidFill>
                  <a:schemeClr val="accent3"/>
                </a:solidFill>
                <a:effectLst/>
                <a:latin typeface="Arial" panose="020B0604020202020204" pitchFamily="34" charset="0"/>
                <a:ea typeface="SimSun" panose="02010600030101010101" pitchFamily="2" charset="-122"/>
              </a:rPr>
              <a:t> </a:t>
            </a:r>
            <a:endParaRPr kumimoji="0" lang="en-IN" altLang="zh-CN" sz="2400" b="1" i="0" u="sng" strike="noStrike" cap="none" normalizeH="0" baseline="0" dirty="0">
              <a:ln>
                <a:noFill/>
              </a:ln>
              <a:solidFill>
                <a:schemeClr val="accent3"/>
              </a:solidFill>
              <a:effectLst/>
              <a:latin typeface="Arial" panose="020B0604020202020204" pitchFamily="34" charset="0"/>
              <a:ea typeface="SimSun" panose="02010600030101010101" pitchFamily="2" charset="-122"/>
            </a:endParaRPr>
          </a:p>
          <a:p>
            <a:pPr marL="0" indent="0">
              <a:buNone/>
            </a:pPr>
            <a:r>
              <a:rPr lang="en-IN" altLang="zh-CN" sz="2400" b="1" u="sng" dirty="0">
                <a:solidFill>
                  <a:schemeClr val="accent3"/>
                </a:solidFill>
                <a:latin typeface="Arial" panose="020B0604020202020204" pitchFamily="34" charset="0"/>
                <a:ea typeface="SimSun" panose="02010600030101010101" pitchFamily="2" charset="-122"/>
              </a:rPr>
              <a:t>SVC</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Accuracy: 0.96</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30</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ROC AUC: 0.9</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713</a:t>
            </a:r>
          </a:p>
          <a:p>
            <a:pPr marL="0" indent="0">
              <a:buNone/>
            </a:pPr>
            <a:r>
              <a:rPr lang="en-IN" altLang="zh-CN" sz="2400" b="1" u="sng" dirty="0" err="1">
                <a:solidFill>
                  <a:schemeClr val="accent3"/>
                </a:solidFill>
                <a:latin typeface="Arial" panose="020B0604020202020204" pitchFamily="34" charset="0"/>
                <a:ea typeface="SimSun" panose="02010600030101010101" pitchFamily="2" charset="-122"/>
              </a:rPr>
              <a:t>Knn</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Accuracy: 0.9349 , ROC AUC: 0.8750</a:t>
            </a:r>
            <a:endPar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p>
            <a:endParaRPr lang="en-IN" dirty="0"/>
          </a:p>
        </p:txBody>
      </p:sp>
    </p:spTree>
    <p:extLst>
      <p:ext uri="{BB962C8B-B14F-4D97-AF65-F5344CB8AC3E}">
        <p14:creationId xmlns:p14="http://schemas.microsoft.com/office/powerpoint/2010/main" val="97293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1ECD-8FE8-1833-224D-2EE059A41AA2}"/>
              </a:ext>
            </a:extLst>
          </p:cNvPr>
          <p:cNvSpPr>
            <a:spLocks noGrp="1"/>
          </p:cNvSpPr>
          <p:nvPr>
            <p:ph type="title"/>
          </p:nvPr>
        </p:nvSpPr>
        <p:spPr/>
        <p:txBody>
          <a:bodyPr/>
          <a:lstStyle/>
          <a:p>
            <a:r>
              <a:rPr lang="en-IN" altLang="en-US" b="1" u="sng" dirty="0">
                <a:solidFill>
                  <a:srgbClr val="FF0000"/>
                </a:solidFill>
              </a:rPr>
              <a:t>RESULT</a:t>
            </a:r>
            <a:endParaRPr lang="en-IN" b="1" u="sng" dirty="0">
              <a:solidFill>
                <a:srgbClr val="FF0000"/>
              </a:solidFill>
            </a:endParaRPr>
          </a:p>
        </p:txBody>
      </p:sp>
      <p:sp>
        <p:nvSpPr>
          <p:cNvPr id="3" name="Content Placeholder 2">
            <a:extLst>
              <a:ext uri="{FF2B5EF4-FFF2-40B4-BE49-F238E27FC236}">
                <a16:creationId xmlns:a16="http://schemas.microsoft.com/office/drawing/2014/main" id="{8A4B9855-5E31-F7C6-E841-C477F110AD04}"/>
              </a:ext>
            </a:extLst>
          </p:cNvPr>
          <p:cNvSpPr>
            <a:spLocks noGrp="1"/>
          </p:cNvSpPr>
          <p:nvPr>
            <p:ph idx="1"/>
          </p:nvPr>
        </p:nvSpPr>
        <p:spPr>
          <a:xfrm>
            <a:off x="2589212" y="1480008"/>
            <a:ext cx="8915400" cy="4431214"/>
          </a:xfrm>
        </p:spPr>
        <p:txBody>
          <a:bodyPr/>
          <a:lstStyle/>
          <a:p>
            <a:r>
              <a:rPr lang="en-IN" altLang="en-US" sz="2400" dirty="0"/>
              <a:t>As a result, the Neural networks achieved a high accuracy of 96.7%, demonstrating its effectiveness in classifying liver conditions accurately. This remarkable performance highlights the model's reliability for clinical applications in liver classification.</a:t>
            </a:r>
          </a:p>
          <a:p>
            <a:endParaRPr lang="en-IN" dirty="0"/>
          </a:p>
        </p:txBody>
      </p:sp>
    </p:spTree>
    <p:extLst>
      <p:ext uri="{BB962C8B-B14F-4D97-AF65-F5344CB8AC3E}">
        <p14:creationId xmlns:p14="http://schemas.microsoft.com/office/powerpoint/2010/main" val="398433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E759-94C8-D901-739B-962732CA8031}"/>
              </a:ext>
            </a:extLst>
          </p:cNvPr>
          <p:cNvSpPr>
            <a:spLocks noGrp="1"/>
          </p:cNvSpPr>
          <p:nvPr>
            <p:ph type="title"/>
          </p:nvPr>
        </p:nvSpPr>
        <p:spPr>
          <a:xfrm>
            <a:off x="2592925" y="624110"/>
            <a:ext cx="8911687" cy="1822207"/>
          </a:xfrm>
        </p:spPr>
        <p:txBody>
          <a:bodyPr/>
          <a:lstStyle/>
          <a:p>
            <a:r>
              <a:rPr lang="en-IN" dirty="0"/>
              <a:t>Deployment of Liver classification project </a:t>
            </a:r>
            <a:endParaRPr lang="en-US" dirty="0"/>
          </a:p>
        </p:txBody>
      </p:sp>
      <p:sp>
        <p:nvSpPr>
          <p:cNvPr id="3" name="Content Placeholder 2">
            <a:extLst>
              <a:ext uri="{FF2B5EF4-FFF2-40B4-BE49-F238E27FC236}">
                <a16:creationId xmlns:a16="http://schemas.microsoft.com/office/drawing/2014/main" id="{9AAB370D-1249-C967-59DD-479032EBA92A}"/>
              </a:ext>
            </a:extLst>
          </p:cNvPr>
          <p:cNvSpPr>
            <a:spLocks noGrp="1"/>
          </p:cNvSpPr>
          <p:nvPr>
            <p:ph idx="1"/>
          </p:nvPr>
        </p:nvSpPr>
        <p:spPr/>
        <p:txBody>
          <a:bodyPr>
            <a:normAutofit fontScale="77500" lnSpcReduction="20000"/>
          </a:bodyPr>
          <a:lstStyle/>
          <a:p>
            <a:r>
              <a:rPr lang="en-US" dirty="0"/>
              <a:t>Deployment of "Predicting Liver Disease" Project in </a:t>
            </a:r>
            <a:r>
              <a:rPr lang="en-US" dirty="0" err="1"/>
              <a:t>PyCharmOverview</a:t>
            </a:r>
            <a:r>
              <a:rPr lang="en-US" dirty="0"/>
              <a:t>: The project utilizes </a:t>
            </a:r>
            <a:r>
              <a:rPr lang="en-US" dirty="0" err="1"/>
              <a:t>Streamlit</a:t>
            </a:r>
            <a:r>
              <a:rPr lang="en-US" dirty="0"/>
              <a:t> for the user interface and </a:t>
            </a:r>
            <a:r>
              <a:rPr lang="en-US" dirty="0" err="1"/>
              <a:t>Joblib</a:t>
            </a:r>
            <a:r>
              <a:rPr lang="en-US" dirty="0"/>
              <a:t> for model serialization. The goal was to create an interactive web app for predicting liver disease</a:t>
            </a:r>
            <a:endParaRPr lang="en-IN" dirty="0"/>
          </a:p>
          <a:p>
            <a:r>
              <a:rPr lang="en-US" dirty="0"/>
              <a:t>Deployment </a:t>
            </a:r>
            <a:r>
              <a:rPr lang="en-US" dirty="0" err="1"/>
              <a:t>Steps:Setting</a:t>
            </a:r>
            <a:r>
              <a:rPr lang="en-US" dirty="0"/>
              <a:t> Up </a:t>
            </a:r>
            <a:r>
              <a:rPr lang="en-US" dirty="0" err="1"/>
              <a:t>Environment:Created</a:t>
            </a:r>
            <a:r>
              <a:rPr lang="en-US" dirty="0"/>
              <a:t> a virtual environment in </a:t>
            </a:r>
            <a:r>
              <a:rPr lang="en-US" dirty="0" err="1"/>
              <a:t>PyCharm.Installed</a:t>
            </a:r>
            <a:r>
              <a:rPr lang="en-US" dirty="0"/>
              <a:t> required packages: </a:t>
            </a:r>
            <a:r>
              <a:rPr lang="en-US" dirty="0" err="1"/>
              <a:t>streamlit</a:t>
            </a:r>
            <a:r>
              <a:rPr lang="en-US" dirty="0"/>
              <a:t>, </a:t>
            </a:r>
            <a:r>
              <a:rPr lang="en-US" dirty="0" err="1"/>
              <a:t>joblib</a:t>
            </a:r>
            <a:r>
              <a:rPr lang="en-US" dirty="0"/>
              <a:t>, pandas.</a:t>
            </a:r>
            <a:endParaRPr lang="en-IN" dirty="0"/>
          </a:p>
          <a:p>
            <a:r>
              <a:rPr lang="en-US" dirty="0"/>
              <a:t>Model </a:t>
            </a:r>
            <a:r>
              <a:rPr lang="en-US" dirty="0" err="1"/>
              <a:t>Serialization:Used</a:t>
            </a:r>
            <a:r>
              <a:rPr lang="en-US" dirty="0"/>
              <a:t> </a:t>
            </a:r>
            <a:r>
              <a:rPr lang="en-US" dirty="0" err="1"/>
              <a:t>Joblib</a:t>
            </a:r>
            <a:r>
              <a:rPr lang="en-US" dirty="0"/>
              <a:t> to save the trained model, ensuring it could be loaded efficiently during </a:t>
            </a:r>
            <a:r>
              <a:rPr lang="en-US" dirty="0" err="1"/>
              <a:t>runtime.Building</a:t>
            </a:r>
            <a:r>
              <a:rPr lang="en-US" dirty="0"/>
              <a:t> the </a:t>
            </a:r>
            <a:r>
              <a:rPr lang="en-US" dirty="0" err="1"/>
              <a:t>Streamlit</a:t>
            </a:r>
            <a:r>
              <a:rPr lang="en-US" dirty="0"/>
              <a:t> </a:t>
            </a:r>
            <a:r>
              <a:rPr lang="en-US" dirty="0" err="1"/>
              <a:t>App:Developed</a:t>
            </a:r>
            <a:r>
              <a:rPr lang="en-US" dirty="0"/>
              <a:t> the </a:t>
            </a:r>
            <a:r>
              <a:rPr lang="en-US" dirty="0" err="1"/>
              <a:t>Streamlit</a:t>
            </a:r>
            <a:r>
              <a:rPr lang="en-US" dirty="0"/>
              <a:t> interface for user inputs and displaying </a:t>
            </a:r>
            <a:r>
              <a:rPr lang="en-US" dirty="0" err="1"/>
              <a:t>results.Integrated</a:t>
            </a:r>
            <a:r>
              <a:rPr lang="en-US" dirty="0"/>
              <a:t> model loading and prediction </a:t>
            </a:r>
            <a:r>
              <a:rPr lang="en-US" dirty="0" err="1"/>
              <a:t>logic.Running</a:t>
            </a:r>
            <a:r>
              <a:rPr lang="en-US" dirty="0"/>
              <a:t> the </a:t>
            </a:r>
            <a:r>
              <a:rPr lang="en-US" dirty="0" err="1"/>
              <a:t>App:Deployed</a:t>
            </a:r>
            <a:r>
              <a:rPr lang="en-US" dirty="0"/>
              <a:t> locally using the command </a:t>
            </a:r>
            <a:r>
              <a:rPr lang="en-US" dirty="0" err="1"/>
              <a:t>streamlit</a:t>
            </a:r>
            <a:r>
              <a:rPr lang="en-US" dirty="0"/>
              <a:t> run </a:t>
            </a:r>
            <a:r>
              <a:rPr lang="en-US" dirty="0" err="1"/>
              <a:t>DiseaseDetection</a:t>
            </a:r>
            <a:r>
              <a:rPr lang="en-US" dirty="0"/>
              <a:t>.</a:t>
            </a:r>
            <a:endParaRPr lang="en-IN" dirty="0"/>
          </a:p>
          <a:p>
            <a:r>
              <a:rPr lang="en-US" dirty="0"/>
              <a:t>Challenges </a:t>
            </a:r>
            <a:r>
              <a:rPr lang="en-US" dirty="0" err="1"/>
              <a:t>Faced:Dependency</a:t>
            </a:r>
            <a:r>
              <a:rPr lang="en-US" dirty="0"/>
              <a:t> </a:t>
            </a:r>
            <a:r>
              <a:rPr lang="en-US" dirty="0" err="1"/>
              <a:t>Issues:Encountered</a:t>
            </a:r>
            <a:r>
              <a:rPr lang="en-US" dirty="0"/>
              <a:t> version conflicts with libraries, requiring careful management of package </a:t>
            </a:r>
            <a:r>
              <a:rPr lang="en-US" dirty="0" err="1"/>
              <a:t>versions.Model</a:t>
            </a:r>
            <a:r>
              <a:rPr lang="en-US" dirty="0"/>
              <a:t> Loading </a:t>
            </a:r>
            <a:r>
              <a:rPr lang="en-US" dirty="0" err="1"/>
              <a:t>Time:Initial</a:t>
            </a:r>
            <a:r>
              <a:rPr lang="en-US" dirty="0"/>
              <a:t> loading of the model was slow, prompting optimizations in the </a:t>
            </a:r>
            <a:r>
              <a:rPr lang="en-US" dirty="0" err="1"/>
              <a:t>code.User</a:t>
            </a:r>
            <a:r>
              <a:rPr lang="en-US" dirty="0"/>
              <a:t> Input </a:t>
            </a:r>
            <a:r>
              <a:rPr lang="en-US" dirty="0" err="1"/>
              <a:t>Validation:Ensuring</a:t>
            </a:r>
            <a:r>
              <a:rPr lang="en-US" dirty="0"/>
              <a:t> robust validation of user inputs was challenging, leading to potential crashes if inputs were </a:t>
            </a:r>
            <a:r>
              <a:rPr lang="en-US" dirty="0" err="1"/>
              <a:t>malformed.Conclusion</a:t>
            </a:r>
            <a:r>
              <a:rPr lang="en-US" dirty="0"/>
              <a:t>: </a:t>
            </a:r>
            <a:endParaRPr lang="en-IN" dirty="0"/>
          </a:p>
          <a:p>
            <a:r>
              <a:rPr lang="en-US" dirty="0"/>
              <a:t>The deployment of the "Predicting Liver Disease" project in </a:t>
            </a:r>
            <a:r>
              <a:rPr lang="en-US" dirty="0" err="1"/>
              <a:t>PyCharm</a:t>
            </a:r>
            <a:r>
              <a:rPr lang="en-US" dirty="0"/>
              <a:t> was successful, enabling interactive predictions. Addressing dependency management and optimizing model loading improved performance. Overall, the project highlighted the importance of thorough testing and user input validation in creating a reliable application.</a:t>
            </a:r>
          </a:p>
        </p:txBody>
      </p:sp>
    </p:spTree>
    <p:extLst>
      <p:ext uri="{BB962C8B-B14F-4D97-AF65-F5344CB8AC3E}">
        <p14:creationId xmlns:p14="http://schemas.microsoft.com/office/powerpoint/2010/main" val="118132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5A98-72A8-D82A-4A10-097AA23FD4C6}"/>
              </a:ext>
            </a:extLst>
          </p:cNvPr>
          <p:cNvSpPr>
            <a:spLocks noGrp="1"/>
          </p:cNvSpPr>
          <p:nvPr>
            <p:ph type="title"/>
          </p:nvPr>
        </p:nvSpPr>
        <p:spPr>
          <a:xfrm>
            <a:off x="1935678" y="5035138"/>
            <a:ext cx="3372592" cy="1531917"/>
          </a:xfrm>
        </p:spPr>
        <p:txBody>
          <a:bodyPr>
            <a:normAutofit/>
          </a:bodyPr>
          <a:lstStyle/>
          <a:p>
            <a:r>
              <a:rPr lang="en-IN" dirty="0"/>
              <a:t>Front Page of deployment </a:t>
            </a:r>
            <a:endParaRPr lang="en-US" dirty="0"/>
          </a:p>
        </p:txBody>
      </p:sp>
      <p:pic>
        <p:nvPicPr>
          <p:cNvPr id="4" name="Content Placeholder 3">
            <a:extLst>
              <a:ext uri="{FF2B5EF4-FFF2-40B4-BE49-F238E27FC236}">
                <a16:creationId xmlns:a16="http://schemas.microsoft.com/office/drawing/2014/main" id="{5EA2C11B-8EFF-6EE2-238E-BEEBD8E8EF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74"/>
            <a:ext cx="4821382" cy="4834597"/>
          </a:xfrm>
        </p:spPr>
      </p:pic>
      <p:pic>
        <p:nvPicPr>
          <p:cNvPr id="5" name="Picture 4">
            <a:extLst>
              <a:ext uri="{FF2B5EF4-FFF2-40B4-BE49-F238E27FC236}">
                <a16:creationId xmlns:a16="http://schemas.microsoft.com/office/drawing/2014/main" id="{F648CB46-CE2F-1153-AB96-48A635C4C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012" y="130628"/>
            <a:ext cx="7144987" cy="4512623"/>
          </a:xfrm>
          <a:prstGeom prst="rect">
            <a:avLst/>
          </a:prstGeom>
        </p:spPr>
      </p:pic>
      <p:sp>
        <p:nvSpPr>
          <p:cNvPr id="6" name="TextBox 5">
            <a:extLst>
              <a:ext uri="{FF2B5EF4-FFF2-40B4-BE49-F238E27FC236}">
                <a16:creationId xmlns:a16="http://schemas.microsoft.com/office/drawing/2014/main" id="{DD1E8F27-745F-DCF1-2328-BC4365517498}"/>
              </a:ext>
            </a:extLst>
          </p:cNvPr>
          <p:cNvSpPr txBox="1"/>
          <p:nvPr/>
        </p:nvSpPr>
        <p:spPr>
          <a:xfrm>
            <a:off x="5818908" y="5447505"/>
            <a:ext cx="2873830" cy="369332"/>
          </a:xfrm>
          <a:prstGeom prst="rect">
            <a:avLst/>
          </a:prstGeom>
          <a:noFill/>
        </p:spPr>
        <p:txBody>
          <a:bodyPr wrap="square" rtlCol="0">
            <a:spAutoFit/>
          </a:bodyPr>
          <a:lstStyle/>
          <a:p>
            <a:pPr algn="l"/>
            <a:r>
              <a:rPr lang="en-IN" dirty="0"/>
              <a:t>Input page </a:t>
            </a:r>
            <a:endParaRPr lang="en-US" dirty="0"/>
          </a:p>
        </p:txBody>
      </p:sp>
    </p:spTree>
    <p:extLst>
      <p:ext uri="{BB962C8B-B14F-4D97-AF65-F5344CB8AC3E}">
        <p14:creationId xmlns:p14="http://schemas.microsoft.com/office/powerpoint/2010/main" val="20478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A357-3736-AA8E-8778-E40A077505B7}"/>
              </a:ext>
            </a:extLst>
          </p:cNvPr>
          <p:cNvSpPr>
            <a:spLocks noGrp="1"/>
          </p:cNvSpPr>
          <p:nvPr>
            <p:ph type="title"/>
          </p:nvPr>
        </p:nvSpPr>
        <p:spPr/>
        <p:txBody>
          <a:bodyPr/>
          <a:lstStyle/>
          <a:p>
            <a:r>
              <a:rPr lang="en-IN" dirty="0"/>
              <a:t>Prediction page 2</a:t>
            </a:r>
            <a:endParaRPr lang="en-US" dirty="0"/>
          </a:p>
        </p:txBody>
      </p:sp>
      <p:pic>
        <p:nvPicPr>
          <p:cNvPr id="4" name="Content Placeholder 3">
            <a:extLst>
              <a:ext uri="{FF2B5EF4-FFF2-40B4-BE49-F238E27FC236}">
                <a16:creationId xmlns:a16="http://schemas.microsoft.com/office/drawing/2014/main" id="{5FC2D571-3308-2365-A9DC-06850F39E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166" y="2477984"/>
            <a:ext cx="9001496" cy="3970318"/>
          </a:xfrm>
        </p:spPr>
      </p:pic>
    </p:spTree>
    <p:extLst>
      <p:ext uri="{BB962C8B-B14F-4D97-AF65-F5344CB8AC3E}">
        <p14:creationId xmlns:p14="http://schemas.microsoft.com/office/powerpoint/2010/main" val="296085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E168-6C0E-503F-87DF-42ED2AC63819}"/>
              </a:ext>
            </a:extLst>
          </p:cNvPr>
          <p:cNvSpPr>
            <a:spLocks noGrp="1"/>
          </p:cNvSpPr>
          <p:nvPr>
            <p:ph type="title"/>
          </p:nvPr>
        </p:nvSpPr>
        <p:spPr>
          <a:xfrm>
            <a:off x="8265225" y="968494"/>
            <a:ext cx="8911687" cy="1280890"/>
          </a:xfrm>
        </p:spPr>
        <p:txBody>
          <a:bodyPr/>
          <a:lstStyle/>
          <a:p>
            <a:r>
              <a:rPr lang="en-IN" dirty="0"/>
              <a:t>Navigation page </a:t>
            </a:r>
            <a:endParaRPr lang="en-US" dirty="0"/>
          </a:p>
        </p:txBody>
      </p:sp>
      <p:pic>
        <p:nvPicPr>
          <p:cNvPr id="4" name="Content Placeholder 3">
            <a:extLst>
              <a:ext uri="{FF2B5EF4-FFF2-40B4-BE49-F238E27FC236}">
                <a16:creationId xmlns:a16="http://schemas.microsoft.com/office/drawing/2014/main" id="{642C2C27-2634-CA10-9FAA-73CA308C30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11" y="285008"/>
            <a:ext cx="7885214" cy="6477990"/>
          </a:xfrm>
        </p:spPr>
      </p:pic>
    </p:spTree>
    <p:extLst>
      <p:ext uri="{BB962C8B-B14F-4D97-AF65-F5344CB8AC3E}">
        <p14:creationId xmlns:p14="http://schemas.microsoft.com/office/powerpoint/2010/main" val="25574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8091-BFD5-D4E1-CA04-88C9A64E6082}"/>
              </a:ext>
            </a:extLst>
          </p:cNvPr>
          <p:cNvSpPr>
            <a:spLocks noGrp="1"/>
          </p:cNvSpPr>
          <p:nvPr>
            <p:ph type="title"/>
          </p:nvPr>
        </p:nvSpPr>
        <p:spPr>
          <a:xfrm>
            <a:off x="1941923" y="575035"/>
            <a:ext cx="9562690" cy="678730"/>
          </a:xfrm>
        </p:spPr>
        <p:txBody>
          <a:bodyPr>
            <a:normAutofit/>
          </a:bodyPr>
          <a:lstStyle/>
          <a:p>
            <a:r>
              <a:rPr lang="en-IN" altLang="en-US" b="1" u="sng" dirty="0">
                <a:solidFill>
                  <a:srgbClr val="FF0000"/>
                </a:solidFill>
              </a:rPr>
              <a:t>CHALLENGES</a:t>
            </a:r>
            <a:endParaRPr lang="en-IN" b="1" u="sng" dirty="0">
              <a:solidFill>
                <a:srgbClr val="FF0000"/>
              </a:solidFill>
            </a:endParaRPr>
          </a:p>
        </p:txBody>
      </p:sp>
      <p:sp>
        <p:nvSpPr>
          <p:cNvPr id="3" name="Content Placeholder 2">
            <a:extLst>
              <a:ext uri="{FF2B5EF4-FFF2-40B4-BE49-F238E27FC236}">
                <a16:creationId xmlns:a16="http://schemas.microsoft.com/office/drawing/2014/main" id="{F76EFE1C-C5C3-4202-53EF-6773209BB6DA}"/>
              </a:ext>
            </a:extLst>
          </p:cNvPr>
          <p:cNvSpPr>
            <a:spLocks noGrp="1"/>
          </p:cNvSpPr>
          <p:nvPr>
            <p:ph idx="1"/>
          </p:nvPr>
        </p:nvSpPr>
        <p:spPr>
          <a:xfrm>
            <a:off x="1941921" y="1253765"/>
            <a:ext cx="10171521" cy="5514680"/>
          </a:xfrm>
        </p:spPr>
        <p:txBody>
          <a:bodyPr>
            <a:normAutofit/>
          </a:bodyPr>
          <a:lstStyle/>
          <a:p>
            <a:pPr>
              <a:buFont typeface="Wingdings" panose="05000000000000000000" charset="0"/>
              <a:buChar char="v"/>
            </a:pPr>
            <a:r>
              <a:rPr lang="en-US" sz="1400" u="sng" dirty="0">
                <a:solidFill>
                  <a:schemeClr val="accent3"/>
                </a:solidFill>
              </a:rPr>
              <a:t>Data Quality Issues:</a:t>
            </a:r>
          </a:p>
          <a:p>
            <a:pPr>
              <a:buFont typeface="Arial" panose="020B0604020202020204" pitchFamily="34" charset="0"/>
              <a:buChar char="•"/>
            </a:pPr>
            <a:r>
              <a:rPr lang="en-US" sz="1400" dirty="0"/>
              <a:t>Encountering missing values and inconsistencies in the dataset challenged the initial analysis. However, this prompted the implementation of robust data preprocessing techniques, improving overall data quality and enhancing model reliability.</a:t>
            </a:r>
          </a:p>
          <a:p>
            <a:pPr>
              <a:buFont typeface="Wingdings" panose="05000000000000000000" charset="0"/>
              <a:buChar char="v"/>
            </a:pPr>
            <a:r>
              <a:rPr lang="en-US" sz="1400" u="sng" dirty="0">
                <a:solidFill>
                  <a:schemeClr val="accent3"/>
                </a:solidFill>
              </a:rPr>
              <a:t>Model Complexity:</a:t>
            </a:r>
          </a:p>
          <a:p>
            <a:pPr>
              <a:buFont typeface="Arial" panose="020B0604020202020204" pitchFamily="34" charset="0"/>
              <a:buChar char="•"/>
            </a:pPr>
            <a:r>
              <a:rPr lang="en-US" sz="1400" dirty="0"/>
              <a:t>Balancing the complexity of multiple models while ensuring interpretability posed a challenge. This led to thorough model evaluation and hyperparameter tuning, ultimately resulting in a more accurate and well-optimized predictive model.</a:t>
            </a:r>
          </a:p>
          <a:p>
            <a:pPr>
              <a:buFont typeface="Wingdings" panose="05000000000000000000" charset="0"/>
              <a:buChar char="v"/>
            </a:pPr>
            <a:r>
              <a:rPr lang="en-US" sz="1400" u="sng" dirty="0">
                <a:solidFill>
                  <a:schemeClr val="accent3"/>
                </a:solidFill>
              </a:rPr>
              <a:t>Feature Selection:</a:t>
            </a:r>
          </a:p>
          <a:p>
            <a:pPr>
              <a:buFont typeface="Arial" panose="020B0604020202020204" pitchFamily="34" charset="0"/>
              <a:buChar char="•"/>
            </a:pPr>
            <a:r>
              <a:rPr lang="en-US" sz="1400" dirty="0"/>
              <a:t>Identifying the most relevant features from a large dataset was challenging due to redundancy and multicollinearity. This led to the development of efficient feature selection techniques, which not only streamlined the model but also improved interpretability and performance.</a:t>
            </a:r>
          </a:p>
          <a:p>
            <a:pPr>
              <a:buFont typeface="Wingdings" panose="05000000000000000000" charset="0"/>
              <a:buChar char="v"/>
            </a:pPr>
            <a:r>
              <a:rPr lang="en-US" sz="1400" u="sng" dirty="0">
                <a:solidFill>
                  <a:schemeClr val="accent3"/>
                </a:solidFill>
              </a:rPr>
              <a:t>Overfitting Risk:</a:t>
            </a:r>
          </a:p>
          <a:p>
            <a:pPr>
              <a:buFont typeface="Arial" panose="020B0604020202020204" pitchFamily="34" charset="0"/>
              <a:buChar char="•"/>
            </a:pPr>
            <a:r>
              <a:rPr lang="en-US" sz="1400" dirty="0"/>
              <a:t>There was a risk of overfitting due to the complexity of certain models. This challenge encouraged the use of cross-validation techniques, which enhanced the generalization capability of the models and ensured they performed well on unseen data.</a:t>
            </a:r>
          </a:p>
          <a:p>
            <a:pPr>
              <a:buFont typeface="Wingdings" panose="05000000000000000000" charset="0"/>
              <a:buChar char="v"/>
            </a:pPr>
            <a:r>
              <a:rPr lang="en-US" sz="1400" u="sng" dirty="0">
                <a:solidFill>
                  <a:schemeClr val="accent3"/>
                </a:solidFill>
              </a:rPr>
              <a:t>Model Comparison:</a:t>
            </a:r>
          </a:p>
          <a:p>
            <a:pPr>
              <a:buFont typeface="Arial" panose="020B0604020202020204" pitchFamily="34" charset="0"/>
              <a:buChar char="•"/>
            </a:pPr>
            <a:r>
              <a:rPr lang="en-US" sz="1400" dirty="0"/>
              <a:t>Comparing multiple algorithms (like SVM, Random Forest, etc.) and selecting the best-performing model presented complexity. This challenge fostered a thorough understanding of each algorithm's strengths and weaknesses, leading to an informed choice that maximized the model’s predictive power.</a:t>
            </a:r>
          </a:p>
          <a:p>
            <a:pPr>
              <a:buFont typeface="Arial" panose="020B0604020202020204" pitchFamily="34" charset="0"/>
              <a:buChar char="•"/>
            </a:pPr>
            <a:endParaRPr lang="en-US" sz="1800" dirty="0"/>
          </a:p>
          <a:p>
            <a:endParaRPr lang="en-IN" dirty="0"/>
          </a:p>
        </p:txBody>
      </p:sp>
    </p:spTree>
    <p:extLst>
      <p:ext uri="{BB962C8B-B14F-4D97-AF65-F5344CB8AC3E}">
        <p14:creationId xmlns:p14="http://schemas.microsoft.com/office/powerpoint/2010/main" val="183071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CBD00-637A-AC35-4337-65B30E514458}"/>
              </a:ext>
            </a:extLst>
          </p:cNvPr>
          <p:cNvSpPr>
            <a:spLocks noGrp="1"/>
          </p:cNvSpPr>
          <p:nvPr>
            <p:ph idx="1"/>
          </p:nvPr>
        </p:nvSpPr>
        <p:spPr>
          <a:xfrm>
            <a:off x="1743959" y="103695"/>
            <a:ext cx="10369483" cy="6645897"/>
          </a:xfrm>
        </p:spPr>
        <p:txBody>
          <a:bodyPr>
            <a:normAutofit fontScale="92500" lnSpcReduction="20000"/>
          </a:bodyPr>
          <a:lstStyle/>
          <a:p>
            <a:r>
              <a:rPr lang="en-US" sz="3500" b="1" u="sng" dirty="0">
                <a:solidFill>
                  <a:srgbClr val="FF0000"/>
                </a:solidFill>
              </a:rPr>
              <a:t>Advantages of the Liver Disease Prediction</a:t>
            </a:r>
          </a:p>
          <a:p>
            <a:pPr marL="0" indent="0">
              <a:buNone/>
            </a:pPr>
            <a:r>
              <a:rPr lang="en-US" sz="1800" dirty="0"/>
              <a:t>Predictive Accuracy:</a:t>
            </a:r>
          </a:p>
          <a:p>
            <a:pPr marL="0" indent="0">
              <a:buNone/>
            </a:pPr>
            <a:r>
              <a:rPr lang="en-US" sz="1800" dirty="0"/>
              <a:t>The project achieved high accuracy rates with multiple machine learning models, enabling reliable predictions of liver disease outcomes.</a:t>
            </a:r>
          </a:p>
          <a:p>
            <a:pPr marL="0" indent="0">
              <a:buNone/>
            </a:pPr>
            <a:endParaRPr lang="en-US" sz="1800" dirty="0"/>
          </a:p>
          <a:p>
            <a:pPr marL="0" indent="0">
              <a:buNone/>
            </a:pPr>
            <a:r>
              <a:rPr lang="en-US" sz="1800" dirty="0"/>
              <a:t>Data-Driven Insights:</a:t>
            </a:r>
          </a:p>
          <a:p>
            <a:pPr marL="0" indent="0">
              <a:buNone/>
            </a:pPr>
            <a:r>
              <a:rPr lang="en-US" sz="1800" dirty="0"/>
              <a:t>The analysis of biochemical parameters provided valuable insights into key indicators of liver health, helping clinicians make informed decisions.</a:t>
            </a:r>
          </a:p>
          <a:p>
            <a:pPr marL="0" indent="0">
              <a:buNone/>
            </a:pPr>
            <a:endParaRPr lang="en-US" sz="1800" dirty="0"/>
          </a:p>
          <a:p>
            <a:pPr marL="0" indent="0">
              <a:buNone/>
            </a:pPr>
            <a:r>
              <a:rPr lang="en-US" sz="1800" dirty="0"/>
              <a:t>Robust Methodology:</a:t>
            </a:r>
          </a:p>
          <a:p>
            <a:pPr marL="0" indent="0">
              <a:buNone/>
            </a:pPr>
            <a:r>
              <a:rPr lang="en-US" sz="1800" dirty="0"/>
              <a:t>The use of various algorithms (SVM, KNN, Gradient Boosting, Random Forest) ensured comprehensive model evaluation, allowing for comparison and selection of the best-performing model.</a:t>
            </a:r>
          </a:p>
          <a:p>
            <a:pPr marL="0" indent="0">
              <a:buNone/>
            </a:pPr>
            <a:endParaRPr lang="en-US" sz="1800" dirty="0"/>
          </a:p>
          <a:p>
            <a:pPr marL="0" indent="0">
              <a:buNone/>
            </a:pPr>
            <a:r>
              <a:rPr lang="en-US" sz="1800" dirty="0"/>
              <a:t>Hyperparameter Tuning:</a:t>
            </a:r>
          </a:p>
          <a:p>
            <a:pPr marL="0" indent="0">
              <a:buNone/>
            </a:pPr>
            <a:r>
              <a:rPr lang="en-US" sz="1800" dirty="0"/>
              <a:t>Implementing hyperparameter tuning improved model performance and fine-tuned the classifiers for optimal accuracy, enhancing their predictive capabilities.</a:t>
            </a:r>
          </a:p>
          <a:p>
            <a:pPr marL="0" indent="0">
              <a:buNone/>
            </a:pPr>
            <a:endParaRPr lang="en-US" sz="1800" dirty="0"/>
          </a:p>
          <a:p>
            <a:pPr marL="0" indent="0">
              <a:buNone/>
            </a:pPr>
            <a:r>
              <a:rPr lang="en-US" sz="1800" dirty="0"/>
              <a:t>Thorough Data Preprocessing:</a:t>
            </a:r>
          </a:p>
          <a:p>
            <a:pPr marL="0" indent="0">
              <a:buNone/>
            </a:pPr>
            <a:r>
              <a:rPr lang="en-US" sz="1800" dirty="0"/>
              <a:t>Rigorous data preprocessing steps, including handling missing values and feature scaling, ensured the quality and consistency of the input data, leading to better model performance.</a:t>
            </a:r>
          </a:p>
          <a:p>
            <a:pPr marL="0" indent="0">
              <a:buNone/>
            </a:pPr>
            <a:endParaRPr lang="en-US" sz="1800" dirty="0"/>
          </a:p>
          <a:p>
            <a:endParaRPr lang="en-US" b="1" u="sng" dirty="0">
              <a:solidFill>
                <a:srgbClr val="FF0000"/>
              </a:solidFill>
            </a:endParaRPr>
          </a:p>
          <a:p>
            <a:endParaRPr lang="en-IN" dirty="0"/>
          </a:p>
        </p:txBody>
      </p:sp>
    </p:spTree>
    <p:extLst>
      <p:ext uri="{BB962C8B-B14F-4D97-AF65-F5344CB8AC3E}">
        <p14:creationId xmlns:p14="http://schemas.microsoft.com/office/powerpoint/2010/main" val="422066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B5715-C0DF-1FEB-438F-E00D51A54A86}"/>
              </a:ext>
            </a:extLst>
          </p:cNvPr>
          <p:cNvSpPr>
            <a:spLocks noGrp="1"/>
          </p:cNvSpPr>
          <p:nvPr>
            <p:ph idx="1"/>
          </p:nvPr>
        </p:nvSpPr>
        <p:spPr>
          <a:xfrm>
            <a:off x="2064470" y="216816"/>
            <a:ext cx="9440142" cy="6438508"/>
          </a:xfrm>
        </p:spPr>
        <p:txBody>
          <a:bodyPr>
            <a:normAutofit fontScale="92500" lnSpcReduction="10000"/>
          </a:bodyPr>
          <a:lstStyle/>
          <a:p>
            <a:pPr marL="0" indent="0">
              <a:buNone/>
            </a:pPr>
            <a:r>
              <a:rPr lang="en-US" sz="1800" dirty="0"/>
              <a:t>Generalizability:</a:t>
            </a:r>
          </a:p>
          <a:p>
            <a:pPr marL="0" indent="0">
              <a:buNone/>
            </a:pPr>
            <a:r>
              <a:rPr lang="en-US" sz="1800" dirty="0"/>
              <a:t>Employing cross-validation techniques demonstrated the models' ability to generalize well to unseen data, increasing confidence in their practical applications.</a:t>
            </a:r>
          </a:p>
          <a:p>
            <a:pPr marL="0" indent="0">
              <a:buNone/>
            </a:pPr>
            <a:endParaRPr lang="en-US" sz="1800" dirty="0"/>
          </a:p>
          <a:p>
            <a:pPr marL="0" indent="0">
              <a:buNone/>
            </a:pPr>
            <a:r>
              <a:rPr lang="en-US" sz="1800" dirty="0"/>
              <a:t>Healthcare Relevance:</a:t>
            </a:r>
          </a:p>
          <a:p>
            <a:pPr marL="0" indent="0">
              <a:buNone/>
            </a:pPr>
            <a:r>
              <a:rPr lang="en-US" sz="1800" dirty="0"/>
              <a:t>By focusing on liver disease classification, the project addresses a critical area in healthcare, contributing to early detection and better patient management.</a:t>
            </a:r>
          </a:p>
          <a:p>
            <a:pPr marL="0" indent="0">
              <a:buNone/>
            </a:pPr>
            <a:endParaRPr lang="en-US" sz="1800" dirty="0"/>
          </a:p>
          <a:p>
            <a:pPr marL="0" indent="0">
              <a:buNone/>
            </a:pPr>
            <a:r>
              <a:rPr lang="en-US" sz="1800" dirty="0"/>
              <a:t>Potential for Future Research:</a:t>
            </a:r>
          </a:p>
          <a:p>
            <a:pPr marL="0" indent="0">
              <a:buNone/>
            </a:pPr>
            <a:r>
              <a:rPr lang="en-US" sz="1800" dirty="0"/>
              <a:t>The project lays a strong foundation for future research and advancements in predictive modeling for liver health, with opportunities for incorporating additional data sources and features.</a:t>
            </a:r>
          </a:p>
          <a:p>
            <a:pPr marL="0" indent="0">
              <a:buNone/>
            </a:pPr>
            <a:endParaRPr lang="en-US" sz="1800" dirty="0"/>
          </a:p>
          <a:p>
            <a:pPr marL="0" indent="0">
              <a:buNone/>
            </a:pPr>
            <a:r>
              <a:rPr lang="en-US" sz="1800" dirty="0"/>
              <a:t>User-Friendly Interface:</a:t>
            </a:r>
          </a:p>
          <a:p>
            <a:pPr marL="0" indent="0">
              <a:buNone/>
            </a:pPr>
            <a:r>
              <a:rPr lang="en-US" sz="1800" dirty="0"/>
              <a:t>If applicable, the potential for developing a user-friendly interface for healthcare professionals could facilitate easy access to predictive analytics in clinical settings.</a:t>
            </a:r>
          </a:p>
          <a:p>
            <a:pPr marL="0" indent="0">
              <a:buNone/>
            </a:pPr>
            <a:endParaRPr lang="en-US" sz="1800" dirty="0"/>
          </a:p>
          <a:p>
            <a:pPr marL="0" indent="0">
              <a:buNone/>
            </a:pPr>
            <a:r>
              <a:rPr lang="en-US" sz="1800" dirty="0"/>
              <a:t>Interdisciplinary Collaboration:</a:t>
            </a:r>
          </a:p>
          <a:p>
            <a:pPr marL="0" indent="0">
              <a:buNone/>
            </a:pPr>
            <a:r>
              <a:rPr lang="en-US" sz="1800" dirty="0"/>
              <a:t>The project fosters collaboration between data science and medical fields, highlighting the growing importance of interdisciplinary approaches in healthcare</a:t>
            </a:r>
            <a:endParaRPr lang="en-IN" dirty="0"/>
          </a:p>
        </p:txBody>
      </p:sp>
    </p:spTree>
    <p:extLst>
      <p:ext uri="{BB962C8B-B14F-4D97-AF65-F5344CB8AC3E}">
        <p14:creationId xmlns:p14="http://schemas.microsoft.com/office/powerpoint/2010/main" val="176894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68BE-063C-EE93-F032-5419933B2789}"/>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3E592B54-F33B-CAEF-4D25-27D88B922EAD}"/>
              </a:ext>
            </a:extLst>
          </p:cNvPr>
          <p:cNvSpPr>
            <a:spLocks noGrp="1"/>
          </p:cNvSpPr>
          <p:nvPr>
            <p:ph idx="1"/>
          </p:nvPr>
        </p:nvSpPr>
        <p:spPr/>
        <p:txBody>
          <a:bodyPr/>
          <a:lstStyle/>
          <a:p>
            <a:r>
              <a:rPr lang="en-US"/>
              <a:t>As per our analysis and domain expert consultation we found that the data provided is not large enough to accurately predict the specific disease. To increase the accuracy of prediction we choose to predict in binary format that is whether a patient will have liver disease or not. If liver disease is detected, the patient is recommended to consult a doctor for further investigations,</a:t>
            </a:r>
          </a:p>
        </p:txBody>
      </p:sp>
    </p:spTree>
    <p:extLst>
      <p:ext uri="{BB962C8B-B14F-4D97-AF65-F5344CB8AC3E}">
        <p14:creationId xmlns:p14="http://schemas.microsoft.com/office/powerpoint/2010/main" val="144433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E174-3368-899E-EA76-7D6AF6170A3B}"/>
              </a:ext>
            </a:extLst>
          </p:cNvPr>
          <p:cNvSpPr>
            <a:spLocks noGrp="1"/>
          </p:cNvSpPr>
          <p:nvPr>
            <p:ph type="title"/>
          </p:nvPr>
        </p:nvSpPr>
        <p:spPr/>
        <p:txBody>
          <a:bodyPr>
            <a:normAutofit/>
          </a:bodyPr>
          <a:lstStyle/>
          <a:p>
            <a:r>
              <a:rPr lang="en-IN" altLang="en-US" b="1" u="sng" dirty="0">
                <a:solidFill>
                  <a:srgbClr val="FF0000"/>
                </a:solidFill>
              </a:rPr>
              <a:t>INTRODUCTION  TO  LIVER DISEASE PREDICTION</a:t>
            </a:r>
            <a:endParaRPr lang="en-IN" b="1" u="sng" dirty="0">
              <a:solidFill>
                <a:srgbClr val="FF0000"/>
              </a:solidFill>
            </a:endParaRPr>
          </a:p>
        </p:txBody>
      </p:sp>
      <p:sp>
        <p:nvSpPr>
          <p:cNvPr id="3" name="Content Placeholder 2">
            <a:extLst>
              <a:ext uri="{FF2B5EF4-FFF2-40B4-BE49-F238E27FC236}">
                <a16:creationId xmlns:a16="http://schemas.microsoft.com/office/drawing/2014/main" id="{450B329A-078A-35FF-C080-5A016002AE7B}"/>
              </a:ext>
            </a:extLst>
          </p:cNvPr>
          <p:cNvSpPr>
            <a:spLocks noGrp="1"/>
          </p:cNvSpPr>
          <p:nvPr>
            <p:ph idx="1"/>
          </p:nvPr>
        </p:nvSpPr>
        <p:spPr/>
        <p:txBody>
          <a:bodyPr>
            <a:normAutofit fontScale="92500" lnSpcReduction="10000"/>
          </a:bodyPr>
          <a:lstStyle/>
          <a:p>
            <a:r>
              <a:rPr lang="en-US" sz="1800" dirty="0"/>
              <a:t>Liver classification refers to the process of using data-driven models to differentiate between healthy and unhealthy liver conditions, helping with early detection and diagnosis</a:t>
            </a:r>
          </a:p>
          <a:p>
            <a:r>
              <a:rPr lang="en-US" dirty="0">
                <a:solidFill>
                  <a:srgbClr val="002060"/>
                </a:solidFill>
              </a:rPr>
              <a:t>Importance of Early Diagnosis</a:t>
            </a:r>
          </a:p>
          <a:p>
            <a:r>
              <a:rPr lang="en-US" sz="1800" dirty="0"/>
              <a:t>Liver diseases—including Hepatitis, Fatty Liver, and Cirrhosis—often progress without noticeable symptoms. Early detection is crucial, as it can improve treatment outcomes, lower healthcare costs, and prevent severe complications like liver failure.</a:t>
            </a:r>
          </a:p>
          <a:p>
            <a:r>
              <a:rPr lang="en-US" sz="1800" dirty="0">
                <a:gradFill>
                  <a:gsLst>
                    <a:gs pos="0">
                      <a:srgbClr val="012D86"/>
                    </a:gs>
                    <a:gs pos="100000">
                      <a:srgbClr val="0E2557"/>
                    </a:gs>
                  </a:gsLst>
                  <a:lin scaled="0"/>
                </a:gradFill>
              </a:rPr>
              <a:t>Purpose of the Project</a:t>
            </a:r>
          </a:p>
          <a:p>
            <a:r>
              <a:rPr lang="en-US" sz="1800" dirty="0">
                <a:solidFill>
                  <a:schemeClr val="tx1"/>
                </a:solidFill>
              </a:rPr>
              <a:t>The project aims to develop a machine learning model that classifies liver conditions using patient data. By providing actionable insights, the model will assist healthcare professionals in diagnosing and managing liver diseases more effectively</a:t>
            </a:r>
          </a:p>
          <a:p>
            <a:endParaRPr lang="en-US" dirty="0">
              <a:solidFill>
                <a:srgbClr val="002060"/>
              </a:solidFill>
            </a:endParaRPr>
          </a:p>
          <a:p>
            <a:endParaRPr lang="en-IN" dirty="0"/>
          </a:p>
        </p:txBody>
      </p:sp>
    </p:spTree>
    <p:extLst>
      <p:ext uri="{BB962C8B-B14F-4D97-AF65-F5344CB8AC3E}">
        <p14:creationId xmlns:p14="http://schemas.microsoft.com/office/powerpoint/2010/main" val="4025848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C770AB-1ACB-1A2C-92A5-197C38A55E2C}"/>
              </a:ext>
            </a:extLst>
          </p:cNvPr>
          <p:cNvSpPr/>
          <p:nvPr/>
        </p:nvSpPr>
        <p:spPr>
          <a:xfrm>
            <a:off x="2837468" y="2967335"/>
            <a:ext cx="7390613" cy="1323439"/>
          </a:xfrm>
          <a:prstGeom prst="rect">
            <a:avLst/>
          </a:prstGeom>
          <a:noFill/>
        </p:spPr>
        <p:txBody>
          <a:bodyPr wrap="square" lIns="91440" tIns="45720" rIns="91440" bIns="45720">
            <a:spAutoFit/>
            <a:scene3d>
              <a:camera prst="obliqueBottomLeft"/>
              <a:lightRig rig="threePt" dir="t"/>
            </a:scene3d>
          </a:bodyPr>
          <a:lstStyle/>
          <a:p>
            <a:pPr algn="ctr"/>
            <a:r>
              <a:rPr lang="en-US" sz="8000" b="0" cap="none" spc="0" dirty="0">
                <a:ln w="0">
                  <a:solidFill>
                    <a:sysClr val="windowText" lastClr="000000"/>
                  </a:solidFill>
                </a:ln>
                <a:solidFill>
                  <a:srgbClr val="FF0000"/>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58719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10-19 182421">
            <a:extLst>
              <a:ext uri="{FF2B5EF4-FFF2-40B4-BE49-F238E27FC236}">
                <a16:creationId xmlns:a16="http://schemas.microsoft.com/office/drawing/2014/main" id="{83BEDC1E-A335-8803-74CB-3DA1C7BA78AD}"/>
              </a:ext>
            </a:extLst>
          </p:cNvPr>
          <p:cNvPicPr>
            <a:picLocks noGrp="1" noChangeAspect="1"/>
          </p:cNvPicPr>
          <p:nvPr>
            <p:ph idx="1"/>
          </p:nvPr>
        </p:nvPicPr>
        <p:blipFill>
          <a:blip r:embed="rId2"/>
          <a:srcRect l="7541" t="1663" r="9796"/>
          <a:stretch/>
        </p:blipFill>
        <p:spPr>
          <a:xfrm>
            <a:off x="2667786" y="1253765"/>
            <a:ext cx="9238268" cy="5604235"/>
          </a:xfrm>
          <a:prstGeom prst="rect">
            <a:avLst/>
          </a:prstGeom>
        </p:spPr>
      </p:pic>
      <p:sp>
        <p:nvSpPr>
          <p:cNvPr id="2" name="Title 1">
            <a:extLst>
              <a:ext uri="{FF2B5EF4-FFF2-40B4-BE49-F238E27FC236}">
                <a16:creationId xmlns:a16="http://schemas.microsoft.com/office/drawing/2014/main" id="{7FEDF327-EA3C-070D-B7D5-20B3E78E5657}"/>
              </a:ext>
            </a:extLst>
          </p:cNvPr>
          <p:cNvSpPr>
            <a:spLocks noGrp="1"/>
          </p:cNvSpPr>
          <p:nvPr>
            <p:ph type="title"/>
          </p:nvPr>
        </p:nvSpPr>
        <p:spPr/>
        <p:txBody>
          <a:bodyPr/>
          <a:lstStyle/>
          <a:p>
            <a:r>
              <a:rPr lang="en-IN" b="1" u="sng" dirty="0">
                <a:solidFill>
                  <a:srgbClr val="FF0000"/>
                </a:solidFill>
              </a:rPr>
              <a:t>MODEL FLOWCHART</a:t>
            </a:r>
          </a:p>
        </p:txBody>
      </p:sp>
    </p:spTree>
    <p:extLst>
      <p:ext uri="{BB962C8B-B14F-4D97-AF65-F5344CB8AC3E}">
        <p14:creationId xmlns:p14="http://schemas.microsoft.com/office/powerpoint/2010/main" val="46846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A702-F9C3-7FF4-1C96-BED518C4D4BF}"/>
              </a:ext>
            </a:extLst>
          </p:cNvPr>
          <p:cNvSpPr>
            <a:spLocks noGrp="1"/>
          </p:cNvSpPr>
          <p:nvPr>
            <p:ph type="title"/>
          </p:nvPr>
        </p:nvSpPr>
        <p:spPr>
          <a:xfrm>
            <a:off x="2592925" y="624110"/>
            <a:ext cx="8911687" cy="723923"/>
          </a:xfrm>
        </p:spPr>
        <p:txBody>
          <a:bodyPr/>
          <a:lstStyle/>
          <a:p>
            <a:r>
              <a:rPr lang="en-IN" b="1" u="sng" dirty="0">
                <a:solidFill>
                  <a:srgbClr val="FF0000"/>
                </a:solidFill>
              </a:rPr>
              <a:t>EDA (OVERVIEW)</a:t>
            </a:r>
          </a:p>
        </p:txBody>
      </p:sp>
      <p:sp>
        <p:nvSpPr>
          <p:cNvPr id="3" name="Content Placeholder 2">
            <a:extLst>
              <a:ext uri="{FF2B5EF4-FFF2-40B4-BE49-F238E27FC236}">
                <a16:creationId xmlns:a16="http://schemas.microsoft.com/office/drawing/2014/main" id="{4E3F2F78-DA18-A028-880F-2D3884762D25}"/>
              </a:ext>
            </a:extLst>
          </p:cNvPr>
          <p:cNvSpPr>
            <a:spLocks noGrp="1"/>
          </p:cNvSpPr>
          <p:nvPr>
            <p:ph idx="1"/>
          </p:nvPr>
        </p:nvSpPr>
        <p:spPr>
          <a:xfrm>
            <a:off x="2589212" y="1348033"/>
            <a:ext cx="8915400" cy="4563189"/>
          </a:xfrm>
        </p:spPr>
        <p:txBody>
          <a:bodyPr>
            <a:normAutofit lnSpcReduction="10000"/>
          </a:bodyPr>
          <a:lstStyle/>
          <a:p>
            <a:r>
              <a:rPr lang="en-US" dirty="0">
                <a:solidFill>
                  <a:schemeClr val="accent3"/>
                </a:solidFill>
              </a:rPr>
              <a:t>Dataset Insights:</a:t>
            </a:r>
          </a:p>
          <a:p>
            <a:pPr marL="0" indent="0">
              <a:buNone/>
            </a:pPr>
            <a:r>
              <a:rPr lang="en-IN" altLang="en-US" sz="1800" b="1" dirty="0">
                <a:solidFill>
                  <a:schemeClr val="accent3"/>
                </a:solidFill>
              </a:rPr>
              <a:t>Features:</a:t>
            </a:r>
          </a:p>
          <a:p>
            <a:pPr marL="0" indent="0">
              <a:buNone/>
            </a:pPr>
            <a:r>
              <a:rPr lang="en-IN" altLang="en-US" sz="1800" dirty="0"/>
              <a:t>Continuous: Albumin, Alkaline Phosphatase, Alanine Aminotransferase, etc.</a:t>
            </a:r>
          </a:p>
          <a:p>
            <a:pPr marL="0" indent="0">
              <a:buNone/>
            </a:pPr>
            <a:r>
              <a:rPr lang="en-IN" altLang="en-US" sz="1800" dirty="0"/>
              <a:t>Categorical: Age Bin, Sex (encoded as 0 and 1).</a:t>
            </a:r>
          </a:p>
          <a:p>
            <a:pPr marL="0" indent="0">
              <a:buNone/>
            </a:pPr>
            <a:r>
              <a:rPr lang="en-IN" altLang="en-US" sz="2000" b="1" dirty="0">
                <a:solidFill>
                  <a:schemeClr val="accent3"/>
                </a:solidFill>
              </a:rPr>
              <a:t>Data Cleaning:</a:t>
            </a:r>
          </a:p>
          <a:p>
            <a:pPr marL="0" indent="0">
              <a:buNone/>
            </a:pPr>
            <a:r>
              <a:rPr lang="en-IN" altLang="en-US" sz="1800" dirty="0"/>
              <a:t>Handled missing values using mean imputation.</a:t>
            </a:r>
          </a:p>
          <a:p>
            <a:pPr marL="0" indent="0">
              <a:buNone/>
            </a:pPr>
            <a:r>
              <a:rPr lang="en-IN" altLang="en-US" sz="1800" dirty="0"/>
              <a:t>Encoded categorical variables (Sex: 'm' → 0, 'f' → 1).</a:t>
            </a:r>
          </a:p>
          <a:p>
            <a:pPr marL="0" indent="0">
              <a:buNone/>
            </a:pPr>
            <a:r>
              <a:rPr lang="en-IN" altLang="en-US" sz="1600" b="1" dirty="0">
                <a:solidFill>
                  <a:schemeClr val="accent3"/>
                </a:solidFill>
              </a:rPr>
              <a:t>Key Visualizations:</a:t>
            </a:r>
            <a:endParaRPr lang="en-IN" altLang="en-US" sz="1600" dirty="0">
              <a:solidFill>
                <a:schemeClr val="accent3"/>
              </a:solidFill>
            </a:endParaRPr>
          </a:p>
          <a:p>
            <a:pPr marL="0" indent="0">
              <a:buNone/>
            </a:pPr>
            <a:r>
              <a:rPr lang="en-IN" altLang="en-US" sz="1600" dirty="0"/>
              <a:t>Univariate Analysis:</a:t>
            </a:r>
          </a:p>
          <a:p>
            <a:pPr marL="0" indent="0">
              <a:buNone/>
            </a:pPr>
            <a:r>
              <a:rPr lang="en-IN" altLang="en-US" sz="1600" dirty="0"/>
              <a:t>Histograms for distribution of Albumin, Bilirubin, etc.</a:t>
            </a:r>
          </a:p>
          <a:p>
            <a:pPr marL="0" indent="0">
              <a:buNone/>
            </a:pPr>
            <a:r>
              <a:rPr lang="en-IN" altLang="en-US" sz="1600" dirty="0"/>
              <a:t>Bivariate Analysis:</a:t>
            </a:r>
          </a:p>
          <a:p>
            <a:pPr marL="0" indent="0">
              <a:buNone/>
            </a:pPr>
            <a:r>
              <a:rPr lang="en-IN" altLang="en-US" sz="1600" dirty="0"/>
              <a:t>Correlation heatmap: Key relationships between features.</a:t>
            </a:r>
          </a:p>
          <a:p>
            <a:endParaRPr lang="en-IN" dirty="0"/>
          </a:p>
        </p:txBody>
      </p:sp>
    </p:spTree>
    <p:extLst>
      <p:ext uri="{BB962C8B-B14F-4D97-AF65-F5344CB8AC3E}">
        <p14:creationId xmlns:p14="http://schemas.microsoft.com/office/powerpoint/2010/main" val="30411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0F189-FA25-0CFD-62FE-0B763EA5680D}"/>
              </a:ext>
            </a:extLst>
          </p:cNvPr>
          <p:cNvSpPr>
            <a:spLocks noGrp="1"/>
          </p:cNvSpPr>
          <p:nvPr>
            <p:ph idx="1"/>
          </p:nvPr>
        </p:nvSpPr>
        <p:spPr>
          <a:xfrm>
            <a:off x="1715678" y="348792"/>
            <a:ext cx="10265790" cy="6381946"/>
          </a:xfrm>
        </p:spPr>
        <p:txBody>
          <a:bodyPr/>
          <a:lstStyle/>
          <a:p>
            <a:r>
              <a:rPr lang="en-IN" b="1" u="sng" dirty="0">
                <a:solidFill>
                  <a:srgbClr val="FF0000"/>
                </a:solidFill>
              </a:rPr>
              <a:t>MISSING VALUES BEFORE AND AFTER EDA</a:t>
            </a:r>
          </a:p>
          <a:p>
            <a:pPr marL="0" indent="0">
              <a:buNone/>
            </a:pPr>
            <a:r>
              <a:rPr lang="en-IN" b="1" u="sng" dirty="0">
                <a:solidFill>
                  <a:srgbClr val="FF0000"/>
                </a:solidFill>
              </a:rPr>
              <a:t>BEFORE</a:t>
            </a:r>
            <a:r>
              <a:rPr lang="en-IN" b="1" dirty="0">
                <a:solidFill>
                  <a:srgbClr val="FF0000"/>
                </a:solidFill>
              </a:rPr>
              <a:t>                                                                             </a:t>
            </a:r>
            <a:r>
              <a:rPr lang="en-IN" b="1" u="sng" dirty="0">
                <a:solidFill>
                  <a:srgbClr val="FF0000"/>
                </a:solidFill>
              </a:rPr>
              <a:t>AFTER</a:t>
            </a:r>
          </a:p>
          <a:p>
            <a:endParaRPr lang="en-IN" b="1" u="sng" dirty="0">
              <a:solidFill>
                <a:srgbClr val="FF0000"/>
              </a:solidFill>
            </a:endParaRPr>
          </a:p>
        </p:txBody>
      </p:sp>
      <p:pic>
        <p:nvPicPr>
          <p:cNvPr id="5" name="Picture 4">
            <a:extLst>
              <a:ext uri="{FF2B5EF4-FFF2-40B4-BE49-F238E27FC236}">
                <a16:creationId xmlns:a16="http://schemas.microsoft.com/office/drawing/2014/main" id="{360D3047-A4BB-34C9-B8D7-0B22D8705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678" y="1492723"/>
            <a:ext cx="5344998" cy="4644126"/>
          </a:xfrm>
          <a:prstGeom prst="rect">
            <a:avLst/>
          </a:prstGeom>
        </p:spPr>
      </p:pic>
      <p:pic>
        <p:nvPicPr>
          <p:cNvPr id="7" name="Picture 6">
            <a:extLst>
              <a:ext uri="{FF2B5EF4-FFF2-40B4-BE49-F238E27FC236}">
                <a16:creationId xmlns:a16="http://schemas.microsoft.com/office/drawing/2014/main" id="{E48983D7-E020-3459-DD20-63DCC2E88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676" y="1492724"/>
            <a:ext cx="4725644" cy="4644126"/>
          </a:xfrm>
          <a:prstGeom prst="rect">
            <a:avLst/>
          </a:prstGeom>
        </p:spPr>
      </p:pic>
    </p:spTree>
    <p:extLst>
      <p:ext uri="{BB962C8B-B14F-4D97-AF65-F5344CB8AC3E}">
        <p14:creationId xmlns:p14="http://schemas.microsoft.com/office/powerpoint/2010/main" val="403598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A875D-9D81-0AE7-2559-C6CE5B043BF1}"/>
              </a:ext>
            </a:extLst>
          </p:cNvPr>
          <p:cNvSpPr>
            <a:spLocks noGrp="1"/>
          </p:cNvSpPr>
          <p:nvPr>
            <p:ph idx="1"/>
          </p:nvPr>
        </p:nvSpPr>
        <p:spPr>
          <a:xfrm>
            <a:off x="1779639" y="422787"/>
            <a:ext cx="10412361" cy="6435213"/>
          </a:xfrm>
        </p:spPr>
        <p:txBody>
          <a:bodyPr/>
          <a:lstStyle/>
          <a:p>
            <a:r>
              <a:rPr lang="en-IN" b="1" u="sng" dirty="0">
                <a:solidFill>
                  <a:srgbClr val="FF0000"/>
                </a:solidFill>
              </a:rPr>
              <a:t>OUTLIERS BEFORE AND AFTER EDA</a:t>
            </a:r>
          </a:p>
          <a:p>
            <a:pPr marL="0" indent="0">
              <a:buNone/>
            </a:pPr>
            <a:endParaRPr lang="en-IN" b="1" u="sng" dirty="0">
              <a:solidFill>
                <a:srgbClr val="FF0000"/>
              </a:solidFill>
            </a:endParaRPr>
          </a:p>
          <a:p>
            <a:pPr marL="0" indent="0">
              <a:buNone/>
            </a:pPr>
            <a:r>
              <a:rPr lang="en-IN" b="1" u="sng" dirty="0">
                <a:solidFill>
                  <a:srgbClr val="FF0000"/>
                </a:solidFill>
              </a:rPr>
              <a:t>BEFORE</a:t>
            </a:r>
          </a:p>
        </p:txBody>
      </p:sp>
      <p:pic>
        <p:nvPicPr>
          <p:cNvPr id="5" name="Picture 4">
            <a:extLst>
              <a:ext uri="{FF2B5EF4-FFF2-40B4-BE49-F238E27FC236}">
                <a16:creationId xmlns:a16="http://schemas.microsoft.com/office/drawing/2014/main" id="{532F1A3D-B469-A365-F503-042E908C0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640" y="1612490"/>
            <a:ext cx="10255044" cy="4896465"/>
          </a:xfrm>
          <a:prstGeom prst="rect">
            <a:avLst/>
          </a:prstGeom>
        </p:spPr>
      </p:pic>
    </p:spTree>
    <p:extLst>
      <p:ext uri="{BB962C8B-B14F-4D97-AF65-F5344CB8AC3E}">
        <p14:creationId xmlns:p14="http://schemas.microsoft.com/office/powerpoint/2010/main" val="185257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9182C-BFEC-5C9B-9FC5-69AB617173B8}"/>
              </a:ext>
            </a:extLst>
          </p:cNvPr>
          <p:cNvSpPr>
            <a:spLocks noGrp="1"/>
          </p:cNvSpPr>
          <p:nvPr>
            <p:ph idx="1"/>
          </p:nvPr>
        </p:nvSpPr>
        <p:spPr>
          <a:xfrm>
            <a:off x="1789471" y="314631"/>
            <a:ext cx="10274709" cy="6420465"/>
          </a:xfrm>
        </p:spPr>
        <p:txBody>
          <a:bodyPr/>
          <a:lstStyle/>
          <a:p>
            <a:pPr marL="0" indent="0">
              <a:buNone/>
            </a:pPr>
            <a:r>
              <a:rPr lang="en-IN" b="1" u="sng" dirty="0">
                <a:solidFill>
                  <a:srgbClr val="FF0000"/>
                </a:solidFill>
              </a:rPr>
              <a:t>AFTER</a:t>
            </a:r>
          </a:p>
          <a:p>
            <a:pPr marL="0" indent="0">
              <a:buNone/>
            </a:pPr>
            <a:endParaRPr lang="en-IN" b="1" u="sng" dirty="0">
              <a:solidFill>
                <a:srgbClr val="FF0000"/>
              </a:solidFill>
            </a:endParaRPr>
          </a:p>
          <a:p>
            <a:pPr marL="0" indent="0">
              <a:buNone/>
            </a:pPr>
            <a:endParaRPr lang="en-IN" b="1" u="sng" dirty="0">
              <a:solidFill>
                <a:srgbClr val="FF0000"/>
              </a:solidFill>
            </a:endParaRPr>
          </a:p>
        </p:txBody>
      </p:sp>
      <p:pic>
        <p:nvPicPr>
          <p:cNvPr id="5" name="Picture 4">
            <a:extLst>
              <a:ext uri="{FF2B5EF4-FFF2-40B4-BE49-F238E27FC236}">
                <a16:creationId xmlns:a16="http://schemas.microsoft.com/office/drawing/2014/main" id="{67E375AC-0730-EBE3-A173-3B61778BD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28" y="1135181"/>
            <a:ext cx="10196051" cy="5408188"/>
          </a:xfrm>
          <a:prstGeom prst="rect">
            <a:avLst/>
          </a:prstGeom>
        </p:spPr>
      </p:pic>
    </p:spTree>
    <p:extLst>
      <p:ext uri="{BB962C8B-B14F-4D97-AF65-F5344CB8AC3E}">
        <p14:creationId xmlns:p14="http://schemas.microsoft.com/office/powerpoint/2010/main" val="61162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21F6-529D-B2D9-4993-7962CE2C5FC1}"/>
              </a:ext>
            </a:extLst>
          </p:cNvPr>
          <p:cNvSpPr>
            <a:spLocks noGrp="1"/>
          </p:cNvSpPr>
          <p:nvPr>
            <p:ph type="title"/>
          </p:nvPr>
        </p:nvSpPr>
        <p:spPr>
          <a:xfrm>
            <a:off x="2592925" y="624110"/>
            <a:ext cx="8911687" cy="639082"/>
          </a:xfrm>
        </p:spPr>
        <p:txBody>
          <a:bodyPr>
            <a:normAutofit fontScale="90000"/>
          </a:bodyPr>
          <a:lstStyle/>
          <a:p>
            <a:r>
              <a:rPr lang="en-US" b="1" u="sng" dirty="0">
                <a:solidFill>
                  <a:srgbClr val="FF0000"/>
                </a:solidFill>
              </a:rPr>
              <a:t>Model Building Key Points</a:t>
            </a:r>
            <a:endParaRPr lang="en-IN" b="1" u="sng" dirty="0">
              <a:solidFill>
                <a:srgbClr val="FF0000"/>
              </a:solidFill>
            </a:endParaRPr>
          </a:p>
        </p:txBody>
      </p:sp>
      <p:sp>
        <p:nvSpPr>
          <p:cNvPr id="3" name="Content Placeholder 2">
            <a:extLst>
              <a:ext uri="{FF2B5EF4-FFF2-40B4-BE49-F238E27FC236}">
                <a16:creationId xmlns:a16="http://schemas.microsoft.com/office/drawing/2014/main" id="{223E0B19-834F-373A-FC0D-F7702B12F101}"/>
              </a:ext>
            </a:extLst>
          </p:cNvPr>
          <p:cNvSpPr>
            <a:spLocks noGrp="1"/>
          </p:cNvSpPr>
          <p:nvPr>
            <p:ph idx="1"/>
          </p:nvPr>
        </p:nvSpPr>
        <p:spPr>
          <a:xfrm>
            <a:off x="2589212" y="1263192"/>
            <a:ext cx="8915400" cy="4648030"/>
          </a:xfrm>
        </p:spPr>
        <p:txBody>
          <a:bodyPr>
            <a:normAutofit/>
          </a:bodyPr>
          <a:lstStyle/>
          <a:p>
            <a:pPr>
              <a:buFont typeface="Wingdings" panose="05000000000000000000" pitchFamily="2" charset="2"/>
              <a:buChar char="Ø"/>
            </a:pPr>
            <a:r>
              <a:rPr lang="en-US" sz="1800" b="1" u="sng" dirty="0">
                <a:solidFill>
                  <a:schemeClr val="accent3"/>
                </a:solidFill>
              </a:rPr>
              <a:t>Model Selection &amp; Training:</a:t>
            </a:r>
          </a:p>
          <a:p>
            <a:pPr>
              <a:buFont typeface="Arial" panose="020B0604020202020204" pitchFamily="34" charset="0"/>
              <a:buChar char="•"/>
            </a:pPr>
            <a:r>
              <a:rPr lang="en-US" sz="1800" dirty="0"/>
              <a:t>Consider classification algorithms:</a:t>
            </a:r>
          </a:p>
          <a:p>
            <a:pPr>
              <a:buFont typeface="Arial" panose="020B0604020202020204" pitchFamily="34" charset="0"/>
              <a:buChar char="•"/>
            </a:pPr>
            <a:r>
              <a:rPr lang="en-US" sz="1800" dirty="0"/>
              <a:t>KNN</a:t>
            </a:r>
          </a:p>
          <a:p>
            <a:pPr>
              <a:buFont typeface="Arial" panose="020B0604020202020204" pitchFamily="34" charset="0"/>
              <a:buChar char="•"/>
            </a:pPr>
            <a:r>
              <a:rPr lang="en-US" sz="1800" dirty="0"/>
              <a:t>SVM</a:t>
            </a:r>
          </a:p>
          <a:p>
            <a:pPr>
              <a:buFont typeface="Arial" panose="020B0604020202020204" pitchFamily="34" charset="0"/>
              <a:buChar char="•"/>
            </a:pPr>
            <a:r>
              <a:rPr lang="en-US" sz="1800" dirty="0"/>
              <a:t>Random Forest</a:t>
            </a:r>
          </a:p>
          <a:p>
            <a:pPr>
              <a:buFont typeface="Arial" panose="020B0604020202020204" pitchFamily="34" charset="0"/>
              <a:buChar char="•"/>
            </a:pPr>
            <a:r>
              <a:rPr lang="en-US" sz="1800" dirty="0"/>
              <a:t>Gradient Boosting</a:t>
            </a:r>
          </a:p>
          <a:p>
            <a:pPr>
              <a:buFont typeface="Arial" panose="020B0604020202020204" pitchFamily="34" charset="0"/>
              <a:buChar char="•"/>
            </a:pPr>
            <a:r>
              <a:rPr lang="en-US" sz="1800" dirty="0"/>
              <a:t>Train models on training data and validate on a separate set.</a:t>
            </a:r>
          </a:p>
          <a:p>
            <a:endParaRPr lang="en-US" sz="1800" dirty="0"/>
          </a:p>
          <a:p>
            <a:pPr>
              <a:buFont typeface="Wingdings" panose="05000000000000000000" pitchFamily="2" charset="2"/>
              <a:buChar char="Ø"/>
            </a:pPr>
            <a:r>
              <a:rPr lang="en-US" sz="1800" b="1" u="sng" dirty="0">
                <a:solidFill>
                  <a:schemeClr val="accent3"/>
                </a:solidFill>
              </a:rPr>
              <a:t>Hyperparameter Tuning:</a:t>
            </a:r>
          </a:p>
          <a:p>
            <a:pPr>
              <a:buFont typeface="Arial" panose="020B0604020202020204" pitchFamily="34" charset="0"/>
              <a:buChar char="•"/>
            </a:pPr>
            <a:r>
              <a:rPr lang="en-US" sz="1800" dirty="0"/>
              <a:t>Use Grid Search or Random Search to optimize parameters.</a:t>
            </a:r>
          </a:p>
          <a:p>
            <a:pPr>
              <a:buFont typeface="Arial" panose="020B0604020202020204" pitchFamily="34" charset="0"/>
              <a:buChar char="•"/>
            </a:pPr>
            <a:r>
              <a:rPr lang="en-US" sz="1800" dirty="0"/>
              <a:t>Implement cross-validation for robustness.</a:t>
            </a:r>
          </a:p>
          <a:p>
            <a:endParaRPr lang="en-IN" dirty="0"/>
          </a:p>
        </p:txBody>
      </p:sp>
    </p:spTree>
    <p:extLst>
      <p:ext uri="{BB962C8B-B14F-4D97-AF65-F5344CB8AC3E}">
        <p14:creationId xmlns:p14="http://schemas.microsoft.com/office/powerpoint/2010/main" val="316586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DAC4D-627A-A7C4-0A88-4D77EA883E2A}"/>
              </a:ext>
            </a:extLst>
          </p:cNvPr>
          <p:cNvSpPr>
            <a:spLocks noGrp="1"/>
          </p:cNvSpPr>
          <p:nvPr>
            <p:ph idx="1"/>
          </p:nvPr>
        </p:nvSpPr>
        <p:spPr>
          <a:xfrm>
            <a:off x="2589212" y="537328"/>
            <a:ext cx="9232000" cy="5957740"/>
          </a:xfrm>
        </p:spPr>
        <p:txBody>
          <a:bodyPr>
            <a:normAutofit/>
          </a:bodyPr>
          <a:lstStyle/>
          <a:p>
            <a:pPr>
              <a:buFont typeface="Wingdings" panose="05000000000000000000" pitchFamily="2" charset="2"/>
              <a:buChar char="Ø"/>
            </a:pPr>
            <a:r>
              <a:rPr lang="en-US" sz="1800" b="1" dirty="0">
                <a:sym typeface="+mn-ea"/>
              </a:rPr>
              <a:t> </a:t>
            </a:r>
            <a:r>
              <a:rPr lang="en-US" sz="1800" b="1" u="sng" dirty="0">
                <a:solidFill>
                  <a:schemeClr val="accent3"/>
                </a:solidFill>
                <a:sym typeface="+mn-ea"/>
              </a:rPr>
              <a:t>Model Evaluation:</a:t>
            </a:r>
            <a:endParaRPr lang="en-US" sz="1800" b="1" u="sng" dirty="0">
              <a:solidFill>
                <a:schemeClr val="accent3"/>
              </a:solidFill>
            </a:endParaRPr>
          </a:p>
          <a:p>
            <a:pPr>
              <a:buFont typeface="Arial" panose="020B0604020202020204" pitchFamily="34" charset="0"/>
              <a:buChar char="•"/>
            </a:pPr>
            <a:r>
              <a:rPr lang="en-US" sz="1800" dirty="0">
                <a:sym typeface="+mn-ea"/>
              </a:rPr>
              <a:t>Metrics to consider: </a:t>
            </a:r>
            <a:endParaRPr lang="en-US" sz="1800" dirty="0"/>
          </a:p>
          <a:p>
            <a:pPr>
              <a:buFont typeface="Arial" panose="020B0604020202020204" pitchFamily="34" charset="0"/>
              <a:buChar char="•"/>
            </a:pPr>
            <a:r>
              <a:rPr lang="en-US" sz="1800" dirty="0">
                <a:sym typeface="+mn-ea"/>
              </a:rPr>
              <a:t>Accuracy, Precision, Recall, F1 Score, ROC-AUC.</a:t>
            </a:r>
            <a:endParaRPr lang="en-US" sz="1800" dirty="0"/>
          </a:p>
          <a:p>
            <a:pPr>
              <a:buFont typeface="Arial" panose="020B0604020202020204" pitchFamily="34" charset="0"/>
              <a:buChar char="•"/>
            </a:pPr>
            <a:r>
              <a:rPr lang="en-US" sz="1800" dirty="0">
                <a:sym typeface="+mn-ea"/>
              </a:rPr>
              <a:t>Visualize performance using confusion matrices.</a:t>
            </a:r>
            <a:endParaRPr lang="en-US" sz="1800" dirty="0"/>
          </a:p>
          <a:p>
            <a:pPr>
              <a:buFont typeface="Arial" panose="020B0604020202020204" pitchFamily="34" charset="0"/>
              <a:buChar char="•"/>
            </a:pPr>
            <a:endParaRPr lang="en-US" sz="1800" dirty="0">
              <a:sym typeface="+mn-ea"/>
            </a:endParaRPr>
          </a:p>
          <a:p>
            <a:pPr>
              <a:buFont typeface="Wingdings" panose="05000000000000000000" pitchFamily="2" charset="2"/>
              <a:buChar char="Ø"/>
            </a:pPr>
            <a:r>
              <a:rPr lang="en-US" sz="1800" b="1" u="sng" dirty="0">
                <a:solidFill>
                  <a:schemeClr val="accent3"/>
                </a:solidFill>
                <a:sym typeface="+mn-ea"/>
              </a:rPr>
              <a:t>Compare Models:</a:t>
            </a:r>
            <a:endParaRPr lang="en-US" sz="1800" dirty="0"/>
          </a:p>
          <a:p>
            <a:pPr>
              <a:buFont typeface="Arial" panose="020B0604020202020204" pitchFamily="34" charset="0"/>
              <a:buChar char="•"/>
            </a:pPr>
            <a:r>
              <a:rPr lang="en-US" sz="1800" dirty="0">
                <a:sym typeface="+mn-ea"/>
              </a:rPr>
              <a:t>Summarize metrics to select the best-performing model.</a:t>
            </a:r>
            <a:endParaRPr lang="en-US" sz="1800" dirty="0"/>
          </a:p>
          <a:p>
            <a:pPr>
              <a:buFont typeface="Arial" panose="020B0604020202020204" pitchFamily="34" charset="0"/>
              <a:buChar char="•"/>
            </a:pPr>
            <a:r>
              <a:rPr lang="en-US" sz="1800" dirty="0">
                <a:sym typeface="+mn-ea"/>
              </a:rPr>
              <a:t>Consider ensemble methods if needed.</a:t>
            </a:r>
          </a:p>
          <a:p>
            <a:pPr>
              <a:buFont typeface="Arial" panose="020B0604020202020204" pitchFamily="34" charset="0"/>
              <a:buChar char="•"/>
            </a:pPr>
            <a:endParaRPr lang="en-US" sz="1800" dirty="0"/>
          </a:p>
          <a:p>
            <a:pPr>
              <a:buFont typeface="Wingdings" panose="05000000000000000000" pitchFamily="2" charset="2"/>
              <a:buChar char="Ø"/>
            </a:pPr>
            <a:r>
              <a:rPr lang="en-US" sz="1800" b="1" u="sng" dirty="0">
                <a:solidFill>
                  <a:schemeClr val="accent3"/>
                </a:solidFill>
                <a:sym typeface="+mn-ea"/>
              </a:rPr>
              <a:t>Final Model Selection:</a:t>
            </a:r>
            <a:endParaRPr lang="en-US" sz="1800" dirty="0"/>
          </a:p>
          <a:p>
            <a:pPr>
              <a:buFont typeface="Arial" panose="020B0604020202020204" pitchFamily="34" charset="0"/>
              <a:buChar char="•"/>
            </a:pPr>
            <a:r>
              <a:rPr lang="en-US" sz="1800" dirty="0">
                <a:sym typeface="+mn-ea"/>
              </a:rPr>
              <a:t>Select the optimal model for deployment and reporting.</a:t>
            </a:r>
          </a:p>
          <a:p>
            <a:pPr>
              <a:buFont typeface="Arial" panose="020B0604020202020204" pitchFamily="34" charset="0"/>
              <a:buChar char="•"/>
            </a:pPr>
            <a:endParaRPr lang="en-US" sz="1800" dirty="0"/>
          </a:p>
          <a:p>
            <a:pPr>
              <a:buFont typeface="Wingdings" panose="05000000000000000000" pitchFamily="2" charset="2"/>
              <a:buChar char="Ø"/>
            </a:pPr>
            <a:r>
              <a:rPr lang="en-US" sz="1800" dirty="0">
                <a:sym typeface="+mn-ea"/>
              </a:rPr>
              <a:t> </a:t>
            </a:r>
            <a:r>
              <a:rPr lang="en-US" sz="1800" b="1" u="sng" dirty="0">
                <a:solidFill>
                  <a:schemeClr val="accent3"/>
                </a:solidFill>
                <a:sym typeface="+mn-ea"/>
              </a:rPr>
              <a:t>Iterate &amp; Improve:</a:t>
            </a:r>
            <a:endParaRPr lang="en-US" sz="1800" b="1" u="sng" dirty="0">
              <a:solidFill>
                <a:schemeClr val="accent3"/>
              </a:solidFill>
            </a:endParaRPr>
          </a:p>
          <a:p>
            <a:pPr>
              <a:buFont typeface="Arial" panose="020B0604020202020204" pitchFamily="34" charset="0"/>
              <a:buChar char="•"/>
            </a:pPr>
            <a:r>
              <a:rPr lang="en-US" sz="1800" dirty="0">
                <a:sym typeface="+mn-ea"/>
              </a:rPr>
              <a:t>Refine preprocessing, model choice, and tuning for better performance.</a:t>
            </a:r>
            <a:endParaRPr lang="en-US" sz="1800" dirty="0"/>
          </a:p>
          <a:p>
            <a:endParaRPr lang="en-IN" dirty="0"/>
          </a:p>
        </p:txBody>
      </p:sp>
    </p:spTree>
    <p:extLst>
      <p:ext uri="{BB962C8B-B14F-4D97-AF65-F5344CB8AC3E}">
        <p14:creationId xmlns:p14="http://schemas.microsoft.com/office/powerpoint/2010/main" val="37080092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1350</TotalTime>
  <Words>1327</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Wisp</vt:lpstr>
      <vt:lpstr>LIVER DISEASE CLASSIFICATION</vt:lpstr>
      <vt:lpstr>INTRODUCTION  TO  LIVER DISEASE PREDICTION</vt:lpstr>
      <vt:lpstr>MODEL FLOWCHART</vt:lpstr>
      <vt:lpstr>EDA (OVERVIEW)</vt:lpstr>
      <vt:lpstr>PowerPoint Presentation</vt:lpstr>
      <vt:lpstr>PowerPoint Presentation</vt:lpstr>
      <vt:lpstr>PowerPoint Presentation</vt:lpstr>
      <vt:lpstr>Model Building Key Points</vt:lpstr>
      <vt:lpstr>PowerPoint Presentation</vt:lpstr>
      <vt:lpstr>MODELS AND THEIR ACCURACY</vt:lpstr>
      <vt:lpstr>RESULT</vt:lpstr>
      <vt:lpstr>Deployment of Liver classification project </vt:lpstr>
      <vt:lpstr>Front Page of deployment </vt:lpstr>
      <vt:lpstr>Prediction page 2</vt:lpstr>
      <vt:lpstr>Navigation page </vt:lpstr>
      <vt:lpstr>CHALLENGES</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CLASSIFICATION</dc:title>
  <dc:creator>Amit kumar Singh</dc:creator>
  <cp:lastModifiedBy>Siddha Regilla</cp:lastModifiedBy>
  <cp:revision>11</cp:revision>
  <dcterms:created xsi:type="dcterms:W3CDTF">2024-10-19T14:39:09Z</dcterms:created>
  <dcterms:modified xsi:type="dcterms:W3CDTF">2024-10-24T08:13:25Z</dcterms:modified>
</cp:coreProperties>
</file>