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1"/>
  </p:notesMasterIdLst>
  <p:sldIdLst>
    <p:sldId id="260" r:id="rId2"/>
    <p:sldId id="257" r:id="rId3"/>
    <p:sldId id="259" r:id="rId4"/>
    <p:sldId id="263" r:id="rId5"/>
    <p:sldId id="264" r:id="rId6"/>
    <p:sldId id="265" r:id="rId7"/>
    <p:sldId id="261" r:id="rId8"/>
    <p:sldId id="25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A8336-1A4A-4D39-8188-845A5C2FFAC4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B0121-157B-4398-9235-C5F682ED4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75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A0BD0D-CA34-47E8-8957-4408699A455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04843C-0C2C-4BF4-A721-F6B4443D240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7154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0D-CA34-47E8-8957-4408699A455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43C-0C2C-4BF4-A721-F6B4443D2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76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0D-CA34-47E8-8957-4408699A455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43C-0C2C-4BF4-A721-F6B4443D2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6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738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458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67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0D-CA34-47E8-8957-4408699A455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43C-0C2C-4BF4-A721-F6B4443D2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10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0D-CA34-47E8-8957-4408699A455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43C-0C2C-4BF4-A721-F6B4443D240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737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0D-CA34-47E8-8957-4408699A455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43C-0C2C-4BF4-A721-F6B4443D2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58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0D-CA34-47E8-8957-4408699A455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43C-0C2C-4BF4-A721-F6B4443D2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48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0D-CA34-47E8-8957-4408699A455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43C-0C2C-4BF4-A721-F6B4443D2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43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0D-CA34-47E8-8957-4408699A455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43C-0C2C-4BF4-A721-F6B4443D2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8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0D-CA34-47E8-8957-4408699A455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43C-0C2C-4BF4-A721-F6B4443D2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39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0D-CA34-47E8-8957-4408699A455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43C-0C2C-4BF4-A721-F6B4443D2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83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CA0BD0D-CA34-47E8-8957-4408699A455C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04843C-0C2C-4BF4-A721-F6B4443D2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638834" y="1254339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IN" sz="6600" b="1" dirty="0">
                <a:solidFill>
                  <a:srgbClr val="2524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IN" sz="6600" b="1" dirty="0">
                <a:solidFill>
                  <a:srgbClr val="E66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Data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71297-DFDD-C065-F1C2-726BD7A0D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82" y="5145297"/>
            <a:ext cx="2364704" cy="11806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is a global e-commerce giant, offering millions of products for online purchase. It has grown beyond retail, providing cloud computing services and developing smart home devices.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management has gained importance to meet increasing competition and the need for improved methods of distribution to reduce cost and to increase profits.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Contains the Sales-trend for month-wise, year-wise, yearly month-wise and key metrics and factors that show the meaningful relationships between the attributes.</a:t>
            </a:r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0" y="6477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06/04/2024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 txBox="1">
            <a:spLocks noGrp="1"/>
          </p:cNvSpPr>
          <p:nvPr>
            <p:ph type="body" idx="1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2"/>
          </p:nvPr>
        </p:nvSpPr>
        <p:spPr>
          <a:xfrm flipH="1">
            <a:off x="0" y="1753435"/>
            <a:ext cx="12192000" cy="42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Per Country.</a:t>
            </a:r>
            <a:endParaRPr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-I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Per Country.</a:t>
            </a:r>
            <a:endParaRPr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-I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Cost Per Country.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-I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 Sold Per Item.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-I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Making Cost Per Item.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-I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Selling Price Per Item.</a:t>
            </a:r>
            <a:endParaRPr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DB0208-0908-5486-C215-D7247EEAD485}"/>
              </a:ext>
            </a:extLst>
          </p:cNvPr>
          <p:cNvSpPr txBox="1">
            <a:spLocks/>
          </p:cNvSpPr>
          <p:nvPr/>
        </p:nvSpPr>
        <p:spPr>
          <a:xfrm>
            <a:off x="1167492" y="221530"/>
            <a:ext cx="9779183" cy="98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KPIs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9E38A-6165-3043-E7DB-0AA385F83429}"/>
              </a:ext>
            </a:extLst>
          </p:cNvPr>
          <p:cNvSpPr txBox="1"/>
          <p:nvPr/>
        </p:nvSpPr>
        <p:spPr>
          <a:xfrm>
            <a:off x="0" y="6550223"/>
            <a:ext cx="6136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06/04/2024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D762-FE3E-A7E7-05FE-224AEDEE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21530"/>
            <a:ext cx="9779183" cy="98510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9779A-179C-9743-7A01-75A95025A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74277"/>
            <a:ext cx="12192000" cy="4458878"/>
          </a:xfrm>
        </p:spPr>
        <p:txBody>
          <a:bodyPr/>
          <a:lstStyle/>
          <a:p>
            <a:pPr marL="5715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Conducted minor adjustments to enhance data cleanliness. Employed basic Excel functions to rectify date formatting discrepancies.</a:t>
            </a:r>
          </a:p>
          <a:p>
            <a:pPr marL="5715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Processing: Organized and refined columns within the Excel sheet, eliminating any null entries for improved data integrity.</a:t>
            </a:r>
          </a:p>
          <a:p>
            <a:pPr marL="5715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 Extracted key performance indicators (KPIs) from the Excel dataset to unveil valuable insights.</a:t>
            </a:r>
          </a:p>
          <a:p>
            <a:pPr marL="5715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Visualization/Dashboard Creation: Leveraged Microsoft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 to create visually compelling representations of the data, facilitating comprehensive data interpretation and decision-making.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D9142-6A84-9E4D-F16D-58E002F115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ECFB6-4B96-FAC8-A8E1-352C340268DF}"/>
              </a:ext>
            </a:extLst>
          </p:cNvPr>
          <p:cNvSpPr txBox="1"/>
          <p:nvPr/>
        </p:nvSpPr>
        <p:spPr>
          <a:xfrm>
            <a:off x="0" y="6538912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06/04/2024</a:t>
            </a:r>
          </a:p>
        </p:txBody>
      </p:sp>
    </p:spTree>
    <p:extLst>
      <p:ext uri="{BB962C8B-B14F-4D97-AF65-F5344CB8AC3E}">
        <p14:creationId xmlns:p14="http://schemas.microsoft.com/office/powerpoint/2010/main" val="246976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B7CEA-4F84-C610-37C1-494DACF46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06563"/>
            <a:ext cx="12192000" cy="4649787"/>
          </a:xfrm>
        </p:spPr>
        <p:txBody>
          <a:bodyPr/>
          <a:lstStyle/>
          <a:p>
            <a:pPr marL="5715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my analysis, I found that the total revenue amounted was $137.35 million, with a total profit of $44.17 million and a total cost of $93.18 million. The average profit margin and unit price is calculated at $32.16 and $276.76, respectively.</a:t>
            </a:r>
          </a:p>
          <a:p>
            <a:pPr marL="5715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Among product categories, "Cosmetics" emerged as the highest-selling category, while "Fruits" recorded the lowest sales.</a:t>
            </a:r>
          </a:p>
          <a:p>
            <a:pPr marL="5715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Notably, the year 2012 witnessed the highest sales revenue, totaling $31.90 million. </a:t>
            </a:r>
          </a:p>
          <a:p>
            <a:pPr marL="5715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 the Sub-Saharan Africa region, sales peaked at $39.67 million, with the "Office Supplies" category contributing approximately $10.5 million in revenue. This indicates an opportunity to expand operations in underserved areas within Sub-Saharan Africa, particularly for "Office Supplies."</a:t>
            </a:r>
          </a:p>
          <a:p>
            <a:pPr marL="228600" indent="0"/>
            <a:endParaRPr lang="en-IN" sz="1400" dirty="0">
              <a:solidFill>
                <a:schemeClr val="tx1"/>
              </a:solidFill>
              <a:latin typeface="Google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07C15-8A67-D48B-1083-8B47F563E5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26170A-8520-D445-CBF5-F24D1C2FC0F2}"/>
              </a:ext>
            </a:extLst>
          </p:cNvPr>
          <p:cNvSpPr txBox="1">
            <a:spLocks/>
          </p:cNvSpPr>
          <p:nvPr/>
        </p:nvSpPr>
        <p:spPr>
          <a:xfrm>
            <a:off x="1167492" y="221530"/>
            <a:ext cx="9779183" cy="98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Report / 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B04979-717F-A6E8-D906-C0C86A0A81C2}"/>
              </a:ext>
            </a:extLst>
          </p:cNvPr>
          <p:cNvSpPr txBox="1"/>
          <p:nvPr/>
        </p:nvSpPr>
        <p:spPr>
          <a:xfrm>
            <a:off x="0" y="6538912"/>
            <a:ext cx="61274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06/04/2024</a:t>
            </a:r>
          </a:p>
        </p:txBody>
      </p:sp>
    </p:spTree>
    <p:extLst>
      <p:ext uri="{BB962C8B-B14F-4D97-AF65-F5344CB8AC3E}">
        <p14:creationId xmlns:p14="http://schemas.microsoft.com/office/powerpoint/2010/main" val="353616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B7CEA-4F84-C610-37C1-494DACF46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06563"/>
            <a:ext cx="12192000" cy="4649787"/>
          </a:xfrm>
        </p:spPr>
        <p:txBody>
          <a:bodyPr/>
          <a:lstStyle/>
          <a:p>
            <a:pPr marL="5715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my analysis revealed a significant demand for the “Cosmetics” category products among European consumers, resulting in the highest profit generation of $11.08 million. Hence, initiating targeted marketing campaigns promoting cosmetic products could further capitalize on this trend.</a:t>
            </a:r>
          </a:p>
          <a:p>
            <a:pPr marL="5715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Conversely, the "Fruits" category experienced the lowest sales across all regions. To address this, I recommend launching marketing initiatives highlighting the freshness and quality of Amazon's fruit offerings, thereby enhancing the profit-to-cost ratio.</a:t>
            </a:r>
          </a:p>
          <a:p>
            <a:pPr marL="228600" indent="0"/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07C15-8A67-D48B-1083-8B47F563E5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26170A-8520-D445-CBF5-F24D1C2FC0F2}"/>
              </a:ext>
            </a:extLst>
          </p:cNvPr>
          <p:cNvSpPr txBox="1">
            <a:spLocks/>
          </p:cNvSpPr>
          <p:nvPr/>
        </p:nvSpPr>
        <p:spPr>
          <a:xfrm>
            <a:off x="1167492" y="221530"/>
            <a:ext cx="9779183" cy="98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/ 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B04979-717F-A6E8-D906-C0C86A0A81C2}"/>
              </a:ext>
            </a:extLst>
          </p:cNvPr>
          <p:cNvSpPr txBox="1"/>
          <p:nvPr/>
        </p:nvSpPr>
        <p:spPr>
          <a:xfrm>
            <a:off x="0" y="6538912"/>
            <a:ext cx="61274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06/04/2024</a:t>
            </a:r>
          </a:p>
        </p:txBody>
      </p:sp>
    </p:spTree>
    <p:extLst>
      <p:ext uri="{BB962C8B-B14F-4D97-AF65-F5344CB8AC3E}">
        <p14:creationId xmlns:p14="http://schemas.microsoft.com/office/powerpoint/2010/main" val="75766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1/1/2023</a:t>
            </a:r>
            <a:endParaRPr dirty="0"/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 TITLE</a:t>
            </a:r>
            <a:endParaRPr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EB11D93-694B-1D96-A6D7-0CB3FACD4061}"/>
              </a:ext>
            </a:extLst>
          </p:cNvPr>
          <p:cNvSpPr txBox="1">
            <a:spLocks/>
          </p:cNvSpPr>
          <p:nvPr/>
        </p:nvSpPr>
        <p:spPr>
          <a:xfrm>
            <a:off x="1167493" y="136525"/>
            <a:ext cx="9779183" cy="98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" descr="Add-in content for Microsoft Power BI.">
                <a:extLst>
                  <a:ext uri="{FF2B5EF4-FFF2-40B4-BE49-F238E27FC236}">
                    <a16:creationId xmlns:a16="http://schemas.microsoft.com/office/drawing/2014/main" id="{3BCC324A-581A-6C6B-BEEF-55C931A5C5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5745980"/>
                  </p:ext>
                </p:extLst>
              </p:nvPr>
            </p:nvGraphicFramePr>
            <p:xfrm>
              <a:off x="381000" y="1350930"/>
              <a:ext cx="10128528" cy="50054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Add-in" descr="Add-in content for Microsoft Power BI.">
                <a:extLst>
                  <a:ext uri="{FF2B5EF4-FFF2-40B4-BE49-F238E27FC236}">
                    <a16:creationId xmlns:a16="http://schemas.microsoft.com/office/drawing/2014/main" id="{3BCC324A-581A-6C6B-BEEF-55C931A5C5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00" y="1350930"/>
                <a:ext cx="10128528" cy="50054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E5F3352-1140-4D9C-8CE5-A830A3C4827B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S2/bOBD+K4Yu2QWEQpasV26N28UWbbaBnS2wKHKgxJHNlia1JJXEDfLfd0hZdpxHvQji1A5yCBDOkPP8Zoa0rjzKdM3J/C8yA+/QO5Ly+4yo772+53tinZbEeRnHeQgkHmRREkV9EuAuWRsmhfYOrzxD1ATMF6Ybwq1AJH498z3C+QmZ2FVFuAbfq0FpKQhnP6DdjCyjGrj2PbisuVTEihwbYsCKPcftuEZT+m8i1EhKw85hDKVpqSOopTLd2vd0+58zaZ1nhTmFQykMYQIFW1qQZ1V/ALTIs6LfH2RpFg0sXTMx4QsTV2dP57UNi4FLU8hLG4HiG8q3kq6vrQtpSvt5XIRZUOZxEibBILKnK8bNQmExf39ZK4wOxqyV9paeE1EC9VwIFGi9sPftZKJgQjrz368xh5I3s3voY9moEkZQOZYwzMytjhn5IUVvTDjoHiWGeNbcEyUxH27DqTSE94ZSG8f5oxGLsAV2OZUXQwWYE2oJ/i6ajoSK7avxIzgH0cBm68+Q8lNolkTRBWsNnbhQFNTR3CHvHVNdWYT+LUd2yHt0F0lh2M8gT/IkiCHp53nQzzaXKJth27lboEVFk6gkZRiHaTwgUViSfJ8K9H8DZQXzIZImUrHSQQK2aeMIJlbAjljTcoZTIgTwe4zaWEs1AzytzIuopG524plvN4bkIh+tM9uCw5mrvTRKBwkpsrLIKYmydEDidGPtPSNehrIRBiOxJ/B94YNsRurbdffsAF4hokUwjaswHFRlkgZpVgRFmibl6/R4Khs/GJj1XPb3BOx7euX8WzCje2PJ6d6ZfrcnrqyPHnNb5o3GygXa2vk67Z+ofN29fcomU45/xl3WgXeRQ9X2/DE2eBu223LfrATZrbpEDR9oG8RZTRTTXUi71UcmbLp97xNUZuuNadS59IkhdFpQfSG8sXg6+FM2GqZYWge41z1gfG8Ghjixh1+9cTP77a7Ha+n83Tuz+Wtnysr+46WUqxsFqLeeSR+flOUUqHPRclqVjIKVx0C/hCz53rnlLSAZ4J7lluXwz0mUZGVVpDkdpCSEIIqyFz78H7T+iQ38B4jalWv3Z9vucbQzVGd+/hh4rvAcS2Gmj3nAciZeX7BPAMy2ASRVFhZhVSR5FJGkIEE/KR7fAJ6nhDZCRHNWglrDBw4sNXG/vi+m1pVXt4pct0e+pNCNoYda7BGYCwCxHIMPPd/cga1MsbXcFXFE8xAbdxmUaTAI4ySAjbnbycf+Tvwg8stg9Q5PUHnxK3F1J1Vb/dnBpZgI3X0Ua11Skrv/OjexN3JsnLzl/tuAmqNWt+PubXPdATzKNDrASa1tcu3HOL+73s0/wvxZguisOGG4ot33wI1+dGF6wIN1cbhJSeluhJ1vHUREwznecqeMUwXi5u12fgNF96Hxc1XZEXvQOXAqJ1gSS5Vt87Ge31cFsjG6JiWcEAH3VINLOwW6oSLcZ9VlMVxf/wfkfAdA1h0AAA==&quot;"/>
    <we:property name="creatorSessionId" value="&quot;bd8ec549-559a-434e-9b8b-4dc569b358e6&quot;"/>
    <we:property name="creatorTenantId" value="&quot;df8679cd-a80e-45d8-99ac-c83ed7ff95a0&quot;"/>
    <we:property name="creatorUserId" value="&quot;100320036DAD49B0&quot;"/>
    <we:property name="datasetId" value="&quot;f0dabc08-eb8a-4125-8896-387ff50de7b6&quot;"/>
    <we:property name="embedUrl" value="&quot;/reportEmbed?reportId=f117e8ec-5d85-4bc3-8dd3-ca6497c9f68e&amp;config=eyJjbHVzdGVyVXJsIjoiaHR0cHM6Ly9XQUJJLVVBRS1OT1JUSC1BLVBSSU1BUlktcmVkaXJlY3QuYW5hbHlzaXMud2luZG93cy5uZXQiLCJlbWJlZEZlYXR1cmVzIjp7InVzYWdlTWV0cmljc1ZOZXh0Ijp0cnVlfX0%3D&amp;disableSensitivityBanner=true&quot;"/>
    <we:property name="initialStateBookmark" value="&quot;H4sIAAAAAAAAA+1ZbU/jOBD+K1W+8KVa5a152W/Q5aQTx4JabqXTCq2ceBK869o52wG6iP9+Y6c5ttClKwTdFvEtnrFnnhk/M3aSG48y3XAy/0hm4L33DqT8NiPq2yDwhp5YyE5Ojo73J0dfPu4fH6JYNoZJob33N54hqgbziemWcGsBhZ/Phx7h/JTUdlQRrmHoNaC0FISz79BNRpVRLdwOPbhuuFTEmpwaYsCavcTpOEbfwbsIPZLSsEuYQmk66QQaqUw/Hnq6e3KQlnXWmHM4lsIQJtCwlfl5VgUx0CLPiiCIszSLYivXTNR8AfFu7dm8sXkwcG0KeW0zUHxF+9bS7a0NIU1pkI+KMPPLfJSEiR9HdnXFuFk4LOaH143C7GDOOmv79JKIEqjnUqBA6wXe/bpWUJMe/uGScix5O1shn8pWlTCByqmEYWZufczIdykGU8JBDygxxLNwT5XE/XATzqQhfDCW2jjNH61YpM23wwt5NVaAe0KtYLiN0FFQsV0FP4FLEC2sR3+OkkepWRJFF6olduJAUVAHc8e8D0z1ZREO7wWyRdFjuCgKwyCDPMkTfwRJkOd+kK0vUTbDtvOwQIuKJlFJynAUpqOYRGFJ8l0q0F8myh3NxyiqpWKlowS8JMYJ1NbAlqDpNOMLIgTwFaDW1lLDAFcr8yoqqT87cc3XHw7JxX50wbwUHc5d7aVRGiekyMoipyTK0piM0rW1t0G+jGUrDGZiR+j7yg+yGWnu193GCXzHiI7BdFSFYVyVSeqnWeEXaZqUb6fHc2H808Bs4HZ/R8i+o1fOvwUzejCVnO4c9Ic98Q599JTbMm81Vi7QDufbaf9M5du1y5xESVZWRZrTOCUh+FGUvfJ2+VP0zwzwHyBqWy4qJ7ZAsBkydGcevz5tKj3HUpiLp1z5ORNvd/5nIGbXAJIqC4uwKpI8ikhSED9Iiqc3gM2U0FqKaM5KUEv88Gagave90jmywTSdIwadXlKnBhfrjfcXw/g7258Ib63ZvQMwVwBiDzH1Xz5W7p5boF9874pRRPMQG3fpl6kfh6PEh216W/v116OteIX8bbT6gCuovPqdvHqwVS/6oua2mAjd/0boQlKSu6c+TOyNHBsn77T/tqDm6NXNeODt3XIAuJRpDICTRtvNtb8vUETBwT2C+UaS6FCcMhzR/g/K2jj6NP0kgmVzOElJaSzKPraeIqLlfOiVF4xTBcJFe3/K59VsPKkqe8Tu9QGcyRpL4n+XXfOxka+qAtka3ZASTomAFdXgtp1aY49WhPXkOR9Yf6zg6yqon7/A9h81dsCcKBsAAA==&quot;"/>
    <we:property name="isFiltersActionButtonVisible" value="true"/>
    <we:property name="isVisualContainerHeaderHidden" value="false"/>
    <we:property name="pageDisplayName" value="&quot;Page 1&quot;"/>
    <we:property name="pageName" value="&quot;ReportSection&quot;"/>
    <we:property name="reportEmbeddedTime" value="&quot;2024-04-06T14:03:51.984Z&quot;"/>
    <we:property name="reportName" value="&quot;Amazon Sales Data&quot;"/>
    <we:property name="reportState" value="&quot;CONNECTED&quot;"/>
    <we:property name="reportUrl" value="&quot;/groups/me/reports/f117e8ec-5d85-4bc3-8dd3-ca6497c9f68e/ReportSection?bookmarkGuid=b2002e9f-7148-40be-9f7b-c0a69583304d&amp;bookmarkUsage=1&amp;ctid=df8679cd-a80e-45d8-99ac-c83ed7ff95a0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7ae3b85-85d4-469a-8400-6c373fba006b}">
  <we:reference id="WA200003233" version="2.0.0.3" store="en-US" storeType="OMEX"/>
  <we:alternateReferences/>
  <we:properties>
    <we:property name="Microsoft.Office.CampaignId" value="&quot;none&quot;"/>
    <we:property name="reportUrl" value="&quot;/groups/me/reports/f117e8ec-5d85-4bc3-8dd3-ca6497c9f68e/ReportSection?bookmarkGuid=b2002e9f-7148-40be-9f7b-c0a69583304d&amp;bookmarkUsage=1&amp;ctid=df8679cd-a80e-45d8-99ac-c83ed7ff95a0&amp;fromEntryPoint=export&quot;"/>
    <we:property name="reportState" value="&quot;CONNECTED&quot;"/>
    <we:property name="artifactViewState" value="&quot;live&quot;"/>
    <we:property name="reportEmbeddedTime" value="&quot;2024-04-06T14:03:51.984Z&quot;"/>
    <we:property name="creatorSessionId" value="&quot;bd8ec549-559a-434e-9b8b-4dc569b358e6&quot;"/>
    <we:property name="creatorUserId" value="&quot;100320036DAD49B0&quot;"/>
    <we:property name="creatorTenantId" value="&quot;df8679cd-a80e-45d8-99ac-c83ed7ff95a0&quot;"/>
    <we:property name="pageDisplayName" value="&quot;Page 1&quot;"/>
    <we:property name="pageName" value="&quot;ReportSection&quot;"/>
    <we:property name="reportName" value="&quot;Amazon Sales Data&quot;"/>
    <we:property name="isVisualContainerHeaderHidden" value="false"/>
    <we:property name="isFiltersActionButtonVisible" value="true"/>
    <we:property name="initialStateBookmark" value="&quot;H4sIAAAAAAAAA+1ZbU/jOBD+K1W+8KVa5a152W/Q5aQTx4JabqXTCq2ceBK869o52wG6iP9+Y6c5ttClKwTdFvEtnrFnnhk/M3aSG48y3XAy/0hm4L33DqT8NiPq2yDwhp5YyE5Ojo73J0dfPu4fH6JYNoZJob33N54hqgbziemWcGsBhZ/Phx7h/JTUdlQRrmHoNaC0FISz79BNRpVRLdwOPbhuuFTEmpwaYsCavcTpOEbfwbsIPZLSsEuYQmk66QQaqUw/Hnq6e3KQlnXWmHM4lsIQJtCwlfl5VgUx0CLPiiCIszSLYivXTNR8AfFu7dm8sXkwcG0KeW0zUHxF+9bS7a0NIU1pkI+KMPPLfJSEiR9HdnXFuFk4LOaH143C7GDOOmv79JKIEqjnUqBA6wXe/bpWUJMe/uGScix5O1shn8pWlTCByqmEYWZufczIdykGU8JBDygxxLNwT5XE/XATzqQhfDCW2jjNH61YpM23wwt5NVaAe0KtYLiN0FFQsV0FP4FLEC2sR3+OkkepWRJFF6olduJAUVAHc8e8D0z1ZREO7wWyRdFjuCgKwyCDPMkTfwRJkOd+kK0vUTbDtvOwQIuKJlFJynAUpqOYRGFJ8l0q0F8myh3NxyiqpWKlowS8JMYJ1NbAlqDpNOMLIgTwFaDW1lLDAFcr8yoqqT87cc3XHw7JxX50wbwUHc5d7aVRGiekyMoipyTK0piM0rW1t0G+jGUrDGZiR+j7yg+yGWnu193GCXzHiI7BdFSFYVyVSeqnWeEXaZqUb6fHc2H808Bs4HZ/R8i+o1fOvwUzejCVnO4c9Ic98Q599JTbMm81Vi7QDufbaf9M5du1y5xESVZWRZrTOCUh+FGUvfJ2+VP0zwzwHyBqWy4qJ7ZAsBkydGcevz5tKj3HUpiLp1z5ORNvd/5nIGbXAJIqC4uwKpI8ikhSED9Iiqc3gM2U0FqKaM5KUEv88Gagave90jmywTSdIwadXlKnBhfrjfcXw/g7258Ib63ZvQMwVwBiDzH1Xz5W7p5boF9874pRRPMQG3fpl6kfh6PEh216W/v116OteIX8bbT6gCuovPqdvHqwVS/6oua2mAjd/0boQlKSu6c+TOyNHBsn77T/tqDm6NXNeODt3XIAuJRpDICTRtvNtb8vUETBwT2C+UaS6FCcMhzR/g/K2jj6NP0kgmVzOElJaSzKPraeIqLlfOiVF4xTBcJFe3/K59VsPKkqe8Tu9QGcyRpL4n+XXfOxka+qAtka3ZASTomAFdXgtp1aY49WhPXkOR9Yf6zg6yqon7/A9h81dsCcKBsAAA==&quot;"/>
    <we:property name="bookmark" value="&quot;H4sIAAAAAAAAA+1ZW2/bOgz+K4Ff+hIMvl/2tmY7wLBb0fQMOBj6QEu0q02RPFlumxX575PkeD1ps2Yo2iwp+maREvmR+kjJ9pVHWdtwmH+EGXovvUMpv81AfRsF3tgTqzJKY98ncZ7EZUB9kvsRLc0s2WgmReu9vPI0qBr1Z9Z2wK1BI/xyOvaA8yOo7agC3uLYa1C1UgBnP7CfbFRadbgYe3jZcKnAmpxq0GjNnpvpZmygBC8i4xGIZuc4RaJ76TE2UulhPPba/slBWtVZY87hRAoNTBjDVuYXeRXESMsiL4MgzrM8iq28ZaLmS4jXa0/mjU2LxktdykubgfKrsW8tLRY2hCyjQZGUYe6TIknD1I8ju7piXC8dlvM3l40y2TE56629oucgCFLPpUBh2y7xvqprhTUM8N+sKCeSd7M18qnsFMFjrJxKaKbn1scMfkgxmgLHdkRBg2fhHilp9sNNOJEa+GgiW+00/3RimTbfDs/kxUSh2RNqBeNdhG4EFdtX8Md4jqLDzehPjeROahJQdKlaYacZKIrqcO6Y95qpoSzC8Y1Adih6E64RhWGQY5EWqZ9gGhSFH+SbS5TNTNu5XaBlRdOIAAmTMEtiiEICxT4V6B8T5ZrmEyOqpWLEUQIfE+Mx1tbAjqDpNZMzEAL5GlAba6lhaFYr/SQqaTg7zZqv/zskl/vRB/NYdDh1tZdFWZxCmZOyoBDlWQxJtrH2tsiXieyENpnYE/o+8YNsBs3Nuts6ga8Z0TOYJlUYxhVJMz/LS7/MspQ8nx4PhfGtxtnI7f6ekH1Pr5z/Cqbb0VRyunfQb/fEa/TRfW7LvGtN5SLtcT6f9g9Uvn27LCBKc1KVWUHjDEL0oyh/4u3yt+gfGOB/CGpXLiqfbIGYZsiMO3339Wlb6fkghT67z5WfM/F8538AYvYNIK3ysAyrMi2iCNIS/CAt798AtlNCGynSckZQrfDDm6Gq3fdK58gG0/SOGPZ6SZ0aXaxX3ntm4u9tfwbeWbMHh6gvEMWBwTR8+Vi7e25B++h7VyYRLULTuIlPMj8Ok9THXXpb+/PXo514hfxrtHptVlB58Td5dWurHvVFzW0xiHb4jdCHpCR3T0OYpjdy0zh5r/3eoZobr27GLW8vVgMwS1lrAuDQtHZz7e8LI6Lo4L7D+VaS6FAcMTOiwx+UjXEMafpNBKvmzCQlpbYoh9gGioiO87FHzhinCoWL9uaUL+vZ+Kmq7BF7MARwImtTEr9c9s3HRr6uCmSn2wYIHoHANdXgtp1aY3dWhPX0qxYWi5/M68pHBxsAAA==&quot;"/>
    <we:property name="datasetId" value="&quot;f0dabc08-eb8a-4125-8896-387ff50de7b6&quot;"/>
    <we:property name="embedUrl" value="&quot;/reportEmbed?reportId=f117e8ec-5d85-4bc3-8dd3-ca6497c9f68e&amp;config=eyJjbHVzdGVyVXJsIjoiaHR0cHM6Ly9XQUJJLVVBRS1OT1JUSC1B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</TotalTime>
  <Words>459</Words>
  <Application>Microsoft Office PowerPoint</Application>
  <PresentationFormat>Widescreen</PresentationFormat>
  <Paragraphs>43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Century Schoolbook</vt:lpstr>
      <vt:lpstr>Google Sans</vt:lpstr>
      <vt:lpstr>Segoe UI Light</vt:lpstr>
      <vt:lpstr>Times New Roman</vt:lpstr>
      <vt:lpstr>Wingdings</vt:lpstr>
      <vt:lpstr>Wingdings 2</vt:lpstr>
      <vt:lpstr>View</vt:lpstr>
      <vt:lpstr>Amazon Sales Data</vt:lpstr>
      <vt:lpstr>Introduction</vt:lpstr>
      <vt:lpstr>PowerPoint Presentation</vt:lpstr>
      <vt:lpstr>Proposed Work</vt:lpstr>
      <vt:lpstr>PowerPoint Presentation</vt:lpstr>
      <vt:lpstr>PowerPoint Presentation</vt:lpstr>
      <vt:lpstr>PowerPoint Presentation</vt:lpstr>
      <vt:lpstr>Microsoft Power BI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</dc:title>
  <dc:creator>Siddham Singh Rao</dc:creator>
  <cp:lastModifiedBy>Siddham Singh</cp:lastModifiedBy>
  <cp:revision>1</cp:revision>
  <dcterms:created xsi:type="dcterms:W3CDTF">2024-04-06T14:01:03Z</dcterms:created>
  <dcterms:modified xsi:type="dcterms:W3CDTF">2024-04-06T14:08:08Z</dcterms:modified>
</cp:coreProperties>
</file>