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52" r:id="rId7"/>
    <p:sldMasterId id="2147483765" r:id="rId8"/>
    <p:sldMasterId id="2147483778" r:id="rId9"/>
    <p:sldMasterId id="2147483817" r:id="rId10"/>
  </p:sldMasterIdLst>
  <p:sldIdLst>
    <p:sldId id="256" r:id="rId11"/>
    <p:sldId id="257" r:id="rId12"/>
    <p:sldId id="258" r:id="rId13"/>
    <p:sldId id="259" r:id="rId14"/>
    <p:sldId id="260" r:id="rId15"/>
    <p:sldId id="261" r:id="rId16"/>
    <p:sldId id="262" r:id="rId17"/>
    <p:sldId id="274" r:id="rId18"/>
    <p:sldId id="275" r:id="rId19"/>
    <p:sldId id="276" r:id="rId20"/>
    <p:sldId id="278" r:id="rId21"/>
    <p:sldId id="279" r:id="rId22"/>
    <p:sldId id="280" r:id="rId23"/>
    <p:sldId id="281" r:id="rId24"/>
    <p:sldId id="282" r:id="rId25"/>
    <p:sldId id="264" r:id="rId26"/>
    <p:sldId id="263" r:id="rId27"/>
    <p:sldId id="266" r:id="rId28"/>
    <p:sldId id="283" r:id="rId29"/>
    <p:sldId id="271" r:id="rId3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4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5"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6" name="PlaceHolder 1"/>
          <p:cNvSpPr>
            <a:spLocks noGrp="1"/>
          </p:cNvSpPr>
          <p:nvPr>
            <p:ph type="subTitle"/>
          </p:nvPr>
        </p:nvSpPr>
        <p:spPr>
          <a:xfrm>
            <a:off x="6415920" y="4434840"/>
            <a:ext cx="4941000" cy="51994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4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4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4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4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4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4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7"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51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52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52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4"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5" name="PlaceHolder 1"/>
          <p:cNvSpPr>
            <a:spLocks noGrp="1"/>
          </p:cNvSpPr>
          <p:nvPr>
            <p:ph type="subTitle"/>
          </p:nvPr>
        </p:nvSpPr>
        <p:spPr>
          <a:xfrm>
            <a:off x="6415920" y="4434840"/>
            <a:ext cx="4941000" cy="51994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5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53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3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5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3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53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5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54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5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5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5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415920" y="4434840"/>
            <a:ext cx="4941000" cy="51994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8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8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8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415920" y="4434840"/>
            <a:ext cx="4941000" cy="51994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9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1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2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2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6415920" y="4434840"/>
            <a:ext cx="4941000" cy="51994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3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4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5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6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6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6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6415920" y="4434840"/>
            <a:ext cx="4941000" cy="51994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7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7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8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8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415920" y="4434840"/>
            <a:ext cx="4941000" cy="51994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9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0"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20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20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20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8" name="PlaceHolder 1"/>
          <p:cNvSpPr>
            <a:spLocks noGrp="1"/>
          </p:cNvSpPr>
          <p:nvPr>
            <p:ph type="subTitle"/>
          </p:nvPr>
        </p:nvSpPr>
        <p:spPr>
          <a:xfrm>
            <a:off x="6415920" y="4434840"/>
            <a:ext cx="4941000" cy="51994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21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2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21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22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2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23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9"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2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2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6"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7" name="PlaceHolder 1"/>
          <p:cNvSpPr>
            <a:spLocks noGrp="1"/>
          </p:cNvSpPr>
          <p:nvPr>
            <p:ph type="subTitle"/>
          </p:nvPr>
        </p:nvSpPr>
        <p:spPr>
          <a:xfrm>
            <a:off x="6415920" y="4434840"/>
            <a:ext cx="4941000" cy="51994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2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3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3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4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4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4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9"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6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6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6"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7" name="PlaceHolder 1"/>
          <p:cNvSpPr>
            <a:spLocks noGrp="1"/>
          </p:cNvSpPr>
          <p:nvPr>
            <p:ph type="subTitle"/>
          </p:nvPr>
        </p:nvSpPr>
        <p:spPr>
          <a:xfrm>
            <a:off x="6415920" y="4434840"/>
            <a:ext cx="4941000" cy="51994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6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7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7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8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8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8"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3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4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Graphic 7"/>
          <p:cNvPicPr/>
          <p:nvPr/>
        </p:nvPicPr>
        <p:blipFill>
          <a:blip r:embed="rId14"/>
          <a:srcRect l="9357" t="23648"/>
          <a:stretch/>
        </p:blipFill>
        <p:spPr>
          <a:xfrm>
            <a:off x="0" y="0"/>
            <a:ext cx="9487440" cy="5053680"/>
          </a:xfrm>
          <a:prstGeom prst="rect">
            <a:avLst/>
          </a:prstGeom>
          <a:ln w="0">
            <a:noFill/>
          </a:ln>
        </p:spPr>
      </p:pic>
      <p:sp>
        <p:nvSpPr>
          <p:cNvPr id="4" name="PlaceHolder 1"/>
          <p:cNvSpPr>
            <a:spLocks noGrp="1"/>
          </p:cNvSpPr>
          <p:nvPr>
            <p:ph type="title"/>
          </p:nvPr>
        </p:nvSpPr>
        <p:spPr>
          <a:xfrm>
            <a:off x="6415920" y="4434840"/>
            <a:ext cx="4941000" cy="112140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3" name="Straight Connector 1"/>
          <p:cNvSpPr/>
          <p:nvPr/>
        </p:nvSpPr>
        <p:spPr>
          <a:xfrm>
            <a:off x="8688240" y="0"/>
            <a:ext cx="3503520" cy="2352600"/>
          </a:xfrm>
          <a:prstGeom prst="line">
            <a:avLst/>
          </a:prstGeom>
          <a:ln>
            <a:solidFill>
              <a:srgbClr val="E9E6DF"/>
            </a:solidFill>
          </a:ln>
        </p:spPr>
        <p:style>
          <a:lnRef idx="1">
            <a:schemeClr val="accent1"/>
          </a:lnRef>
          <a:fillRef idx="0">
            <a:schemeClr val="accent1"/>
          </a:fillRef>
          <a:effectRef idx="0">
            <a:schemeClr val="accent1"/>
          </a:effectRef>
          <a:fontRef idx="minor"/>
        </p:style>
      </p:sp>
      <p:sp>
        <p:nvSpPr>
          <p:cNvPr id="514" name="Straight Connector 5"/>
          <p:cNvSpPr/>
          <p:nvPr/>
        </p:nvSpPr>
        <p:spPr>
          <a:xfrm>
            <a:off x="9720720" y="0"/>
            <a:ext cx="2471040" cy="2698920"/>
          </a:xfrm>
          <a:prstGeom prst="line">
            <a:avLst/>
          </a:prstGeom>
          <a:ln>
            <a:solidFill>
              <a:srgbClr val="E9E6DF"/>
            </a:solidFill>
          </a:ln>
        </p:spPr>
        <p:style>
          <a:lnRef idx="1">
            <a:schemeClr val="accent1"/>
          </a:lnRef>
          <a:fillRef idx="0">
            <a:schemeClr val="accent1"/>
          </a:fillRef>
          <a:effectRef idx="0">
            <a:schemeClr val="accent1"/>
          </a:effectRef>
          <a:fontRef idx="minor"/>
        </p:style>
      </p:sp>
      <p:sp>
        <p:nvSpPr>
          <p:cNvPr id="5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r>
              <a:rPr lang="en-IN" sz="4400" b="0" strike="noStrike" spc="-1">
                <a:latin typeface="Arial"/>
              </a:rPr>
              <a:t>Click to edit the title text format</a:t>
            </a:r>
          </a:p>
        </p:txBody>
      </p:sp>
      <p:sp>
        <p:nvSpPr>
          <p:cNvPr id="51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 name="Graphic 7"/>
          <p:cNvPicPr/>
          <p:nvPr/>
        </p:nvPicPr>
        <p:blipFill>
          <a:blip r:embed="rId14"/>
          <a:srcRect t="18300" r="28340" b="23070"/>
          <a:stretch/>
        </p:blipFill>
        <p:spPr>
          <a:xfrm>
            <a:off x="5488920" y="0"/>
            <a:ext cx="6702480" cy="6857280"/>
          </a:xfrm>
          <a:prstGeom prst="rect">
            <a:avLst/>
          </a:prstGeom>
          <a:ln w="0">
            <a:noFill/>
          </a:ln>
        </p:spPr>
      </p:pic>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r>
              <a:rPr lang="en-IN" sz="4400" b="0" strike="noStrike" spc="-1">
                <a:latin typeface="Arial"/>
              </a:rPr>
              <a:t>Click to edit the title text format</a:t>
            </a:r>
          </a:p>
        </p:txBody>
      </p:sp>
      <p:sp>
        <p:nvSpPr>
          <p:cNvPr id="41"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Graphic 1"/>
          <p:cNvPicPr/>
          <p:nvPr/>
        </p:nvPicPr>
        <p:blipFill>
          <a:blip r:embed="rId14"/>
          <a:srcRect l="39434" t="20279" b="22672"/>
          <a:stretch/>
        </p:blipFill>
        <p:spPr>
          <a:xfrm>
            <a:off x="-4680" y="0"/>
            <a:ext cx="4896000" cy="4385160"/>
          </a:xfrm>
          <a:prstGeom prst="rect">
            <a:avLst/>
          </a:prstGeom>
          <a:ln w="0">
            <a:noFill/>
          </a:ln>
        </p:spPr>
      </p:pic>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r>
              <a:rPr lang="en-IN" sz="4400" b="0" strike="noStrike" spc="-1">
                <a:latin typeface="Arial"/>
              </a:rPr>
              <a:t>Click to edit the title text format</a:t>
            </a:r>
          </a:p>
        </p:txBody>
      </p:sp>
      <p:sp>
        <p:nvSpPr>
          <p:cNvPr id="8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117" name="Straight Connector 13"/>
          <p:cNvSpPr/>
          <p:nvPr/>
        </p:nvSpPr>
        <p:spPr>
          <a:xfrm>
            <a:off x="9096120" y="1496880"/>
            <a:ext cx="3095640" cy="360"/>
          </a:xfrm>
          <a:prstGeom prst="line">
            <a:avLst/>
          </a:prstGeom>
          <a:ln>
            <a:solidFill>
              <a:srgbClr val="000000"/>
            </a:solidFill>
          </a:ln>
        </p:spPr>
        <p:style>
          <a:lnRef idx="1">
            <a:schemeClr val="accent1"/>
          </a:lnRef>
          <a:fillRef idx="0">
            <a:schemeClr val="accent1"/>
          </a:fillRef>
          <a:effectRef idx="0">
            <a:schemeClr val="accent1"/>
          </a:effectRef>
          <a:fontRef idx="minor"/>
        </p:style>
      </p:sp>
      <p:sp>
        <p:nvSpPr>
          <p:cNvPr id="118" name="Straight Connector 22"/>
          <p:cNvSpPr/>
          <p:nvPr/>
        </p:nvSpPr>
        <p:spPr>
          <a:xfrm flipH="1">
            <a:off x="6953040" y="-25200"/>
            <a:ext cx="3791160" cy="6901920"/>
          </a:xfrm>
          <a:prstGeom prst="line">
            <a:avLst/>
          </a:prstGeom>
          <a:ln>
            <a:solidFill>
              <a:srgbClr val="000000"/>
            </a:solidFill>
          </a:ln>
        </p:spPr>
        <p:style>
          <a:lnRef idx="1">
            <a:schemeClr val="accent1"/>
          </a:lnRef>
          <a:fillRef idx="0">
            <a:schemeClr val="accent1"/>
          </a:fillRef>
          <a:effectRef idx="0">
            <a:schemeClr val="accent1"/>
          </a:effectRef>
          <a:fontRef idx="minor"/>
        </p:style>
      </p:sp>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r>
              <a:rPr lang="en-IN" sz="4400" b="0" strike="noStrike" spc="-1">
                <a:latin typeface="Arial"/>
              </a:rPr>
              <a:t>Click to edit the title text format</a:t>
            </a:r>
          </a:p>
        </p:txBody>
      </p:sp>
      <p:sp>
        <p:nvSpPr>
          <p:cNvPr id="12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7" name="Graphic 1"/>
          <p:cNvPicPr/>
          <p:nvPr/>
        </p:nvPicPr>
        <p:blipFill>
          <a:blip r:embed="rId14"/>
          <a:srcRect l="39434" t="20279" b="22672"/>
          <a:stretch/>
        </p:blipFill>
        <p:spPr>
          <a:xfrm>
            <a:off x="-4680" y="0"/>
            <a:ext cx="4896000" cy="4385160"/>
          </a:xfrm>
          <a:prstGeom prst="rect">
            <a:avLst/>
          </a:prstGeom>
          <a:ln w="0">
            <a:noFill/>
          </a:ln>
        </p:spPr>
      </p:pic>
      <p:sp>
        <p:nvSpPr>
          <p:cNvPr id="1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r>
              <a:rPr lang="en-IN" sz="4400" b="0" strike="noStrike" spc="-1">
                <a:latin typeface="Arial"/>
              </a:rPr>
              <a:t>Click to edit the title text format</a:t>
            </a:r>
          </a:p>
        </p:txBody>
      </p:sp>
      <p:sp>
        <p:nvSpPr>
          <p:cNvPr id="15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196" name="Straight Connector 13"/>
          <p:cNvSpPr/>
          <p:nvPr/>
        </p:nvSpPr>
        <p:spPr>
          <a:xfrm>
            <a:off x="9096120" y="1496880"/>
            <a:ext cx="3095640" cy="360"/>
          </a:xfrm>
          <a:prstGeom prst="line">
            <a:avLst/>
          </a:prstGeom>
          <a:ln>
            <a:solidFill>
              <a:srgbClr val="000000"/>
            </a:solidFill>
          </a:ln>
        </p:spPr>
        <p:style>
          <a:lnRef idx="1">
            <a:schemeClr val="accent1"/>
          </a:lnRef>
          <a:fillRef idx="0">
            <a:schemeClr val="accent1"/>
          </a:fillRef>
          <a:effectRef idx="0">
            <a:schemeClr val="accent1"/>
          </a:effectRef>
          <a:fontRef idx="minor"/>
        </p:style>
      </p:sp>
      <p:sp>
        <p:nvSpPr>
          <p:cNvPr id="197" name="Straight Connector 22"/>
          <p:cNvSpPr/>
          <p:nvPr/>
        </p:nvSpPr>
        <p:spPr>
          <a:xfrm flipH="1">
            <a:off x="6953040" y="-25200"/>
            <a:ext cx="3791160" cy="6901920"/>
          </a:xfrm>
          <a:prstGeom prst="line">
            <a:avLst/>
          </a:prstGeom>
          <a:ln>
            <a:solidFill>
              <a:srgbClr val="000000"/>
            </a:solidFill>
          </a:ln>
        </p:spPr>
        <p:style>
          <a:lnRef idx="1">
            <a:schemeClr val="accent1"/>
          </a:lnRef>
          <a:fillRef idx="0">
            <a:schemeClr val="accent1"/>
          </a:fillRef>
          <a:effectRef idx="0">
            <a:schemeClr val="accent1"/>
          </a:effectRef>
          <a:fontRef idx="minor"/>
        </p:style>
      </p:sp>
      <p:sp>
        <p:nvSpPr>
          <p:cNvPr id="1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r>
              <a:rPr lang="en-IN" sz="4400" b="0" strike="noStrike" spc="-1">
                <a:latin typeface="Arial"/>
              </a:rPr>
              <a:t>Click to edit the title text format</a:t>
            </a:r>
          </a:p>
        </p:txBody>
      </p:sp>
      <p:sp>
        <p:nvSpPr>
          <p:cNvPr id="19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15" name="Graphic 6"/>
          <p:cNvPicPr/>
          <p:nvPr/>
        </p:nvPicPr>
        <p:blipFill>
          <a:blip r:embed="rId14"/>
          <a:stretch/>
        </p:blipFill>
        <p:spPr>
          <a:xfrm>
            <a:off x="0" y="0"/>
            <a:ext cx="5581080" cy="6857280"/>
          </a:xfrm>
          <a:prstGeom prst="rect">
            <a:avLst/>
          </a:prstGeom>
          <a:ln w="0">
            <a:noFill/>
          </a:ln>
        </p:spPr>
      </p:pic>
      <p:sp>
        <p:nvSpPr>
          <p:cNvPr id="316" name="Straight Connector 8"/>
          <p:cNvSpPr/>
          <p:nvPr/>
        </p:nvSpPr>
        <p:spPr>
          <a:xfrm flipV="1">
            <a:off x="2209680" y="0"/>
            <a:ext cx="2438280" cy="6858000"/>
          </a:xfrm>
          <a:prstGeom prst="line">
            <a:avLst/>
          </a:prstGeom>
          <a:ln>
            <a:solidFill>
              <a:srgbClr val="000000"/>
            </a:solidFill>
          </a:ln>
        </p:spPr>
        <p:style>
          <a:lnRef idx="1">
            <a:schemeClr val="accent1"/>
          </a:lnRef>
          <a:fillRef idx="0">
            <a:schemeClr val="accent1"/>
          </a:fillRef>
          <a:effectRef idx="0">
            <a:schemeClr val="accent1"/>
          </a:effectRef>
          <a:fontRef idx="minor"/>
        </p:style>
      </p:sp>
      <p:sp>
        <p:nvSpPr>
          <p:cNvPr id="3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r>
              <a:rPr lang="en-IN" sz="4400" b="0" strike="noStrike" spc="-1">
                <a:latin typeface="Arial"/>
              </a:rPr>
              <a:t>Click to edit the title text format</a:t>
            </a:r>
          </a:p>
        </p:txBody>
      </p:sp>
      <p:sp>
        <p:nvSpPr>
          <p:cNvPr id="318"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5" name="Straight Connector 15"/>
          <p:cNvSpPr/>
          <p:nvPr/>
        </p:nvSpPr>
        <p:spPr>
          <a:xfrm flipH="1">
            <a:off x="0" y="0"/>
            <a:ext cx="1238040" cy="3105000"/>
          </a:xfrm>
          <a:prstGeom prst="line">
            <a:avLst/>
          </a:prstGeom>
          <a:ln w="3175">
            <a:solidFill>
              <a:srgbClr val="000000"/>
            </a:solidFill>
          </a:ln>
        </p:spPr>
        <p:style>
          <a:lnRef idx="1">
            <a:schemeClr val="accent1"/>
          </a:lnRef>
          <a:fillRef idx="0">
            <a:schemeClr val="accent1"/>
          </a:fillRef>
          <a:effectRef idx="0">
            <a:schemeClr val="accent1"/>
          </a:effectRef>
          <a:fontRef idx="minor"/>
        </p:style>
      </p:sp>
      <p:sp>
        <p:nvSpPr>
          <p:cNvPr id="356" name="Straight Connector 19"/>
          <p:cNvSpPr/>
          <p:nvPr/>
        </p:nvSpPr>
        <p:spPr>
          <a:xfrm flipH="1">
            <a:off x="0" y="0"/>
            <a:ext cx="2238120" cy="2476440"/>
          </a:xfrm>
          <a:prstGeom prst="line">
            <a:avLst/>
          </a:prstGeom>
          <a:ln>
            <a:solidFill>
              <a:srgbClr val="000000"/>
            </a:solidFill>
          </a:ln>
        </p:spPr>
        <p:style>
          <a:lnRef idx="1">
            <a:schemeClr val="accent1"/>
          </a:lnRef>
          <a:fillRef idx="0">
            <a:schemeClr val="accent1"/>
          </a:fillRef>
          <a:effectRef idx="0">
            <a:schemeClr val="accent1"/>
          </a:effectRef>
          <a:fontRef idx="minor"/>
        </p:style>
      </p:sp>
      <p:sp>
        <p:nvSpPr>
          <p:cNvPr id="3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r>
              <a:rPr lang="en-IN" sz="4400" b="0" strike="noStrike" spc="-1">
                <a:latin typeface="Arial"/>
              </a:rPr>
              <a:t>Click to edit the title text format</a:t>
            </a:r>
          </a:p>
        </p:txBody>
      </p:sp>
      <p:sp>
        <p:nvSpPr>
          <p:cNvPr id="358"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pic>
        <p:nvPicPr>
          <p:cNvPr id="395" name="Graphic 10"/>
          <p:cNvPicPr/>
          <p:nvPr/>
        </p:nvPicPr>
        <p:blipFill>
          <a:blip r:embed="rId14"/>
          <a:srcRect l="39434" t="20279" b="22672"/>
          <a:stretch/>
        </p:blipFill>
        <p:spPr>
          <a:xfrm>
            <a:off x="25920" y="0"/>
            <a:ext cx="4367160" cy="3911760"/>
          </a:xfrm>
          <a:prstGeom prst="rect">
            <a:avLst/>
          </a:prstGeom>
          <a:ln w="0">
            <a:noFill/>
          </a:ln>
        </p:spPr>
      </p:pic>
      <p:sp>
        <p:nvSpPr>
          <p:cNvPr id="3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r>
              <a:rPr lang="en-IN" sz="4400" b="0" strike="noStrike" spc="-1">
                <a:latin typeface="Arial"/>
              </a:rPr>
              <a:t>Click to edit the title text format</a:t>
            </a:r>
          </a:p>
        </p:txBody>
      </p:sp>
      <p:sp>
        <p:nvSpPr>
          <p:cNvPr id="397"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PlaceHolder 1"/>
          <p:cNvSpPr>
            <a:spLocks noGrp="1"/>
          </p:cNvSpPr>
          <p:nvPr>
            <p:ph type="title"/>
          </p:nvPr>
        </p:nvSpPr>
        <p:spPr>
          <a:xfrm>
            <a:off x="5429880" y="3939840"/>
            <a:ext cx="6662880" cy="2157120"/>
          </a:xfrm>
          <a:prstGeom prst="rect">
            <a:avLst/>
          </a:prstGeom>
          <a:noFill/>
          <a:ln w="0">
            <a:noFill/>
          </a:ln>
        </p:spPr>
        <p:txBody>
          <a:bodyPr lIns="0" tIns="0" rIns="0" bIns="0" anchor="b">
            <a:noAutofit/>
          </a:bodyPr>
          <a:lstStyle/>
          <a:p>
            <a:pPr algn="ctr">
              <a:lnSpc>
                <a:spcPct val="90000"/>
              </a:lnSpc>
            </a:pPr>
            <a:r>
              <a:rPr lang="en-US" sz="4000" b="0" strike="noStrike" cap="all" spc="145">
                <a:solidFill>
                  <a:srgbClr val="000000"/>
                </a:solidFill>
                <a:latin typeface="Tenorite"/>
                <a:ea typeface="Arial"/>
              </a:rPr>
              <a:t>SOFTWARE ENGINEERING </a:t>
            </a:r>
            <a:br/>
            <a:r>
              <a:rPr lang="en-US" sz="4000" b="0" strike="noStrike" cap="all" spc="145">
                <a:solidFill>
                  <a:srgbClr val="000000"/>
                </a:solidFill>
                <a:latin typeface="Tenorite"/>
                <a:ea typeface="Arial"/>
              </a:rPr>
              <a:t>&amp; </a:t>
            </a:r>
            <a:br/>
            <a:r>
              <a:rPr lang="en-US" sz="4000" b="0" strike="noStrike" cap="all" spc="145">
                <a:solidFill>
                  <a:srgbClr val="000000"/>
                </a:solidFill>
                <a:latin typeface="Tenorite"/>
                <a:ea typeface="Arial"/>
              </a:rPr>
              <a:t>PROJECT MANAGEMENT</a:t>
            </a:r>
            <a:endParaRPr lang="en-IN" sz="4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9F6C0-DDD6-0729-E79E-F5408DC8B01E}"/>
              </a:ext>
            </a:extLst>
          </p:cNvPr>
          <p:cNvSpPr>
            <a:spLocks noGrp="1"/>
          </p:cNvSpPr>
          <p:nvPr>
            <p:ph type="title"/>
          </p:nvPr>
        </p:nvSpPr>
        <p:spPr>
          <a:xfrm>
            <a:off x="9558779" y="0"/>
            <a:ext cx="2633221" cy="373209"/>
          </a:xfrm>
        </p:spPr>
        <p:txBody>
          <a:bodyPr/>
          <a:lstStyle/>
          <a:p>
            <a:r>
              <a:rPr lang="en-US" sz="2400" dirty="0"/>
              <a:t>Use Case Diagram</a:t>
            </a:r>
            <a:endParaRPr lang="en-IN" sz="2400" dirty="0"/>
          </a:p>
        </p:txBody>
      </p:sp>
      <p:pic>
        <p:nvPicPr>
          <p:cNvPr id="1026" name="Picture 2" descr="Use Case Diagram for Passport Automation System | CS1403-CASE Tools Lab -  Source Code Solutions">
            <a:extLst>
              <a:ext uri="{FF2B5EF4-FFF2-40B4-BE49-F238E27FC236}">
                <a16:creationId xmlns:a16="http://schemas.microsoft.com/office/drawing/2014/main" id="{99CC9C0C-E496-F4FD-C97C-FC9FE84E1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09" y="834888"/>
            <a:ext cx="8379722" cy="537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15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604-1A69-076E-71DA-00257AF8601B}"/>
              </a:ext>
            </a:extLst>
          </p:cNvPr>
          <p:cNvSpPr>
            <a:spLocks noGrp="1"/>
          </p:cNvSpPr>
          <p:nvPr>
            <p:ph type="title"/>
          </p:nvPr>
        </p:nvSpPr>
        <p:spPr>
          <a:xfrm>
            <a:off x="9115720" y="1"/>
            <a:ext cx="3076280" cy="348792"/>
          </a:xfrm>
        </p:spPr>
        <p:txBody>
          <a:bodyPr/>
          <a:lstStyle/>
          <a:p>
            <a:r>
              <a:rPr lang="en-US" sz="2800" dirty="0"/>
              <a:t>Data Flow Diagram</a:t>
            </a:r>
            <a:endParaRPr lang="en-IN" dirty="0"/>
          </a:p>
        </p:txBody>
      </p:sp>
      <p:pic>
        <p:nvPicPr>
          <p:cNvPr id="2050" name="Picture 2" descr="Data Flow Diagram for Passport Automation System - SourceCodeHero">
            <a:extLst>
              <a:ext uri="{FF2B5EF4-FFF2-40B4-BE49-F238E27FC236}">
                <a16:creationId xmlns:a16="http://schemas.microsoft.com/office/drawing/2014/main" id="{90776432-FA50-E92A-E4ED-708A5D172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705" y="705678"/>
            <a:ext cx="7560999" cy="544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93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EBCC-CF0E-C12F-3260-5A5132669968}"/>
              </a:ext>
            </a:extLst>
          </p:cNvPr>
          <p:cNvSpPr>
            <a:spLocks noGrp="1"/>
          </p:cNvSpPr>
          <p:nvPr>
            <p:ph type="title"/>
          </p:nvPr>
        </p:nvSpPr>
        <p:spPr>
          <a:xfrm>
            <a:off x="9822730" y="0"/>
            <a:ext cx="2369270" cy="410537"/>
          </a:xfrm>
        </p:spPr>
        <p:txBody>
          <a:bodyPr/>
          <a:lstStyle/>
          <a:p>
            <a:r>
              <a:rPr lang="en-US" sz="2800" dirty="0"/>
              <a:t>Class Diagram</a:t>
            </a:r>
            <a:endParaRPr lang="en-IN" sz="2800" dirty="0"/>
          </a:p>
        </p:txBody>
      </p:sp>
      <p:pic>
        <p:nvPicPr>
          <p:cNvPr id="3074" name="Picture 2" descr="Class Diagram for Passport Automation System | CS1403-CASE Tools Lab -  Source Code Solutions">
            <a:extLst>
              <a:ext uri="{FF2B5EF4-FFF2-40B4-BE49-F238E27FC236}">
                <a16:creationId xmlns:a16="http://schemas.microsoft.com/office/drawing/2014/main" id="{0BFDFC3C-F840-1E69-09B6-2FE7C8566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235" y="1282146"/>
            <a:ext cx="7213946" cy="4661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502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6C5A-365E-0B0C-9814-A19A349494AA}"/>
              </a:ext>
            </a:extLst>
          </p:cNvPr>
          <p:cNvSpPr>
            <a:spLocks noGrp="1"/>
          </p:cNvSpPr>
          <p:nvPr>
            <p:ph type="title"/>
          </p:nvPr>
        </p:nvSpPr>
        <p:spPr>
          <a:xfrm>
            <a:off x="8597244" y="0"/>
            <a:ext cx="3594755" cy="405353"/>
          </a:xfrm>
        </p:spPr>
        <p:txBody>
          <a:bodyPr/>
          <a:lstStyle/>
          <a:p>
            <a:r>
              <a:rPr lang="en-US" sz="2800" dirty="0"/>
              <a:t>Collaboration Diagram</a:t>
            </a:r>
            <a:endParaRPr lang="en-IN" sz="2800" dirty="0"/>
          </a:p>
        </p:txBody>
      </p:sp>
      <p:pic>
        <p:nvPicPr>
          <p:cNvPr id="4098" name="Picture 2" descr="Collaboration diagrams for Passport Automation System | CS1403-CASE Tools  Lab - Source Code Solutions">
            <a:extLst>
              <a:ext uri="{FF2B5EF4-FFF2-40B4-BE49-F238E27FC236}">
                <a16:creationId xmlns:a16="http://schemas.microsoft.com/office/drawing/2014/main" id="{468664C0-A065-E950-FED0-43B75ACB9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279" y="983974"/>
            <a:ext cx="8826407" cy="541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993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2C7F-D486-DBC1-E5DE-C2584A3FA711}"/>
              </a:ext>
            </a:extLst>
          </p:cNvPr>
          <p:cNvSpPr>
            <a:spLocks noGrp="1"/>
          </p:cNvSpPr>
          <p:nvPr>
            <p:ph type="title"/>
          </p:nvPr>
        </p:nvSpPr>
        <p:spPr>
          <a:xfrm>
            <a:off x="8908330" y="0"/>
            <a:ext cx="3283670" cy="316269"/>
          </a:xfrm>
        </p:spPr>
        <p:txBody>
          <a:bodyPr/>
          <a:lstStyle/>
          <a:p>
            <a:r>
              <a:rPr lang="en-US" sz="2800" dirty="0"/>
              <a:t>State Chart Diagram</a:t>
            </a:r>
            <a:endParaRPr lang="en-IN" dirty="0"/>
          </a:p>
        </p:txBody>
      </p:sp>
      <p:pic>
        <p:nvPicPr>
          <p:cNvPr id="5122" name="Picture 2" descr="State Chart Diagram for Passport Automation System | CS1403-CASE Tools Lab  - Source Code Solutions">
            <a:extLst>
              <a:ext uri="{FF2B5EF4-FFF2-40B4-BE49-F238E27FC236}">
                <a16:creationId xmlns:a16="http://schemas.microsoft.com/office/drawing/2014/main" id="{17DA1606-2CC8-374A-FFDE-76E4DED1B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622" y="715617"/>
            <a:ext cx="8029575" cy="587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758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37FF-4CF2-5448-4656-43A31366471F}"/>
              </a:ext>
            </a:extLst>
          </p:cNvPr>
          <p:cNvSpPr>
            <a:spLocks noGrp="1"/>
          </p:cNvSpPr>
          <p:nvPr>
            <p:ph type="title"/>
          </p:nvPr>
        </p:nvSpPr>
        <p:spPr>
          <a:xfrm>
            <a:off x="9133982" y="0"/>
            <a:ext cx="3058018" cy="306842"/>
          </a:xfrm>
        </p:spPr>
        <p:txBody>
          <a:bodyPr/>
          <a:lstStyle/>
          <a:p>
            <a:r>
              <a:rPr lang="en-US" sz="2800" dirty="0"/>
              <a:t>Sequence Diagram</a:t>
            </a:r>
            <a:endParaRPr lang="en-IN" sz="2800" dirty="0"/>
          </a:p>
        </p:txBody>
      </p:sp>
      <p:pic>
        <p:nvPicPr>
          <p:cNvPr id="6146" name="Picture 2" descr="Sequence diagrams for Passport Automation System | CS1403-CASE Tools Lab -  Source Code Solutions">
            <a:extLst>
              <a:ext uri="{FF2B5EF4-FFF2-40B4-BE49-F238E27FC236}">
                <a16:creationId xmlns:a16="http://schemas.microsoft.com/office/drawing/2014/main" id="{0B21D89E-E6B3-936F-3BFD-152DA70A7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686" y="646043"/>
            <a:ext cx="8458202" cy="5705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62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PlaceHolder 1"/>
          <p:cNvSpPr>
            <a:spLocks noGrp="1"/>
          </p:cNvSpPr>
          <p:nvPr>
            <p:ph type="title"/>
          </p:nvPr>
        </p:nvSpPr>
        <p:spPr>
          <a:xfrm>
            <a:off x="1885320" y="318960"/>
            <a:ext cx="8421120" cy="1324800"/>
          </a:xfrm>
          <a:prstGeom prst="rect">
            <a:avLst/>
          </a:prstGeom>
          <a:noFill/>
          <a:ln w="0">
            <a:noFill/>
          </a:ln>
        </p:spPr>
        <p:txBody>
          <a:bodyPr lIns="90000" tIns="45000" rIns="90000" bIns="45000" anchor="ctr">
            <a:noAutofit/>
          </a:bodyPr>
          <a:lstStyle/>
          <a:p>
            <a:pPr algn="ctr">
              <a:lnSpc>
                <a:spcPct val="90000"/>
              </a:lnSpc>
            </a:pPr>
            <a:r>
              <a:rPr lang="en-IN" sz="2800" b="0" u="sng" strike="noStrike" spc="-1">
                <a:uFillTx/>
                <a:latin typeface="Arial"/>
                <a:ea typeface="Arial"/>
              </a:rPr>
              <a:t>DEMO</a:t>
            </a:r>
            <a:endParaRPr lang="en-IN" sz="2800" b="0" u="sng" strike="noStrike" spc="-1">
              <a:uFillTx/>
              <a:latin typeface="Arial"/>
            </a:endParaRPr>
          </a:p>
        </p:txBody>
      </p:sp>
      <p:pic>
        <p:nvPicPr>
          <p:cNvPr id="3" name="Picture 2">
            <a:extLst>
              <a:ext uri="{FF2B5EF4-FFF2-40B4-BE49-F238E27FC236}">
                <a16:creationId xmlns:a16="http://schemas.microsoft.com/office/drawing/2014/main" id="{C74386FC-1F52-8254-3D07-D80B9D668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480" y="1391952"/>
            <a:ext cx="6982799" cy="506800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PlaceHolder 1"/>
          <p:cNvSpPr>
            <a:spLocks noGrp="1"/>
          </p:cNvSpPr>
          <p:nvPr>
            <p:ph type="title"/>
          </p:nvPr>
        </p:nvSpPr>
        <p:spPr>
          <a:xfrm>
            <a:off x="4843800" y="155160"/>
            <a:ext cx="6316200" cy="1284840"/>
          </a:xfrm>
          <a:prstGeom prst="rect">
            <a:avLst/>
          </a:prstGeom>
          <a:noFill/>
          <a:ln w="0">
            <a:noFill/>
          </a:ln>
        </p:spPr>
        <p:txBody>
          <a:bodyPr lIns="90000" tIns="45000" rIns="90000" bIns="45000" anchor="t">
            <a:normAutofit/>
          </a:bodyPr>
          <a:lstStyle/>
          <a:p>
            <a:pPr>
              <a:lnSpc>
                <a:spcPct val="90000"/>
              </a:lnSpc>
            </a:pPr>
            <a:r>
              <a:rPr lang="en-US" sz="2800" b="0" u="sng" strike="noStrike" cap="all" spc="145">
                <a:solidFill>
                  <a:srgbClr val="0A0B09"/>
                </a:solidFill>
                <a:uFillTx/>
                <a:latin typeface="Tenorite"/>
                <a:ea typeface="Arial"/>
              </a:rPr>
              <a:t>Demo</a:t>
            </a:r>
            <a:endParaRPr lang="en-IN" sz="2800" b="0" u="sng" strike="noStrike" spc="-1">
              <a:uFillTx/>
              <a:latin typeface="Arial"/>
            </a:endParaRPr>
          </a:p>
        </p:txBody>
      </p:sp>
      <p:sp>
        <p:nvSpPr>
          <p:cNvPr id="571" name="PlaceHolder 2"/>
          <p:cNvSpPr>
            <a:spLocks noGrp="1"/>
          </p:cNvSpPr>
          <p:nvPr>
            <p:ph type="sldNum"/>
          </p:nvPr>
        </p:nvSpPr>
        <p:spPr>
          <a:xfrm>
            <a:off x="10700640" y="6356520"/>
            <a:ext cx="652320" cy="364320"/>
          </a:xfrm>
          <a:prstGeom prst="rect">
            <a:avLst/>
          </a:prstGeom>
          <a:noFill/>
          <a:ln w="0">
            <a:noFill/>
          </a:ln>
        </p:spPr>
        <p:txBody>
          <a:bodyPr lIns="90000" tIns="45000" rIns="90000" bIns="45000" anchor="ctr">
            <a:noAutofit/>
          </a:bodyPr>
          <a:lstStyle/>
          <a:p>
            <a:pPr algn="r">
              <a:lnSpc>
                <a:spcPct val="100000"/>
              </a:lnSpc>
            </a:pPr>
            <a:fld id="{E7D56749-AF1E-4B98-AF0C-C0E216886960}" type="slidenum">
              <a:rPr lang="en-ZA" sz="900" b="0" strike="noStrike" spc="-1">
                <a:solidFill>
                  <a:srgbClr val="8B8B8B"/>
                </a:solidFill>
                <a:latin typeface="Tenorite"/>
                <a:ea typeface="Arial"/>
              </a:rPr>
              <a:t>17</a:t>
            </a:fld>
            <a:endParaRPr lang="en-IN" sz="900" b="0" strike="noStrike" spc="-1">
              <a:latin typeface="Times New Roman"/>
            </a:endParaRPr>
          </a:p>
        </p:txBody>
      </p:sp>
      <p:pic>
        <p:nvPicPr>
          <p:cNvPr id="572" name="Picture 571"/>
          <p:cNvPicPr/>
          <p:nvPr/>
        </p:nvPicPr>
        <p:blipFill>
          <a:blip r:embed="rId2"/>
          <a:stretch/>
        </p:blipFill>
        <p:spPr>
          <a:xfrm>
            <a:off x="540000" y="900000"/>
            <a:ext cx="11139120" cy="4304880"/>
          </a:xfrm>
          <a:prstGeom prst="rect">
            <a:avLst/>
          </a:prstGeom>
          <a:ln w="0">
            <a:noFill/>
          </a:ln>
        </p:spPr>
      </p:pic>
      <p:pic>
        <p:nvPicPr>
          <p:cNvPr id="3" name="Picture 2">
            <a:extLst>
              <a:ext uri="{FF2B5EF4-FFF2-40B4-BE49-F238E27FC236}">
                <a16:creationId xmlns:a16="http://schemas.microsoft.com/office/drawing/2014/main" id="{32238ED0-104B-1BF5-A00B-4D8D57842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827" y="1730566"/>
            <a:ext cx="3947764" cy="26028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PlaceHolder 1"/>
          <p:cNvSpPr>
            <a:spLocks noGrp="1"/>
          </p:cNvSpPr>
          <p:nvPr>
            <p:ph type="title"/>
          </p:nvPr>
        </p:nvSpPr>
        <p:spPr>
          <a:xfrm>
            <a:off x="1725263" y="744718"/>
            <a:ext cx="2391161" cy="725864"/>
          </a:xfrm>
          <a:prstGeom prst="rect">
            <a:avLst/>
          </a:prstGeom>
          <a:noFill/>
          <a:ln w="0">
            <a:noFill/>
          </a:ln>
        </p:spPr>
        <p:txBody>
          <a:bodyPr lIns="90000" tIns="45000" rIns="90000" bIns="45000" anchor="ctr">
            <a:noAutofit/>
          </a:bodyPr>
          <a:lstStyle/>
          <a:p>
            <a:pPr>
              <a:lnSpc>
                <a:spcPct val="90000"/>
              </a:lnSpc>
            </a:pPr>
            <a:r>
              <a:rPr lang="en-IN" sz="2800" cap="all" spc="145" dirty="0">
                <a:solidFill>
                  <a:srgbClr val="0A0B09"/>
                </a:solidFill>
                <a:latin typeface="gt-medium"/>
              </a:rPr>
              <a:t>conclusion</a:t>
            </a:r>
            <a:endParaRPr lang="en-IN" sz="2800" b="0" strike="noStrike" spc="-1" dirty="0">
              <a:latin typeface="Arial"/>
            </a:endParaRPr>
          </a:p>
        </p:txBody>
      </p:sp>
      <p:sp>
        <p:nvSpPr>
          <p:cNvPr id="2" name="TextBox 1">
            <a:extLst>
              <a:ext uri="{FF2B5EF4-FFF2-40B4-BE49-F238E27FC236}">
                <a16:creationId xmlns:a16="http://schemas.microsoft.com/office/drawing/2014/main" id="{4F1C0732-A0E3-BAC7-47E0-A7EDE3F3A1A9}"/>
              </a:ext>
            </a:extLst>
          </p:cNvPr>
          <p:cNvSpPr txBox="1"/>
          <p:nvPr/>
        </p:nvSpPr>
        <p:spPr>
          <a:xfrm>
            <a:off x="5580669" y="362932"/>
            <a:ext cx="5891753" cy="5577104"/>
          </a:xfrm>
          <a:prstGeom prst="rect">
            <a:avLst/>
          </a:prstGeom>
          <a:noFill/>
        </p:spPr>
        <p:txBody>
          <a:bodyPr wrap="square" rtlCol="0">
            <a:spAutoFit/>
          </a:bodyPr>
          <a:lstStyle/>
          <a:p>
            <a:pPr algn="just">
              <a:spcAft>
                <a:spcPts val="800"/>
              </a:spcAft>
              <a:buClr>
                <a:schemeClr val="tx1"/>
              </a:buCl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entire project has been developed and deployed as per the requirements stated by the user. It is found to be bug free as per the testing standards that are implemented</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spcAft>
                <a:spcPts val="800"/>
              </a:spcAft>
              <a:buClr>
                <a:schemeClr val="tx1"/>
              </a:buClr>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 performed the modelling of the collected data and processes, transforming it into UML diagrams with the aid of a UML modelling tool.</a:t>
            </a:r>
            <a:r>
              <a:rPr lang="en-IN" sz="1800" dirty="0">
                <a:solidFill>
                  <a:srgbClr val="000000"/>
                </a:solidFill>
                <a:effectLst/>
                <a:latin typeface="ff1"/>
                <a:ea typeface="Calibri" panose="020F0502020204030204" pitchFamily="34" charset="0"/>
                <a:cs typeface="Times New Roman" panose="02020603050405020304" pitchFamily="18" charset="0"/>
              </a:rPr>
              <a:t>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Aft>
                <a:spcPts val="800"/>
              </a:spcAft>
              <a:buClr>
                <a:schemeClr val="tx1"/>
              </a:buClr>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tructured analysis uses DFDs (Data Flow Diagrams) to model data and processes, systems analysts use UML to describe Object Oriented systems, on which the current system is based. </a:t>
            </a:r>
          </a:p>
          <a:p>
            <a:pPr algn="just">
              <a:lnSpc>
                <a:spcPct val="110000"/>
              </a:lnSpc>
              <a:spcAft>
                <a:spcPts val="800"/>
              </a:spcAft>
              <a:buClr>
                <a:schemeClr val="tx1"/>
              </a:buCl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UML is independent of any specific programming language and can be used to describe business processes and requirements generally. </a:t>
            </a:r>
          </a:p>
          <a:p>
            <a:pPr algn="just">
              <a:lnSpc>
                <a:spcPct val="110000"/>
              </a:lnSpc>
              <a:spcAft>
                <a:spcPts val="800"/>
              </a:spcAft>
              <a:buClr>
                <a:schemeClr val="tx1"/>
              </a:buCl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Finally, the implementation or coding of the proposed system was based on the software architecture standard, PHP using python programming language, HTML and JS which is based on the object-oriented paradigm</a:t>
            </a:r>
            <a:endParaRPr lang="en-IN" dirty="0"/>
          </a:p>
        </p:txBody>
      </p:sp>
      <p:pic>
        <p:nvPicPr>
          <p:cNvPr id="7170" name="Picture 2" descr="Passport Automation System by miranda sanderson">
            <a:extLst>
              <a:ext uri="{FF2B5EF4-FFF2-40B4-BE49-F238E27FC236}">
                <a16:creationId xmlns:a16="http://schemas.microsoft.com/office/drawing/2014/main" id="{1777DF41-3E5B-7197-F321-11A7DB177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180" y="1674743"/>
            <a:ext cx="4103366" cy="3508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PlaceHolder 1"/>
          <p:cNvSpPr>
            <a:spLocks noGrp="1"/>
          </p:cNvSpPr>
          <p:nvPr>
            <p:ph type="title"/>
          </p:nvPr>
        </p:nvSpPr>
        <p:spPr>
          <a:xfrm>
            <a:off x="3874417" y="-141402"/>
            <a:ext cx="4314334" cy="1324800"/>
          </a:xfrm>
          <a:prstGeom prst="rect">
            <a:avLst/>
          </a:prstGeom>
          <a:noFill/>
          <a:ln w="0">
            <a:noFill/>
          </a:ln>
        </p:spPr>
        <p:txBody>
          <a:bodyPr lIns="90000" tIns="45000" rIns="90000" bIns="45000" anchor="ctr">
            <a:noAutofit/>
          </a:bodyPr>
          <a:lstStyle/>
          <a:p>
            <a:pPr>
              <a:lnSpc>
                <a:spcPct val="90000"/>
              </a:lnSpc>
            </a:pPr>
            <a:r>
              <a:rPr lang="en-IN" sz="2800" b="0" strike="noStrike" cap="all" spc="145" dirty="0">
                <a:solidFill>
                  <a:srgbClr val="0A0B09"/>
                </a:solidFill>
                <a:latin typeface="gt-medium"/>
              </a:rPr>
              <a:t>references</a:t>
            </a:r>
            <a:r>
              <a:rPr lang="en-IN" sz="2800" cap="all" spc="145" dirty="0">
                <a:solidFill>
                  <a:srgbClr val="0A0B09"/>
                </a:solidFill>
                <a:latin typeface="gt-medium"/>
              </a:rPr>
              <a:t> </a:t>
            </a:r>
            <a:endParaRPr lang="en-IN" sz="2800" b="0" strike="noStrike" spc="-1" dirty="0">
              <a:latin typeface="Arial"/>
            </a:endParaRPr>
          </a:p>
        </p:txBody>
      </p:sp>
      <p:sp>
        <p:nvSpPr>
          <p:cNvPr id="5" name="TextBox 4">
            <a:extLst>
              <a:ext uri="{FF2B5EF4-FFF2-40B4-BE49-F238E27FC236}">
                <a16:creationId xmlns:a16="http://schemas.microsoft.com/office/drawing/2014/main" id="{2AFB1023-C8F5-FAEF-1EA9-3920405CF66C}"/>
              </a:ext>
            </a:extLst>
          </p:cNvPr>
          <p:cNvSpPr txBox="1"/>
          <p:nvPr/>
        </p:nvSpPr>
        <p:spPr>
          <a:xfrm flipH="1">
            <a:off x="1770823" y="2422688"/>
            <a:ext cx="7693687" cy="1477328"/>
          </a:xfrm>
          <a:prstGeom prst="rect">
            <a:avLst/>
          </a:prstGeom>
          <a:noFill/>
        </p:spPr>
        <p:txBody>
          <a:bodyPr wrap="square" rtlCol="0">
            <a:spAutoFit/>
          </a:bodyPr>
          <a:lstStyle/>
          <a:p>
            <a:pPr marL="342900" indent="-342900">
              <a:buFont typeface="+mj-lt"/>
              <a:buAutoNum type="arabicPeriod"/>
            </a:pPr>
            <a:r>
              <a:rPr lang="en-US" dirty="0"/>
              <a:t>Google.com</a:t>
            </a:r>
          </a:p>
          <a:p>
            <a:pPr marL="342900" indent="-342900">
              <a:buFont typeface="+mj-lt"/>
              <a:buAutoNum type="arabicPeriod"/>
            </a:pPr>
            <a:endParaRPr lang="en-IN" dirty="0"/>
          </a:p>
          <a:p>
            <a:pPr marL="342900" indent="-342900">
              <a:buFont typeface="+mj-lt"/>
              <a:buAutoNum type="arabicPeriod"/>
            </a:pPr>
            <a:r>
              <a:rPr lang="en-IN" dirty="0"/>
              <a:t>Wikipedia.com</a:t>
            </a:r>
          </a:p>
          <a:p>
            <a:pPr marL="342900" indent="-342900">
              <a:buFont typeface="+mj-lt"/>
              <a:buAutoNum type="arabicPeriod"/>
            </a:pPr>
            <a:endParaRPr lang="en-IN" dirty="0"/>
          </a:p>
          <a:p>
            <a:pPr marL="342900" indent="-342900">
              <a:buFont typeface="+mj-lt"/>
              <a:buAutoNum type="arabicPeriod"/>
            </a:pPr>
            <a:r>
              <a:rPr lang="en-IN" dirty="0"/>
              <a:t>Youtube.com</a:t>
            </a:r>
          </a:p>
        </p:txBody>
      </p:sp>
    </p:spTree>
    <p:extLst>
      <p:ext uri="{BB962C8B-B14F-4D97-AF65-F5344CB8AC3E}">
        <p14:creationId xmlns:p14="http://schemas.microsoft.com/office/powerpoint/2010/main" val="2866263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PlaceHolder 1"/>
          <p:cNvSpPr>
            <a:spLocks noGrp="1"/>
          </p:cNvSpPr>
          <p:nvPr>
            <p:ph type="title"/>
          </p:nvPr>
        </p:nvSpPr>
        <p:spPr>
          <a:xfrm>
            <a:off x="553680" y="1843560"/>
            <a:ext cx="6375600" cy="1324800"/>
          </a:xfrm>
          <a:prstGeom prst="rect">
            <a:avLst/>
          </a:prstGeom>
          <a:noFill/>
          <a:ln w="0">
            <a:noFill/>
          </a:ln>
        </p:spPr>
        <p:txBody>
          <a:bodyPr lIns="90000" tIns="45000" rIns="90000" bIns="45000" anchor="b">
            <a:normAutofit/>
          </a:bodyPr>
          <a:lstStyle/>
          <a:p>
            <a:pPr>
              <a:lnSpc>
                <a:spcPct val="90000"/>
              </a:lnSpc>
            </a:pPr>
            <a:r>
              <a:rPr lang="en-ZA" sz="4400" b="0" strike="noStrike" cap="all" spc="145">
                <a:solidFill>
                  <a:srgbClr val="FFFFFF"/>
                </a:solidFill>
                <a:latin typeface="Castellar"/>
                <a:ea typeface="Arial"/>
              </a:rPr>
              <a:t>Team members</a:t>
            </a:r>
            <a:endParaRPr lang="en-IN" sz="4400" b="0" strike="noStrike" spc="-1">
              <a:latin typeface="Arial"/>
            </a:endParaRPr>
          </a:p>
        </p:txBody>
      </p:sp>
      <p:sp>
        <p:nvSpPr>
          <p:cNvPr id="555" name="PlaceHolder 2"/>
          <p:cNvSpPr>
            <a:spLocks noGrp="1"/>
          </p:cNvSpPr>
          <p:nvPr>
            <p:ph/>
          </p:nvPr>
        </p:nvSpPr>
        <p:spPr>
          <a:xfrm>
            <a:off x="430560" y="3688920"/>
            <a:ext cx="6155280" cy="2926800"/>
          </a:xfrm>
          <a:prstGeom prst="rect">
            <a:avLst/>
          </a:prstGeom>
          <a:noFill/>
          <a:ln w="0">
            <a:noFill/>
          </a:ln>
        </p:spPr>
        <p:txBody>
          <a:bodyPr lIns="90000" tIns="45000" rIns="90000" bIns="45000" anchor="t">
            <a:normAutofit fontScale="98000"/>
          </a:bodyPr>
          <a:lstStyle/>
          <a:p>
            <a:pPr>
              <a:lnSpc>
                <a:spcPct val="120000"/>
              </a:lnSpc>
              <a:spcBef>
                <a:spcPts val="1001"/>
              </a:spcBef>
              <a:tabLst>
                <a:tab pos="0" algn="l"/>
              </a:tabLst>
            </a:pPr>
            <a:r>
              <a:rPr lang="en-US" sz="2400" spc="-1" dirty="0">
                <a:solidFill>
                  <a:srgbClr val="FFFFFF"/>
                </a:solidFill>
                <a:latin typeface="Tenorite"/>
                <a:ea typeface="Arial"/>
              </a:rPr>
              <a:t>SIDDHAM</a:t>
            </a:r>
            <a:r>
              <a:rPr lang="en-US" sz="2400" b="0" strike="noStrike" spc="-1" dirty="0">
                <a:solidFill>
                  <a:srgbClr val="FFFFFF"/>
                </a:solidFill>
                <a:latin typeface="Tenorite"/>
                <a:ea typeface="Arial"/>
              </a:rPr>
              <a:t> SINGH       -RA2011027020105</a:t>
            </a:r>
            <a:endParaRPr lang="en-IN" sz="2400" b="0" strike="noStrike" spc="-1" dirty="0">
              <a:latin typeface="Arial"/>
            </a:endParaRPr>
          </a:p>
          <a:p>
            <a:pPr>
              <a:lnSpc>
                <a:spcPct val="120000"/>
              </a:lnSpc>
              <a:spcBef>
                <a:spcPts val="1001"/>
              </a:spcBef>
              <a:tabLst>
                <a:tab pos="0" algn="l"/>
              </a:tabLst>
            </a:pPr>
            <a:r>
              <a:rPr lang="en-US" sz="2400" b="0" strike="noStrike" spc="-1" dirty="0">
                <a:solidFill>
                  <a:srgbClr val="FFFFFF"/>
                </a:solidFill>
                <a:latin typeface="Tenorite"/>
                <a:ea typeface="Arial"/>
              </a:rPr>
              <a:t>PHANINDRA VARMA -RA2011027020117</a:t>
            </a:r>
            <a:endParaRPr lang="en-IN" sz="2400" b="0" strike="noStrike" spc="-1" dirty="0">
              <a:latin typeface="Arial"/>
            </a:endParaRPr>
          </a:p>
          <a:p>
            <a:pPr>
              <a:lnSpc>
                <a:spcPct val="120000"/>
              </a:lnSpc>
              <a:spcBef>
                <a:spcPts val="1001"/>
              </a:spcBef>
              <a:tabLst>
                <a:tab pos="0" algn="l"/>
              </a:tabLst>
            </a:pPr>
            <a:r>
              <a:rPr lang="en-US" sz="2400" spc="-1" dirty="0">
                <a:solidFill>
                  <a:srgbClr val="FFFFFF"/>
                </a:solidFill>
                <a:latin typeface="Tenorite"/>
                <a:ea typeface="Arial"/>
              </a:rPr>
              <a:t>ARYAN MORE        </a:t>
            </a:r>
            <a:r>
              <a:rPr lang="en-US" sz="2400" b="0" strike="noStrike" spc="-1" dirty="0">
                <a:solidFill>
                  <a:srgbClr val="FFFFFF"/>
                </a:solidFill>
                <a:latin typeface="Tenorite"/>
                <a:ea typeface="Arial"/>
              </a:rPr>
              <a:t>    -RA2011027020113</a:t>
            </a:r>
            <a:endParaRPr lang="en-IN" sz="2400" b="0" strike="noStrike" spc="-1" dirty="0">
              <a:latin typeface="Arial"/>
            </a:endParaRPr>
          </a:p>
        </p:txBody>
      </p:sp>
      <p:sp>
        <p:nvSpPr>
          <p:cNvPr id="556" name="PlaceHolder 3"/>
          <p:cNvSpPr>
            <a:spLocks noGrp="1"/>
          </p:cNvSpPr>
          <p:nvPr>
            <p:ph type="sldNum"/>
          </p:nvPr>
        </p:nvSpPr>
        <p:spPr>
          <a:xfrm>
            <a:off x="5536440" y="6356520"/>
            <a:ext cx="986760" cy="364320"/>
          </a:xfrm>
          <a:prstGeom prst="rect">
            <a:avLst/>
          </a:prstGeom>
          <a:noFill/>
          <a:ln w="0">
            <a:noFill/>
          </a:ln>
        </p:spPr>
        <p:txBody>
          <a:bodyPr lIns="90000" tIns="45000" rIns="90000" bIns="45000" anchor="ctr">
            <a:noAutofit/>
          </a:bodyPr>
          <a:lstStyle/>
          <a:p>
            <a:pPr algn="r">
              <a:lnSpc>
                <a:spcPct val="100000"/>
              </a:lnSpc>
            </a:pPr>
            <a:fld id="{2B84ED07-18E8-400E-A61C-55E7AC4F72C3}" type="slidenum">
              <a:rPr lang="en-ZA" sz="900" b="0" strike="noStrike" spc="-1">
                <a:solidFill>
                  <a:srgbClr val="8B8B8B"/>
                </a:solidFill>
                <a:latin typeface="Tenorite"/>
                <a:ea typeface="Arial"/>
              </a:rPr>
              <a:t>2</a:t>
            </a:fld>
            <a:endParaRPr lang="en-IN" sz="90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PlaceHolder 1"/>
          <p:cNvSpPr>
            <a:spLocks noGrp="1"/>
          </p:cNvSpPr>
          <p:nvPr>
            <p:ph type="title"/>
          </p:nvPr>
        </p:nvSpPr>
        <p:spPr>
          <a:xfrm>
            <a:off x="6415920" y="4434840"/>
            <a:ext cx="4941000" cy="1121400"/>
          </a:xfrm>
          <a:prstGeom prst="rect">
            <a:avLst/>
          </a:prstGeom>
          <a:noFill/>
          <a:ln w="0">
            <a:noFill/>
          </a:ln>
        </p:spPr>
        <p:txBody>
          <a:bodyPr lIns="0" tIns="0" rIns="0" bIns="0" anchor="b">
            <a:noAutofit/>
          </a:bodyPr>
          <a:lstStyle/>
          <a:p>
            <a:pPr>
              <a:lnSpc>
                <a:spcPct val="90000"/>
              </a:lnSpc>
            </a:pPr>
            <a:r>
              <a:rPr lang="en-US" sz="3600" b="0" strike="noStrike" cap="all" spc="145">
                <a:solidFill>
                  <a:srgbClr val="000000"/>
                </a:solidFill>
                <a:latin typeface="Tenorite"/>
                <a:ea typeface="Arial"/>
              </a:rPr>
              <a:t>THANK you</a:t>
            </a:r>
            <a:endParaRPr lang="en-IN" sz="3600" b="0" strike="noStrike" spc="-1">
              <a:latin typeface="Arial"/>
            </a:endParaRPr>
          </a:p>
        </p:txBody>
      </p:sp>
      <p:sp>
        <p:nvSpPr>
          <p:cNvPr id="596" name="PlaceHolder 2"/>
          <p:cNvSpPr>
            <a:spLocks noGrp="1"/>
          </p:cNvSpPr>
          <p:nvPr>
            <p:ph type="subTitle"/>
          </p:nvPr>
        </p:nvSpPr>
        <p:spPr>
          <a:xfrm>
            <a:off x="6415920" y="5586840"/>
            <a:ext cx="4941000" cy="396000"/>
          </a:xfrm>
          <a:prstGeom prst="rect">
            <a:avLst/>
          </a:prstGeom>
          <a:noFill/>
          <a:ln w="0">
            <a:noFill/>
          </a:ln>
        </p:spPr>
        <p:txBody>
          <a:bodyPr lIns="0" tIns="0" rIns="0" bIns="0" anchor="t">
            <a:noAutofit/>
          </a:bodyPr>
          <a:lstStyle/>
          <a:p>
            <a:pPr>
              <a:lnSpc>
                <a:spcPct val="100000"/>
              </a:lnSpc>
              <a:spcBef>
                <a:spcPts val="1001"/>
              </a:spcBef>
              <a:tabLst>
                <a:tab pos="0" algn="l"/>
              </a:tabLst>
            </a:pPr>
            <a:r>
              <a:rPr lang="en-US" sz="1600" b="0" strike="noStrike" spc="-1">
                <a:solidFill>
                  <a:srgbClr val="000000"/>
                </a:solidFill>
                <a:latin typeface="Tenorite"/>
                <a:ea typeface="Arial"/>
              </a:rPr>
              <a:t>Any Question ?</a:t>
            </a:r>
            <a:endParaRPr lang="en-IN" sz="1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4860000" y="-455040"/>
            <a:ext cx="3125160" cy="1714680"/>
          </a:xfrm>
          <a:prstGeom prst="rect">
            <a:avLst/>
          </a:prstGeom>
          <a:noFill/>
          <a:ln w="0">
            <a:noFill/>
          </a:ln>
        </p:spPr>
        <p:txBody>
          <a:bodyPr lIns="90000" tIns="45000" rIns="90000" bIns="45000" anchor="b">
            <a:normAutofit/>
          </a:bodyPr>
          <a:lstStyle/>
          <a:p>
            <a:pPr>
              <a:lnSpc>
                <a:spcPct val="90000"/>
              </a:lnSpc>
            </a:pPr>
            <a:r>
              <a:rPr lang="en-US" sz="3600" b="0" u="sng" strike="noStrike" cap="all" spc="145">
                <a:solidFill>
                  <a:srgbClr val="000000"/>
                </a:solidFill>
                <a:uFillTx/>
                <a:latin typeface="Tenorite"/>
                <a:ea typeface="Arial"/>
              </a:rPr>
              <a:t>Objective</a:t>
            </a:r>
            <a:endParaRPr lang="en-IN" sz="3600" b="0" strike="noStrike" spc="-1">
              <a:latin typeface="Arial"/>
            </a:endParaRPr>
          </a:p>
        </p:txBody>
      </p:sp>
      <p:sp>
        <p:nvSpPr>
          <p:cNvPr id="558" name="PlaceHolder 2"/>
          <p:cNvSpPr>
            <a:spLocks noGrp="1"/>
          </p:cNvSpPr>
          <p:nvPr>
            <p:ph/>
          </p:nvPr>
        </p:nvSpPr>
        <p:spPr>
          <a:xfrm>
            <a:off x="2880000" y="1980000"/>
            <a:ext cx="8459640" cy="2879640"/>
          </a:xfrm>
          <a:prstGeom prst="rect">
            <a:avLst/>
          </a:prstGeom>
          <a:noFill/>
          <a:ln w="0">
            <a:noFill/>
          </a:ln>
        </p:spPr>
        <p:txBody>
          <a:bodyPr lIns="90000" tIns="45000" rIns="90000" bIns="45000" anchor="t">
            <a:normAutofit/>
          </a:bodyPr>
          <a:lstStyle/>
          <a:p>
            <a:pPr>
              <a:lnSpc>
                <a:spcPct val="100000"/>
              </a:lnSpc>
              <a:spcBef>
                <a:spcPts val="1001"/>
              </a:spcBef>
              <a:tabLst>
                <a:tab pos="0" algn="l"/>
              </a:tabLst>
            </a:pPr>
            <a:r>
              <a:rPr lang="en-US" sz="3200" dirty="0"/>
              <a:t>This system aims at improving the efficiency in the issue of the Passport, reduces the complexities involved in it and for the effective dispatch of the passport to the maximum possible extent. </a:t>
            </a:r>
            <a:endParaRPr lang="en-IN" sz="32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PlaceHolder 1"/>
          <p:cNvSpPr>
            <a:spLocks noGrp="1"/>
          </p:cNvSpPr>
          <p:nvPr>
            <p:ph/>
          </p:nvPr>
        </p:nvSpPr>
        <p:spPr>
          <a:xfrm>
            <a:off x="5007240" y="535320"/>
            <a:ext cx="5432400" cy="364320"/>
          </a:xfrm>
          <a:prstGeom prst="rect">
            <a:avLst/>
          </a:prstGeom>
          <a:noFill/>
          <a:ln w="0">
            <a:noFill/>
          </a:ln>
        </p:spPr>
        <p:txBody>
          <a:bodyPr lIns="90000" tIns="45000" rIns="90000" bIns="45000" anchor="t">
            <a:noAutofit/>
          </a:bodyPr>
          <a:lstStyle/>
          <a:p>
            <a:pPr>
              <a:lnSpc>
                <a:spcPct val="90000"/>
              </a:lnSpc>
              <a:spcBef>
                <a:spcPts val="1001"/>
              </a:spcBef>
              <a:tabLst>
                <a:tab pos="0" algn="l"/>
              </a:tabLst>
            </a:pPr>
            <a:r>
              <a:rPr lang="en-IN" sz="4800" b="0" u="sng" strike="noStrike" spc="145">
                <a:solidFill>
                  <a:srgbClr val="000000"/>
                </a:solidFill>
                <a:uFillTx/>
                <a:latin typeface="Aldhabi"/>
                <a:ea typeface="Arial"/>
              </a:rPr>
              <a:t>Problem Statement</a:t>
            </a:r>
            <a:endParaRPr lang="en-IN" sz="4800" b="0" strike="noStrike" spc="-1">
              <a:latin typeface="Arial"/>
            </a:endParaRPr>
          </a:p>
        </p:txBody>
      </p:sp>
      <p:sp>
        <p:nvSpPr>
          <p:cNvPr id="560" name="PlaceHolder 2"/>
          <p:cNvSpPr>
            <a:spLocks noGrp="1"/>
          </p:cNvSpPr>
          <p:nvPr>
            <p:ph/>
          </p:nvPr>
        </p:nvSpPr>
        <p:spPr>
          <a:xfrm>
            <a:off x="2529939" y="1164381"/>
            <a:ext cx="8831160" cy="3632040"/>
          </a:xfrm>
          <a:prstGeom prst="rect">
            <a:avLst/>
          </a:prstGeom>
          <a:noFill/>
          <a:ln w="0">
            <a:noFill/>
          </a:ln>
        </p:spPr>
        <p:txBody>
          <a:bodyPr lIns="90000" tIns="45000" rIns="90000" bIns="45000" anchor="t">
            <a:noAutofit/>
          </a:bodyPr>
          <a:lstStyle/>
          <a:p>
            <a:pPr>
              <a:lnSpc>
                <a:spcPct val="100000"/>
              </a:lnSpc>
              <a:spcBef>
                <a:spcPts val="1001"/>
              </a:spcBef>
              <a:tabLst>
                <a:tab pos="0" algn="l"/>
              </a:tabLst>
            </a:pPr>
            <a:r>
              <a:rPr lang="en-US" sz="3200" b="0" strike="noStrike" spc="-1" dirty="0">
                <a:solidFill>
                  <a:srgbClr val="000000"/>
                </a:solidFill>
                <a:latin typeface="Aldhabi"/>
                <a:ea typeface="Arial"/>
              </a:rPr>
              <a:t>TEDIOUS PROCESS: Requires a large number of skilled individuals in various fields of issuing Passport. Chances of error and workload on each individuals is more.</a:t>
            </a:r>
          </a:p>
          <a:p>
            <a:pPr>
              <a:lnSpc>
                <a:spcPct val="100000"/>
              </a:lnSpc>
              <a:spcBef>
                <a:spcPts val="1001"/>
              </a:spcBef>
              <a:tabLst>
                <a:tab pos="0" algn="l"/>
              </a:tabLst>
            </a:pPr>
            <a:r>
              <a:rPr lang="en-US" sz="3200" b="0" strike="noStrike" spc="-1" dirty="0">
                <a:solidFill>
                  <a:srgbClr val="000000"/>
                </a:solidFill>
                <a:latin typeface="Aldhabi"/>
                <a:ea typeface="Arial"/>
              </a:rPr>
              <a:t>TIME CONSUMPTION: Takes a lot of time when it is done manually. Search for particular data also leads to unnecessary delays.</a:t>
            </a:r>
          </a:p>
          <a:p>
            <a:pPr>
              <a:lnSpc>
                <a:spcPct val="100000"/>
              </a:lnSpc>
              <a:spcBef>
                <a:spcPts val="1001"/>
              </a:spcBef>
              <a:tabLst>
                <a:tab pos="0" algn="l"/>
              </a:tabLst>
            </a:pPr>
            <a:r>
              <a:rPr lang="en-US" sz="3200" b="0" strike="noStrike" spc="-1" dirty="0">
                <a:solidFill>
                  <a:srgbClr val="000000"/>
                </a:solidFill>
                <a:latin typeface="Aldhabi"/>
                <a:ea typeface="Arial"/>
              </a:rPr>
              <a:t>DATABASE MANAGEMENT: Due to the increasing number of applicants, the management and the processing of data are difficult to update and maintain with time.</a:t>
            </a:r>
          </a:p>
          <a:p>
            <a:pPr>
              <a:lnSpc>
                <a:spcPct val="100000"/>
              </a:lnSpc>
              <a:spcBef>
                <a:spcPts val="1001"/>
              </a:spcBef>
              <a:tabLst>
                <a:tab pos="0" algn="l"/>
              </a:tabLst>
            </a:pPr>
            <a:r>
              <a:rPr lang="en-US" sz="3200" b="0" strike="noStrike" spc="-1" dirty="0">
                <a:solidFill>
                  <a:srgbClr val="000000"/>
                </a:solidFill>
                <a:latin typeface="Aldhabi"/>
                <a:ea typeface="Arial"/>
              </a:rPr>
              <a:t>SECURITY: More accessibility to data, which made tampering much easier.</a:t>
            </a:r>
            <a:endParaRPr lang="en-IN" sz="32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561" name="PlaceHolder 1"/>
          <p:cNvSpPr>
            <a:spLocks noGrp="1"/>
          </p:cNvSpPr>
          <p:nvPr>
            <p:ph type="title"/>
          </p:nvPr>
        </p:nvSpPr>
        <p:spPr>
          <a:xfrm>
            <a:off x="2988720" y="55440"/>
            <a:ext cx="5110920" cy="1204200"/>
          </a:xfrm>
          <a:prstGeom prst="rect">
            <a:avLst/>
          </a:prstGeom>
          <a:noFill/>
          <a:ln w="0">
            <a:noFill/>
          </a:ln>
        </p:spPr>
        <p:txBody>
          <a:bodyPr lIns="90000" tIns="45000" rIns="90000" bIns="45000" anchor="b">
            <a:noAutofit/>
          </a:bodyPr>
          <a:lstStyle/>
          <a:p>
            <a:pPr>
              <a:lnSpc>
                <a:spcPct val="90000"/>
              </a:lnSpc>
            </a:pPr>
            <a:r>
              <a:rPr lang="en-US" sz="2800" b="0" u="sng" strike="noStrike" cap="all" spc="145">
                <a:solidFill>
                  <a:srgbClr val="000000"/>
                </a:solidFill>
                <a:uFillTx/>
                <a:latin typeface="Tenorite"/>
                <a:ea typeface="Arial"/>
              </a:rPr>
              <a:t>Existing System</a:t>
            </a:r>
            <a:endParaRPr lang="en-IN" sz="2800" b="0" strike="noStrike" spc="-1">
              <a:latin typeface="Arial"/>
            </a:endParaRPr>
          </a:p>
        </p:txBody>
      </p:sp>
      <p:sp>
        <p:nvSpPr>
          <p:cNvPr id="562" name="PlaceHolder 2"/>
          <p:cNvSpPr>
            <a:spLocks noGrp="1"/>
          </p:cNvSpPr>
          <p:nvPr>
            <p:ph/>
          </p:nvPr>
        </p:nvSpPr>
        <p:spPr>
          <a:xfrm>
            <a:off x="900000" y="2059560"/>
            <a:ext cx="7919640" cy="2260080"/>
          </a:xfrm>
          <a:prstGeom prst="rect">
            <a:avLst/>
          </a:prstGeom>
          <a:noFill/>
          <a:ln w="0">
            <a:noFill/>
          </a:ln>
        </p:spPr>
        <p:txBody>
          <a:bodyPr lIns="90000" tIns="45000" rIns="90000" bIns="45000" anchor="t">
            <a:normAutofit fontScale="92500" lnSpcReduction="20000"/>
          </a:bodyPr>
          <a:lstStyle/>
          <a:p>
            <a:pPr>
              <a:lnSpc>
                <a:spcPct val="100000"/>
              </a:lnSpc>
              <a:spcBef>
                <a:spcPts val="1001"/>
              </a:spcBef>
              <a:tabLst>
                <a:tab pos="0" algn="l"/>
              </a:tabLst>
            </a:pPr>
            <a:r>
              <a:rPr lang="en-US" sz="2400" b="1" i="1" strike="noStrike" spc="46" dirty="0">
                <a:solidFill>
                  <a:srgbClr val="000000"/>
                </a:solidFill>
                <a:latin typeface="Tenorite"/>
                <a:ea typeface="Arial"/>
              </a:rPr>
              <a:t>Existing system is to use human labor and to rely on the human intellect, which is prone to errors. </a:t>
            </a:r>
            <a:r>
              <a:rPr lang="en-US" sz="2200" dirty="0"/>
              <a:t>If the entire process of 'Issue of Passport' is done in a manual manner then it would takes several months for the passport to reach the applicant    The </a:t>
            </a:r>
            <a:r>
              <a:rPr lang="en-US" sz="2400" dirty="0"/>
              <a:t>above problem can be overcome by using Passport Automation System. Instead of using manual process, we can automate this process of issuing Passport which increases the efficiency and reduces the complexities. </a:t>
            </a:r>
            <a:endParaRPr lang="en-IN" sz="24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PlaceHolder 1"/>
          <p:cNvSpPr>
            <a:spLocks noGrp="1"/>
          </p:cNvSpPr>
          <p:nvPr>
            <p:ph/>
          </p:nvPr>
        </p:nvSpPr>
        <p:spPr>
          <a:xfrm>
            <a:off x="2506680" y="312120"/>
            <a:ext cx="9012960" cy="5447520"/>
          </a:xfrm>
          <a:prstGeom prst="rect">
            <a:avLst/>
          </a:prstGeom>
          <a:noFill/>
          <a:ln w="0">
            <a:noFill/>
          </a:ln>
        </p:spPr>
        <p:txBody>
          <a:bodyPr lIns="90000" tIns="45000" rIns="90000" bIns="45000" anchor="t">
            <a:normAutofit/>
          </a:bodyPr>
          <a:lstStyle/>
          <a:p>
            <a:pPr algn="ctr">
              <a:lnSpc>
                <a:spcPct val="100000"/>
              </a:lnSpc>
              <a:spcBef>
                <a:spcPts val="1001"/>
              </a:spcBef>
              <a:spcAft>
                <a:spcPts val="1199"/>
              </a:spcAft>
              <a:tabLst>
                <a:tab pos="0" algn="l"/>
              </a:tabLst>
            </a:pPr>
            <a:endParaRPr lang="en-IN" sz="3200" b="0" strike="noStrike" spc="-1" dirty="0">
              <a:latin typeface="Arial"/>
            </a:endParaRPr>
          </a:p>
          <a:p>
            <a:pPr>
              <a:lnSpc>
                <a:spcPct val="100000"/>
              </a:lnSpc>
              <a:spcBef>
                <a:spcPts val="1001"/>
              </a:spcBef>
              <a:spcAft>
                <a:spcPts val="1199"/>
              </a:spcAft>
              <a:tabLst>
                <a:tab pos="0" algn="l"/>
              </a:tabLst>
            </a:pPr>
            <a:r>
              <a:rPr lang="en-US" sz="2400" dirty="0"/>
              <a:t>The above problem can be overcome by using Passport Automation System. Instead of using manual process, we can automate this process of issuing Passport which increases the efficiency and reduces the complexities. </a:t>
            </a:r>
            <a:r>
              <a:rPr lang="en-US" sz="2400" b="0" strike="noStrike" spc="-1" dirty="0">
                <a:solidFill>
                  <a:srgbClr val="404040"/>
                </a:solidFill>
                <a:latin typeface="Tenorite"/>
                <a:ea typeface="Arial"/>
              </a:rPr>
              <a:t>.</a:t>
            </a:r>
            <a:endParaRPr lang="en-IN" sz="2400" b="0" strike="noStrike" spc="-1" dirty="0">
              <a:latin typeface="Arial"/>
            </a:endParaRPr>
          </a:p>
          <a:p>
            <a:pPr algn="ctr">
              <a:lnSpc>
                <a:spcPct val="100000"/>
              </a:lnSpc>
              <a:spcBef>
                <a:spcPts val="1001"/>
              </a:spcBef>
              <a:tabLst>
                <a:tab pos="0" algn="l"/>
              </a:tabLst>
            </a:pPr>
            <a:endParaRPr lang="en-IN" sz="2600" b="0" strike="noStrike" spc="-1" dirty="0">
              <a:latin typeface="Arial"/>
            </a:endParaRPr>
          </a:p>
        </p:txBody>
      </p:sp>
      <p:sp>
        <p:nvSpPr>
          <p:cNvPr id="564" name="PlaceHolder 2"/>
          <p:cNvSpPr>
            <a:spLocks noGrp="1"/>
          </p:cNvSpPr>
          <p:nvPr>
            <p:ph type="sldNum"/>
          </p:nvPr>
        </p:nvSpPr>
        <p:spPr>
          <a:xfrm>
            <a:off x="10700640" y="6356520"/>
            <a:ext cx="652320" cy="364320"/>
          </a:xfrm>
          <a:prstGeom prst="rect">
            <a:avLst/>
          </a:prstGeom>
          <a:noFill/>
          <a:ln w="0">
            <a:noFill/>
          </a:ln>
        </p:spPr>
        <p:txBody>
          <a:bodyPr lIns="90000" tIns="45000" rIns="90000" bIns="45000" anchor="ctr">
            <a:noAutofit/>
          </a:bodyPr>
          <a:lstStyle/>
          <a:p>
            <a:pPr algn="r">
              <a:lnSpc>
                <a:spcPct val="100000"/>
              </a:lnSpc>
            </a:pPr>
            <a:fld id="{DAD05363-6246-4707-A4C9-2C8609741C17}" type="slidenum">
              <a:rPr lang="en-US" sz="900" b="0" strike="noStrike" spc="-1">
                <a:solidFill>
                  <a:srgbClr val="8B8B8B"/>
                </a:solidFill>
                <a:latin typeface="Tenorite"/>
                <a:ea typeface="Arial"/>
              </a:rPr>
              <a:t>6</a:t>
            </a:fld>
            <a:endParaRPr lang="en-IN" sz="900" b="0" strike="noStrike" spc="-1">
              <a:latin typeface="Times New Roman"/>
            </a:endParaRPr>
          </a:p>
        </p:txBody>
      </p:sp>
      <p:sp>
        <p:nvSpPr>
          <p:cNvPr id="566" name="Title 2"/>
          <p:cNvSpPr/>
          <p:nvPr/>
        </p:nvSpPr>
        <p:spPr>
          <a:xfrm>
            <a:off x="4248720" y="-360000"/>
            <a:ext cx="5110920" cy="107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u="sng" strike="noStrike" cap="all" spc="145">
                <a:solidFill>
                  <a:srgbClr val="000000"/>
                </a:solidFill>
                <a:uFillTx/>
                <a:latin typeface="Tenorite"/>
                <a:ea typeface="Arial"/>
              </a:rPr>
              <a:t>Proposed System</a:t>
            </a:r>
            <a:endParaRPr lang="en-IN" sz="2800" b="0" strike="noStrike" spc="-1">
              <a:latin typeface="Arial"/>
            </a:endParaRPr>
          </a:p>
        </p:txBody>
      </p:sp>
      <p:pic>
        <p:nvPicPr>
          <p:cNvPr id="1026" name="Picture 2" descr="Passport Automation System by ashleyshahid11">
            <a:extLst>
              <a:ext uri="{FF2B5EF4-FFF2-40B4-BE49-F238E27FC236}">
                <a16:creationId xmlns:a16="http://schemas.microsoft.com/office/drawing/2014/main" id="{79C09B29-6D08-8322-4326-718F7038D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596" y="2886654"/>
            <a:ext cx="6252526" cy="35451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PlaceHolder 1"/>
          <p:cNvSpPr>
            <a:spLocks noGrp="1"/>
          </p:cNvSpPr>
          <p:nvPr>
            <p:ph type="title"/>
          </p:nvPr>
        </p:nvSpPr>
        <p:spPr>
          <a:xfrm>
            <a:off x="2520000" y="-124560"/>
            <a:ext cx="6248520" cy="1204200"/>
          </a:xfrm>
          <a:prstGeom prst="rect">
            <a:avLst/>
          </a:prstGeom>
          <a:noFill/>
          <a:ln w="0">
            <a:noFill/>
          </a:ln>
        </p:spPr>
        <p:txBody>
          <a:bodyPr lIns="90000" tIns="45000" rIns="90000" bIns="45000" anchor="b">
            <a:normAutofit/>
          </a:bodyPr>
          <a:lstStyle/>
          <a:p>
            <a:pPr algn="ctr">
              <a:lnSpc>
                <a:spcPct val="90000"/>
              </a:lnSpc>
            </a:pPr>
            <a:r>
              <a:rPr lang="en-US" sz="3200" b="0" strike="noStrike" cap="all" spc="145">
                <a:solidFill>
                  <a:srgbClr val="0A0B09"/>
                </a:solidFill>
                <a:latin typeface="gt-medium"/>
                <a:ea typeface="Arial"/>
              </a:rPr>
              <a:t>Architecture Diagram</a:t>
            </a:r>
            <a:endParaRPr lang="en-IN" sz="3200" b="0" strike="noStrike" spc="-1">
              <a:latin typeface="Arial"/>
            </a:endParaRPr>
          </a:p>
        </p:txBody>
      </p:sp>
      <p:sp>
        <p:nvSpPr>
          <p:cNvPr id="568" name="PlaceHolder 2"/>
          <p:cNvSpPr>
            <a:spLocks noGrp="1"/>
          </p:cNvSpPr>
          <p:nvPr>
            <p:ph type="sldNum"/>
          </p:nvPr>
        </p:nvSpPr>
        <p:spPr>
          <a:xfrm>
            <a:off x="8610480" y="6356520"/>
            <a:ext cx="2742480" cy="364320"/>
          </a:xfrm>
          <a:prstGeom prst="rect">
            <a:avLst/>
          </a:prstGeom>
          <a:noFill/>
          <a:ln w="0">
            <a:noFill/>
          </a:ln>
        </p:spPr>
        <p:txBody>
          <a:bodyPr lIns="90000" tIns="45000" rIns="90000" bIns="45000" anchor="ctr">
            <a:noAutofit/>
          </a:bodyPr>
          <a:lstStyle/>
          <a:p>
            <a:pPr algn="r">
              <a:lnSpc>
                <a:spcPct val="100000"/>
              </a:lnSpc>
            </a:pPr>
            <a:fld id="{1D9ED842-6095-4441-BC11-A0FE24A79B87}" type="slidenum">
              <a:rPr lang="en-US" sz="900" b="0" strike="noStrike" spc="-1">
                <a:solidFill>
                  <a:srgbClr val="8B8B8B"/>
                </a:solidFill>
                <a:latin typeface="Tenorite"/>
                <a:ea typeface="Arial"/>
              </a:rPr>
              <a:t>7</a:t>
            </a:fld>
            <a:endParaRPr lang="en-IN" sz="900" b="0" strike="noStrike" spc="-1">
              <a:latin typeface="Times New Roman"/>
            </a:endParaRPr>
          </a:p>
        </p:txBody>
      </p:sp>
      <p:pic>
        <p:nvPicPr>
          <p:cNvPr id="2050" name="Picture 2" descr="Deployment Diagram for Passport Automation System | CS1403-CASE Tools Lab -  Source Code Solutions">
            <a:extLst>
              <a:ext uri="{FF2B5EF4-FFF2-40B4-BE49-F238E27FC236}">
                <a16:creationId xmlns:a16="http://schemas.microsoft.com/office/drawing/2014/main" id="{9401AB10-F37B-EAAE-D27B-AAE35B12E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59" y="1457333"/>
            <a:ext cx="7108342" cy="3943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409C19-70FC-E4A1-77C5-99979111DD1A}"/>
              </a:ext>
            </a:extLst>
          </p:cNvPr>
          <p:cNvSpPr>
            <a:spLocks noGrp="1"/>
          </p:cNvSpPr>
          <p:nvPr>
            <p:ph type="title"/>
          </p:nvPr>
        </p:nvSpPr>
        <p:spPr>
          <a:xfrm>
            <a:off x="3575011" y="538842"/>
            <a:ext cx="8421688" cy="1325563"/>
          </a:xfrm>
        </p:spPr>
        <p:txBody>
          <a:bodyPr/>
          <a:lstStyle/>
          <a:p>
            <a:r>
              <a:rPr lang="en-US" dirty="0">
                <a:solidFill>
                  <a:schemeClr val="bg1"/>
                </a:solidFill>
              </a:rPr>
              <a:t>Module Description</a:t>
            </a:r>
          </a:p>
        </p:txBody>
      </p:sp>
      <p:sp>
        <p:nvSpPr>
          <p:cNvPr id="5" name="Content Placeholder 2">
            <a:extLst>
              <a:ext uri="{FF2B5EF4-FFF2-40B4-BE49-F238E27FC236}">
                <a16:creationId xmlns:a16="http://schemas.microsoft.com/office/drawing/2014/main" id="{016E9154-F061-28CB-14AF-5C33108E13F9}"/>
              </a:ext>
            </a:extLst>
          </p:cNvPr>
          <p:cNvSpPr txBox="1">
            <a:spLocks/>
          </p:cNvSpPr>
          <p:nvPr/>
        </p:nvSpPr>
        <p:spPr>
          <a:xfrm>
            <a:off x="2418004" y="2025288"/>
            <a:ext cx="1550682"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Module 1:</a:t>
            </a:r>
          </a:p>
        </p:txBody>
      </p:sp>
      <p:sp>
        <p:nvSpPr>
          <p:cNvPr id="6" name="Text Placeholder 3">
            <a:extLst>
              <a:ext uri="{FF2B5EF4-FFF2-40B4-BE49-F238E27FC236}">
                <a16:creationId xmlns:a16="http://schemas.microsoft.com/office/drawing/2014/main" id="{6A858F0B-879D-8AF6-602D-1DD477FF1E40}"/>
              </a:ext>
            </a:extLst>
          </p:cNvPr>
          <p:cNvSpPr txBox="1">
            <a:spLocks/>
          </p:cNvSpPr>
          <p:nvPr/>
        </p:nvSpPr>
        <p:spPr>
          <a:xfrm>
            <a:off x="1559496" y="2461172"/>
            <a:ext cx="4031030" cy="1148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bg1"/>
                </a:solidFill>
              </a:rPr>
              <a:t>1</a:t>
            </a:r>
            <a:r>
              <a:rPr lang="en-US" sz="1600" baseline="30000" dirty="0">
                <a:solidFill>
                  <a:schemeClr val="bg1"/>
                </a:solidFill>
              </a:rPr>
              <a:t>st</a:t>
            </a:r>
            <a:r>
              <a:rPr lang="en-US" sz="1600" dirty="0">
                <a:solidFill>
                  <a:schemeClr val="bg1"/>
                </a:solidFill>
              </a:rPr>
              <a:t> module contains the front end and back end design for the login or signup page.</a:t>
            </a:r>
          </a:p>
        </p:txBody>
      </p:sp>
      <p:sp>
        <p:nvSpPr>
          <p:cNvPr id="7" name="Text Placeholder 4">
            <a:extLst>
              <a:ext uri="{FF2B5EF4-FFF2-40B4-BE49-F238E27FC236}">
                <a16:creationId xmlns:a16="http://schemas.microsoft.com/office/drawing/2014/main" id="{4E8F39E8-6F09-8326-3EC9-A3561843120A}"/>
              </a:ext>
            </a:extLst>
          </p:cNvPr>
          <p:cNvSpPr txBox="1">
            <a:spLocks/>
          </p:cNvSpPr>
          <p:nvPr/>
        </p:nvSpPr>
        <p:spPr>
          <a:xfrm>
            <a:off x="7994072" y="2711338"/>
            <a:ext cx="1546681" cy="36512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Module 2:</a:t>
            </a:r>
          </a:p>
        </p:txBody>
      </p:sp>
      <p:sp>
        <p:nvSpPr>
          <p:cNvPr id="8" name="Text Placeholder 5">
            <a:extLst>
              <a:ext uri="{FF2B5EF4-FFF2-40B4-BE49-F238E27FC236}">
                <a16:creationId xmlns:a16="http://schemas.microsoft.com/office/drawing/2014/main" id="{135AE804-EC12-CB1B-B0D0-EE403CACEE53}"/>
              </a:ext>
            </a:extLst>
          </p:cNvPr>
          <p:cNvSpPr txBox="1">
            <a:spLocks/>
          </p:cNvSpPr>
          <p:nvPr/>
        </p:nvSpPr>
        <p:spPr>
          <a:xfrm>
            <a:off x="7176104" y="3173693"/>
            <a:ext cx="4031030" cy="26426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2</a:t>
            </a:r>
            <a:r>
              <a:rPr lang="en-US" sz="1800" baseline="30000" dirty="0">
                <a:solidFill>
                  <a:schemeClr val="bg1"/>
                </a:solidFill>
              </a:rPr>
              <a:t>nd</a:t>
            </a:r>
            <a:r>
              <a:rPr lang="en-US" sz="1800" dirty="0">
                <a:solidFill>
                  <a:schemeClr val="bg1"/>
                </a:solidFill>
              </a:rPr>
              <a:t> Module is termed as Detail Type where they will be asked to provide necessary information to access the next segment of the program.</a:t>
            </a:r>
          </a:p>
          <a:p>
            <a:r>
              <a:rPr lang="en-US" sz="1800" dirty="0">
                <a:solidFill>
                  <a:schemeClr val="bg1"/>
                </a:solidFill>
              </a:rPr>
              <a:t>On access the software will process the details to provide an passport for the following user.</a:t>
            </a:r>
          </a:p>
        </p:txBody>
      </p:sp>
      <p:sp>
        <p:nvSpPr>
          <p:cNvPr id="9" name="Text Placeholder 6">
            <a:extLst>
              <a:ext uri="{FF2B5EF4-FFF2-40B4-BE49-F238E27FC236}">
                <a16:creationId xmlns:a16="http://schemas.microsoft.com/office/drawing/2014/main" id="{4C8A1F60-DD09-964C-D69C-BED822E8F186}"/>
              </a:ext>
            </a:extLst>
          </p:cNvPr>
          <p:cNvSpPr txBox="1">
            <a:spLocks/>
          </p:cNvSpPr>
          <p:nvPr/>
        </p:nvSpPr>
        <p:spPr>
          <a:xfrm>
            <a:off x="2385109" y="3522889"/>
            <a:ext cx="1616472" cy="36512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Module 3:</a:t>
            </a:r>
          </a:p>
        </p:txBody>
      </p:sp>
      <p:sp>
        <p:nvSpPr>
          <p:cNvPr id="10" name="Text Placeholder 7">
            <a:extLst>
              <a:ext uri="{FF2B5EF4-FFF2-40B4-BE49-F238E27FC236}">
                <a16:creationId xmlns:a16="http://schemas.microsoft.com/office/drawing/2014/main" id="{CBA8F2FE-10EA-0265-0586-5C4BDC88B935}"/>
              </a:ext>
            </a:extLst>
          </p:cNvPr>
          <p:cNvSpPr txBox="1">
            <a:spLocks/>
          </p:cNvSpPr>
          <p:nvPr/>
        </p:nvSpPr>
        <p:spPr>
          <a:xfrm>
            <a:off x="1559496" y="3888014"/>
            <a:ext cx="4031030" cy="28381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bg1"/>
                </a:solidFill>
              </a:rPr>
              <a:t>In 3</a:t>
            </a:r>
            <a:r>
              <a:rPr lang="en-US" sz="1600" baseline="30000" dirty="0">
                <a:solidFill>
                  <a:schemeClr val="bg1"/>
                </a:solidFill>
              </a:rPr>
              <a:t>rd</a:t>
            </a:r>
            <a:r>
              <a:rPr lang="en-US" sz="1600" dirty="0">
                <a:solidFill>
                  <a:schemeClr val="bg1"/>
                </a:solidFill>
              </a:rPr>
              <a:t> module the user can update any information in the given passport. If the details given in module 2 is present in database, </a:t>
            </a:r>
          </a:p>
          <a:p>
            <a:r>
              <a:rPr lang="en-US" sz="1600" dirty="0">
                <a:solidFill>
                  <a:schemeClr val="bg1"/>
                </a:solidFill>
              </a:rPr>
              <a:t>Else they can apply for an completely new passport and will ne directed to registration page.</a:t>
            </a:r>
          </a:p>
          <a:p>
            <a:r>
              <a:rPr lang="en-US" sz="1600" dirty="0">
                <a:solidFill>
                  <a:schemeClr val="bg1"/>
                </a:solidFill>
              </a:rPr>
              <a:t>At registration page they an register themselves and can apply for an new passport. </a:t>
            </a:r>
          </a:p>
          <a:p>
            <a:endParaRPr lang="en-US" sz="1600" dirty="0">
              <a:solidFill>
                <a:schemeClr val="bg1"/>
              </a:solidFill>
            </a:endParaRPr>
          </a:p>
        </p:txBody>
      </p:sp>
    </p:spTree>
    <p:extLst>
      <p:ext uri="{BB962C8B-B14F-4D97-AF65-F5344CB8AC3E}">
        <p14:creationId xmlns:p14="http://schemas.microsoft.com/office/powerpoint/2010/main" val="238407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64F28B-6567-AB6F-5BB3-485008312877}"/>
              </a:ext>
            </a:extLst>
          </p:cNvPr>
          <p:cNvSpPr txBox="1">
            <a:spLocks/>
          </p:cNvSpPr>
          <p:nvPr/>
        </p:nvSpPr>
        <p:spPr>
          <a:xfrm>
            <a:off x="1112738" y="4934854"/>
            <a:ext cx="3242446" cy="1352823"/>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Aldhabi" panose="01000000000000000000" pitchFamily="2" charset="-78"/>
                <a:cs typeface="Aldhabi" panose="01000000000000000000" pitchFamily="2" charset="-78"/>
              </a:rPr>
              <a:t>Unified Modelling Diagram(UML)</a:t>
            </a:r>
          </a:p>
        </p:txBody>
      </p:sp>
      <p:sp>
        <p:nvSpPr>
          <p:cNvPr id="5" name="Text Placeholder 2">
            <a:extLst>
              <a:ext uri="{FF2B5EF4-FFF2-40B4-BE49-F238E27FC236}">
                <a16:creationId xmlns:a16="http://schemas.microsoft.com/office/drawing/2014/main" id="{E4693014-74B6-677D-E0A4-90271080BDDD}"/>
              </a:ext>
            </a:extLst>
          </p:cNvPr>
          <p:cNvSpPr txBox="1">
            <a:spLocks/>
          </p:cNvSpPr>
          <p:nvPr/>
        </p:nvSpPr>
        <p:spPr>
          <a:xfrm>
            <a:off x="8076741" y="1041159"/>
            <a:ext cx="1119995" cy="6480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4800" dirty="0">
                <a:latin typeface="Aldhabi" panose="01000000000000000000" pitchFamily="2" charset="-78"/>
                <a:cs typeface="Aldhabi" panose="01000000000000000000" pitchFamily="2" charset="-78"/>
              </a:rPr>
              <a:t>UML</a:t>
            </a:r>
          </a:p>
        </p:txBody>
      </p:sp>
      <p:sp>
        <p:nvSpPr>
          <p:cNvPr id="6" name="Text Placeholder 3">
            <a:extLst>
              <a:ext uri="{FF2B5EF4-FFF2-40B4-BE49-F238E27FC236}">
                <a16:creationId xmlns:a16="http://schemas.microsoft.com/office/drawing/2014/main" id="{3BBA420B-2342-7A71-114A-F6C0DBDBF234}"/>
              </a:ext>
            </a:extLst>
          </p:cNvPr>
          <p:cNvSpPr txBox="1">
            <a:spLocks/>
          </p:cNvSpPr>
          <p:nvPr/>
        </p:nvSpPr>
        <p:spPr>
          <a:xfrm>
            <a:off x="5921826" y="2359678"/>
            <a:ext cx="5429823" cy="428621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222222"/>
                </a:solidFill>
                <a:latin typeface="DDG_ProximaNova"/>
              </a:rPr>
              <a:t>The Unified Modeling Language is a general-purpose, developmental, modeling language in the field of software engineering that is intended to provide a standard way to visualize the design of a system. </a:t>
            </a:r>
          </a:p>
          <a:p>
            <a:pPr marL="0" indent="0">
              <a:buNone/>
            </a:pPr>
            <a:r>
              <a:rPr lang="en-US" sz="2000" dirty="0">
                <a:solidFill>
                  <a:srgbClr val="222222"/>
                </a:solidFill>
                <a:latin typeface="DDG_ProximaNova"/>
                <a:cs typeface="Aldhabi" panose="01000000000000000000" pitchFamily="2" charset="-78"/>
              </a:rPr>
              <a:t>UMLs used:</a:t>
            </a:r>
          </a:p>
          <a:p>
            <a:pPr marL="0" indent="0">
              <a:buNone/>
            </a:pPr>
            <a:r>
              <a:rPr lang="en-US" sz="2000" dirty="0">
                <a:solidFill>
                  <a:srgbClr val="222222"/>
                </a:solidFill>
                <a:latin typeface="DDG_ProximaNova"/>
                <a:cs typeface="Aldhabi" panose="01000000000000000000" pitchFamily="2" charset="-78"/>
              </a:rPr>
              <a:t>Use Case, Data Flow Diagram, Class Diagram, Collaboration Diagram, State Chart Diagram and Sequence Diagram</a:t>
            </a:r>
            <a:endParaRPr lang="en-IN" sz="20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906263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TotalTime>
  <Words>648</Words>
  <Application>Microsoft Office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11</vt:i4>
      </vt:variant>
      <vt:variant>
        <vt:lpstr>Theme</vt:lpstr>
      </vt:variant>
      <vt:variant>
        <vt:i4>10</vt:i4>
      </vt:variant>
      <vt:variant>
        <vt:lpstr>Slide Titles</vt:lpstr>
      </vt:variant>
      <vt:variant>
        <vt:i4>20</vt:i4>
      </vt:variant>
    </vt:vector>
  </HeadingPairs>
  <TitlesOfParts>
    <vt:vector size="41" baseType="lpstr">
      <vt:lpstr>Aldhabi</vt:lpstr>
      <vt:lpstr>Arial</vt:lpstr>
      <vt:lpstr>Calibri</vt:lpstr>
      <vt:lpstr>Castellar</vt:lpstr>
      <vt:lpstr>DDG_ProximaNova</vt:lpstr>
      <vt:lpstr>ff1</vt:lpstr>
      <vt:lpstr>gt-medium</vt:lpstr>
      <vt:lpstr>Symbol</vt:lpstr>
      <vt:lpstr>Tenorite</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SOFTWARE ENGINEERING  &amp;  PROJECT MANAGEMENT</vt:lpstr>
      <vt:lpstr>Team members</vt:lpstr>
      <vt:lpstr>Objective</vt:lpstr>
      <vt:lpstr>PowerPoint Presentation</vt:lpstr>
      <vt:lpstr>Existing System</vt:lpstr>
      <vt:lpstr>PowerPoint Presentation</vt:lpstr>
      <vt:lpstr>Architecture Diagram</vt:lpstr>
      <vt:lpstr>Module Description</vt:lpstr>
      <vt:lpstr>PowerPoint Presentation</vt:lpstr>
      <vt:lpstr>Use Case Diagram</vt:lpstr>
      <vt:lpstr>Data Flow Diagram</vt:lpstr>
      <vt:lpstr>Class Diagram</vt:lpstr>
      <vt:lpstr>Collaboration Diagram</vt:lpstr>
      <vt:lpstr>State Chart Diagram</vt:lpstr>
      <vt:lpstr>Sequence Diagram</vt:lpstr>
      <vt:lpstr>DEMO</vt:lpstr>
      <vt:lpstr>Demo</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&amp;  PROJECT MANAGEMENT</dc:title>
  <dc:subject/>
  <dc:creator/>
  <dc:description/>
  <cp:lastModifiedBy>Siddham Singh Rao</cp:lastModifiedBy>
  <cp:revision>10</cp:revision>
  <cp:lastPrinted>2022-05-27T04:04:29Z</cp:lastPrinted>
  <dcterms:created xsi:type="dcterms:W3CDTF">2022-05-27T04:04:29Z</dcterms:created>
  <dcterms:modified xsi:type="dcterms:W3CDTF">2022-06-15T04:04:52Z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19</vt:i4>
  </property>
</Properties>
</file>