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99" y="2370957"/>
            <a:ext cx="6048374" cy="7162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761" y="279156"/>
            <a:ext cx="2165985" cy="138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A287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1">
                <a:solidFill>
                  <a:srgbClr val="4A287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A287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0" i="1">
                <a:solidFill>
                  <a:srgbClr val="4A287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80924" y="1290298"/>
            <a:ext cx="0" cy="8111490"/>
          </a:xfrm>
          <a:custGeom>
            <a:avLst/>
            <a:gdLst/>
            <a:ahLst/>
            <a:cxnLst/>
            <a:rect l="l" t="t" r="r" b="b"/>
            <a:pathLst>
              <a:path h="8111490">
                <a:moveTo>
                  <a:pt x="0" y="8111267"/>
                </a:moveTo>
                <a:lnTo>
                  <a:pt x="0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33146"/>
            <a:ext cx="7545070" cy="569595"/>
          </a:xfrm>
          <a:custGeom>
            <a:avLst/>
            <a:gdLst/>
            <a:ahLst/>
            <a:cxnLst/>
            <a:rect l="l" t="t" r="r" b="b"/>
            <a:pathLst>
              <a:path w="7545070" h="569595">
                <a:moveTo>
                  <a:pt x="7544576" y="569285"/>
                </a:moveTo>
                <a:lnTo>
                  <a:pt x="0" y="569285"/>
                </a:lnTo>
                <a:lnTo>
                  <a:pt x="0" y="0"/>
                </a:lnTo>
                <a:lnTo>
                  <a:pt x="7544576" y="0"/>
                </a:lnTo>
                <a:lnTo>
                  <a:pt x="7544576" y="569285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A287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0528" y="0"/>
            <a:ext cx="2282321" cy="10696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A287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475" y="130337"/>
            <a:ext cx="6829906" cy="12127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A287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1604" y="2667130"/>
            <a:ext cx="3187700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1">
                <a:solidFill>
                  <a:srgbClr val="4A287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4390" y="10071002"/>
            <a:ext cx="338654" cy="41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upload.wikimedia.org/wikipedia/en/8/83/UFC1vh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img.bleacherreport.net/img/images/photos/002/169/990/ufc157_crop_north.jpg?1361451953&amp;w=3072&amp;h=2048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8.jpg"/><Relationship Id="rId2" Type="http://schemas.openxmlformats.org/officeDocument/2006/relationships/hyperlink" Target="https://kungfukingdom.com/wp-content/uploads/2022/07/Top-5-UFC-Submission-Finishes-of-2022-So-Far-Kung-Fu-Kingdom-770x472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.espncdn.com/photo/2020/0209/r663620_1296x729_16-9.jpg" TargetMode="External"/><Relationship Id="rId5" Type="http://schemas.openxmlformats.org/officeDocument/2006/relationships/image" Target="../media/image17.jpg"/><Relationship Id="rId4" Type="http://schemas.openxmlformats.org/officeDocument/2006/relationships/hyperlink" Target="https://dmxg5wxfqgb4u.cloudfront.net/styles/inline/s3/2022-12/082122-ufc-278-leon-edwards-beat-kamaru-usman-2000-GettyImages-1416166644.jpg?itok=peJz2mcQ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9.jpg"/><Relationship Id="rId7" Type="http://schemas.openxmlformats.org/officeDocument/2006/relationships/image" Target="../media/image21.jpg"/><Relationship Id="rId2" Type="http://schemas.openxmlformats.org/officeDocument/2006/relationships/hyperlink" Target="https://www.reddit.com/media?url=https%3A%2F%2Fpreview.redd.it%2Frear-naked-choke-escape-v0-gf7hikzwwsec1.jpg%3Fwidth%3D640%26crop%3Dsmart%26auto%3Dwebp%26s%3D5c74ff8bf7446e892e2706b1fbd690087ba7776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a.bleacherreport.com/w_800%2Ch_533%2Cc_fill/br-img-slides/004/271/391/hi-res-d7ea56c3ef165f5cb75b1dada99c7924_crop_exact.jpg" TargetMode="External"/><Relationship Id="rId5" Type="http://schemas.openxmlformats.org/officeDocument/2006/relationships/image" Target="../media/image20.jpg"/><Relationship Id="rId4" Type="http://schemas.openxmlformats.org/officeDocument/2006/relationships/hyperlink" Target="https://qph.cf2.quoracdn.net/main-qimg-811b19662f3e64d700db2f275b72d66c-lq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3.jpg"/><Relationship Id="rId7" Type="http://schemas.openxmlformats.org/officeDocument/2006/relationships/hyperlink" Target="https://i.ytimg.com/vi/7H9pD9Jow9U/maxresdefault.jpg" TargetMode="External"/><Relationship Id="rId2" Type="http://schemas.openxmlformats.org/officeDocument/2006/relationships/hyperlink" Target="https://mmajunkie.usatoday.com/wp-content/uploads/sites/91/2021/08/pat-sabatini-jamall-emmers-ufc-on-espn-30-2.jpg?w=1000&amp;h=600&amp;cro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hyperlink" Target="https://staticg.sportskeeda.com/editor/2022/08/01c0b-16598587249215-1920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0.jpg"/><Relationship Id="rId2" Type="http://schemas.openxmlformats.org/officeDocument/2006/relationships/hyperlink" Target="https://www.foxsports.com.au/ufc/gone-in-twenty-seconds-watch-ngannous-devastating-ko-win-at-ufc249/news-story/a18a72a7c823ef33d373d5df86c8f792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hyperlink" Target="https://i.pinimg.com/1200x/34/51/d9/3451d9147dc0581f1a50cc6561ba0ea0.jpg" TargetMode="Externa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i.insider.com/618785b4326b2600183524e6?width=1136&amp;format=jpeg" TargetMode="External"/><Relationship Id="rId3" Type="http://schemas.openxmlformats.org/officeDocument/2006/relationships/image" Target="../media/image31.jpg"/><Relationship Id="rId7" Type="http://schemas.openxmlformats.org/officeDocument/2006/relationships/image" Target="../media/image33.jpg"/><Relationship Id="rId2" Type="http://schemas.openxmlformats.org/officeDocument/2006/relationships/hyperlink" Target="https://i.ytimg.com/vi/yaXtDvSaby8/maxresdefault.jp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.ytimg.com/vi/jwINYKiSWAk/maxresdefault.jpg" TargetMode="External"/><Relationship Id="rId5" Type="http://schemas.openxmlformats.org/officeDocument/2006/relationships/image" Target="../media/image32.jpg"/><Relationship Id="rId4" Type="http://schemas.openxmlformats.org/officeDocument/2006/relationships/hyperlink" Target="https://i.ytimg.com/vi/Heevtt9Nd-4/maxresdefault.jpg" TargetMode="External"/><Relationship Id="rId9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media?url=https%3A%2F%2Fpreview.redd.it%2Fname-a-more-controversial-win-than-pereiras-split-decision-v0-sif4qtv8fifc1.jpeg%3Fwidth%3D640%26crop%3Dsmart%26auto%3Dwebp%26s%3Dbe0a179a771f80e8b8c56ce0b43fe7ad7a4065ad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5" Type="http://schemas.openxmlformats.org/officeDocument/2006/relationships/hyperlink" Target="https://staticg.sportskeeda.com/editor/2022/08/7bb1a-16604528147315-1920.jpg?w=640" TargetMode="Externa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hyperlink" Target="https://www.sportsnet.ca/wp-content/uploads/2020/08/UFC-heavyweight-Derrick-Lewis-1040x572.jpg" TargetMode="External"/><Relationship Id="rId7" Type="http://schemas.openxmlformats.org/officeDocument/2006/relationships/hyperlink" Target="https://mmajunkie.usatoday.com/wp-content/uploads/sites/91/2020/03/neil-magny-li-jingliang-ufc-248-2-e1583685118298.jpg?w=1000&amp;h=600&amp;crop=1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hyperlink" Target="https://wp.usatodaysports.com/wp-content/uploads/sites/91/2014/02/charles-oliveira-ufc-fight-night-364.jpg" TargetMode="External"/><Relationship Id="rId4" Type="http://schemas.openxmlformats.org/officeDocument/2006/relationships/image" Target="../media/image39.jpg"/><Relationship Id="rId9" Type="http://schemas.openxmlformats.org/officeDocument/2006/relationships/hyperlink" Target="http://WWW.REALLYGREATSITE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LYGREATSITE.COM/" TargetMode="External"/><Relationship Id="rId3" Type="http://schemas.openxmlformats.org/officeDocument/2006/relationships/hyperlink" Target="https://staticg.sportskeeda.com/editor/2022/10/1a21a-16648984905436-1920.jpg" TargetMode="External"/><Relationship Id="rId7" Type="http://schemas.openxmlformats.org/officeDocument/2006/relationships/image" Target="../media/image45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mg.bleacherreport.net/img/images/photos/003/524/440/hi-res-e5b0c6d5fcbe3bbbe4f28776eeb3e385_crop_exact.jpg?w=1200&amp;h=1200&amp;q=75" TargetMode="Externa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hyperlink" Target="https://www.sherdog.com/image_crop/200/300/_images/fighter/20220331051559_Jessica_Andrade_ff.JPG" TargetMode="External"/><Relationship Id="rId7" Type="http://schemas.openxmlformats.org/officeDocument/2006/relationships/hyperlink" Target="https://armenianweekly.com/wp-content/uploads/2021/05/Katlyn-2-e1621392795247.png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jpg"/><Relationship Id="rId5" Type="http://schemas.openxmlformats.org/officeDocument/2006/relationships/hyperlink" Target="https://www.sportsnet.ca/wp-content/uploads/2022/09/gillian-robertson-1040x572.jpg" TargetMode="External"/><Relationship Id="rId10" Type="http://schemas.openxmlformats.org/officeDocument/2006/relationships/image" Target="../media/image50.jpg"/><Relationship Id="rId4" Type="http://schemas.openxmlformats.org/officeDocument/2006/relationships/image" Target="../media/image47.jpg"/><Relationship Id="rId9" Type="http://schemas.openxmlformats.org/officeDocument/2006/relationships/hyperlink" Target="http://WWW.REALLYGREATSITE.CO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LYGREATSITE.COM/" TargetMode="External"/><Relationship Id="rId3" Type="http://schemas.openxmlformats.org/officeDocument/2006/relationships/image" Target="../media/image51.jpg"/><Relationship Id="rId7" Type="http://schemas.openxmlformats.org/officeDocument/2006/relationships/image" Target="../media/image53.jpg"/><Relationship Id="rId2" Type="http://schemas.openxmlformats.org/officeDocument/2006/relationships/hyperlink" Target="https://encrypted-tbn0.gstatic.com/images?q=tbn%3AANd9GcT5PSSUIhtsRgz1XaHRk9zvF33Im1qyd25V-F9_aUJV3g&amp;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images?q=tbn%3AANd9GcQQiUR4JLTaTrg5YK_CTQlgoWDr9hIx_hvpbOJsz77A0Q&amp;s" TargetMode="External"/><Relationship Id="rId5" Type="http://schemas.openxmlformats.org/officeDocument/2006/relationships/image" Target="../media/image52.jpg"/><Relationship Id="rId4" Type="http://schemas.openxmlformats.org/officeDocument/2006/relationships/hyperlink" Target="https://encrypted-tbn0.gstatic.com/images?q=tbn%3AANd9GcSEoyIaUDiR7t-BHTg1PIVwfVQMutjBaGDedSmgu777vQ&amp;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://WWW.REALLYGREATSITE.COM/" TargetMode="External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LYGREATSITE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LYGREATSITE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LYGREATSIT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ALLYGREATSITE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xtremeactionpark.com/wp-content/uploads/2016/06/rockhold-vs-bisping.jpg" TargetMode="External"/><Relationship Id="rId7" Type="http://schemas.openxmlformats.org/officeDocument/2006/relationships/image" Target="../media/image77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jpg"/><Relationship Id="rId5" Type="http://schemas.openxmlformats.org/officeDocument/2006/relationships/hyperlink" Target="https://upload.wikimedia.org/wikipedia/en/a/a9/UFC_53_event_poster.jpg" TargetMode="External"/><Relationship Id="rId4" Type="http://schemas.openxmlformats.org/officeDocument/2006/relationships/image" Target="../media/image7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mxg5wxfqgb4u.cloudfront.net/styles/background_image_sm/s3/2021-12/122121-10-best-submissions-of-2021-moreno.jpg?h=d1cb525d&amp;itok=1pPY0Byh" TargetMode="External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g.sportskeeda.com/editor/2022/05/afc44-16536753078954-1920.jpg" TargetMode="External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LYGREATSITE.COM/" TargetMode="External"/><Relationship Id="rId4" Type="http://schemas.openxmlformats.org/officeDocument/2006/relationships/image" Target="../media/image81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LYGREATSITE.COM/" TargetMode="External"/><Relationship Id="rId3" Type="http://schemas.openxmlformats.org/officeDocument/2006/relationships/image" Target="../media/image82.jpg"/><Relationship Id="rId7" Type="http://schemas.openxmlformats.org/officeDocument/2006/relationships/image" Target="../media/image84.jpg"/><Relationship Id="rId2" Type="http://schemas.openxmlformats.org/officeDocument/2006/relationships/hyperlink" Target="https://live.staticflickr.com/3526/4058377629_71e607af44_c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2.trrsf.com/image/fget/cf/1200/1600/middle/images.terra.com/2023/11/05/878689262-ufcspmalhadinho-scaled.jpeg" TargetMode="External"/><Relationship Id="rId5" Type="http://schemas.openxmlformats.org/officeDocument/2006/relationships/image" Target="../media/image83.jpg"/><Relationship Id="rId4" Type="http://schemas.openxmlformats.org/officeDocument/2006/relationships/hyperlink" Target="https://image-cdn.essentiallysports.com/wp-content/uploads/Georges-St-Pierre-vs-Michael-Bisping.jp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dHunter28/UFC-Events-Data-project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_G44Wj_hGlGuQt5ObrlzaPEuQ9WKkv2lUVikk7Z2-uY/edit?usp=shar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istockphoto.com/photo/mma-fighters-in-professional-boxing-ring-gm917726954-2524680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hyperlink" Target="https://www.istockphoto.com/photo/ufc-ultimate-fighting-championship-headquarters-gm1354789692-429453748?utm_medium=organic&amp;utm_source=google&amp;utm_campaign=iptcur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0.wp.com/ministryofsport.com/wp-content/uploads/2019/04/UFC-Abu-Dhabi.jpeg?fit=804%2C452&amp;ssl=1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dmxg5wxfqgb4u.cloudfront.net/styles/background_image_xl/s3/2021-07/070121-ufc-264-poirier-vs-mcgregor-3-announcement-changes-to-card_GettyImages-545757252.jpg?h=d1cb525d&amp;itok=rsVETHz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3250" y="10071891"/>
            <a:ext cx="4267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200" b="1" spc="150" dirty="0">
                <a:latin typeface="Trebuchet MS"/>
                <a:cs typeface="Trebuchet MS"/>
              </a:rPr>
              <a:t>SIDDHAM SINGH RAO AND </a:t>
            </a:r>
            <a:r>
              <a:rPr sz="1200" b="1" spc="150" dirty="0">
                <a:latin typeface="Trebuchet MS"/>
                <a:cs typeface="Trebuchet MS"/>
              </a:rPr>
              <a:t>S</a:t>
            </a:r>
            <a:r>
              <a:rPr lang="en-IN" sz="1200" b="1" spc="150" dirty="0">
                <a:latin typeface="Trebuchet MS"/>
                <a:cs typeface="Trebuchet MS"/>
              </a:rPr>
              <a:t>HIVANG</a:t>
            </a:r>
            <a:r>
              <a:rPr lang="en-IN" sz="1200" b="1" spc="15" dirty="0">
                <a:latin typeface="Trebuchet MS"/>
                <a:cs typeface="Trebuchet MS"/>
              </a:rPr>
              <a:t> </a:t>
            </a:r>
            <a:r>
              <a:rPr lang="en-IN" sz="1200" b="1" spc="130" dirty="0">
                <a:latin typeface="Trebuchet MS"/>
                <a:cs typeface="Trebuchet MS"/>
              </a:rPr>
              <a:t>KAINTHOLA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761" y="279156"/>
            <a:ext cx="2165985" cy="1388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900" b="1" spc="-545" dirty="0">
                <a:solidFill>
                  <a:srgbClr val="4A2875"/>
                </a:solidFill>
                <a:latin typeface="Tahoma"/>
                <a:cs typeface="Tahoma"/>
              </a:rPr>
              <a:t>U</a:t>
            </a:r>
            <a:r>
              <a:rPr sz="8900" b="1" spc="-555" dirty="0">
                <a:solidFill>
                  <a:srgbClr val="4A2875"/>
                </a:solidFill>
                <a:latin typeface="Tahoma"/>
                <a:cs typeface="Tahoma"/>
              </a:rPr>
              <a:t>F</a:t>
            </a:r>
            <a:r>
              <a:rPr sz="8900" b="1" spc="65" dirty="0">
                <a:solidFill>
                  <a:srgbClr val="4A2875"/>
                </a:solidFill>
                <a:latin typeface="Tahoma"/>
                <a:cs typeface="Tahoma"/>
              </a:rPr>
              <a:t>C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2865" y="665959"/>
            <a:ext cx="1418590" cy="780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050" b="1" spc="-10" dirty="0">
                <a:solidFill>
                  <a:srgbClr val="4A2875"/>
                </a:solidFill>
                <a:latin typeface="Tahoma"/>
                <a:cs typeface="Tahoma"/>
              </a:rPr>
              <a:t>Events </a:t>
            </a:r>
            <a:r>
              <a:rPr sz="2050" b="1" spc="-210" dirty="0">
                <a:solidFill>
                  <a:srgbClr val="4A2875"/>
                </a:solidFill>
                <a:latin typeface="Tahoma"/>
                <a:cs typeface="Tahoma"/>
              </a:rPr>
              <a:t>(1993-</a:t>
            </a:r>
            <a:r>
              <a:rPr sz="2050" b="1" spc="-204" dirty="0">
                <a:solidFill>
                  <a:srgbClr val="4A2875"/>
                </a:solidFill>
                <a:latin typeface="Tahoma"/>
                <a:cs typeface="Tahoma"/>
              </a:rPr>
              <a:t>2023)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99" y="1571376"/>
            <a:ext cx="5789930" cy="19050"/>
          </a:xfrm>
          <a:custGeom>
            <a:avLst/>
            <a:gdLst/>
            <a:ahLst/>
            <a:cxnLst/>
            <a:rect l="l" t="t" r="r" b="b"/>
            <a:pathLst>
              <a:path w="5789930" h="19050">
                <a:moveTo>
                  <a:pt x="0" y="19049"/>
                </a:moveTo>
                <a:lnTo>
                  <a:pt x="5789885" y="0"/>
                </a:lnTo>
              </a:path>
            </a:pathLst>
          </a:custGeom>
          <a:ln w="38099">
            <a:solidFill>
              <a:srgbClr val="4A2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46298" y="1799996"/>
            <a:ext cx="27730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90" dirty="0">
                <a:solidFill>
                  <a:srgbClr val="4A2875"/>
                </a:solidFill>
                <a:latin typeface="Arial Black"/>
                <a:cs typeface="Arial Black"/>
              </a:rPr>
              <a:t>Data</a:t>
            </a:r>
            <a:r>
              <a:rPr sz="1750" spc="-110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1750" spc="-75" dirty="0">
                <a:solidFill>
                  <a:srgbClr val="4A2875"/>
                </a:solidFill>
                <a:latin typeface="Arial Black"/>
                <a:cs typeface="Arial Black"/>
              </a:rPr>
              <a:t>Storytelling</a:t>
            </a:r>
            <a:r>
              <a:rPr sz="1750" spc="-105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1750" spc="-70" dirty="0">
                <a:solidFill>
                  <a:srgbClr val="4A2875"/>
                </a:solidFill>
                <a:latin typeface="Arial Black"/>
                <a:cs typeface="Arial Black"/>
              </a:rPr>
              <a:t>Project</a:t>
            </a:r>
            <a:endParaRPr sz="1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390390" cy="1156335"/>
          </a:xfrm>
          <a:custGeom>
            <a:avLst/>
            <a:gdLst/>
            <a:ahLst/>
            <a:cxnLst/>
            <a:rect l="l" t="t" r="r" b="b"/>
            <a:pathLst>
              <a:path w="4390390" h="1156335">
                <a:moveTo>
                  <a:pt x="4389763" y="1156151"/>
                </a:moveTo>
                <a:lnTo>
                  <a:pt x="0" y="1156151"/>
                </a:lnTo>
                <a:lnTo>
                  <a:pt x="0" y="0"/>
                </a:lnTo>
                <a:lnTo>
                  <a:pt x="4389763" y="0"/>
                </a:lnTo>
                <a:lnTo>
                  <a:pt x="4389763" y="1156151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88653"/>
            <a:ext cx="7562850" cy="754380"/>
          </a:xfrm>
          <a:custGeom>
            <a:avLst/>
            <a:gdLst/>
            <a:ahLst/>
            <a:cxnLst/>
            <a:rect l="l" t="t" r="r" b="b"/>
            <a:pathLst>
              <a:path w="7562850" h="754379">
                <a:moveTo>
                  <a:pt x="0" y="0"/>
                </a:moveTo>
                <a:lnTo>
                  <a:pt x="7562849" y="0"/>
                </a:lnTo>
                <a:lnTo>
                  <a:pt x="7562849" y="754364"/>
                </a:lnTo>
                <a:lnTo>
                  <a:pt x="0" y="754364"/>
                </a:lnTo>
                <a:lnTo>
                  <a:pt x="0" y="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4049" y="194162"/>
            <a:ext cx="1981199" cy="3333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2790" y="3629286"/>
            <a:ext cx="2600324" cy="2600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593" y="7652593"/>
            <a:ext cx="3086100" cy="2057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4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25"/>
              </a:spcBef>
            </a:pPr>
            <a:r>
              <a:rPr sz="4300" b="0" spc="-440" dirty="0">
                <a:solidFill>
                  <a:srgbClr val="F9F9F9"/>
                </a:solidFill>
                <a:latin typeface="Verdana"/>
                <a:cs typeface="Verdana"/>
              </a:rPr>
              <a:t>The</a:t>
            </a:r>
            <a:r>
              <a:rPr sz="4300" b="0" spc="-650" dirty="0">
                <a:solidFill>
                  <a:srgbClr val="F9F9F9"/>
                </a:solidFill>
                <a:latin typeface="Verdana"/>
                <a:cs typeface="Verdana"/>
              </a:rPr>
              <a:t> </a:t>
            </a:r>
            <a:r>
              <a:rPr sz="4300" b="0" spc="-280" dirty="0">
                <a:solidFill>
                  <a:srgbClr val="F9F9F9"/>
                </a:solidFill>
                <a:latin typeface="Verdana"/>
                <a:cs typeface="Verdana"/>
              </a:rPr>
              <a:t>‘firsts’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5707" y="10037327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74" y="1468722"/>
            <a:ext cx="4507865" cy="564515"/>
          </a:xfrm>
          <a:prstGeom prst="rect">
            <a:avLst/>
          </a:prstGeom>
          <a:solidFill>
            <a:srgbClr val="4A2875"/>
          </a:solidFill>
        </p:spPr>
        <p:txBody>
          <a:bodyPr vert="horz" wrap="square" lIns="0" tIns="12065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950"/>
              </a:spcBef>
            </a:pP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fight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held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4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137" y="2357528"/>
            <a:ext cx="3346450" cy="65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7395" marR="5080" indent="-735330">
              <a:lnSpc>
                <a:spcPct val="125000"/>
              </a:lnSpc>
              <a:spcBef>
                <a:spcPts val="90"/>
              </a:spcBef>
            </a:pPr>
            <a:r>
              <a:rPr sz="1650" spc="11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225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4A2875"/>
                </a:solidFill>
                <a:latin typeface="Trebuchet MS"/>
                <a:cs typeface="Trebuchet MS"/>
              </a:rPr>
              <a:t>event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4A2875"/>
                </a:solidFill>
                <a:latin typeface="Trebuchet MS"/>
                <a:cs typeface="Trebuchet MS"/>
              </a:rPr>
              <a:t>ever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65" dirty="0">
                <a:solidFill>
                  <a:srgbClr val="4A2875"/>
                </a:solidFill>
                <a:latin typeface="Trebuchet MS"/>
                <a:cs typeface="Trebuchet MS"/>
              </a:rPr>
              <a:t>was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4A2875"/>
                </a:solidFill>
                <a:latin typeface="Trebuchet MS"/>
                <a:cs typeface="Trebuchet MS"/>
              </a:rPr>
              <a:t>in </a:t>
            </a:r>
            <a:r>
              <a:rPr sz="1650" spc="80" dirty="0">
                <a:solidFill>
                  <a:srgbClr val="4A2875"/>
                </a:solidFill>
                <a:latin typeface="Trebuchet MS"/>
                <a:cs typeface="Trebuchet MS"/>
              </a:rPr>
              <a:t>Denver,Colorado.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66" y="3562039"/>
            <a:ext cx="4352290" cy="1054100"/>
          </a:xfrm>
          <a:prstGeom prst="rect">
            <a:avLst/>
          </a:prstGeom>
          <a:solidFill>
            <a:srgbClr val="4A2875"/>
          </a:solidFill>
        </p:spPr>
        <p:txBody>
          <a:bodyPr vert="horz" wrap="square" lIns="0" tIns="143510" rIns="0" bIns="0" rtlCol="0">
            <a:spAutoFit/>
          </a:bodyPr>
          <a:lstStyle/>
          <a:p>
            <a:pPr marL="937894" marR="660400" indent="-267970">
              <a:lnSpc>
                <a:spcPct val="125000"/>
              </a:lnSpc>
              <a:spcBef>
                <a:spcPts val="1130"/>
              </a:spcBef>
            </a:pP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male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fighter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75" dirty="0">
                <a:solidFill>
                  <a:srgbClr val="FFFFFF"/>
                </a:solidFill>
                <a:latin typeface="Trebuchet MS"/>
                <a:cs typeface="Trebuchet MS"/>
              </a:rPr>
              <a:t>won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knockout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4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524" y="4843755"/>
            <a:ext cx="3154045" cy="968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0"/>
              </a:spcBef>
            </a:pPr>
            <a:r>
              <a:rPr sz="1650" spc="110" dirty="0">
                <a:solidFill>
                  <a:srgbClr val="4A2875"/>
                </a:solidFill>
                <a:latin typeface="Trebuchet MS"/>
                <a:cs typeface="Trebuchet MS"/>
              </a:rPr>
              <a:t>Gerard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35" dirty="0">
                <a:solidFill>
                  <a:srgbClr val="4A2875"/>
                </a:solidFill>
                <a:latin typeface="Trebuchet MS"/>
                <a:cs typeface="Trebuchet MS"/>
              </a:rPr>
              <a:t>Gordeau</a:t>
            </a:r>
            <a:r>
              <a:rPr sz="16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80" dirty="0">
                <a:solidFill>
                  <a:srgbClr val="4A2875"/>
                </a:solidFill>
                <a:latin typeface="Trebuchet MS"/>
                <a:cs typeface="Trebuchet MS"/>
              </a:rPr>
              <a:t>won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1650" spc="125" dirty="0">
                <a:solidFill>
                  <a:srgbClr val="4A2875"/>
                </a:solidFill>
                <a:latin typeface="Trebuchet MS"/>
                <a:cs typeface="Trebuchet MS"/>
              </a:rPr>
              <a:t>knockout</a:t>
            </a:r>
            <a:r>
              <a:rPr sz="165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65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229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r>
              <a:rPr sz="1650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65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round.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712" y="6717790"/>
            <a:ext cx="5824855" cy="18503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14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7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FFFFFF"/>
                </a:solidFill>
                <a:latin typeface="Trebuchet MS"/>
                <a:cs typeface="Trebuchet MS"/>
              </a:rPr>
              <a:t>male</a:t>
            </a:r>
            <a:r>
              <a:rPr sz="17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fighter</a:t>
            </a:r>
            <a:r>
              <a:rPr sz="1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65" dirty="0">
                <a:solidFill>
                  <a:srgbClr val="FFFFFF"/>
                </a:solidFill>
                <a:latin typeface="Trebuchet MS"/>
                <a:cs typeface="Trebuchet MS"/>
              </a:rPr>
              <a:t>won</a:t>
            </a:r>
            <a:r>
              <a:rPr sz="17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7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17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24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750">
              <a:latin typeface="Trebuchet MS"/>
              <a:cs typeface="Trebuchet MS"/>
            </a:endParaRPr>
          </a:p>
          <a:p>
            <a:pPr marL="2522855" marR="5080">
              <a:lnSpc>
                <a:spcPct val="122400"/>
              </a:lnSpc>
            </a:pPr>
            <a:r>
              <a:rPr sz="1750" spc="70" dirty="0">
                <a:solidFill>
                  <a:srgbClr val="4A2875"/>
                </a:solidFill>
                <a:latin typeface="Trebuchet MS"/>
                <a:cs typeface="Trebuchet MS"/>
              </a:rPr>
              <a:t>Patrick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4A2875"/>
                </a:solidFill>
                <a:latin typeface="Trebuchet MS"/>
                <a:cs typeface="Trebuchet MS"/>
              </a:rPr>
              <a:t>Smith</a:t>
            </a:r>
            <a:r>
              <a:rPr sz="17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165" dirty="0">
                <a:solidFill>
                  <a:srgbClr val="4A2875"/>
                </a:solidFill>
                <a:latin typeface="Trebuchet MS"/>
                <a:cs typeface="Trebuchet MS"/>
              </a:rPr>
              <a:t>won</a:t>
            </a:r>
            <a:r>
              <a:rPr sz="17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7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2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1750" spc="114" dirty="0">
                <a:solidFill>
                  <a:srgbClr val="4A2875"/>
                </a:solidFill>
                <a:latin typeface="Trebuchet MS"/>
                <a:cs typeface="Trebuchet MS"/>
              </a:rPr>
              <a:t>submission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4A2875"/>
                </a:solidFill>
                <a:latin typeface="Trebuchet MS"/>
                <a:cs typeface="Trebuchet MS"/>
              </a:rPr>
              <a:t>UFC,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90" dirty="0">
                <a:solidFill>
                  <a:srgbClr val="4A2875"/>
                </a:solidFill>
                <a:latin typeface="Trebuchet MS"/>
                <a:cs typeface="Trebuchet MS"/>
              </a:rPr>
              <a:t>also</a:t>
            </a:r>
            <a:r>
              <a:rPr sz="17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the 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1750" spc="1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4A2875"/>
                </a:solidFill>
                <a:latin typeface="Trebuchet MS"/>
                <a:cs typeface="Trebuchet MS"/>
              </a:rPr>
              <a:t>round.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294"/>
            <a:ext cx="7543165" cy="754380"/>
          </a:xfrm>
          <a:custGeom>
            <a:avLst/>
            <a:gdLst/>
            <a:ahLst/>
            <a:cxnLst/>
            <a:rect l="l" t="t" r="r" b="b"/>
            <a:pathLst>
              <a:path w="7543165" h="754379">
                <a:moveTo>
                  <a:pt x="0" y="0"/>
                </a:moveTo>
                <a:lnTo>
                  <a:pt x="7542693" y="0"/>
                </a:lnTo>
                <a:lnTo>
                  <a:pt x="7542693" y="754364"/>
                </a:lnTo>
                <a:lnTo>
                  <a:pt x="0" y="754364"/>
                </a:lnTo>
                <a:lnTo>
                  <a:pt x="0" y="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07071"/>
            <a:ext cx="5085715" cy="590550"/>
          </a:xfrm>
          <a:prstGeom prst="rect">
            <a:avLst/>
          </a:prstGeom>
          <a:solidFill>
            <a:srgbClr val="4A2875"/>
          </a:solidFill>
        </p:spPr>
        <p:txBody>
          <a:bodyPr vert="horz" wrap="square" lIns="0" tIns="123189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969"/>
              </a:spcBef>
            </a:pP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20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fighter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094" y="1223668"/>
            <a:ext cx="2679579" cy="17912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0850" y="3711487"/>
            <a:ext cx="2412906" cy="24129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0850" y="7563691"/>
            <a:ext cx="1924049" cy="18859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3452" y="1284812"/>
            <a:ext cx="3258185" cy="1597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25000"/>
              </a:lnSpc>
              <a:spcBef>
                <a:spcPts val="90"/>
              </a:spcBef>
            </a:pPr>
            <a:r>
              <a:rPr sz="1650" spc="170" dirty="0">
                <a:solidFill>
                  <a:srgbClr val="4A2875"/>
                </a:solidFill>
                <a:latin typeface="Trebuchet MS"/>
                <a:cs typeface="Trebuchet MS"/>
              </a:rPr>
              <a:t>Ronda</a:t>
            </a:r>
            <a:r>
              <a:rPr sz="16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65" dirty="0">
                <a:solidFill>
                  <a:srgbClr val="4A2875"/>
                </a:solidFill>
                <a:latin typeface="Trebuchet MS"/>
                <a:cs typeface="Trebuchet MS"/>
              </a:rPr>
              <a:t>Rousey</a:t>
            </a:r>
            <a:r>
              <a:rPr sz="16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4A2875"/>
                </a:solidFill>
                <a:latin typeface="Trebuchet MS"/>
                <a:cs typeface="Trebuchet MS"/>
              </a:rPr>
              <a:t>fought</a:t>
            </a:r>
            <a:r>
              <a:rPr sz="16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Liz </a:t>
            </a:r>
            <a:r>
              <a:rPr sz="1650" spc="140" dirty="0">
                <a:solidFill>
                  <a:srgbClr val="4A2875"/>
                </a:solidFill>
                <a:latin typeface="Trebuchet MS"/>
                <a:cs typeface="Trebuchet MS"/>
              </a:rPr>
              <a:t>Carmouche</a:t>
            </a:r>
            <a:r>
              <a:rPr sz="16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65" dirty="0">
                <a:solidFill>
                  <a:srgbClr val="4A2875"/>
                </a:solidFill>
                <a:latin typeface="Trebuchet MS"/>
                <a:cs typeface="Trebuchet MS"/>
              </a:rPr>
              <a:t>at</a:t>
            </a:r>
            <a:r>
              <a:rPr sz="16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225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r>
              <a:rPr sz="16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157</a:t>
            </a:r>
            <a:r>
              <a:rPr sz="16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14" dirty="0">
                <a:solidFill>
                  <a:srgbClr val="4A2875"/>
                </a:solidFill>
                <a:latin typeface="Trebuchet MS"/>
                <a:cs typeface="Trebuchet MS"/>
              </a:rPr>
              <a:t>and secured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10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4A2875"/>
                </a:solidFill>
                <a:latin typeface="Trebuchet MS"/>
                <a:cs typeface="Trebuchet MS"/>
              </a:rPr>
              <a:t>win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75" dirty="0">
                <a:solidFill>
                  <a:srgbClr val="4A2875"/>
                </a:solidFill>
                <a:latin typeface="Trebuchet MS"/>
                <a:cs typeface="Trebuchet MS"/>
              </a:rPr>
              <a:t>by</a:t>
            </a:r>
            <a:r>
              <a:rPr sz="16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armbar,</a:t>
            </a:r>
            <a:r>
              <a:rPr sz="16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4A2875"/>
                </a:solidFill>
                <a:latin typeface="Trebuchet MS"/>
                <a:cs typeface="Trebuchet MS"/>
              </a:rPr>
              <a:t>the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4A2875"/>
                </a:solidFill>
                <a:latin typeface="Trebuchet MS"/>
                <a:cs typeface="Trebuchet MS"/>
              </a:rPr>
              <a:t>submission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4A2875"/>
                </a:solidFill>
                <a:latin typeface="Trebuchet MS"/>
                <a:cs typeface="Trebuchet MS"/>
              </a:rPr>
              <a:t>win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1650" spc="135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16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6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7299" y="10199542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3521535"/>
            <a:ext cx="4100829" cy="1054100"/>
          </a:xfrm>
          <a:prstGeom prst="rect">
            <a:avLst/>
          </a:prstGeom>
          <a:solidFill>
            <a:srgbClr val="4A2875"/>
          </a:solidFill>
        </p:spPr>
        <p:txBody>
          <a:bodyPr vert="horz" wrap="square" lIns="0" tIns="115570" rIns="0" bIns="0" rtlCol="0">
            <a:spAutoFit/>
          </a:bodyPr>
          <a:lstStyle/>
          <a:p>
            <a:pPr marL="474345" marR="723265" indent="44450">
              <a:lnSpc>
                <a:spcPct val="125000"/>
              </a:lnSpc>
              <a:spcBef>
                <a:spcPts val="910"/>
              </a:spcBef>
            </a:pP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fighter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Trebuchet MS"/>
                <a:cs typeface="Trebuchet MS"/>
              </a:rPr>
              <a:t>won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knockout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29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4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440" y="7955301"/>
            <a:ext cx="4137660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marR="5080" indent="-448945">
              <a:lnSpc>
                <a:spcPct val="122000"/>
              </a:lnSpc>
              <a:spcBef>
                <a:spcPts val="100"/>
              </a:spcBef>
            </a:pPr>
            <a:r>
              <a:rPr sz="2100" spc="140" dirty="0">
                <a:solidFill>
                  <a:srgbClr val="4A2875"/>
                </a:solidFill>
                <a:latin typeface="Trebuchet MS"/>
                <a:cs typeface="Trebuchet MS"/>
              </a:rPr>
              <a:t>Sara</a:t>
            </a:r>
            <a:r>
              <a:rPr sz="21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195" dirty="0">
                <a:solidFill>
                  <a:srgbClr val="4A2875"/>
                </a:solidFill>
                <a:latin typeface="Trebuchet MS"/>
                <a:cs typeface="Trebuchet MS"/>
              </a:rPr>
              <a:t>McMann</a:t>
            </a:r>
            <a:r>
              <a:rPr sz="21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195" dirty="0">
                <a:solidFill>
                  <a:srgbClr val="4A2875"/>
                </a:solidFill>
                <a:latin typeface="Trebuchet MS"/>
                <a:cs typeface="Trebuchet MS"/>
              </a:rPr>
              <a:t>won</a:t>
            </a:r>
            <a:r>
              <a:rPr sz="21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1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21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2100" spc="145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21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A2875"/>
                </a:solidFill>
                <a:latin typeface="Trebuchet MS"/>
                <a:cs typeface="Trebuchet MS"/>
              </a:rPr>
              <a:t>knockout</a:t>
            </a:r>
            <a:r>
              <a:rPr sz="210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10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70" y="6686615"/>
            <a:ext cx="621220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14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7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17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fighter</a:t>
            </a:r>
            <a:r>
              <a:rPr sz="17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65" dirty="0">
                <a:solidFill>
                  <a:srgbClr val="FFFFFF"/>
                </a:solidFill>
                <a:latin typeface="Trebuchet MS"/>
                <a:cs typeface="Trebuchet MS"/>
              </a:rPr>
              <a:t>won</a:t>
            </a:r>
            <a:r>
              <a:rPr sz="17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7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7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20" dirty="0">
                <a:solidFill>
                  <a:srgbClr val="FFFFFF"/>
                </a:solidFill>
                <a:latin typeface="Trebuchet MS"/>
                <a:cs typeface="Trebuchet MS"/>
              </a:rPr>
              <a:t>round</a:t>
            </a:r>
            <a:r>
              <a:rPr sz="17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20" dirty="0">
                <a:solidFill>
                  <a:srgbClr val="FFFFFF"/>
                </a:solidFill>
                <a:latin typeface="Trebuchet MS"/>
                <a:cs typeface="Trebuchet MS"/>
              </a:rPr>
              <a:t>knockout?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991" y="4842823"/>
            <a:ext cx="3306445" cy="784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" marR="5080" indent="-79375">
              <a:lnSpc>
                <a:spcPct val="124500"/>
              </a:lnSpc>
              <a:spcBef>
                <a:spcPts val="90"/>
              </a:spcBef>
            </a:pPr>
            <a:r>
              <a:rPr sz="2000" spc="150" dirty="0">
                <a:solidFill>
                  <a:srgbClr val="4A2875"/>
                </a:solidFill>
                <a:latin typeface="Trebuchet MS"/>
                <a:cs typeface="Trebuchet MS"/>
              </a:rPr>
              <a:t>Cat</a:t>
            </a:r>
            <a:r>
              <a:rPr sz="20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180" dirty="0">
                <a:solidFill>
                  <a:srgbClr val="4A2875"/>
                </a:solidFill>
                <a:latin typeface="Trebuchet MS"/>
                <a:cs typeface="Trebuchet MS"/>
              </a:rPr>
              <a:t>Zingano</a:t>
            </a:r>
            <a:r>
              <a:rPr sz="20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solidFill>
                  <a:srgbClr val="4A2875"/>
                </a:solidFill>
                <a:latin typeface="Trebuchet MS"/>
                <a:cs typeface="Trebuchet MS"/>
              </a:rPr>
              <a:t>won</a:t>
            </a:r>
            <a:r>
              <a:rPr sz="20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0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2000" spc="160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20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4A2875"/>
                </a:solidFill>
                <a:latin typeface="Trebuchet MS"/>
                <a:cs typeface="Trebuchet MS"/>
              </a:rPr>
              <a:t>knockout</a:t>
            </a:r>
            <a:r>
              <a:rPr sz="20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0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868" y="1409982"/>
            <a:ext cx="2695574" cy="2847974"/>
          </a:xfrm>
          <a:prstGeom prst="rect">
            <a:avLst/>
          </a:prstGeom>
        </p:spPr>
      </p:pic>
      <p:pic>
        <p:nvPicPr>
          <p:cNvPr id="4" name="object 4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5678" y="6311976"/>
            <a:ext cx="3629024" cy="3190874"/>
          </a:xfrm>
          <a:prstGeom prst="rect">
            <a:avLst/>
          </a:prstGeom>
        </p:spPr>
      </p:pic>
      <p:pic>
        <p:nvPicPr>
          <p:cNvPr id="5" name="object 5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90069" y="2952146"/>
            <a:ext cx="4057649" cy="29146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90069" y="2737834"/>
            <a:ext cx="3808095" cy="19050"/>
          </a:xfrm>
          <a:custGeom>
            <a:avLst/>
            <a:gdLst/>
            <a:ahLst/>
            <a:cxnLst/>
            <a:rect l="l" t="t" r="r" b="b"/>
            <a:pathLst>
              <a:path w="3808095" h="19050">
                <a:moveTo>
                  <a:pt x="0" y="0"/>
                </a:moveTo>
                <a:lnTo>
                  <a:pt x="3807617" y="19049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613" y="6097663"/>
            <a:ext cx="3808095" cy="19050"/>
          </a:xfrm>
          <a:custGeom>
            <a:avLst/>
            <a:gdLst/>
            <a:ahLst/>
            <a:cxnLst/>
            <a:rect l="l" t="t" r="r" b="b"/>
            <a:pathLst>
              <a:path w="3808095" h="19050">
                <a:moveTo>
                  <a:pt x="0" y="0"/>
                </a:moveTo>
                <a:lnTo>
                  <a:pt x="3807617" y="19049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77369" y="1326170"/>
            <a:ext cx="3097530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b="1" spc="180" dirty="0">
                <a:solidFill>
                  <a:srgbClr val="C4B5CD"/>
                </a:solidFill>
                <a:latin typeface="Trebuchet MS"/>
                <a:cs typeface="Trebuchet MS"/>
              </a:rPr>
              <a:t>2609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ts val="2750"/>
              </a:lnSpc>
            </a:pPr>
            <a:r>
              <a:rPr sz="2300" spc="18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30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300" spc="18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30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C4B5CD"/>
                </a:solidFill>
                <a:latin typeface="Trebuchet MS"/>
                <a:cs typeface="Trebuchet MS"/>
              </a:rPr>
              <a:t>via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300" b="1" spc="120" dirty="0">
                <a:solidFill>
                  <a:srgbClr val="C4B5CD"/>
                </a:solidFill>
                <a:latin typeface="Trebuchet MS"/>
                <a:cs typeface="Trebuchet MS"/>
              </a:rPr>
              <a:t>unanimous</a:t>
            </a:r>
            <a:r>
              <a:rPr sz="2300" b="1" spc="4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300" b="1" spc="75" dirty="0">
                <a:solidFill>
                  <a:srgbClr val="C4B5CD"/>
                </a:solidFill>
                <a:latin typeface="Trebuchet MS"/>
                <a:cs typeface="Trebuchet MS"/>
              </a:rPr>
              <a:t>decision.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6401" y="301646"/>
            <a:ext cx="3326129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b="0" spc="325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325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b="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25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b="0" spc="155" dirty="0">
                <a:solidFill>
                  <a:srgbClr val="FFFFFF"/>
                </a:solidFill>
                <a:latin typeface="Trebuchet MS"/>
                <a:cs typeface="Trebuchet MS"/>
              </a:rPr>
              <a:t>fights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604" y="7979316"/>
            <a:ext cx="2949575" cy="9525"/>
          </a:xfrm>
          <a:custGeom>
            <a:avLst/>
            <a:gdLst/>
            <a:ahLst/>
            <a:cxnLst/>
            <a:rect l="l" t="t" r="r" b="b"/>
            <a:pathLst>
              <a:path w="2949575" h="9525">
                <a:moveTo>
                  <a:pt x="0" y="0"/>
                </a:moveTo>
                <a:lnTo>
                  <a:pt x="2949424" y="9524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3747" y="4506495"/>
            <a:ext cx="2401570" cy="49409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420"/>
              </a:spcBef>
            </a:pPr>
            <a:r>
              <a:rPr sz="2600" b="1" spc="204" dirty="0">
                <a:solidFill>
                  <a:srgbClr val="C4B5CD"/>
                </a:solidFill>
                <a:latin typeface="Trebuchet MS"/>
                <a:cs typeface="Trebuchet MS"/>
              </a:rPr>
              <a:t>704</a:t>
            </a:r>
            <a:endParaRPr sz="260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275"/>
              </a:spcBef>
            </a:pPr>
            <a:r>
              <a:rPr sz="2250" spc="16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2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spc="16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2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C4B5CD"/>
                </a:solidFill>
                <a:latin typeface="Trebuchet MS"/>
                <a:cs typeface="Trebuchet MS"/>
              </a:rPr>
              <a:t>via</a:t>
            </a:r>
            <a:endParaRPr sz="22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600"/>
              </a:spcBef>
            </a:pPr>
            <a:r>
              <a:rPr sz="2250" b="1" spc="80" dirty="0">
                <a:solidFill>
                  <a:srgbClr val="C4B5CD"/>
                </a:solidFill>
                <a:latin typeface="Trebuchet MS"/>
                <a:cs typeface="Trebuchet MS"/>
              </a:rPr>
              <a:t>split</a:t>
            </a:r>
            <a:r>
              <a:rPr sz="2250" b="1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b="1" spc="60" dirty="0">
                <a:solidFill>
                  <a:srgbClr val="C4B5CD"/>
                </a:solidFill>
                <a:latin typeface="Trebuchet MS"/>
                <a:cs typeface="Trebuchet MS"/>
              </a:rPr>
              <a:t>decision.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2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</a:pPr>
            <a:r>
              <a:rPr sz="2600" b="1" spc="125" dirty="0">
                <a:solidFill>
                  <a:srgbClr val="C4B5CD"/>
                </a:solidFill>
                <a:latin typeface="Trebuchet MS"/>
                <a:cs typeface="Trebuchet MS"/>
              </a:rPr>
              <a:t>2436</a:t>
            </a:r>
            <a:endParaRPr sz="260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290"/>
              </a:spcBef>
            </a:pPr>
            <a:r>
              <a:rPr sz="2250" spc="16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2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spc="16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2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C4B5CD"/>
                </a:solidFill>
                <a:latin typeface="Trebuchet MS"/>
                <a:cs typeface="Trebuchet MS"/>
              </a:rPr>
              <a:t>via</a:t>
            </a:r>
            <a:endParaRPr sz="22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600"/>
              </a:spcBef>
            </a:pPr>
            <a:r>
              <a:rPr sz="2250" b="1" spc="245" dirty="0">
                <a:solidFill>
                  <a:srgbClr val="C4B5CD"/>
                </a:solidFill>
                <a:latin typeface="Trebuchet MS"/>
                <a:cs typeface="Trebuchet MS"/>
              </a:rPr>
              <a:t>KO/TKO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-20" dirty="0">
                <a:solidFill>
                  <a:srgbClr val="C4B5CD"/>
                </a:solidFill>
                <a:latin typeface="Trebuchet MS"/>
                <a:cs typeface="Trebuchet MS"/>
              </a:rPr>
              <a:t>1468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50" spc="16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2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spc="16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2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C4B5CD"/>
                </a:solidFill>
                <a:latin typeface="Trebuchet MS"/>
                <a:cs typeface="Trebuchet MS"/>
              </a:rPr>
              <a:t>via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50" b="1" spc="105" dirty="0">
                <a:solidFill>
                  <a:srgbClr val="C4B5CD"/>
                </a:solidFill>
                <a:latin typeface="Trebuchet MS"/>
                <a:cs typeface="Trebuchet MS"/>
              </a:rPr>
              <a:t>submission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551" y="1087052"/>
            <a:ext cx="3808095" cy="19050"/>
          </a:xfrm>
          <a:custGeom>
            <a:avLst/>
            <a:gdLst/>
            <a:ahLst/>
            <a:cxnLst/>
            <a:rect l="l" t="t" r="r" b="b"/>
            <a:pathLst>
              <a:path w="3808095" h="19050">
                <a:moveTo>
                  <a:pt x="0" y="0"/>
                </a:moveTo>
                <a:lnTo>
                  <a:pt x="3807617" y="19049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6473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10"/>
              </a:spcBef>
            </a:pPr>
            <a:r>
              <a:rPr spc="-25" dirty="0">
                <a:solidFill>
                  <a:srgbClr val="FFFFFF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621" y="1310425"/>
            <a:ext cx="2276474" cy="14573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5999" y="1055079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999" y="3141330"/>
            <a:ext cx="2590799" cy="172368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5999" y="2972919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999" y="5037346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999" y="5242133"/>
            <a:ext cx="2628899" cy="16287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36506" y="7120032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61275" y="7439120"/>
            <a:ext cx="2962274" cy="17049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3921" y="1195749"/>
            <a:ext cx="4530090" cy="33794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2590800">
              <a:lnSpc>
                <a:spcPct val="100000"/>
              </a:lnSpc>
              <a:spcBef>
                <a:spcPts val="1530"/>
              </a:spcBef>
            </a:pPr>
            <a:r>
              <a:rPr sz="3800" b="1" spc="160" dirty="0">
                <a:solidFill>
                  <a:srgbClr val="C4B5CD"/>
                </a:solidFill>
                <a:latin typeface="Trebuchet MS"/>
                <a:cs typeface="Trebuchet MS"/>
              </a:rPr>
              <a:t>563</a:t>
            </a:r>
            <a:endParaRPr sz="3800">
              <a:latin typeface="Trebuchet MS"/>
              <a:cs typeface="Trebuchet MS"/>
            </a:endParaRPr>
          </a:p>
          <a:p>
            <a:pPr marL="2606675">
              <a:lnSpc>
                <a:spcPct val="100000"/>
              </a:lnSpc>
              <a:spcBef>
                <a:spcPts val="635"/>
              </a:spcBef>
            </a:pPr>
            <a:r>
              <a:rPr sz="1650" spc="130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6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6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3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1650">
              <a:latin typeface="Trebuchet MS"/>
              <a:cs typeface="Trebuchet MS"/>
            </a:endParaRPr>
          </a:p>
          <a:p>
            <a:pPr marL="2606675">
              <a:lnSpc>
                <a:spcPct val="100000"/>
              </a:lnSpc>
              <a:spcBef>
                <a:spcPts val="459"/>
              </a:spcBef>
            </a:pPr>
            <a:r>
              <a:rPr sz="1650" b="1" dirty="0">
                <a:solidFill>
                  <a:srgbClr val="C4B5CD"/>
                </a:solidFill>
                <a:latin typeface="Trebuchet MS"/>
                <a:cs typeface="Trebuchet MS"/>
              </a:rPr>
              <a:t>rear</a:t>
            </a:r>
            <a:r>
              <a:rPr sz="1650" b="1" spc="8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b="1" spc="90" dirty="0">
                <a:solidFill>
                  <a:srgbClr val="C4B5CD"/>
                </a:solidFill>
                <a:latin typeface="Trebuchet MS"/>
                <a:cs typeface="Trebuchet MS"/>
              </a:rPr>
              <a:t>naked</a:t>
            </a:r>
            <a:r>
              <a:rPr sz="1650" b="1" spc="8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C4B5CD"/>
                </a:solidFill>
                <a:latin typeface="Trebuchet MS"/>
                <a:cs typeface="Trebuchet MS"/>
              </a:rPr>
              <a:t>choke</a:t>
            </a:r>
            <a:r>
              <a:rPr sz="1650" spc="-10" dirty="0">
                <a:solidFill>
                  <a:srgbClr val="C4B5CD"/>
                </a:solidFill>
                <a:latin typeface="Trebuchet MS"/>
                <a:cs typeface="Trebuchet MS"/>
              </a:rPr>
              <a:t>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700" b="1" spc="150" dirty="0">
                <a:solidFill>
                  <a:srgbClr val="C4B5CD"/>
                </a:solidFill>
                <a:latin typeface="Trebuchet MS"/>
                <a:cs typeface="Trebuchet MS"/>
              </a:rPr>
              <a:t>262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900" spc="14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9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spc="14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9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spc="165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900" b="1" spc="80" dirty="0">
                <a:solidFill>
                  <a:srgbClr val="C4B5CD"/>
                </a:solidFill>
                <a:latin typeface="Trebuchet MS"/>
                <a:cs typeface="Trebuchet MS"/>
              </a:rPr>
              <a:t>guillotine</a:t>
            </a:r>
            <a:r>
              <a:rPr sz="1900" b="1" spc="4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b="1" spc="55" dirty="0">
                <a:solidFill>
                  <a:srgbClr val="C4B5CD"/>
                </a:solidFill>
                <a:latin typeface="Trebuchet MS"/>
                <a:cs typeface="Trebuchet MS"/>
              </a:rPr>
              <a:t>choke.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6473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10"/>
              </a:spcBef>
            </a:pPr>
            <a:r>
              <a:rPr spc="-25" dirty="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2487" y="315999"/>
            <a:ext cx="25869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250" dirty="0">
                <a:solidFill>
                  <a:srgbClr val="FFFFFF"/>
                </a:solidFill>
                <a:latin typeface="Trebuchet MS"/>
                <a:cs typeface="Trebuchet MS"/>
              </a:rPr>
              <a:t>Submissions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299" y="5324605"/>
            <a:ext cx="6039485" cy="355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55620">
              <a:lnSpc>
                <a:spcPct val="100000"/>
              </a:lnSpc>
              <a:spcBef>
                <a:spcPts val="105"/>
              </a:spcBef>
            </a:pPr>
            <a:r>
              <a:rPr sz="4350" b="1" spc="-395" dirty="0">
                <a:solidFill>
                  <a:srgbClr val="C4B5CD"/>
                </a:solidFill>
                <a:latin typeface="Trebuchet MS"/>
                <a:cs typeface="Trebuchet MS"/>
              </a:rPr>
              <a:t>191</a:t>
            </a:r>
            <a:endParaRPr sz="4350">
              <a:latin typeface="Trebuchet MS"/>
              <a:cs typeface="Trebuchet MS"/>
            </a:endParaRPr>
          </a:p>
          <a:p>
            <a:pPr marL="3036570">
              <a:lnSpc>
                <a:spcPct val="100000"/>
              </a:lnSpc>
              <a:spcBef>
                <a:spcPts val="90"/>
              </a:spcBef>
            </a:pPr>
            <a:r>
              <a:rPr sz="1850" spc="140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4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9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r>
              <a:rPr sz="18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95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8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05" dirty="0">
                <a:solidFill>
                  <a:srgbClr val="C4B5CD"/>
                </a:solidFill>
                <a:latin typeface="Trebuchet MS"/>
                <a:cs typeface="Trebuchet MS"/>
              </a:rPr>
              <a:t>form</a:t>
            </a:r>
            <a:r>
              <a:rPr sz="18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C4B5CD"/>
                </a:solidFill>
                <a:latin typeface="Trebuchet MS"/>
                <a:cs typeface="Trebuchet MS"/>
              </a:rPr>
              <a:t>of</a:t>
            </a:r>
            <a:endParaRPr sz="1850">
              <a:latin typeface="Trebuchet MS"/>
              <a:cs typeface="Trebuchet MS"/>
            </a:endParaRPr>
          </a:p>
          <a:p>
            <a:pPr marL="3036570">
              <a:lnSpc>
                <a:spcPct val="100000"/>
              </a:lnSpc>
              <a:spcBef>
                <a:spcPts val="505"/>
              </a:spcBef>
            </a:pPr>
            <a:r>
              <a:rPr sz="1850" b="1" spc="40" dirty="0">
                <a:solidFill>
                  <a:srgbClr val="C4B5CD"/>
                </a:solidFill>
                <a:latin typeface="Trebuchet MS"/>
                <a:cs typeface="Trebuchet MS"/>
              </a:rPr>
              <a:t>armbar.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850">
              <a:latin typeface="Trebuchet MS"/>
              <a:cs typeface="Trebuchet MS"/>
            </a:endParaRPr>
          </a:p>
          <a:p>
            <a:pPr marL="34925">
              <a:lnSpc>
                <a:spcPct val="100000"/>
              </a:lnSpc>
            </a:pPr>
            <a:r>
              <a:rPr sz="5050" b="1" spc="114" dirty="0">
                <a:solidFill>
                  <a:srgbClr val="C4B5CD"/>
                </a:solidFill>
                <a:latin typeface="Trebuchet MS"/>
                <a:cs typeface="Trebuchet MS"/>
              </a:rPr>
              <a:t>104</a:t>
            </a:r>
            <a:endParaRPr sz="5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6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1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16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1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195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150" spc="135" dirty="0">
                <a:solidFill>
                  <a:srgbClr val="C4B5CD"/>
                </a:solidFill>
                <a:latin typeface="Trebuchet MS"/>
                <a:cs typeface="Trebuchet MS"/>
              </a:rPr>
              <a:t>arm</a:t>
            </a:r>
            <a:r>
              <a:rPr sz="215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C4B5CD"/>
                </a:solidFill>
                <a:latin typeface="Trebuchet MS"/>
                <a:cs typeface="Trebuchet MS"/>
              </a:rPr>
              <a:t>triangle.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2074" y="5573076"/>
            <a:ext cx="2571750" cy="15906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9175" y="2521182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4702" y="5534574"/>
            <a:ext cx="5080" cy="2512695"/>
          </a:xfrm>
          <a:custGeom>
            <a:avLst/>
            <a:gdLst/>
            <a:ahLst/>
            <a:cxnLst/>
            <a:rect l="l" t="t" r="r" b="b"/>
            <a:pathLst>
              <a:path w="5079" h="2512695">
                <a:moveTo>
                  <a:pt x="0" y="2512184"/>
                </a:moveTo>
                <a:lnTo>
                  <a:pt x="4762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021" y="5565074"/>
            <a:ext cx="2047874" cy="1562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6860" y="400146"/>
            <a:ext cx="3502288" cy="1830523"/>
          </a:xfrm>
          <a:prstGeom prst="rect">
            <a:avLst/>
          </a:prstGeom>
        </p:spPr>
      </p:pic>
      <p:pic>
        <p:nvPicPr>
          <p:cNvPr id="8" name="object 8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775" y="2749199"/>
            <a:ext cx="2209686" cy="22096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0693" y="8546658"/>
            <a:ext cx="602678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1900" spc="100" dirty="0">
                <a:solidFill>
                  <a:srgbClr val="C4B5CD"/>
                </a:solidFill>
                <a:latin typeface="Trebuchet MS"/>
                <a:cs typeface="Trebuchet MS"/>
              </a:rPr>
              <a:t>were</a:t>
            </a:r>
            <a:r>
              <a:rPr sz="1900" spc="4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4B5CD"/>
                </a:solidFill>
                <a:latin typeface="Trebuchet MS"/>
                <a:cs typeface="Trebuchet MS"/>
              </a:rPr>
              <a:t>the</a:t>
            </a:r>
            <a:r>
              <a:rPr sz="1900" spc="5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i="1" dirty="0">
                <a:solidFill>
                  <a:srgbClr val="C4B5CD"/>
                </a:solidFill>
                <a:latin typeface="Trebuchet MS"/>
                <a:cs typeface="Trebuchet MS"/>
              </a:rPr>
              <a:t>rarest</a:t>
            </a:r>
            <a:r>
              <a:rPr sz="1900" i="1" spc="5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spc="95" dirty="0">
                <a:solidFill>
                  <a:srgbClr val="C4B5CD"/>
                </a:solidFill>
                <a:latin typeface="Trebuchet MS"/>
                <a:cs typeface="Trebuchet MS"/>
              </a:rPr>
              <a:t>submissions,</a:t>
            </a:r>
            <a:r>
              <a:rPr sz="1900" spc="4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spc="130" dirty="0">
                <a:solidFill>
                  <a:srgbClr val="C4B5CD"/>
                </a:solidFill>
                <a:latin typeface="Trebuchet MS"/>
                <a:cs typeface="Trebuchet MS"/>
              </a:rPr>
              <a:t>happening</a:t>
            </a:r>
            <a:r>
              <a:rPr sz="1900" spc="5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b="1" spc="90" dirty="0">
                <a:solidFill>
                  <a:srgbClr val="C4B5CD"/>
                </a:solidFill>
                <a:latin typeface="Trebuchet MS"/>
                <a:cs typeface="Trebuchet MS"/>
              </a:rPr>
              <a:t>only</a:t>
            </a:r>
            <a:r>
              <a:rPr sz="1900" b="1" spc="5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00" b="1" spc="80" dirty="0">
                <a:solidFill>
                  <a:srgbClr val="C4B5CD"/>
                </a:solidFill>
                <a:latin typeface="Trebuchet MS"/>
                <a:cs typeface="Trebuchet MS"/>
              </a:rPr>
              <a:t>once </a:t>
            </a:r>
            <a:r>
              <a:rPr sz="1900" b="1" spc="-10" dirty="0">
                <a:solidFill>
                  <a:srgbClr val="C4B5CD"/>
                </a:solidFill>
                <a:latin typeface="Trebuchet MS"/>
                <a:cs typeface="Trebuchet MS"/>
              </a:rPr>
              <a:t>each.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693" y="7394854"/>
            <a:ext cx="25914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sz="2250" b="1" spc="185" dirty="0">
                <a:solidFill>
                  <a:srgbClr val="C4B5CD"/>
                </a:solidFill>
                <a:latin typeface="Trebuchet MS"/>
                <a:cs typeface="Trebuchet MS"/>
              </a:rPr>
              <a:t>Von</a:t>
            </a:r>
            <a:r>
              <a:rPr sz="2250" b="1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C4B5CD"/>
                </a:solidFill>
                <a:latin typeface="Trebuchet MS"/>
                <a:cs typeface="Trebuchet MS"/>
              </a:rPr>
              <a:t>Flue</a:t>
            </a:r>
            <a:r>
              <a:rPr sz="2250" b="1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b="1" spc="130" dirty="0">
                <a:solidFill>
                  <a:srgbClr val="C4B5CD"/>
                </a:solidFill>
                <a:latin typeface="Trebuchet MS"/>
                <a:cs typeface="Trebuchet MS"/>
              </a:rPr>
              <a:t>Choke </a:t>
            </a:r>
            <a:r>
              <a:rPr sz="2250" b="1" spc="114" dirty="0">
                <a:solidFill>
                  <a:srgbClr val="C4B5CD"/>
                </a:solidFill>
                <a:latin typeface="Trebuchet MS"/>
                <a:cs typeface="Trebuchet MS"/>
              </a:rPr>
              <a:t>(Shoulder</a:t>
            </a:r>
            <a:r>
              <a:rPr sz="2250" b="1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b="1" spc="135" dirty="0">
                <a:solidFill>
                  <a:srgbClr val="C4B5CD"/>
                </a:solidFill>
                <a:latin typeface="Trebuchet MS"/>
                <a:cs typeface="Trebuchet MS"/>
              </a:rPr>
              <a:t>Choke)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1212" y="7471044"/>
            <a:ext cx="13474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125" dirty="0">
                <a:solidFill>
                  <a:srgbClr val="C4B5CD"/>
                </a:solidFill>
                <a:latin typeface="Trebuchet MS"/>
                <a:cs typeface="Trebuchet MS"/>
              </a:rPr>
              <a:t>Toe</a:t>
            </a:r>
            <a:r>
              <a:rPr sz="2250" b="1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250" b="1" spc="125" dirty="0">
                <a:solidFill>
                  <a:srgbClr val="C4B5CD"/>
                </a:solidFill>
                <a:latin typeface="Trebuchet MS"/>
                <a:cs typeface="Trebuchet MS"/>
              </a:rPr>
              <a:t>Hold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56853" y="591781"/>
            <a:ext cx="782320" cy="732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00" spc="225" dirty="0">
                <a:solidFill>
                  <a:srgbClr val="C4B5CD"/>
                </a:solidFill>
                <a:latin typeface="Trebuchet MS"/>
                <a:cs typeface="Trebuchet MS"/>
              </a:rPr>
              <a:t>92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475" y="1242446"/>
            <a:ext cx="1988185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1950" spc="160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9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50" spc="15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9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C4B5CD"/>
                </a:solidFill>
                <a:latin typeface="Trebuchet MS"/>
                <a:cs typeface="Trebuchet MS"/>
              </a:rPr>
              <a:t>by </a:t>
            </a:r>
            <a:r>
              <a:rPr sz="1950" spc="80" dirty="0">
                <a:solidFill>
                  <a:srgbClr val="C4B5CD"/>
                </a:solidFill>
                <a:latin typeface="Trebuchet MS"/>
                <a:cs typeface="Trebuchet MS"/>
              </a:rPr>
              <a:t>triangle</a:t>
            </a:r>
            <a:r>
              <a:rPr sz="1950" spc="3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C4B5CD"/>
                </a:solidFill>
                <a:latin typeface="Trebuchet MS"/>
                <a:cs typeface="Trebuchet MS"/>
              </a:rPr>
              <a:t>choke.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664" y="3003147"/>
            <a:ext cx="2381885" cy="16916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5550" b="1" spc="-25" dirty="0">
                <a:solidFill>
                  <a:srgbClr val="C4B5CD"/>
                </a:solidFill>
                <a:latin typeface="Trebuchet MS"/>
                <a:cs typeface="Trebuchet MS"/>
              </a:rPr>
              <a:t>41</a:t>
            </a:r>
            <a:endParaRPr sz="5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8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3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350" spc="18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3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350" spc="22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50" spc="55" dirty="0">
                <a:solidFill>
                  <a:srgbClr val="C4B5CD"/>
                </a:solidFill>
                <a:latin typeface="Trebuchet MS"/>
                <a:cs typeface="Trebuchet MS"/>
              </a:rPr>
              <a:t>kimura.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775" y="5341237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6473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10"/>
              </a:spcBef>
            </a:pPr>
            <a:r>
              <a:rPr spc="-25" dirty="0">
                <a:solidFill>
                  <a:srgbClr val="FFFFF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56" y="966466"/>
            <a:ext cx="2476500" cy="16859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5999" y="751237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994" y="3069159"/>
            <a:ext cx="2343149" cy="17906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96497" y="2817496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994" y="5091862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9834" y="5258930"/>
            <a:ext cx="3114674" cy="18192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1594" y="7429514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594" y="7942529"/>
            <a:ext cx="2552699" cy="15335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55155" y="1130431"/>
            <a:ext cx="1871345" cy="1031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560"/>
              </a:lnSpc>
              <a:spcBef>
                <a:spcPts val="135"/>
              </a:spcBef>
            </a:pPr>
            <a:r>
              <a:rPr sz="3050" b="1" spc="-20" dirty="0">
                <a:solidFill>
                  <a:srgbClr val="C4B5CD"/>
                </a:solidFill>
                <a:latin typeface="Trebuchet MS"/>
                <a:cs typeface="Trebuchet MS"/>
              </a:rPr>
              <a:t>1726</a:t>
            </a:r>
            <a:endParaRPr sz="3050">
              <a:latin typeface="Trebuchet MS"/>
              <a:cs typeface="Trebuchet MS"/>
            </a:endParaRPr>
          </a:p>
          <a:p>
            <a:pPr marL="41910">
              <a:lnSpc>
                <a:spcPts val="1880"/>
              </a:lnSpc>
            </a:pP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6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6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3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1650">
              <a:latin typeface="Trebuchet MS"/>
              <a:cs typeface="Trebuchet MS"/>
            </a:endParaRPr>
          </a:p>
          <a:p>
            <a:pPr marL="41910">
              <a:lnSpc>
                <a:spcPct val="100000"/>
              </a:lnSpc>
              <a:spcBef>
                <a:spcPts val="455"/>
              </a:spcBef>
            </a:pPr>
            <a:r>
              <a:rPr sz="1650" spc="130" dirty="0">
                <a:solidFill>
                  <a:srgbClr val="C4B5CD"/>
                </a:solidFill>
                <a:latin typeface="Trebuchet MS"/>
                <a:cs typeface="Trebuchet MS"/>
              </a:rPr>
              <a:t>punch</a:t>
            </a:r>
            <a:r>
              <a:rPr sz="1650" spc="-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/</a:t>
            </a:r>
            <a:r>
              <a:rPr sz="1650" spc="-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C4B5CD"/>
                </a:solidFill>
                <a:latin typeface="Trebuchet MS"/>
                <a:cs typeface="Trebuchet MS"/>
              </a:rPr>
              <a:t>punches.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6473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10"/>
              </a:spcBef>
            </a:pPr>
            <a:r>
              <a:rPr spc="-25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3299" y="3135191"/>
            <a:ext cx="4570730" cy="38900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698750">
              <a:lnSpc>
                <a:spcPct val="100000"/>
              </a:lnSpc>
              <a:spcBef>
                <a:spcPts val="795"/>
              </a:spcBef>
            </a:pPr>
            <a:r>
              <a:rPr sz="3550" b="1" spc="-365" dirty="0">
                <a:solidFill>
                  <a:srgbClr val="C4B5CD"/>
                </a:solidFill>
                <a:latin typeface="Trebuchet MS"/>
                <a:cs typeface="Trebuchet MS"/>
              </a:rPr>
              <a:t>181</a:t>
            </a:r>
            <a:endParaRPr sz="3550">
              <a:latin typeface="Trebuchet MS"/>
              <a:cs typeface="Trebuchet MS"/>
            </a:endParaRPr>
          </a:p>
          <a:p>
            <a:pPr marL="2666365" marR="5080">
              <a:lnSpc>
                <a:spcPts val="2720"/>
              </a:lnSpc>
              <a:spcBef>
                <a:spcPts val="20"/>
              </a:spcBef>
            </a:pPr>
            <a:r>
              <a:rPr sz="1850" spc="140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3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55" dirty="0">
                <a:solidFill>
                  <a:srgbClr val="C4B5CD"/>
                </a:solidFill>
                <a:latin typeface="Trebuchet MS"/>
                <a:cs typeface="Trebuchet MS"/>
              </a:rPr>
              <a:t>by </a:t>
            </a:r>
            <a:r>
              <a:rPr sz="1850" spc="95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850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C4B5CD"/>
                </a:solidFill>
                <a:latin typeface="Trebuchet MS"/>
                <a:cs typeface="Trebuchet MS"/>
              </a:rPr>
              <a:t>kick</a:t>
            </a:r>
            <a:r>
              <a:rPr sz="1850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C4B5CD"/>
                </a:solidFill>
                <a:latin typeface="Trebuchet MS"/>
                <a:cs typeface="Trebuchet MS"/>
              </a:rPr>
              <a:t>knockout.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350" b="1" spc="45" dirty="0">
                <a:solidFill>
                  <a:srgbClr val="C4B5CD"/>
                </a:solidFill>
                <a:latin typeface="Trebuchet MS"/>
                <a:cs typeface="Trebuchet MS"/>
              </a:rPr>
              <a:t>160</a:t>
            </a:r>
            <a:endParaRPr sz="4350">
              <a:latin typeface="Trebuchet MS"/>
              <a:cs typeface="Trebuchet MS"/>
            </a:endParaRPr>
          </a:p>
          <a:p>
            <a:pPr marL="12700" marR="2488565">
              <a:lnSpc>
                <a:spcPts val="2690"/>
              </a:lnSpc>
              <a:spcBef>
                <a:spcPts val="75"/>
              </a:spcBef>
            </a:pPr>
            <a:r>
              <a:rPr sz="1800" spc="15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r>
              <a:rPr sz="18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C4B5CD"/>
                </a:solidFill>
                <a:latin typeface="Trebuchet MS"/>
                <a:cs typeface="Trebuchet MS"/>
              </a:rPr>
              <a:t>a </a:t>
            </a:r>
            <a:r>
              <a:rPr sz="1800" spc="140" dirty="0">
                <a:solidFill>
                  <a:srgbClr val="C4B5CD"/>
                </a:solidFill>
                <a:latin typeface="Trebuchet MS"/>
                <a:cs typeface="Trebuchet MS"/>
              </a:rPr>
              <a:t>elbow</a:t>
            </a:r>
            <a:r>
              <a:rPr sz="180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C4B5CD"/>
                </a:solidFill>
                <a:latin typeface="Trebuchet MS"/>
                <a:cs typeface="Trebuchet MS"/>
              </a:rPr>
              <a:t>strike</a:t>
            </a:r>
            <a:r>
              <a:rPr sz="180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C4B5CD"/>
                </a:solidFill>
                <a:latin typeface="Trebuchet MS"/>
                <a:cs typeface="Trebuchet MS"/>
              </a:rPr>
              <a:t>(or </a:t>
            </a:r>
            <a:r>
              <a:rPr sz="1800" spc="95" dirty="0">
                <a:solidFill>
                  <a:srgbClr val="C4B5CD"/>
                </a:solidFill>
                <a:latin typeface="Trebuchet MS"/>
                <a:cs typeface="Trebuchet MS"/>
              </a:rPr>
              <a:t>strikes)</a:t>
            </a:r>
            <a:r>
              <a:rPr sz="18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C4B5CD"/>
                </a:solidFill>
                <a:latin typeface="Trebuchet MS"/>
                <a:cs typeface="Trebuchet MS"/>
              </a:rPr>
              <a:t>knockout.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5155" y="7913134"/>
            <a:ext cx="2712085" cy="144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3800" b="1" spc="60" dirty="0">
                <a:solidFill>
                  <a:srgbClr val="C4B5CD"/>
                </a:solidFill>
                <a:latin typeface="Trebuchet MS"/>
                <a:cs typeface="Trebuchet MS"/>
              </a:rPr>
              <a:t>7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114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60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6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00" spc="155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r>
              <a:rPr sz="16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22000"/>
              </a:lnSpc>
            </a:pPr>
            <a:r>
              <a:rPr sz="1600" spc="95" dirty="0">
                <a:solidFill>
                  <a:srgbClr val="C4B5CD"/>
                </a:solidFill>
                <a:latin typeface="Trebuchet MS"/>
                <a:cs typeface="Trebuchet MS"/>
              </a:rPr>
              <a:t>spinning</a:t>
            </a:r>
            <a:r>
              <a:rPr sz="16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C4B5CD"/>
                </a:solidFill>
                <a:latin typeface="Trebuchet MS"/>
                <a:cs typeface="Trebuchet MS"/>
              </a:rPr>
              <a:t>back</a:t>
            </a:r>
            <a:r>
              <a:rPr sz="16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C4B5CD"/>
                </a:solidFill>
                <a:latin typeface="Trebuchet MS"/>
                <a:cs typeface="Trebuchet MS"/>
              </a:rPr>
              <a:t>elbow</a:t>
            </a:r>
            <a:r>
              <a:rPr sz="16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C4B5CD"/>
                </a:solidFill>
                <a:latin typeface="Trebuchet MS"/>
                <a:cs typeface="Trebuchet MS"/>
              </a:rPr>
              <a:t>strike </a:t>
            </a:r>
            <a:r>
              <a:rPr sz="1600" spc="60" dirty="0">
                <a:solidFill>
                  <a:srgbClr val="C4B5CD"/>
                </a:solidFill>
                <a:latin typeface="Trebuchet MS"/>
                <a:cs typeface="Trebuchet MS"/>
              </a:rPr>
              <a:t>knockout.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4352" y="216943"/>
            <a:ext cx="222694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Knockouts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05" y="3756738"/>
            <a:ext cx="2724149" cy="19811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2481" y="5958806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481" y="8333128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2444" y="3756738"/>
            <a:ext cx="2828925" cy="1981199"/>
          </a:xfrm>
          <a:prstGeom prst="rect">
            <a:avLst/>
          </a:prstGeom>
        </p:spPr>
      </p:pic>
      <p:pic>
        <p:nvPicPr>
          <p:cNvPr id="7" name="object 7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705" y="6138116"/>
            <a:ext cx="3178810" cy="1876236"/>
          </a:xfrm>
          <a:prstGeom prst="rect">
            <a:avLst/>
          </a:prstGeom>
        </p:spPr>
      </p:pic>
      <p:pic>
        <p:nvPicPr>
          <p:cNvPr id="8" name="object 8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945" y="375541"/>
            <a:ext cx="2562224" cy="17335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44705" y="2363754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628" y="2459060"/>
            <a:ext cx="993775" cy="1033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00" b="1" spc="-25" dirty="0">
                <a:solidFill>
                  <a:srgbClr val="C4B5CD"/>
                </a:solidFill>
                <a:latin typeface="Trebuchet MS"/>
                <a:cs typeface="Trebuchet MS"/>
              </a:rPr>
              <a:t>10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6473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10"/>
              </a:spcBef>
            </a:pPr>
            <a:r>
              <a:rPr spc="-25" dirty="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38627" y="2486947"/>
            <a:ext cx="3166745" cy="9525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6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6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3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2800"/>
              </a:lnSpc>
              <a:tabLst>
                <a:tab pos="274955" algn="l"/>
                <a:tab pos="1300480" algn="l"/>
                <a:tab pos="1943100" algn="l"/>
                <a:tab pos="2499360" algn="l"/>
                <a:tab pos="3031490" algn="l"/>
              </a:tabLst>
            </a:pPr>
            <a:r>
              <a:rPr sz="1650" spc="40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	</a:t>
            </a:r>
            <a:r>
              <a:rPr sz="1650" spc="95" dirty="0">
                <a:solidFill>
                  <a:srgbClr val="C4B5CD"/>
                </a:solidFill>
                <a:latin typeface="Trebuchet MS"/>
                <a:cs typeface="Trebuchet MS"/>
              </a:rPr>
              <a:t>spinning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	</a:t>
            </a:r>
            <a:r>
              <a:rPr sz="1650" spc="105" dirty="0">
                <a:solidFill>
                  <a:srgbClr val="C4B5CD"/>
                </a:solidFill>
                <a:latin typeface="Trebuchet MS"/>
                <a:cs typeface="Trebuchet MS"/>
              </a:rPr>
              <a:t>back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	</a:t>
            </a:r>
            <a:r>
              <a:rPr sz="1650" spc="50" dirty="0">
                <a:solidFill>
                  <a:srgbClr val="C4B5CD"/>
                </a:solidFill>
                <a:latin typeface="Trebuchet MS"/>
                <a:cs typeface="Trebuchet MS"/>
              </a:rPr>
              <a:t>kick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	</a:t>
            </a:r>
            <a:r>
              <a:rPr sz="1650" spc="100" dirty="0">
                <a:solidFill>
                  <a:srgbClr val="C4B5CD"/>
                </a:solidFill>
                <a:latin typeface="Trebuchet MS"/>
                <a:cs typeface="Trebuchet MS"/>
              </a:rPr>
              <a:t>and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	</a:t>
            </a:r>
            <a:r>
              <a:rPr sz="1650" spc="40" dirty="0">
                <a:solidFill>
                  <a:srgbClr val="C4B5CD"/>
                </a:solidFill>
                <a:latin typeface="Trebuchet MS"/>
                <a:cs typeface="Trebuchet MS"/>
              </a:rPr>
              <a:t>a </a:t>
            </a:r>
            <a:r>
              <a:rPr sz="1650" spc="105" dirty="0">
                <a:solidFill>
                  <a:srgbClr val="C4B5CD"/>
                </a:solidFill>
                <a:latin typeface="Trebuchet MS"/>
                <a:cs typeface="Trebuchet MS"/>
              </a:rPr>
              <a:t>spinning</a:t>
            </a:r>
            <a:r>
              <a:rPr sz="1650" spc="5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back</a:t>
            </a:r>
            <a:r>
              <a:rPr sz="1650" spc="5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C4B5CD"/>
                </a:solidFill>
                <a:latin typeface="Trebuchet MS"/>
                <a:cs typeface="Trebuchet MS"/>
              </a:rPr>
              <a:t>fist</a:t>
            </a:r>
            <a:r>
              <a:rPr sz="1650" spc="5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C4B5CD"/>
                </a:solidFill>
                <a:latin typeface="Trebuchet MS"/>
                <a:cs typeface="Trebuchet MS"/>
              </a:rPr>
              <a:t>each.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384" y="6077105"/>
            <a:ext cx="2275205" cy="155638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480"/>
              </a:spcBef>
            </a:pPr>
            <a:r>
              <a:rPr sz="3750" b="1" spc="-25" dirty="0">
                <a:solidFill>
                  <a:srgbClr val="C4B5CD"/>
                </a:solidFill>
                <a:latin typeface="Trebuchet MS"/>
                <a:cs typeface="Trebuchet MS"/>
              </a:rPr>
              <a:t>14</a:t>
            </a:r>
            <a:endParaRPr sz="375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85"/>
              </a:spcBef>
            </a:pPr>
            <a:r>
              <a:rPr sz="2000" spc="170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0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000" spc="16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20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000" spc="22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r>
              <a:rPr sz="20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C4B5CD"/>
                </a:solidFill>
                <a:latin typeface="Trebuchet MS"/>
                <a:cs typeface="Trebuchet MS"/>
              </a:rPr>
              <a:t>a </a:t>
            </a:r>
            <a:r>
              <a:rPr sz="2000" spc="130" dirty="0">
                <a:solidFill>
                  <a:srgbClr val="C4B5CD"/>
                </a:solidFill>
                <a:latin typeface="Trebuchet MS"/>
                <a:cs typeface="Trebuchet MS"/>
              </a:rPr>
              <a:t>slam</a:t>
            </a:r>
            <a:r>
              <a:rPr sz="20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C4B5CD"/>
                </a:solidFill>
                <a:latin typeface="Trebuchet MS"/>
                <a:cs typeface="Trebuchet MS"/>
              </a:rPr>
              <a:t>knockout.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299" y="8512671"/>
            <a:ext cx="1645285" cy="1122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25" dirty="0">
                <a:solidFill>
                  <a:srgbClr val="C4B5CD"/>
                </a:solidFill>
                <a:latin typeface="Trebuchet MS"/>
                <a:cs typeface="Trebuchet MS"/>
              </a:rPr>
              <a:t>149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9278" y="8542997"/>
            <a:ext cx="326961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sz="1800" spc="13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0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0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C4B5CD"/>
                </a:solidFill>
                <a:latin typeface="Trebuchet MS"/>
                <a:cs typeface="Trebuchet MS"/>
              </a:rPr>
              <a:t>with</a:t>
            </a:r>
            <a:r>
              <a:rPr sz="18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C4B5CD"/>
                </a:solidFill>
                <a:latin typeface="Trebuchet MS"/>
                <a:cs typeface="Trebuchet MS"/>
              </a:rPr>
              <a:t>KO/TKO </a:t>
            </a:r>
            <a:r>
              <a:rPr sz="1800" spc="18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r>
              <a:rPr sz="18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C4B5CD"/>
                </a:solidFill>
                <a:latin typeface="Trebuchet MS"/>
                <a:cs typeface="Trebuchet MS"/>
              </a:rPr>
              <a:t>combination</a:t>
            </a:r>
            <a:r>
              <a:rPr sz="18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C4B5CD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4B5CD"/>
                </a:solidFill>
                <a:latin typeface="Trebuchet MS"/>
                <a:cs typeface="Trebuchet MS"/>
              </a:rPr>
              <a:t>strikes.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9744" y="376785"/>
            <a:ext cx="2476500" cy="139065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325"/>
              </a:spcBef>
            </a:pPr>
            <a:r>
              <a:rPr sz="3350" b="1" spc="204" dirty="0">
                <a:solidFill>
                  <a:srgbClr val="C4B5CD"/>
                </a:solidFill>
                <a:latin typeface="Trebuchet MS"/>
                <a:cs typeface="Trebuchet MS"/>
              </a:rPr>
              <a:t>34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ct val="123500"/>
              </a:lnSpc>
              <a:spcBef>
                <a:spcPts val="165"/>
              </a:spcBef>
            </a:pPr>
            <a:r>
              <a:rPr sz="1800" spc="14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C4B5CD"/>
                </a:solidFill>
                <a:latin typeface="Trebuchet MS"/>
                <a:cs typeface="Trebuchet MS"/>
              </a:rPr>
              <a:t>by </a:t>
            </a:r>
            <a:r>
              <a:rPr sz="1800" spc="85" dirty="0">
                <a:solidFill>
                  <a:srgbClr val="C4B5CD"/>
                </a:solidFill>
                <a:latin typeface="Trebuchet MS"/>
                <a:cs typeface="Trebuchet MS"/>
              </a:rPr>
              <a:t>flying</a:t>
            </a:r>
            <a:r>
              <a:rPr sz="18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C4B5CD"/>
                </a:solidFill>
                <a:latin typeface="Trebuchet MS"/>
                <a:cs typeface="Trebuchet MS"/>
              </a:rPr>
              <a:t>knee</a:t>
            </a:r>
            <a:r>
              <a:rPr sz="18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4B5CD"/>
                </a:solidFill>
                <a:latin typeface="Trebuchet MS"/>
                <a:cs typeface="Trebuchet MS"/>
              </a:rPr>
              <a:t>knockout.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56" y="966466"/>
            <a:ext cx="2476499" cy="16859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5999" y="751237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705" y="2934973"/>
            <a:ext cx="3752849" cy="20383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96497" y="2817496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994" y="5091862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594" y="5492993"/>
            <a:ext cx="2533649" cy="15335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1594" y="7429514"/>
            <a:ext cx="6167120" cy="0"/>
          </a:xfrm>
          <a:custGeom>
            <a:avLst/>
            <a:gdLst/>
            <a:ahLst/>
            <a:cxnLst/>
            <a:rect l="l" t="t" r="r" b="b"/>
            <a:pathLst>
              <a:path w="6167120">
                <a:moveTo>
                  <a:pt x="0" y="0"/>
                </a:moveTo>
                <a:lnTo>
                  <a:pt x="6167005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55155" y="1130431"/>
            <a:ext cx="2226945" cy="1029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540"/>
              </a:lnSpc>
              <a:spcBef>
                <a:spcPts val="135"/>
              </a:spcBef>
            </a:pPr>
            <a:r>
              <a:rPr sz="3050" b="1" spc="245" dirty="0">
                <a:solidFill>
                  <a:srgbClr val="C4B5CD"/>
                </a:solidFill>
                <a:latin typeface="Trebuchet MS"/>
                <a:cs typeface="Trebuchet MS"/>
              </a:rPr>
              <a:t>2609</a:t>
            </a:r>
            <a:endParaRPr sz="3050">
              <a:latin typeface="Trebuchet MS"/>
              <a:cs typeface="Trebuchet MS"/>
            </a:endParaRPr>
          </a:p>
          <a:p>
            <a:pPr marL="41910">
              <a:lnSpc>
                <a:spcPts val="1860"/>
              </a:lnSpc>
            </a:pPr>
            <a:r>
              <a:rPr sz="1650" spc="12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6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2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65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spc="14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endParaRPr sz="1650">
              <a:latin typeface="Trebuchet MS"/>
              <a:cs typeface="Trebuchet MS"/>
            </a:endParaRPr>
          </a:p>
          <a:p>
            <a:pPr marL="41910">
              <a:lnSpc>
                <a:spcPct val="100000"/>
              </a:lnSpc>
              <a:spcBef>
                <a:spcPts val="495"/>
              </a:spcBef>
            </a:pPr>
            <a:r>
              <a:rPr sz="1650" b="1" spc="80" dirty="0">
                <a:solidFill>
                  <a:srgbClr val="C4B5CD"/>
                </a:solidFill>
                <a:latin typeface="Trebuchet MS"/>
                <a:cs typeface="Trebuchet MS"/>
              </a:rPr>
              <a:t>unanimous</a:t>
            </a:r>
            <a:r>
              <a:rPr sz="1650" b="1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C4B5CD"/>
                </a:solidFill>
                <a:latin typeface="Trebuchet MS"/>
                <a:cs typeface="Trebuchet MS"/>
              </a:rPr>
              <a:t>decision</a:t>
            </a:r>
            <a:r>
              <a:rPr sz="1650" spc="35" dirty="0">
                <a:solidFill>
                  <a:srgbClr val="C4B5CD"/>
                </a:solidFill>
                <a:latin typeface="Trebuchet MS"/>
                <a:cs typeface="Trebuchet MS"/>
              </a:rPr>
              <a:t>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6473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10"/>
              </a:spcBef>
            </a:pPr>
            <a:r>
              <a:rPr spc="-25" dirty="0">
                <a:solidFill>
                  <a:srgbClr val="FFFFFF"/>
                </a:solidFill>
              </a:rPr>
              <a:t>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27502" y="3426748"/>
            <a:ext cx="2791460" cy="340487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971550">
              <a:lnSpc>
                <a:spcPct val="100000"/>
              </a:lnSpc>
              <a:spcBef>
                <a:spcPts val="885"/>
              </a:spcBef>
            </a:pPr>
            <a:r>
              <a:rPr sz="3550" b="1" spc="330" dirty="0">
                <a:solidFill>
                  <a:srgbClr val="C4B5CD"/>
                </a:solidFill>
                <a:latin typeface="Trebuchet MS"/>
                <a:cs typeface="Trebuchet MS"/>
              </a:rPr>
              <a:t>704</a:t>
            </a:r>
            <a:endParaRPr sz="3550">
              <a:latin typeface="Trebuchet MS"/>
              <a:cs typeface="Trebuchet MS"/>
            </a:endParaRPr>
          </a:p>
          <a:p>
            <a:pPr marL="939165" marR="5080">
              <a:lnSpc>
                <a:spcPts val="2700"/>
              </a:lnSpc>
              <a:spcBef>
                <a:spcPts val="90"/>
              </a:spcBef>
            </a:pPr>
            <a:r>
              <a:rPr sz="1850" spc="13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30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165" dirty="0">
                <a:solidFill>
                  <a:srgbClr val="C4B5CD"/>
                </a:solidFill>
                <a:latin typeface="Trebuchet MS"/>
                <a:cs typeface="Trebuchet MS"/>
              </a:rPr>
              <a:t>by </a:t>
            </a:r>
            <a:r>
              <a:rPr sz="1850" spc="95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850" spc="3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b="1" i="1" dirty="0">
                <a:solidFill>
                  <a:srgbClr val="C4B5CD"/>
                </a:solidFill>
                <a:latin typeface="Trebuchet MS"/>
                <a:cs typeface="Trebuchet MS"/>
              </a:rPr>
              <a:t>split</a:t>
            </a:r>
            <a:r>
              <a:rPr sz="1850" b="1" i="1" spc="4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C4B5CD"/>
                </a:solidFill>
                <a:latin typeface="Trebuchet MS"/>
                <a:cs typeface="Trebuchet MS"/>
              </a:rPr>
              <a:t>decision.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350" b="1" spc="-25" dirty="0">
                <a:solidFill>
                  <a:srgbClr val="C4B5CD"/>
                </a:solidFill>
                <a:latin typeface="Trebuchet MS"/>
                <a:cs typeface="Trebuchet MS"/>
              </a:rPr>
              <a:t>91</a:t>
            </a:r>
            <a:endParaRPr sz="4350">
              <a:latin typeface="Trebuchet MS"/>
              <a:cs typeface="Trebuchet MS"/>
            </a:endParaRPr>
          </a:p>
          <a:p>
            <a:pPr marL="12700" marR="730250">
              <a:lnSpc>
                <a:spcPts val="2690"/>
              </a:lnSpc>
              <a:spcBef>
                <a:spcPts val="75"/>
              </a:spcBef>
            </a:pPr>
            <a:r>
              <a:rPr sz="1800" spc="15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180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C4B5CD"/>
                </a:solidFill>
                <a:latin typeface="Trebuchet MS"/>
                <a:cs typeface="Trebuchet MS"/>
              </a:rPr>
              <a:t>ended</a:t>
            </a:r>
            <a:r>
              <a:rPr sz="18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C4B5CD"/>
                </a:solidFill>
                <a:latin typeface="Trebuchet MS"/>
                <a:cs typeface="Trebuchet MS"/>
              </a:rPr>
              <a:t>by</a:t>
            </a:r>
            <a:r>
              <a:rPr sz="180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C4B5CD"/>
                </a:solidFill>
                <a:latin typeface="Trebuchet MS"/>
                <a:cs typeface="Trebuchet MS"/>
              </a:rPr>
              <a:t>a </a:t>
            </a:r>
            <a:r>
              <a:rPr sz="1800" spc="75" dirty="0">
                <a:solidFill>
                  <a:srgbClr val="C4B5CD"/>
                </a:solidFill>
                <a:latin typeface="Trebuchet MS"/>
                <a:cs typeface="Trebuchet MS"/>
              </a:rPr>
              <a:t>majority</a:t>
            </a:r>
            <a:r>
              <a:rPr sz="1800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C4B5CD"/>
                </a:solidFill>
                <a:latin typeface="Trebuchet MS"/>
                <a:cs typeface="Trebuchet MS"/>
              </a:rPr>
              <a:t>decision.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149" y="216943"/>
            <a:ext cx="199517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215" dirty="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6759" y="7402186"/>
            <a:ext cx="1656714" cy="212090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000" b="1" spc="265" dirty="0">
                <a:solidFill>
                  <a:srgbClr val="C4B5CD"/>
                </a:solidFill>
                <a:latin typeface="Trebuchet MS"/>
                <a:cs typeface="Trebuchet MS"/>
              </a:rPr>
              <a:t>56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ts val="3090"/>
              </a:lnSpc>
              <a:spcBef>
                <a:spcPts val="60"/>
              </a:spcBef>
            </a:pPr>
            <a:r>
              <a:rPr sz="2100" spc="160" dirty="0">
                <a:solidFill>
                  <a:srgbClr val="C4B5CD"/>
                </a:solidFill>
                <a:latin typeface="Trebuchet MS"/>
                <a:cs typeface="Trebuchet MS"/>
              </a:rPr>
              <a:t>outcomes</a:t>
            </a:r>
            <a:r>
              <a:rPr sz="2100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C4B5CD"/>
                </a:solidFill>
                <a:latin typeface="Trebuchet MS"/>
                <a:cs typeface="Trebuchet MS"/>
              </a:rPr>
              <a:t>in </a:t>
            </a:r>
            <a:r>
              <a:rPr sz="2100" dirty="0">
                <a:solidFill>
                  <a:srgbClr val="C4B5CD"/>
                </a:solidFill>
                <a:latin typeface="Trebuchet MS"/>
                <a:cs typeface="Trebuchet MS"/>
              </a:rPr>
              <a:t>all</a:t>
            </a:r>
            <a:r>
              <a:rPr sz="2100" spc="-4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C4B5CD"/>
                </a:solidFill>
                <a:latin typeface="Trebuchet MS"/>
                <a:cs typeface="Trebuchet MS"/>
              </a:rPr>
              <a:t>were </a:t>
            </a:r>
            <a:r>
              <a:rPr sz="2100" spc="70" dirty="0">
                <a:solidFill>
                  <a:srgbClr val="C4B5CD"/>
                </a:solidFill>
                <a:latin typeface="Trebuchet MS"/>
                <a:cs typeface="Trebuchet MS"/>
              </a:rPr>
              <a:t>overturned.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6049" y="7560335"/>
            <a:ext cx="3651250" cy="176403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5100" b="1" spc="165" dirty="0">
                <a:solidFill>
                  <a:srgbClr val="C4B5CD"/>
                </a:solidFill>
                <a:latin typeface="Trebuchet MS"/>
                <a:cs typeface="Trebuchet MS"/>
              </a:rPr>
              <a:t>25</a:t>
            </a:r>
            <a:endParaRPr sz="5100">
              <a:latin typeface="Trebuchet MS"/>
              <a:cs typeface="Trebuchet MS"/>
            </a:endParaRPr>
          </a:p>
          <a:p>
            <a:pPr marL="12700" marR="5080">
              <a:lnSpc>
                <a:spcPts val="3150"/>
              </a:lnSpc>
              <a:spcBef>
                <a:spcPts val="70"/>
              </a:spcBef>
              <a:tabLst>
                <a:tab pos="948055" algn="l"/>
              </a:tabLst>
            </a:pPr>
            <a:r>
              <a:rPr sz="2150" spc="145" dirty="0">
                <a:solidFill>
                  <a:srgbClr val="C4B5CD"/>
                </a:solidFill>
                <a:latin typeface="Trebuchet MS"/>
                <a:cs typeface="Trebuchet MS"/>
              </a:rPr>
              <a:t>bouts</a:t>
            </a:r>
            <a:r>
              <a:rPr sz="2150" dirty="0">
                <a:solidFill>
                  <a:srgbClr val="C4B5CD"/>
                </a:solidFill>
                <a:latin typeface="Trebuchet MS"/>
                <a:cs typeface="Trebuchet MS"/>
              </a:rPr>
              <a:t>	</a:t>
            </a:r>
            <a:r>
              <a:rPr sz="2150" spc="110" dirty="0">
                <a:solidFill>
                  <a:srgbClr val="C4B5CD"/>
                </a:solidFill>
                <a:latin typeface="Trebuchet MS"/>
                <a:cs typeface="Trebuchet MS"/>
              </a:rPr>
              <a:t>were</a:t>
            </a:r>
            <a:r>
              <a:rPr sz="21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110" dirty="0">
                <a:solidFill>
                  <a:srgbClr val="C4B5CD"/>
                </a:solidFill>
                <a:latin typeface="Trebuchet MS"/>
                <a:cs typeface="Trebuchet MS"/>
              </a:rPr>
              <a:t>rendered</a:t>
            </a:r>
            <a:r>
              <a:rPr sz="21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275" dirty="0">
                <a:solidFill>
                  <a:srgbClr val="C4B5CD"/>
                </a:solidFill>
                <a:latin typeface="Trebuchet MS"/>
                <a:cs typeface="Trebuchet MS"/>
              </a:rPr>
              <a:t>CNC </a:t>
            </a:r>
            <a:r>
              <a:rPr sz="2150" spc="155" dirty="0">
                <a:solidFill>
                  <a:srgbClr val="C4B5CD"/>
                </a:solidFill>
                <a:latin typeface="Trebuchet MS"/>
                <a:cs typeface="Trebuchet MS"/>
              </a:rPr>
              <a:t>(Could</a:t>
            </a:r>
            <a:r>
              <a:rPr sz="21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C4B5CD"/>
                </a:solidFill>
                <a:latin typeface="Trebuchet MS"/>
                <a:cs typeface="Trebuchet MS"/>
              </a:rPr>
              <a:t>not</a:t>
            </a:r>
            <a:r>
              <a:rPr sz="21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rgbClr val="C4B5CD"/>
                </a:solidFill>
                <a:latin typeface="Trebuchet MS"/>
                <a:cs typeface="Trebuchet MS"/>
              </a:rPr>
              <a:t>continue).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47" y="1265315"/>
            <a:ext cx="1809749" cy="13715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7006" y="2953114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635" y="301646"/>
            <a:ext cx="374142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b="0" spc="325" dirty="0">
                <a:latin typeface="Trebuchet MS"/>
                <a:cs typeface="Trebuchet MS"/>
              </a:rPr>
              <a:t>Across</a:t>
            </a:r>
            <a:r>
              <a:rPr sz="3250" b="0" spc="-20" dirty="0">
                <a:latin typeface="Trebuchet MS"/>
                <a:cs typeface="Trebuchet MS"/>
              </a:rPr>
              <a:t> </a:t>
            </a:r>
            <a:r>
              <a:rPr sz="3250" b="0" dirty="0">
                <a:latin typeface="Trebuchet MS"/>
                <a:cs typeface="Trebuchet MS"/>
              </a:rPr>
              <a:t>all</a:t>
            </a:r>
            <a:r>
              <a:rPr sz="3250" b="0" spc="-20" dirty="0">
                <a:latin typeface="Trebuchet MS"/>
                <a:cs typeface="Trebuchet MS"/>
              </a:rPr>
              <a:t> </a:t>
            </a:r>
            <a:r>
              <a:rPr sz="3250" b="0" spc="140" dirty="0">
                <a:latin typeface="Trebuchet MS"/>
                <a:cs typeface="Trebuchet MS"/>
              </a:rPr>
              <a:t>fighters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551" y="1087052"/>
            <a:ext cx="3808095" cy="19050"/>
          </a:xfrm>
          <a:custGeom>
            <a:avLst/>
            <a:gdLst/>
            <a:ahLst/>
            <a:cxnLst/>
            <a:rect l="l" t="t" r="r" b="b"/>
            <a:pathLst>
              <a:path w="3808095" h="19050">
                <a:moveTo>
                  <a:pt x="0" y="0"/>
                </a:moveTo>
                <a:lnTo>
                  <a:pt x="3807617" y="19049"/>
                </a:lnTo>
              </a:path>
            </a:pathLst>
          </a:custGeom>
          <a:ln w="9524">
            <a:solidFill>
              <a:srgbClr val="4A2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9154" y="3130075"/>
            <a:ext cx="2524124" cy="2009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36447" y="5341237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49313" y="5507783"/>
            <a:ext cx="3171824" cy="18859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32279" y="7584550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7006" y="7903637"/>
            <a:ext cx="3171824" cy="18859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32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5" dirty="0"/>
              <a:t>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24731" y="1430633"/>
            <a:ext cx="380428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80" dirty="0">
                <a:solidFill>
                  <a:srgbClr val="4A2875"/>
                </a:solidFill>
                <a:latin typeface="Trebuchet MS"/>
                <a:cs typeface="Trebuchet MS"/>
              </a:rPr>
              <a:t>Jim</a:t>
            </a:r>
            <a:r>
              <a:rPr sz="220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45" dirty="0">
                <a:solidFill>
                  <a:srgbClr val="4A2875"/>
                </a:solidFill>
                <a:latin typeface="Trebuchet MS"/>
                <a:cs typeface="Trebuchet MS"/>
              </a:rPr>
              <a:t>Miller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b="1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75" dirty="0">
                <a:solidFill>
                  <a:srgbClr val="4A2875"/>
                </a:solidFill>
                <a:latin typeface="Trebuchet MS"/>
                <a:cs typeface="Trebuchet MS"/>
              </a:rPr>
              <a:t>wins</a:t>
            </a:r>
            <a:r>
              <a:rPr sz="22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4A2875"/>
                </a:solidFill>
                <a:latin typeface="Trebuchet MS"/>
                <a:cs typeface="Trebuchet MS"/>
              </a:rPr>
              <a:t>at</a:t>
            </a:r>
            <a:r>
              <a:rPr sz="22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105" dirty="0">
                <a:solidFill>
                  <a:srgbClr val="4A2875"/>
                </a:solidFill>
                <a:latin typeface="Trebuchet MS"/>
                <a:cs typeface="Trebuchet MS"/>
              </a:rPr>
              <a:t>26</a:t>
            </a:r>
            <a:r>
              <a:rPr sz="2200" spc="105" dirty="0">
                <a:solidFill>
                  <a:srgbClr val="4A2875"/>
                </a:solidFill>
                <a:latin typeface="Trebuchet MS"/>
                <a:cs typeface="Trebuchet MS"/>
              </a:rPr>
              <a:t>-</a:t>
            </a:r>
            <a:r>
              <a:rPr sz="2200" spc="-45" dirty="0">
                <a:solidFill>
                  <a:srgbClr val="4A2875"/>
                </a:solidFill>
                <a:latin typeface="Trebuchet MS"/>
                <a:cs typeface="Trebuchet MS"/>
              </a:rPr>
              <a:t>16.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851" y="3277910"/>
            <a:ext cx="4433570" cy="1196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75" dirty="0">
                <a:solidFill>
                  <a:srgbClr val="4A2875"/>
                </a:solidFill>
                <a:latin typeface="Trebuchet MS"/>
                <a:cs typeface="Trebuchet MS"/>
              </a:rPr>
              <a:t>Derrick</a:t>
            </a:r>
            <a:r>
              <a:rPr sz="220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80" dirty="0">
                <a:solidFill>
                  <a:srgbClr val="4A2875"/>
                </a:solidFill>
                <a:latin typeface="Trebuchet MS"/>
                <a:cs typeface="Trebuchet MS"/>
              </a:rPr>
              <a:t>Lewis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knockouts</a:t>
            </a:r>
            <a:r>
              <a:rPr sz="22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4A2875"/>
                </a:solidFill>
                <a:latin typeface="Trebuchet MS"/>
                <a:cs typeface="Trebuchet MS"/>
              </a:rPr>
              <a:t>with</a:t>
            </a:r>
            <a:r>
              <a:rPr sz="22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4A2875"/>
                </a:solidFill>
                <a:latin typeface="Trebuchet MS"/>
                <a:cs typeface="Trebuchet MS"/>
              </a:rPr>
              <a:t>14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20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851" y="5607267"/>
            <a:ext cx="3612515" cy="1196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90" dirty="0">
                <a:solidFill>
                  <a:srgbClr val="4A2875"/>
                </a:solidFill>
                <a:latin typeface="Trebuchet MS"/>
                <a:cs typeface="Trebuchet MS"/>
              </a:rPr>
              <a:t>Charles</a:t>
            </a:r>
            <a:r>
              <a:rPr sz="220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65" dirty="0">
                <a:solidFill>
                  <a:srgbClr val="4A2875"/>
                </a:solidFill>
                <a:latin typeface="Trebuchet MS"/>
                <a:cs typeface="Trebuchet MS"/>
              </a:rPr>
              <a:t>Oliviera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b="1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85" dirty="0">
                <a:solidFill>
                  <a:srgbClr val="4A2875"/>
                </a:solidFill>
                <a:latin typeface="Trebuchet MS"/>
                <a:cs typeface="Trebuchet MS"/>
              </a:rPr>
              <a:t>submissions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80" dirty="0">
                <a:solidFill>
                  <a:srgbClr val="4A2875"/>
                </a:solidFill>
                <a:latin typeface="Trebuchet MS"/>
                <a:cs typeface="Trebuchet MS"/>
              </a:rPr>
              <a:t>with</a:t>
            </a:r>
            <a:r>
              <a:rPr sz="220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-45" dirty="0">
                <a:solidFill>
                  <a:srgbClr val="4A2875"/>
                </a:solidFill>
                <a:latin typeface="Trebuchet MS"/>
                <a:cs typeface="Trebuchet MS"/>
              </a:rPr>
              <a:t>16</a:t>
            </a:r>
            <a:r>
              <a:rPr sz="2200" b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6816" y="7969412"/>
            <a:ext cx="3658870" cy="11525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100" b="1" spc="85" dirty="0">
                <a:solidFill>
                  <a:srgbClr val="4A2875"/>
                </a:solidFill>
                <a:latin typeface="Trebuchet MS"/>
                <a:cs typeface="Trebuchet MS"/>
              </a:rPr>
              <a:t>Neil</a:t>
            </a:r>
            <a:r>
              <a:rPr sz="210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spc="180" dirty="0">
                <a:solidFill>
                  <a:srgbClr val="4A2875"/>
                </a:solidFill>
                <a:latin typeface="Trebuchet MS"/>
                <a:cs typeface="Trebuchet MS"/>
              </a:rPr>
              <a:t>Magny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1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1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1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i="1" spc="11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1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i="1" spc="85" dirty="0">
                <a:solidFill>
                  <a:srgbClr val="4A2875"/>
                </a:solidFill>
                <a:latin typeface="Trebuchet MS"/>
                <a:cs typeface="Trebuchet MS"/>
              </a:rPr>
              <a:t>decision</a:t>
            </a:r>
            <a:r>
              <a:rPr sz="21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i="1" spc="60" dirty="0">
                <a:solidFill>
                  <a:srgbClr val="4A2875"/>
                </a:solidFill>
                <a:latin typeface="Trebuchet MS"/>
                <a:cs typeface="Trebuchet MS"/>
              </a:rPr>
              <a:t>wins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100" spc="65" dirty="0">
                <a:solidFill>
                  <a:srgbClr val="4A2875"/>
                </a:solidFill>
                <a:latin typeface="Trebuchet MS"/>
                <a:cs typeface="Trebuchet MS"/>
              </a:rPr>
              <a:t>at</a:t>
            </a:r>
            <a:r>
              <a:rPr sz="2100" spc="-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4A2875"/>
                </a:solidFill>
                <a:latin typeface="Trebuchet MS"/>
                <a:cs typeface="Trebuchet MS"/>
              </a:rPr>
              <a:t>14</a:t>
            </a:r>
            <a:r>
              <a:rPr sz="2100" b="1" spc="-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100" spc="-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100" spc="-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0004" y="209919"/>
            <a:ext cx="2722880" cy="768985"/>
          </a:xfrm>
          <a:prstGeom prst="rect">
            <a:avLst/>
          </a:prstGeom>
          <a:solidFill>
            <a:srgbClr val="4A2875"/>
          </a:solidFill>
        </p:spPr>
        <p:txBody>
          <a:bodyPr vert="horz" wrap="square" lIns="0" tIns="64135" rIns="0" bIns="0" rtlCol="0">
            <a:spAutoFit/>
          </a:bodyPr>
          <a:lstStyle/>
          <a:p>
            <a:pPr marL="977900" marR="627380" indent="-334645">
              <a:lnSpc>
                <a:spcPct val="114300"/>
              </a:lnSpc>
              <a:spcBef>
                <a:spcPts val="505"/>
              </a:spcBef>
            </a:pP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Men’s</a:t>
            </a:r>
            <a:r>
              <a:rPr sz="1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90" dirty="0">
                <a:solidFill>
                  <a:srgbClr val="FFFFFF"/>
                </a:solidFill>
                <a:latin typeface="Trebuchet MS"/>
                <a:cs typeface="Trebuchet MS"/>
              </a:rPr>
              <a:t>weight 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06" y="388480"/>
            <a:ext cx="2400299" cy="18764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7006" y="2575400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9154" y="3130075"/>
            <a:ext cx="2524124" cy="2009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6447" y="5341237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5752" y="5536499"/>
            <a:ext cx="3152774" cy="18573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32279" y="7584550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279" y="7792444"/>
            <a:ext cx="2324099" cy="22288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8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32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5" dirty="0"/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7673" y="1239039"/>
            <a:ext cx="3809365" cy="1196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100" dirty="0">
                <a:solidFill>
                  <a:srgbClr val="4A2875"/>
                </a:solidFill>
                <a:latin typeface="Trebuchet MS"/>
                <a:cs typeface="Trebuchet MS"/>
              </a:rPr>
              <a:t>Gleison</a:t>
            </a:r>
            <a:r>
              <a:rPr sz="2200" b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65" dirty="0">
                <a:solidFill>
                  <a:srgbClr val="4A2875"/>
                </a:solidFill>
                <a:latin typeface="Trebuchet MS"/>
                <a:cs typeface="Trebuchet MS"/>
              </a:rPr>
              <a:t>Tibau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</a:pP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6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b="1" i="1" spc="6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dirty="0">
                <a:solidFill>
                  <a:srgbClr val="4A2875"/>
                </a:solidFill>
                <a:latin typeface="Trebuchet MS"/>
                <a:cs typeface="Trebuchet MS"/>
              </a:rPr>
              <a:t>split-</a:t>
            </a:r>
            <a:r>
              <a:rPr sz="2200" b="1" i="1" spc="75" dirty="0">
                <a:solidFill>
                  <a:srgbClr val="4A2875"/>
                </a:solidFill>
                <a:latin typeface="Trebuchet MS"/>
                <a:cs typeface="Trebuchet MS"/>
              </a:rPr>
              <a:t>decision wins</a:t>
            </a:r>
            <a:r>
              <a:rPr sz="2200" b="1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4A2875"/>
                </a:solidFill>
                <a:latin typeface="Trebuchet MS"/>
                <a:cs typeface="Trebuchet MS"/>
              </a:rPr>
              <a:t>at</a:t>
            </a:r>
            <a:r>
              <a:rPr sz="22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4A2875"/>
                </a:solidFill>
                <a:latin typeface="Trebuchet MS"/>
                <a:cs typeface="Trebuchet MS"/>
              </a:rPr>
              <a:t>7</a:t>
            </a:r>
            <a:r>
              <a:rPr sz="22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2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889" y="3309351"/>
            <a:ext cx="4037329" cy="1079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950" b="1" spc="125" dirty="0">
                <a:solidFill>
                  <a:srgbClr val="4A2875"/>
                </a:solidFill>
                <a:latin typeface="Trebuchet MS"/>
                <a:cs typeface="Trebuchet MS"/>
              </a:rPr>
              <a:t>Demian</a:t>
            </a:r>
            <a:r>
              <a:rPr sz="195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spc="105" dirty="0">
                <a:solidFill>
                  <a:srgbClr val="4A2875"/>
                </a:solidFill>
                <a:latin typeface="Trebuchet MS"/>
                <a:cs typeface="Trebuchet MS"/>
              </a:rPr>
              <a:t>Maia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950" spc="145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19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11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950" b="1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950" b="1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100" dirty="0">
                <a:solidFill>
                  <a:srgbClr val="4A2875"/>
                </a:solidFill>
                <a:latin typeface="Trebuchet MS"/>
                <a:cs typeface="Trebuchet MS"/>
              </a:rPr>
              <a:t>naked</a:t>
            </a:r>
            <a:r>
              <a:rPr sz="1950" b="1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110" dirty="0">
                <a:solidFill>
                  <a:srgbClr val="4A2875"/>
                </a:solidFill>
                <a:latin typeface="Trebuchet MS"/>
                <a:cs typeface="Trebuchet MS"/>
              </a:rPr>
              <a:t>chokes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950" spc="90" dirty="0">
                <a:solidFill>
                  <a:srgbClr val="4A2875"/>
                </a:solidFill>
                <a:latin typeface="Trebuchet MS"/>
                <a:cs typeface="Trebuchet MS"/>
              </a:rPr>
              <a:t>with</a:t>
            </a:r>
            <a:r>
              <a:rPr sz="19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4A2875"/>
                </a:solidFill>
                <a:latin typeface="Trebuchet MS"/>
                <a:cs typeface="Trebuchet MS"/>
              </a:rPr>
              <a:t>8</a:t>
            </a:r>
            <a:r>
              <a:rPr sz="19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9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89" y="5621625"/>
            <a:ext cx="311467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b="1" spc="100" dirty="0">
                <a:solidFill>
                  <a:srgbClr val="4A2875"/>
                </a:solidFill>
                <a:latin typeface="Trebuchet MS"/>
                <a:cs typeface="Trebuchet MS"/>
              </a:rPr>
              <a:t>Demeterious</a:t>
            </a:r>
            <a:r>
              <a:rPr sz="220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100" dirty="0">
                <a:solidFill>
                  <a:srgbClr val="4A2875"/>
                </a:solidFill>
                <a:latin typeface="Trebuchet MS"/>
                <a:cs typeface="Trebuchet MS"/>
              </a:rPr>
              <a:t>Johnson </a:t>
            </a: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b="1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i="1" spc="35" dirty="0">
                <a:solidFill>
                  <a:srgbClr val="4A2875"/>
                </a:solidFill>
                <a:latin typeface="Trebuchet MS"/>
                <a:cs typeface="Trebuchet MS"/>
              </a:rPr>
              <a:t>armbars </a:t>
            </a:r>
            <a:r>
              <a:rPr sz="2200" spc="80" dirty="0">
                <a:solidFill>
                  <a:srgbClr val="4A2875"/>
                </a:solidFill>
                <a:latin typeface="Trebuchet MS"/>
                <a:cs typeface="Trebuchet MS"/>
              </a:rPr>
              <a:t>with</a:t>
            </a:r>
            <a:r>
              <a:rPr sz="22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320" dirty="0">
                <a:solidFill>
                  <a:srgbClr val="4A2875"/>
                </a:solidFill>
                <a:latin typeface="Trebuchet MS"/>
                <a:cs typeface="Trebuchet MS"/>
              </a:rPr>
              <a:t>4</a:t>
            </a:r>
            <a:r>
              <a:rPr sz="22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2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4072" y="8336104"/>
            <a:ext cx="860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spc="95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6496" y="7890295"/>
            <a:ext cx="3097530" cy="1196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95" dirty="0">
                <a:solidFill>
                  <a:srgbClr val="4A2875"/>
                </a:solidFill>
                <a:latin typeface="Trebuchet MS"/>
                <a:cs typeface="Trebuchet MS"/>
              </a:rPr>
              <a:t>Vitor</a:t>
            </a:r>
            <a:r>
              <a:rPr sz="22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70" dirty="0">
                <a:solidFill>
                  <a:srgbClr val="4A2875"/>
                </a:solidFill>
                <a:latin typeface="Trebuchet MS"/>
                <a:cs typeface="Trebuchet MS"/>
              </a:rPr>
              <a:t>Belfort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  <a:tabLst>
                <a:tab pos="722630" algn="l"/>
                <a:tab pos="1410335" algn="l"/>
                <a:tab pos="2350770" algn="l"/>
              </a:tabLst>
            </a:pPr>
            <a:r>
              <a:rPr sz="2200" spc="125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2200" spc="5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2200" b="1" i="1" spc="8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b="1" i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2200" b="1" i="1" spc="-20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220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knockouts</a:t>
            </a:r>
            <a:r>
              <a:rPr sz="2200" b="1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2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010" y="2547605"/>
            <a:ext cx="2568575" cy="647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ts val="1445"/>
              </a:lnSpc>
            </a:pPr>
            <a:r>
              <a:rPr sz="1250" b="1" spc="35" dirty="0">
                <a:solidFill>
                  <a:srgbClr val="4A2875"/>
                </a:solidFill>
                <a:latin typeface="Trebuchet MS"/>
                <a:cs typeface="Trebuchet MS"/>
              </a:rPr>
              <a:t>Introduction</a:t>
            </a:r>
            <a:endParaRPr sz="1250">
              <a:latin typeface="Trebuchet MS"/>
              <a:cs typeface="Trebuchet MS"/>
            </a:endParaRPr>
          </a:p>
          <a:p>
            <a:pPr marL="861694" marR="546735" indent="-307975">
              <a:lnSpc>
                <a:spcPct val="275000"/>
              </a:lnSpc>
            </a:pPr>
            <a:r>
              <a:rPr sz="1250" b="1" spc="90" dirty="0">
                <a:solidFill>
                  <a:srgbClr val="4A2875"/>
                </a:solidFill>
                <a:latin typeface="Trebuchet MS"/>
                <a:cs typeface="Trebuchet MS"/>
              </a:rPr>
              <a:t>About</a:t>
            </a:r>
            <a:r>
              <a:rPr sz="1250" b="1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250" b="1" spc="45" dirty="0">
                <a:solidFill>
                  <a:srgbClr val="4A2875"/>
                </a:solidFill>
                <a:latin typeface="Trebuchet MS"/>
                <a:cs typeface="Trebuchet MS"/>
              </a:rPr>
              <a:t> dataset </a:t>
            </a:r>
            <a:r>
              <a:rPr sz="1250" b="1" spc="35" dirty="0">
                <a:solidFill>
                  <a:srgbClr val="4A2875"/>
                </a:solidFill>
                <a:latin typeface="Trebuchet MS"/>
                <a:cs typeface="Trebuchet MS"/>
              </a:rPr>
              <a:t>Disclaimer</a:t>
            </a:r>
            <a:endParaRPr sz="1250">
              <a:latin typeface="Trebuchet MS"/>
              <a:cs typeface="Trebuchet MS"/>
            </a:endParaRPr>
          </a:p>
          <a:p>
            <a:pPr marL="828040" marR="502920" indent="-318770">
              <a:lnSpc>
                <a:spcPct val="275000"/>
              </a:lnSpc>
            </a:pPr>
            <a:r>
              <a:rPr sz="1250" b="1" spc="55" dirty="0">
                <a:solidFill>
                  <a:srgbClr val="4A2875"/>
                </a:solidFill>
                <a:latin typeface="Trebuchet MS"/>
                <a:cs typeface="Trebuchet MS"/>
              </a:rPr>
              <a:t>For</a:t>
            </a:r>
            <a:r>
              <a:rPr sz="1250" b="1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all</a:t>
            </a:r>
            <a:r>
              <a:rPr sz="1250" b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100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r>
              <a:rPr sz="1250" b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4A2875"/>
                </a:solidFill>
                <a:latin typeface="Trebuchet MS"/>
                <a:cs typeface="Trebuchet MS"/>
              </a:rPr>
              <a:t>events*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250" b="1" spc="1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40" dirty="0">
                <a:solidFill>
                  <a:srgbClr val="4A2875"/>
                </a:solidFill>
                <a:latin typeface="Trebuchet MS"/>
                <a:cs typeface="Trebuchet MS"/>
              </a:rPr>
              <a:t>venues</a:t>
            </a:r>
            <a:r>
              <a:rPr sz="1250" b="1" spc="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250" b="1" spc="1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4A2875"/>
                </a:solidFill>
                <a:latin typeface="Trebuchet MS"/>
                <a:cs typeface="Trebuchet MS"/>
              </a:rPr>
              <a:t>firsts</a:t>
            </a:r>
            <a:endParaRPr sz="1250">
              <a:latin typeface="Trebuchet MS"/>
              <a:cs typeface="Trebuchet MS"/>
            </a:endParaRPr>
          </a:p>
          <a:p>
            <a:pPr marL="558165" marR="550545" indent="81280">
              <a:lnSpc>
                <a:spcPct val="275000"/>
              </a:lnSpc>
            </a:pPr>
            <a:r>
              <a:rPr sz="1250" b="1" spc="80" dirty="0">
                <a:solidFill>
                  <a:srgbClr val="4A2875"/>
                </a:solidFill>
                <a:latin typeface="Trebuchet MS"/>
                <a:cs typeface="Trebuchet MS"/>
              </a:rPr>
              <a:t>Across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all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45" dirty="0">
                <a:solidFill>
                  <a:srgbClr val="4A2875"/>
                </a:solidFill>
                <a:latin typeface="Trebuchet MS"/>
                <a:cs typeface="Trebuchet MS"/>
              </a:rPr>
              <a:t>fights </a:t>
            </a:r>
            <a:r>
              <a:rPr sz="1250" b="1" spc="80" dirty="0">
                <a:solidFill>
                  <a:srgbClr val="4A2875"/>
                </a:solidFill>
                <a:latin typeface="Trebuchet MS"/>
                <a:cs typeface="Trebuchet MS"/>
              </a:rPr>
              <a:t>Across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all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4A2875"/>
                </a:solidFill>
                <a:latin typeface="Trebuchet MS"/>
                <a:cs typeface="Trebuchet MS"/>
              </a:rPr>
              <a:t>fighters</a:t>
            </a:r>
            <a:endParaRPr sz="1250">
              <a:latin typeface="Trebuchet MS"/>
              <a:cs typeface="Trebuchet MS"/>
            </a:endParaRPr>
          </a:p>
          <a:p>
            <a:pPr marL="602615" marR="278130" indent="-317500">
              <a:lnSpc>
                <a:spcPct val="275000"/>
              </a:lnSpc>
            </a:pPr>
            <a:r>
              <a:rPr sz="1250" b="1" spc="80" dirty="0">
                <a:solidFill>
                  <a:srgbClr val="4A2875"/>
                </a:solidFill>
                <a:latin typeface="Trebuchet MS"/>
                <a:cs typeface="Trebuchet MS"/>
              </a:rPr>
              <a:t>Across</a:t>
            </a:r>
            <a:r>
              <a:rPr sz="1250" b="1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all</a:t>
            </a:r>
            <a:r>
              <a:rPr sz="1250" b="1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60" dirty="0">
                <a:solidFill>
                  <a:srgbClr val="4A2875"/>
                </a:solidFill>
                <a:latin typeface="Trebuchet MS"/>
                <a:cs typeface="Trebuchet MS"/>
              </a:rPr>
              <a:t>weight</a:t>
            </a:r>
            <a:r>
              <a:rPr sz="1250" b="1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classes </a:t>
            </a:r>
            <a:r>
              <a:rPr sz="1250" b="1" spc="65" dirty="0">
                <a:solidFill>
                  <a:srgbClr val="4A2875"/>
                </a:solidFill>
                <a:latin typeface="Trebuchet MS"/>
                <a:cs typeface="Trebuchet MS"/>
              </a:rPr>
              <a:t>Over</a:t>
            </a:r>
            <a:r>
              <a:rPr sz="1250" b="1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4A2875"/>
                </a:solidFill>
                <a:latin typeface="Trebuchet MS"/>
                <a:cs typeface="Trebuchet MS"/>
              </a:rPr>
              <a:t>years </a:t>
            </a:r>
            <a:r>
              <a:rPr sz="1250" b="1" spc="80" dirty="0">
                <a:solidFill>
                  <a:srgbClr val="4A2875"/>
                </a:solidFill>
                <a:latin typeface="Trebuchet MS"/>
                <a:cs typeface="Trebuchet MS"/>
              </a:rPr>
              <a:t>Across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all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4A2875"/>
                </a:solidFill>
                <a:latin typeface="Trebuchet MS"/>
                <a:cs typeface="Trebuchet MS"/>
              </a:rPr>
              <a:t>events</a:t>
            </a:r>
            <a:endParaRPr sz="1250">
              <a:latin typeface="Trebuchet MS"/>
              <a:cs typeface="Trebuchet MS"/>
            </a:endParaRPr>
          </a:p>
          <a:p>
            <a:pPr indent="787400">
              <a:lnSpc>
                <a:spcPct val="275000"/>
              </a:lnSpc>
            </a:pPr>
            <a:r>
              <a:rPr sz="1250" b="1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250" b="1" spc="1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45" dirty="0">
                <a:solidFill>
                  <a:srgbClr val="4A2875"/>
                </a:solidFill>
                <a:latin typeface="Trebuchet MS"/>
                <a:cs typeface="Trebuchet MS"/>
              </a:rPr>
              <a:t>chances </a:t>
            </a:r>
            <a:r>
              <a:rPr sz="1250" b="1" spc="50" dirty="0">
                <a:solidFill>
                  <a:srgbClr val="4A2875"/>
                </a:solidFill>
                <a:latin typeface="Trebuchet MS"/>
                <a:cs typeface="Trebuchet MS"/>
              </a:rPr>
              <a:t>Implementation</a:t>
            </a:r>
            <a:r>
              <a:rPr sz="125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7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250" b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250" b="1" spc="35" dirty="0">
                <a:solidFill>
                  <a:srgbClr val="4A2875"/>
                </a:solidFill>
                <a:latin typeface="Trebuchet MS"/>
                <a:cs typeface="Trebuchet MS"/>
              </a:rPr>
              <a:t>References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3759" y="2541273"/>
            <a:ext cx="189230" cy="649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495"/>
              </a:lnSpc>
            </a:pPr>
            <a:r>
              <a:rPr sz="1250" b="1" spc="-50" dirty="0">
                <a:latin typeface="Tahoma"/>
                <a:cs typeface="Tahoma"/>
              </a:rPr>
              <a:t>3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</a:pPr>
            <a:r>
              <a:rPr sz="1250" b="1" spc="-50" dirty="0">
                <a:latin typeface="Tahoma"/>
                <a:cs typeface="Tahoma"/>
              </a:rPr>
              <a:t>6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</a:pPr>
            <a:r>
              <a:rPr sz="1250" b="1" spc="-50" dirty="0">
                <a:latin typeface="Tahoma"/>
                <a:cs typeface="Tahoma"/>
              </a:rPr>
              <a:t>7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</a:pPr>
            <a:r>
              <a:rPr sz="1250" b="1" spc="-50" dirty="0">
                <a:latin typeface="Tahoma"/>
                <a:cs typeface="Tahoma"/>
              </a:rPr>
              <a:t>8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5"/>
              </a:spcBef>
            </a:pPr>
            <a:r>
              <a:rPr sz="1250" spc="-50" dirty="0">
                <a:latin typeface="Verdana"/>
                <a:cs typeface="Verdana"/>
              </a:rPr>
              <a:t>9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1250" b="1" spc="-80" dirty="0">
                <a:latin typeface="Tahoma"/>
                <a:cs typeface="Tahoma"/>
              </a:rPr>
              <a:t>10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50" b="1" spc="-80" dirty="0">
                <a:latin typeface="Tahoma"/>
                <a:cs typeface="Tahoma"/>
              </a:rPr>
              <a:t>12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50" b="1" spc="-80" dirty="0">
                <a:latin typeface="Tahoma"/>
                <a:cs typeface="Tahoma"/>
              </a:rPr>
              <a:t>18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50" b="1" spc="-80" dirty="0">
                <a:latin typeface="Tahoma"/>
                <a:cs typeface="Tahoma"/>
              </a:rPr>
              <a:t>22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50" b="1" spc="-80" dirty="0">
                <a:latin typeface="Tahoma"/>
                <a:cs typeface="Tahoma"/>
              </a:rPr>
              <a:t>26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50" b="1" spc="-80" dirty="0">
                <a:latin typeface="Tahoma"/>
                <a:cs typeface="Tahoma"/>
              </a:rPr>
              <a:t>31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50" b="1" spc="-80" dirty="0">
                <a:latin typeface="Tahoma"/>
                <a:cs typeface="Tahoma"/>
              </a:rPr>
              <a:t>32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50" b="1" spc="-80" dirty="0">
                <a:latin typeface="Tahoma"/>
                <a:cs typeface="Tahoma"/>
              </a:rPr>
              <a:t>36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366" y="1175940"/>
            <a:ext cx="3705225" cy="0"/>
          </a:xfrm>
          <a:custGeom>
            <a:avLst/>
            <a:gdLst/>
            <a:ahLst/>
            <a:cxnLst/>
            <a:rect l="l" t="t" r="r" b="b"/>
            <a:pathLst>
              <a:path w="3705225">
                <a:moveTo>
                  <a:pt x="0" y="0"/>
                </a:moveTo>
                <a:lnTo>
                  <a:pt x="3704622" y="0"/>
                </a:lnTo>
              </a:path>
            </a:pathLst>
          </a:custGeom>
          <a:ln w="38099">
            <a:solidFill>
              <a:srgbClr val="4A2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427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Index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015" y="2927218"/>
            <a:ext cx="2143124" cy="19526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45551" y="2789378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589" y="755999"/>
            <a:ext cx="1924049" cy="17906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0589" y="5127259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5752" y="5265372"/>
            <a:ext cx="3152775" cy="18573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88397" y="7367131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397" y="7610019"/>
            <a:ext cx="1323974" cy="15620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828253" y="23485"/>
            <a:ext cx="2731770" cy="768985"/>
          </a:xfrm>
          <a:custGeom>
            <a:avLst/>
            <a:gdLst/>
            <a:ahLst/>
            <a:cxnLst/>
            <a:rect l="l" t="t" r="r" b="b"/>
            <a:pathLst>
              <a:path w="2731770" h="768985">
                <a:moveTo>
                  <a:pt x="2731362" y="768383"/>
                </a:moveTo>
                <a:lnTo>
                  <a:pt x="0" y="768383"/>
                </a:lnTo>
                <a:lnTo>
                  <a:pt x="0" y="0"/>
                </a:lnTo>
                <a:lnTo>
                  <a:pt x="2731362" y="0"/>
                </a:lnTo>
                <a:lnTo>
                  <a:pt x="2731362" y="768383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889" y="10218472"/>
            <a:ext cx="16421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5585" y="75251"/>
            <a:ext cx="4696460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0579" marR="5080" indent="-537845">
              <a:lnSpc>
                <a:spcPct val="114300"/>
              </a:lnSpc>
              <a:spcBef>
                <a:spcPts val="100"/>
              </a:spcBef>
            </a:pPr>
            <a:r>
              <a:rPr sz="1750" spc="135" dirty="0">
                <a:solidFill>
                  <a:srgbClr val="FFFFFF"/>
                </a:solidFill>
                <a:latin typeface="Trebuchet MS"/>
                <a:cs typeface="Trebuchet MS"/>
              </a:rPr>
              <a:t>Women’s</a:t>
            </a:r>
            <a:r>
              <a:rPr sz="1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90" dirty="0">
                <a:solidFill>
                  <a:srgbClr val="FFFFFF"/>
                </a:solidFill>
                <a:latin typeface="Trebuchet MS"/>
                <a:cs typeface="Trebuchet MS"/>
              </a:rPr>
              <a:t>weight 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750">
              <a:latin typeface="Trebuchet MS"/>
              <a:cs typeface="Trebuchet MS"/>
            </a:endParaRPr>
          </a:p>
          <a:p>
            <a:pPr marL="12700" marR="2297430">
              <a:lnSpc>
                <a:spcPct val="118200"/>
              </a:lnSpc>
            </a:pPr>
            <a:r>
              <a:rPr sz="2050" b="1" spc="105" dirty="0">
                <a:solidFill>
                  <a:srgbClr val="4A2875"/>
                </a:solidFill>
                <a:latin typeface="Trebuchet MS"/>
                <a:cs typeface="Trebuchet MS"/>
              </a:rPr>
              <a:t>Jessica</a:t>
            </a:r>
            <a:r>
              <a:rPr sz="205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50" b="1" spc="135" dirty="0">
                <a:solidFill>
                  <a:srgbClr val="4A2875"/>
                </a:solidFill>
                <a:latin typeface="Trebuchet MS"/>
                <a:cs typeface="Trebuchet MS"/>
              </a:rPr>
              <a:t>Andrade </a:t>
            </a:r>
            <a:r>
              <a:rPr sz="2050" spc="155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0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50" spc="9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0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50" b="1" i="1" spc="12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050" b="1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50" b="1" i="1" spc="70" dirty="0">
                <a:solidFill>
                  <a:srgbClr val="4A2875"/>
                </a:solidFill>
                <a:latin typeface="Trebuchet MS"/>
                <a:cs typeface="Trebuchet MS"/>
              </a:rPr>
              <a:t>wins </a:t>
            </a:r>
            <a:r>
              <a:rPr sz="2050" spc="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0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50" spc="9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0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50" spc="125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851" y="2968425"/>
            <a:ext cx="4355465" cy="14306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950" b="1" spc="170" dirty="0">
                <a:solidFill>
                  <a:srgbClr val="4A2875"/>
                </a:solidFill>
                <a:latin typeface="Trebuchet MS"/>
                <a:cs typeface="Trebuchet MS"/>
              </a:rPr>
              <a:t>Amanda</a:t>
            </a:r>
            <a:r>
              <a:rPr sz="195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spc="114" dirty="0">
                <a:solidFill>
                  <a:srgbClr val="4A2875"/>
                </a:solidFill>
                <a:latin typeface="Trebuchet MS"/>
                <a:cs typeface="Trebuchet MS"/>
              </a:rPr>
              <a:t>Nunes</a:t>
            </a:r>
            <a:endParaRPr sz="1950">
              <a:latin typeface="Trebuchet MS"/>
              <a:cs typeface="Trebuchet MS"/>
            </a:endParaRPr>
          </a:p>
          <a:p>
            <a:pPr marL="12700" marR="5080">
              <a:lnSpc>
                <a:spcPct val="118200"/>
              </a:lnSpc>
            </a:pPr>
            <a:r>
              <a:rPr sz="1950" spc="155" dirty="0">
                <a:solidFill>
                  <a:srgbClr val="4A2875"/>
                </a:solidFill>
                <a:latin typeface="Trebuchet MS"/>
                <a:cs typeface="Trebuchet MS"/>
              </a:rPr>
              <a:t>had</a:t>
            </a:r>
            <a:r>
              <a:rPr sz="19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11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950" b="1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105" dirty="0">
                <a:solidFill>
                  <a:srgbClr val="4A2875"/>
                </a:solidFill>
                <a:latin typeface="Trebuchet MS"/>
                <a:cs typeface="Trebuchet MS"/>
              </a:rPr>
              <a:t>knockouts</a:t>
            </a:r>
            <a:r>
              <a:rPr sz="1950" b="1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dirty="0">
                <a:solidFill>
                  <a:srgbClr val="4A2875"/>
                </a:solidFill>
                <a:latin typeface="Trebuchet MS"/>
                <a:cs typeface="Trebuchet MS"/>
              </a:rPr>
              <a:t>as</a:t>
            </a:r>
            <a:r>
              <a:rPr sz="1950" b="1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55" dirty="0">
                <a:solidFill>
                  <a:srgbClr val="4A2875"/>
                </a:solidFill>
                <a:latin typeface="Trebuchet MS"/>
                <a:cs typeface="Trebuchet MS"/>
              </a:rPr>
              <a:t>well</a:t>
            </a:r>
            <a:r>
              <a:rPr sz="1950" b="1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-25" dirty="0">
                <a:solidFill>
                  <a:srgbClr val="4A2875"/>
                </a:solidFill>
                <a:latin typeface="Trebuchet MS"/>
                <a:cs typeface="Trebuchet MS"/>
              </a:rPr>
              <a:t>as </a:t>
            </a:r>
            <a:r>
              <a:rPr sz="195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50" b="1" i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11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950" b="1" i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dirty="0">
                <a:solidFill>
                  <a:srgbClr val="4A2875"/>
                </a:solidFill>
                <a:latin typeface="Trebuchet MS"/>
                <a:cs typeface="Trebuchet MS"/>
              </a:rPr>
              <a:t>first </a:t>
            </a:r>
            <a:r>
              <a:rPr sz="1950" b="1" i="1" spc="100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1950" b="1" i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95" dirty="0">
                <a:solidFill>
                  <a:srgbClr val="4A2875"/>
                </a:solidFill>
                <a:latin typeface="Trebuchet MS"/>
                <a:cs typeface="Trebuchet MS"/>
              </a:rPr>
              <a:t>knockouts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950" spc="55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9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697" y="5299679"/>
            <a:ext cx="3529965" cy="1452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50" b="1" spc="45" dirty="0">
                <a:solidFill>
                  <a:srgbClr val="4A2875"/>
                </a:solidFill>
                <a:latin typeface="Trebuchet MS"/>
                <a:cs typeface="Trebuchet MS"/>
              </a:rPr>
              <a:t>Gillian</a:t>
            </a:r>
            <a:r>
              <a:rPr sz="165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4A2875"/>
                </a:solidFill>
                <a:latin typeface="Trebuchet MS"/>
                <a:cs typeface="Trebuchet MS"/>
              </a:rPr>
              <a:t>Robertson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50" spc="114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16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6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75" dirty="0">
                <a:solidFill>
                  <a:srgbClr val="4A2875"/>
                </a:solidFill>
                <a:latin typeface="Trebuchet MS"/>
                <a:cs typeface="Trebuchet MS"/>
              </a:rPr>
              <a:t>submissions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13500"/>
              </a:lnSpc>
            </a:pPr>
            <a:r>
              <a:rPr sz="1650" spc="120" dirty="0">
                <a:solidFill>
                  <a:srgbClr val="4A2875"/>
                </a:solidFill>
                <a:latin typeface="Trebuchet MS"/>
                <a:cs typeface="Trebuchet MS"/>
              </a:rPr>
              <a:t>as</a:t>
            </a:r>
            <a:r>
              <a:rPr sz="1650" spc="4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well</a:t>
            </a:r>
            <a:r>
              <a:rPr sz="1650" spc="4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20" dirty="0">
                <a:solidFill>
                  <a:srgbClr val="4A2875"/>
                </a:solidFill>
                <a:latin typeface="Trebuchet MS"/>
                <a:cs typeface="Trebuchet MS"/>
              </a:rPr>
              <a:t>as</a:t>
            </a:r>
            <a:r>
              <a:rPr sz="1650" spc="4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spc="4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650" spc="4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650" b="1" spc="4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65" dirty="0">
                <a:solidFill>
                  <a:srgbClr val="4A2875"/>
                </a:solidFill>
                <a:latin typeface="Trebuchet MS"/>
                <a:cs typeface="Trebuchet MS"/>
              </a:rPr>
              <a:t>naked </a:t>
            </a:r>
            <a:r>
              <a:rPr sz="1650" b="1" spc="70" dirty="0">
                <a:solidFill>
                  <a:srgbClr val="4A2875"/>
                </a:solidFill>
                <a:latin typeface="Trebuchet MS"/>
                <a:cs typeface="Trebuchet MS"/>
              </a:rPr>
              <a:t>chokes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 spc="114" dirty="0">
                <a:solidFill>
                  <a:srgbClr val="4A2875"/>
                </a:solidFill>
                <a:latin typeface="Trebuchet MS"/>
                <a:cs typeface="Trebuchet MS"/>
              </a:rPr>
              <a:t>n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6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9416" y="7762494"/>
            <a:ext cx="182372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618490" algn="l"/>
                <a:tab pos="1205230" algn="l"/>
              </a:tabLst>
            </a:pPr>
            <a:r>
              <a:rPr sz="1900" b="1" spc="70" dirty="0">
                <a:solidFill>
                  <a:srgbClr val="4A2875"/>
                </a:solidFill>
                <a:latin typeface="Trebuchet MS"/>
                <a:cs typeface="Trebuchet MS"/>
              </a:rPr>
              <a:t>Katlyn </a:t>
            </a:r>
            <a:r>
              <a:rPr sz="1900" b="1" spc="110" dirty="0">
                <a:solidFill>
                  <a:srgbClr val="4A2875"/>
                </a:solidFill>
                <a:latin typeface="Trebuchet MS"/>
                <a:cs typeface="Trebuchet MS"/>
              </a:rPr>
              <a:t>Chookagian </a:t>
            </a:r>
            <a:r>
              <a:rPr sz="1900" spc="95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19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900" spc="4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90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most decision</a:t>
            </a:r>
            <a:r>
              <a:rPr sz="1900" b="1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40" dirty="0">
                <a:solidFill>
                  <a:srgbClr val="4A2875"/>
                </a:solidFill>
                <a:latin typeface="Trebuchet MS"/>
                <a:cs typeface="Trebuchet MS"/>
              </a:rPr>
              <a:t>wins </a:t>
            </a:r>
            <a:r>
              <a:rPr sz="19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90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90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spc="90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7786" y="7534212"/>
            <a:ext cx="5080" cy="2583815"/>
          </a:xfrm>
          <a:custGeom>
            <a:avLst/>
            <a:gdLst/>
            <a:ahLst/>
            <a:cxnLst/>
            <a:rect l="l" t="t" r="r" b="b"/>
            <a:pathLst>
              <a:path w="5079" h="2583815">
                <a:moveTo>
                  <a:pt x="4762" y="2583585"/>
                </a:moveTo>
                <a:lnTo>
                  <a:pt x="0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74052" y="7619544"/>
            <a:ext cx="1571624" cy="14096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153052" y="9101380"/>
            <a:ext cx="2455545" cy="87121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50" b="1" spc="85" dirty="0">
                <a:solidFill>
                  <a:srgbClr val="4A2875"/>
                </a:solidFill>
                <a:latin typeface="Trebuchet MS"/>
                <a:cs typeface="Trebuchet MS"/>
              </a:rPr>
              <a:t>Mackenzie</a:t>
            </a:r>
            <a:r>
              <a:rPr sz="1550" b="1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b="1" spc="75" dirty="0">
                <a:solidFill>
                  <a:srgbClr val="4A2875"/>
                </a:solidFill>
                <a:latin typeface="Trebuchet MS"/>
                <a:cs typeface="Trebuchet MS"/>
              </a:rPr>
              <a:t>Dern</a:t>
            </a:r>
            <a:endParaRPr sz="1550">
              <a:latin typeface="Trebuchet MS"/>
              <a:cs typeface="Trebuchet MS"/>
            </a:endParaRPr>
          </a:p>
          <a:p>
            <a:pPr marL="12700" marR="5080">
              <a:lnSpc>
                <a:spcPct val="119300"/>
              </a:lnSpc>
            </a:pPr>
            <a:r>
              <a:rPr sz="1550" spc="125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b="1" i="1" spc="9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550" b="1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b="1" i="1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1550" b="1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b="1" i="1" spc="70" dirty="0">
                <a:solidFill>
                  <a:srgbClr val="4A2875"/>
                </a:solidFill>
                <a:latin typeface="Trebuchet MS"/>
                <a:cs typeface="Trebuchet MS"/>
              </a:rPr>
              <a:t>round </a:t>
            </a:r>
            <a:r>
              <a:rPr sz="1550" b="1" i="1" spc="80" dirty="0">
                <a:solidFill>
                  <a:srgbClr val="4A2875"/>
                </a:solidFill>
                <a:latin typeface="Trebuchet MS"/>
                <a:cs typeface="Trebuchet MS"/>
              </a:rPr>
              <a:t>submissions</a:t>
            </a:r>
            <a:r>
              <a:rPr sz="1550" b="1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9341" y="10330701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20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2850" cy="10696575"/>
            <a:chOff x="0" y="0"/>
            <a:chExt cx="7562850" cy="10696575"/>
          </a:xfrm>
        </p:grpSpPr>
        <p:sp>
          <p:nvSpPr>
            <p:cNvPr id="3" name="object 3"/>
            <p:cNvSpPr/>
            <p:nvPr/>
          </p:nvSpPr>
          <p:spPr>
            <a:xfrm>
              <a:off x="0" y="922414"/>
              <a:ext cx="7562850" cy="9774555"/>
            </a:xfrm>
            <a:custGeom>
              <a:avLst/>
              <a:gdLst/>
              <a:ahLst/>
              <a:cxnLst/>
              <a:rect l="l" t="t" r="r" b="b"/>
              <a:pathLst>
                <a:path w="7562850" h="9774555">
                  <a:moveTo>
                    <a:pt x="0" y="9774159"/>
                  </a:moveTo>
                  <a:lnTo>
                    <a:pt x="7562849" y="9774159"/>
                  </a:lnTo>
                  <a:lnTo>
                    <a:pt x="7562849" y="0"/>
                  </a:lnTo>
                  <a:lnTo>
                    <a:pt x="0" y="0"/>
                  </a:lnTo>
                  <a:lnTo>
                    <a:pt x="0" y="977415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7006" y="2953114"/>
              <a:ext cx="6416040" cy="0"/>
            </a:xfrm>
            <a:custGeom>
              <a:avLst/>
              <a:gdLst/>
              <a:ahLst/>
              <a:cxnLst/>
              <a:rect l="l" t="t" r="r" b="b"/>
              <a:pathLst>
                <a:path w="6416040">
                  <a:moveTo>
                    <a:pt x="0" y="0"/>
                  </a:moveTo>
                  <a:lnTo>
                    <a:pt x="6415601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562850" cy="922655"/>
            </a:xfrm>
            <a:custGeom>
              <a:avLst/>
              <a:gdLst/>
              <a:ahLst/>
              <a:cxnLst/>
              <a:rect l="l" t="t" r="r" b="b"/>
              <a:pathLst>
                <a:path w="7562850" h="922655">
                  <a:moveTo>
                    <a:pt x="7562849" y="922415"/>
                  </a:moveTo>
                  <a:lnTo>
                    <a:pt x="0" y="922415"/>
                  </a:lnTo>
                  <a:lnTo>
                    <a:pt x="0" y="0"/>
                  </a:lnTo>
                  <a:lnTo>
                    <a:pt x="7562849" y="0"/>
                  </a:lnTo>
                  <a:lnTo>
                    <a:pt x="7562849" y="922415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551" y="3926429"/>
              <a:ext cx="3808095" cy="19050"/>
            </a:xfrm>
            <a:custGeom>
              <a:avLst/>
              <a:gdLst/>
              <a:ahLst/>
              <a:cxnLst/>
              <a:rect l="l" t="t" r="r" b="b"/>
              <a:pathLst>
                <a:path w="3808095" h="19050">
                  <a:moveTo>
                    <a:pt x="0" y="0"/>
                  </a:moveTo>
                  <a:lnTo>
                    <a:pt x="3807617" y="190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4232" y="3218173"/>
              <a:ext cx="1800224" cy="1800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6447" y="5341237"/>
              <a:ext cx="6416040" cy="0"/>
            </a:xfrm>
            <a:custGeom>
              <a:avLst/>
              <a:gdLst/>
              <a:ahLst/>
              <a:cxnLst/>
              <a:rect l="l" t="t" r="r" b="b"/>
              <a:pathLst>
                <a:path w="6416040">
                  <a:moveTo>
                    <a:pt x="0" y="0"/>
                  </a:moveTo>
                  <a:lnTo>
                    <a:pt x="6415601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279" y="7584549"/>
              <a:ext cx="6416040" cy="0"/>
            </a:xfrm>
            <a:custGeom>
              <a:avLst/>
              <a:gdLst/>
              <a:ahLst/>
              <a:cxnLst/>
              <a:rect l="l" t="t" r="r" b="b"/>
              <a:pathLst>
                <a:path w="6416040">
                  <a:moveTo>
                    <a:pt x="0" y="0"/>
                  </a:moveTo>
                  <a:lnTo>
                    <a:pt x="6415601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9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0" spc="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50" b="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05" dirty="0">
                <a:solidFill>
                  <a:srgbClr val="FFFFFF"/>
                </a:solidFill>
                <a:latin typeface="Trebuchet MS"/>
                <a:cs typeface="Trebuchet MS"/>
              </a:rPr>
              <a:t>unfortunate</a:t>
            </a:r>
            <a:r>
              <a:rPr sz="2650" b="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50" dirty="0">
                <a:solidFill>
                  <a:srgbClr val="FFFFFF"/>
                </a:solidFill>
                <a:latin typeface="Trebuchet MS"/>
                <a:cs typeface="Trebuchet MS"/>
              </a:rPr>
              <a:t>losses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6447" y="1180318"/>
            <a:ext cx="2108200" cy="6015355"/>
            <a:chOff x="336447" y="1180318"/>
            <a:chExt cx="2108200" cy="6015355"/>
          </a:xfrm>
        </p:grpSpPr>
        <p:pic>
          <p:nvPicPr>
            <p:cNvPr id="12" name="object 12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47" y="1180318"/>
              <a:ext cx="2000249" cy="1543049"/>
            </a:xfrm>
            <a:prstGeom prst="rect">
              <a:avLst/>
            </a:prstGeom>
          </p:spPr>
        </p:pic>
        <p:pic>
          <p:nvPicPr>
            <p:cNvPr id="13" name="object 13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279" y="5603174"/>
              <a:ext cx="1912240" cy="15919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8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3719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21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81567" y="1428791"/>
            <a:ext cx="4528820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130" dirty="0">
                <a:solidFill>
                  <a:srgbClr val="4A2875"/>
                </a:solidFill>
                <a:latin typeface="Trebuchet MS"/>
                <a:cs typeface="Trebuchet MS"/>
              </a:rPr>
              <a:t>Clay</a:t>
            </a:r>
            <a:r>
              <a:rPr sz="22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110" dirty="0">
                <a:solidFill>
                  <a:srgbClr val="4A2875"/>
                </a:solidFill>
                <a:latin typeface="Trebuchet MS"/>
                <a:cs typeface="Trebuchet MS"/>
              </a:rPr>
              <a:t>Guida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4A2875"/>
                </a:solidFill>
                <a:latin typeface="Trebuchet MS"/>
                <a:cs typeface="Trebuchet MS"/>
              </a:rPr>
              <a:t>lost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215" dirty="0">
                <a:solidFill>
                  <a:srgbClr val="4A2875"/>
                </a:solidFill>
                <a:latin typeface="Trebuchet MS"/>
                <a:cs typeface="Trebuchet MS"/>
              </a:rPr>
              <a:t>by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4A2875"/>
                </a:solidFill>
                <a:latin typeface="Trebuchet MS"/>
                <a:cs typeface="Trebuchet MS"/>
              </a:rPr>
              <a:t>submission.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851" y="3277910"/>
            <a:ext cx="4217035" cy="1196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75" dirty="0">
                <a:solidFill>
                  <a:srgbClr val="4A2875"/>
                </a:solidFill>
                <a:latin typeface="Trebuchet MS"/>
                <a:cs typeface="Trebuchet MS"/>
              </a:rPr>
              <a:t>Alistair</a:t>
            </a:r>
            <a:r>
              <a:rPr sz="2200" b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105" dirty="0">
                <a:solidFill>
                  <a:srgbClr val="4A2875"/>
                </a:solidFill>
                <a:latin typeface="Trebuchet MS"/>
                <a:cs typeface="Trebuchet MS"/>
              </a:rPr>
              <a:t>Overeem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</a:pP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4A2875"/>
                </a:solidFill>
                <a:latin typeface="Trebuchet MS"/>
                <a:cs typeface="Trebuchet MS"/>
              </a:rPr>
              <a:t>lost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215" dirty="0">
                <a:solidFill>
                  <a:srgbClr val="4A2875"/>
                </a:solidFill>
                <a:latin typeface="Trebuchet MS"/>
                <a:cs typeface="Trebuchet MS"/>
              </a:rPr>
              <a:t>by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4A2875"/>
                </a:solidFill>
                <a:latin typeface="Trebuchet MS"/>
                <a:cs typeface="Trebuchet MS"/>
              </a:rPr>
              <a:t>knockout 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20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9084" y="5666033"/>
            <a:ext cx="283781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4A2875"/>
                </a:solidFill>
                <a:latin typeface="Trebuchet MS"/>
                <a:cs typeface="Trebuchet MS"/>
              </a:rPr>
              <a:t>Jeremy</a:t>
            </a:r>
            <a:r>
              <a:rPr sz="220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b="1" spc="100" dirty="0">
                <a:solidFill>
                  <a:srgbClr val="4A2875"/>
                </a:solidFill>
                <a:latin typeface="Trebuchet MS"/>
                <a:cs typeface="Trebuchet MS"/>
              </a:rPr>
              <a:t>Stephens </a:t>
            </a: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4A2875"/>
                </a:solidFill>
                <a:latin typeface="Trebuchet MS"/>
                <a:cs typeface="Trebuchet MS"/>
              </a:rPr>
              <a:t>lost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22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4A2875"/>
                </a:solidFill>
                <a:latin typeface="Trebuchet MS"/>
                <a:cs typeface="Trebuchet MS"/>
              </a:rPr>
              <a:t>by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decision</a:t>
            </a:r>
            <a:r>
              <a:rPr sz="220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220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UFC.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2850" cy="10696575"/>
            <a:chOff x="0" y="0"/>
            <a:chExt cx="7562850" cy="10696575"/>
          </a:xfrm>
        </p:grpSpPr>
        <p:sp>
          <p:nvSpPr>
            <p:cNvPr id="3" name="object 3"/>
            <p:cNvSpPr/>
            <p:nvPr/>
          </p:nvSpPr>
          <p:spPr>
            <a:xfrm>
              <a:off x="0" y="922414"/>
              <a:ext cx="7562850" cy="9774555"/>
            </a:xfrm>
            <a:custGeom>
              <a:avLst/>
              <a:gdLst/>
              <a:ahLst/>
              <a:cxnLst/>
              <a:rect l="l" t="t" r="r" b="b"/>
              <a:pathLst>
                <a:path w="7562850" h="9774555">
                  <a:moveTo>
                    <a:pt x="0" y="9774159"/>
                  </a:moveTo>
                  <a:lnTo>
                    <a:pt x="7562849" y="9774159"/>
                  </a:lnTo>
                  <a:lnTo>
                    <a:pt x="7562849" y="0"/>
                  </a:lnTo>
                  <a:lnTo>
                    <a:pt x="0" y="0"/>
                  </a:lnTo>
                  <a:lnTo>
                    <a:pt x="0" y="977415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1974" y="2079734"/>
              <a:ext cx="0" cy="2949575"/>
            </a:xfrm>
            <a:custGeom>
              <a:avLst/>
              <a:gdLst/>
              <a:ahLst/>
              <a:cxnLst/>
              <a:rect l="l" t="t" r="r" b="b"/>
              <a:pathLst>
                <a:path h="2949575">
                  <a:moveTo>
                    <a:pt x="0" y="294943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562850" cy="922655"/>
            </a:xfrm>
            <a:custGeom>
              <a:avLst/>
              <a:gdLst/>
              <a:ahLst/>
              <a:cxnLst/>
              <a:rect l="l" t="t" r="r" b="b"/>
              <a:pathLst>
                <a:path w="7562850" h="922655">
                  <a:moveTo>
                    <a:pt x="7562849" y="922415"/>
                  </a:moveTo>
                  <a:lnTo>
                    <a:pt x="0" y="922415"/>
                  </a:lnTo>
                  <a:lnTo>
                    <a:pt x="0" y="0"/>
                  </a:lnTo>
                  <a:lnTo>
                    <a:pt x="7562849" y="0"/>
                  </a:lnTo>
                  <a:lnTo>
                    <a:pt x="7562849" y="922415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3074" y="5322187"/>
              <a:ext cx="3808095" cy="19050"/>
            </a:xfrm>
            <a:custGeom>
              <a:avLst/>
              <a:gdLst/>
              <a:ahLst/>
              <a:cxnLst/>
              <a:rect l="l" t="t" r="r" b="b"/>
              <a:pathLst>
                <a:path w="3808095" h="19050">
                  <a:moveTo>
                    <a:pt x="0" y="0"/>
                  </a:moveTo>
                  <a:lnTo>
                    <a:pt x="3807617" y="19049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5879" y="1756604"/>
              <a:ext cx="253060" cy="532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3994" y="1794337"/>
              <a:ext cx="255209" cy="444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525" y="1664329"/>
              <a:ext cx="166396" cy="2012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555" y="1664329"/>
              <a:ext cx="144134" cy="1877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48754" y="1457197"/>
              <a:ext cx="626110" cy="245745"/>
            </a:xfrm>
            <a:custGeom>
              <a:avLst/>
              <a:gdLst/>
              <a:ahLst/>
              <a:cxnLst/>
              <a:rect l="l" t="t" r="r" b="b"/>
              <a:pathLst>
                <a:path w="626109" h="245744">
                  <a:moveTo>
                    <a:pt x="574573" y="245187"/>
                  </a:moveTo>
                  <a:lnTo>
                    <a:pt x="535860" y="182062"/>
                  </a:lnTo>
                  <a:lnTo>
                    <a:pt x="504180" y="155906"/>
                  </a:lnTo>
                  <a:lnTo>
                    <a:pt x="465287" y="134313"/>
                  </a:lnTo>
                  <a:lnTo>
                    <a:pt x="419934" y="118000"/>
                  </a:lnTo>
                  <a:lnTo>
                    <a:pt x="368874" y="107686"/>
                  </a:lnTo>
                  <a:lnTo>
                    <a:pt x="312858" y="104089"/>
                  </a:lnTo>
                  <a:lnTo>
                    <a:pt x="256842" y="107686"/>
                  </a:lnTo>
                  <a:lnTo>
                    <a:pt x="205781" y="118000"/>
                  </a:lnTo>
                  <a:lnTo>
                    <a:pt x="160426" y="134313"/>
                  </a:lnTo>
                  <a:lnTo>
                    <a:pt x="121532" y="155906"/>
                  </a:lnTo>
                  <a:lnTo>
                    <a:pt x="89852" y="182062"/>
                  </a:lnTo>
                  <a:lnTo>
                    <a:pt x="66138" y="212062"/>
                  </a:lnTo>
                  <a:lnTo>
                    <a:pt x="51144" y="245187"/>
                  </a:lnTo>
                  <a:lnTo>
                    <a:pt x="35438" y="229941"/>
                  </a:lnTo>
                  <a:lnTo>
                    <a:pt x="24048" y="214399"/>
                  </a:lnTo>
                  <a:lnTo>
                    <a:pt x="13419" y="195226"/>
                  </a:lnTo>
                  <a:lnTo>
                    <a:pt x="0" y="169087"/>
                  </a:lnTo>
                  <a:lnTo>
                    <a:pt x="7436" y="134893"/>
                  </a:lnTo>
                  <a:lnTo>
                    <a:pt x="54340" y="74369"/>
                  </a:lnTo>
                  <a:lnTo>
                    <a:pt x="91853" y="49371"/>
                  </a:lnTo>
                  <a:lnTo>
                    <a:pt x="137438" y="28769"/>
                  </a:lnTo>
                  <a:lnTo>
                    <a:pt x="190116" y="13230"/>
                  </a:lnTo>
                  <a:lnTo>
                    <a:pt x="248911" y="3418"/>
                  </a:lnTo>
                  <a:lnTo>
                    <a:pt x="312846" y="0"/>
                  </a:lnTo>
                  <a:lnTo>
                    <a:pt x="376806" y="3418"/>
                  </a:lnTo>
                  <a:lnTo>
                    <a:pt x="435601" y="13230"/>
                  </a:lnTo>
                  <a:lnTo>
                    <a:pt x="488279" y="28769"/>
                  </a:lnTo>
                  <a:lnTo>
                    <a:pt x="533863" y="49371"/>
                  </a:lnTo>
                  <a:lnTo>
                    <a:pt x="571376" y="74369"/>
                  </a:lnTo>
                  <a:lnTo>
                    <a:pt x="599841" y="103098"/>
                  </a:lnTo>
                  <a:lnTo>
                    <a:pt x="625717" y="169087"/>
                  </a:lnTo>
                  <a:lnTo>
                    <a:pt x="612272" y="195260"/>
                  </a:lnTo>
                  <a:lnTo>
                    <a:pt x="601638" y="214435"/>
                  </a:lnTo>
                  <a:lnTo>
                    <a:pt x="590257" y="229961"/>
                  </a:lnTo>
                  <a:lnTo>
                    <a:pt x="574573" y="245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525" y="1434080"/>
              <a:ext cx="81184" cy="693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3517" y="1434068"/>
              <a:ext cx="81172" cy="69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48514" y="1723211"/>
              <a:ext cx="638175" cy="356235"/>
            </a:xfrm>
            <a:custGeom>
              <a:avLst/>
              <a:gdLst/>
              <a:ahLst/>
              <a:cxnLst/>
              <a:rect l="l" t="t" r="r" b="b"/>
              <a:pathLst>
                <a:path w="638175" h="356235">
                  <a:moveTo>
                    <a:pt x="262991" y="154863"/>
                  </a:moveTo>
                  <a:lnTo>
                    <a:pt x="183896" y="86956"/>
                  </a:lnTo>
                  <a:lnTo>
                    <a:pt x="0" y="285673"/>
                  </a:lnTo>
                  <a:lnTo>
                    <a:pt x="76822" y="355993"/>
                  </a:lnTo>
                  <a:lnTo>
                    <a:pt x="262991" y="154863"/>
                  </a:lnTo>
                  <a:close/>
                </a:path>
                <a:path w="638175" h="356235">
                  <a:moveTo>
                    <a:pt x="440639" y="0"/>
                  </a:moveTo>
                  <a:lnTo>
                    <a:pt x="336270" y="0"/>
                  </a:lnTo>
                  <a:lnTo>
                    <a:pt x="336270" y="219735"/>
                  </a:lnTo>
                  <a:lnTo>
                    <a:pt x="440639" y="219735"/>
                  </a:lnTo>
                  <a:lnTo>
                    <a:pt x="440639" y="0"/>
                  </a:lnTo>
                  <a:close/>
                </a:path>
                <a:path w="638175" h="356235">
                  <a:moveTo>
                    <a:pt x="637755" y="258762"/>
                  </a:moveTo>
                  <a:lnTo>
                    <a:pt x="463829" y="59931"/>
                  </a:lnTo>
                  <a:lnTo>
                    <a:pt x="463829" y="219036"/>
                  </a:lnTo>
                  <a:lnTo>
                    <a:pt x="557403" y="326999"/>
                  </a:lnTo>
                  <a:lnTo>
                    <a:pt x="637755" y="258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0857" y="1682262"/>
              <a:ext cx="150743" cy="295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10845" y="1607552"/>
              <a:ext cx="278765" cy="474345"/>
            </a:xfrm>
            <a:custGeom>
              <a:avLst/>
              <a:gdLst/>
              <a:ahLst/>
              <a:cxnLst/>
              <a:rect l="l" t="t" r="r" b="b"/>
              <a:pathLst>
                <a:path w="278765" h="474344">
                  <a:moveTo>
                    <a:pt x="34785" y="454533"/>
                  </a:moveTo>
                  <a:lnTo>
                    <a:pt x="19697" y="439483"/>
                  </a:lnTo>
                  <a:lnTo>
                    <a:pt x="15087" y="439483"/>
                  </a:lnTo>
                  <a:lnTo>
                    <a:pt x="0" y="454533"/>
                  </a:lnTo>
                  <a:lnTo>
                    <a:pt x="0" y="459130"/>
                  </a:lnTo>
                  <a:lnTo>
                    <a:pt x="15087" y="474167"/>
                  </a:lnTo>
                  <a:lnTo>
                    <a:pt x="19697" y="474167"/>
                  </a:lnTo>
                  <a:lnTo>
                    <a:pt x="34785" y="459130"/>
                  </a:lnTo>
                  <a:lnTo>
                    <a:pt x="34785" y="456831"/>
                  </a:lnTo>
                  <a:lnTo>
                    <a:pt x="34785" y="454533"/>
                  </a:lnTo>
                  <a:close/>
                </a:path>
                <a:path w="278765" h="474344">
                  <a:moveTo>
                    <a:pt x="104368" y="454533"/>
                  </a:moveTo>
                  <a:lnTo>
                    <a:pt x="89281" y="439483"/>
                  </a:lnTo>
                  <a:lnTo>
                    <a:pt x="84670" y="439483"/>
                  </a:lnTo>
                  <a:lnTo>
                    <a:pt x="69583" y="454533"/>
                  </a:lnTo>
                  <a:lnTo>
                    <a:pt x="69583" y="459130"/>
                  </a:lnTo>
                  <a:lnTo>
                    <a:pt x="84670" y="474167"/>
                  </a:lnTo>
                  <a:lnTo>
                    <a:pt x="89281" y="474167"/>
                  </a:lnTo>
                  <a:lnTo>
                    <a:pt x="104368" y="459130"/>
                  </a:lnTo>
                  <a:lnTo>
                    <a:pt x="104368" y="456831"/>
                  </a:lnTo>
                  <a:lnTo>
                    <a:pt x="104368" y="454533"/>
                  </a:lnTo>
                  <a:close/>
                </a:path>
                <a:path w="278765" h="474344">
                  <a:moveTo>
                    <a:pt x="208737" y="15049"/>
                  </a:moveTo>
                  <a:lnTo>
                    <a:pt x="193649" y="0"/>
                  </a:lnTo>
                  <a:lnTo>
                    <a:pt x="189039" y="0"/>
                  </a:lnTo>
                  <a:lnTo>
                    <a:pt x="173951" y="15049"/>
                  </a:lnTo>
                  <a:lnTo>
                    <a:pt x="173951" y="19646"/>
                  </a:lnTo>
                  <a:lnTo>
                    <a:pt x="189039" y="34683"/>
                  </a:lnTo>
                  <a:lnTo>
                    <a:pt x="193649" y="34683"/>
                  </a:lnTo>
                  <a:lnTo>
                    <a:pt x="208737" y="19646"/>
                  </a:lnTo>
                  <a:lnTo>
                    <a:pt x="208737" y="17348"/>
                  </a:lnTo>
                  <a:lnTo>
                    <a:pt x="208737" y="15049"/>
                  </a:lnTo>
                  <a:close/>
                </a:path>
                <a:path w="278765" h="474344">
                  <a:moveTo>
                    <a:pt x="278307" y="15049"/>
                  </a:moveTo>
                  <a:lnTo>
                    <a:pt x="263220" y="0"/>
                  </a:lnTo>
                  <a:lnTo>
                    <a:pt x="258610" y="0"/>
                  </a:lnTo>
                  <a:lnTo>
                    <a:pt x="243522" y="15049"/>
                  </a:lnTo>
                  <a:lnTo>
                    <a:pt x="243522" y="19646"/>
                  </a:lnTo>
                  <a:lnTo>
                    <a:pt x="258610" y="34683"/>
                  </a:lnTo>
                  <a:lnTo>
                    <a:pt x="263220" y="34683"/>
                  </a:lnTo>
                  <a:lnTo>
                    <a:pt x="278307" y="19646"/>
                  </a:lnTo>
                  <a:lnTo>
                    <a:pt x="278307" y="17348"/>
                  </a:lnTo>
                  <a:lnTo>
                    <a:pt x="278307" y="15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2516" y="5702959"/>
              <a:ext cx="471170" cy="309880"/>
            </a:xfrm>
            <a:custGeom>
              <a:avLst/>
              <a:gdLst/>
              <a:ahLst/>
              <a:cxnLst/>
              <a:rect l="l" t="t" r="r" b="b"/>
              <a:pathLst>
                <a:path w="471170" h="309879">
                  <a:moveTo>
                    <a:pt x="28778" y="6400"/>
                  </a:moveTo>
                  <a:lnTo>
                    <a:pt x="22390" y="0"/>
                  </a:lnTo>
                  <a:lnTo>
                    <a:pt x="6388" y="0"/>
                  </a:lnTo>
                  <a:lnTo>
                    <a:pt x="0" y="6400"/>
                  </a:lnTo>
                  <a:lnTo>
                    <a:pt x="0" y="307416"/>
                  </a:lnTo>
                  <a:lnTo>
                    <a:pt x="2374" y="309791"/>
                  </a:lnTo>
                  <a:lnTo>
                    <a:pt x="26403" y="309791"/>
                  </a:lnTo>
                  <a:lnTo>
                    <a:pt x="28778" y="307416"/>
                  </a:lnTo>
                  <a:lnTo>
                    <a:pt x="28778" y="6400"/>
                  </a:lnTo>
                  <a:close/>
                </a:path>
                <a:path w="471170" h="309879">
                  <a:moveTo>
                    <a:pt x="470890" y="99872"/>
                  </a:moveTo>
                  <a:lnTo>
                    <a:pt x="463029" y="61023"/>
                  </a:lnTo>
                  <a:lnTo>
                    <a:pt x="442099" y="30022"/>
                  </a:lnTo>
                  <a:lnTo>
                    <a:pt x="442099" y="99872"/>
                  </a:lnTo>
                  <a:lnTo>
                    <a:pt x="442099" y="213944"/>
                  </a:lnTo>
                  <a:lnTo>
                    <a:pt x="436511" y="241554"/>
                  </a:lnTo>
                  <a:lnTo>
                    <a:pt x="421284" y="264147"/>
                  </a:lnTo>
                  <a:lnTo>
                    <a:pt x="398691" y="279425"/>
                  </a:lnTo>
                  <a:lnTo>
                    <a:pt x="371017" y="285026"/>
                  </a:lnTo>
                  <a:lnTo>
                    <a:pt x="345249" y="285026"/>
                  </a:lnTo>
                  <a:lnTo>
                    <a:pt x="317652" y="279438"/>
                  </a:lnTo>
                  <a:lnTo>
                    <a:pt x="295059" y="264210"/>
                  </a:lnTo>
                  <a:lnTo>
                    <a:pt x="279781" y="241617"/>
                  </a:lnTo>
                  <a:lnTo>
                    <a:pt x="274180" y="213944"/>
                  </a:lnTo>
                  <a:lnTo>
                    <a:pt x="274180" y="99872"/>
                  </a:lnTo>
                  <a:lnTo>
                    <a:pt x="279755" y="72275"/>
                  </a:lnTo>
                  <a:lnTo>
                    <a:pt x="294995" y="49669"/>
                  </a:lnTo>
                  <a:lnTo>
                    <a:pt x="317576" y="34404"/>
                  </a:lnTo>
                  <a:lnTo>
                    <a:pt x="345249" y="28790"/>
                  </a:lnTo>
                  <a:lnTo>
                    <a:pt x="371017" y="28790"/>
                  </a:lnTo>
                  <a:lnTo>
                    <a:pt x="398614" y="34378"/>
                  </a:lnTo>
                  <a:lnTo>
                    <a:pt x="421220" y="49606"/>
                  </a:lnTo>
                  <a:lnTo>
                    <a:pt x="436486" y="72199"/>
                  </a:lnTo>
                  <a:lnTo>
                    <a:pt x="442099" y="99872"/>
                  </a:lnTo>
                  <a:lnTo>
                    <a:pt x="442099" y="30022"/>
                  </a:lnTo>
                  <a:lnTo>
                    <a:pt x="441604" y="29286"/>
                  </a:lnTo>
                  <a:lnTo>
                    <a:pt x="440880" y="28790"/>
                  </a:lnTo>
                  <a:lnTo>
                    <a:pt x="409867" y="7861"/>
                  </a:lnTo>
                  <a:lnTo>
                    <a:pt x="371017" y="0"/>
                  </a:lnTo>
                  <a:lnTo>
                    <a:pt x="345249" y="0"/>
                  </a:lnTo>
                  <a:lnTo>
                    <a:pt x="306412" y="7861"/>
                  </a:lnTo>
                  <a:lnTo>
                    <a:pt x="274662" y="29286"/>
                  </a:lnTo>
                  <a:lnTo>
                    <a:pt x="253250" y="61023"/>
                  </a:lnTo>
                  <a:lnTo>
                    <a:pt x="245389" y="99872"/>
                  </a:lnTo>
                  <a:lnTo>
                    <a:pt x="245389" y="213944"/>
                  </a:lnTo>
                  <a:lnTo>
                    <a:pt x="253250" y="252793"/>
                  </a:lnTo>
                  <a:lnTo>
                    <a:pt x="274662" y="284543"/>
                  </a:lnTo>
                  <a:lnTo>
                    <a:pt x="306412" y="305955"/>
                  </a:lnTo>
                  <a:lnTo>
                    <a:pt x="325386" y="309791"/>
                  </a:lnTo>
                  <a:lnTo>
                    <a:pt x="390880" y="309791"/>
                  </a:lnTo>
                  <a:lnTo>
                    <a:pt x="409867" y="305955"/>
                  </a:lnTo>
                  <a:lnTo>
                    <a:pt x="440880" y="285026"/>
                  </a:lnTo>
                  <a:lnTo>
                    <a:pt x="441604" y="284543"/>
                  </a:lnTo>
                  <a:lnTo>
                    <a:pt x="463029" y="252793"/>
                  </a:lnTo>
                  <a:lnTo>
                    <a:pt x="470890" y="213944"/>
                  </a:lnTo>
                  <a:lnTo>
                    <a:pt x="470890" y="99872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7137" y="5739742"/>
              <a:ext cx="169342" cy="2730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92384" y="5529718"/>
              <a:ext cx="890269" cy="366395"/>
            </a:xfrm>
            <a:custGeom>
              <a:avLst/>
              <a:gdLst/>
              <a:ahLst/>
              <a:cxnLst/>
              <a:rect l="l" t="t" r="r" b="b"/>
              <a:pathLst>
                <a:path w="890270" h="366395">
                  <a:moveTo>
                    <a:pt x="351650" y="36601"/>
                  </a:moveTo>
                  <a:lnTo>
                    <a:pt x="349694" y="27711"/>
                  </a:lnTo>
                  <a:lnTo>
                    <a:pt x="336194" y="19189"/>
                  </a:lnTo>
                  <a:lnTo>
                    <a:pt x="327304" y="21145"/>
                  </a:lnTo>
                  <a:lnTo>
                    <a:pt x="270268" y="111582"/>
                  </a:lnTo>
                  <a:lnTo>
                    <a:pt x="135039" y="28244"/>
                  </a:lnTo>
                  <a:lnTo>
                    <a:pt x="130771" y="25577"/>
                  </a:lnTo>
                  <a:lnTo>
                    <a:pt x="125272" y="25400"/>
                  </a:lnTo>
                  <a:lnTo>
                    <a:pt x="116027" y="30378"/>
                  </a:lnTo>
                  <a:lnTo>
                    <a:pt x="113182" y="35179"/>
                  </a:lnTo>
                  <a:lnTo>
                    <a:pt x="113182" y="40335"/>
                  </a:lnTo>
                  <a:lnTo>
                    <a:pt x="111226" y="201853"/>
                  </a:lnTo>
                  <a:lnTo>
                    <a:pt x="9410" y="243967"/>
                  </a:lnTo>
                  <a:lnTo>
                    <a:pt x="4787" y="245922"/>
                  </a:lnTo>
                  <a:lnTo>
                    <a:pt x="1409" y="250190"/>
                  </a:lnTo>
                  <a:lnTo>
                    <a:pt x="0" y="260311"/>
                  </a:lnTo>
                  <a:lnTo>
                    <a:pt x="2120" y="265290"/>
                  </a:lnTo>
                  <a:lnTo>
                    <a:pt x="6032" y="268490"/>
                  </a:lnTo>
                  <a:lnTo>
                    <a:pt x="124739" y="363207"/>
                  </a:lnTo>
                  <a:lnTo>
                    <a:pt x="127228" y="365340"/>
                  </a:lnTo>
                  <a:lnTo>
                    <a:pt x="130416" y="366395"/>
                  </a:lnTo>
                  <a:lnTo>
                    <a:pt x="133616" y="366395"/>
                  </a:lnTo>
                  <a:lnTo>
                    <a:pt x="137883" y="366395"/>
                  </a:lnTo>
                  <a:lnTo>
                    <a:pt x="142151" y="364629"/>
                  </a:lnTo>
                  <a:lnTo>
                    <a:pt x="144640" y="361251"/>
                  </a:lnTo>
                  <a:lnTo>
                    <a:pt x="149618" y="355028"/>
                  </a:lnTo>
                  <a:lnTo>
                    <a:pt x="148551" y="345960"/>
                  </a:lnTo>
                  <a:lnTo>
                    <a:pt x="42824" y="261378"/>
                  </a:lnTo>
                  <a:lnTo>
                    <a:pt x="130771" y="224955"/>
                  </a:lnTo>
                  <a:lnTo>
                    <a:pt x="136105" y="222643"/>
                  </a:lnTo>
                  <a:lnTo>
                    <a:pt x="139661" y="217487"/>
                  </a:lnTo>
                  <a:lnTo>
                    <a:pt x="139661" y="211810"/>
                  </a:lnTo>
                  <a:lnTo>
                    <a:pt x="141439" y="66103"/>
                  </a:lnTo>
                  <a:lnTo>
                    <a:pt x="267246" y="143573"/>
                  </a:lnTo>
                  <a:lnTo>
                    <a:pt x="274002" y="147662"/>
                  </a:lnTo>
                  <a:lnTo>
                    <a:pt x="282702" y="145529"/>
                  </a:lnTo>
                  <a:lnTo>
                    <a:pt x="286969" y="138950"/>
                  </a:lnTo>
                  <a:lnTo>
                    <a:pt x="351650" y="36601"/>
                  </a:lnTo>
                  <a:close/>
                </a:path>
                <a:path w="890270" h="366395">
                  <a:moveTo>
                    <a:pt x="889711" y="270090"/>
                  </a:moveTo>
                  <a:lnTo>
                    <a:pt x="887044" y="264934"/>
                  </a:lnTo>
                  <a:lnTo>
                    <a:pt x="743115" y="172720"/>
                  </a:lnTo>
                  <a:lnTo>
                    <a:pt x="748093" y="21501"/>
                  </a:lnTo>
                  <a:lnTo>
                    <a:pt x="744715" y="15989"/>
                  </a:lnTo>
                  <a:lnTo>
                    <a:pt x="739381" y="13677"/>
                  </a:lnTo>
                  <a:lnTo>
                    <a:pt x="734047" y="11188"/>
                  </a:lnTo>
                  <a:lnTo>
                    <a:pt x="727824" y="12255"/>
                  </a:lnTo>
                  <a:lnTo>
                    <a:pt x="636854" y="99326"/>
                  </a:lnTo>
                  <a:lnTo>
                    <a:pt x="511403" y="0"/>
                  </a:lnTo>
                  <a:lnTo>
                    <a:pt x="503758" y="0"/>
                  </a:lnTo>
                  <a:lnTo>
                    <a:pt x="498602" y="4254"/>
                  </a:lnTo>
                  <a:lnTo>
                    <a:pt x="377240" y="103238"/>
                  </a:lnTo>
                  <a:lnTo>
                    <a:pt x="371017" y="108216"/>
                  </a:lnTo>
                  <a:lnTo>
                    <a:pt x="370128" y="117271"/>
                  </a:lnTo>
                  <a:lnTo>
                    <a:pt x="380085" y="129717"/>
                  </a:lnTo>
                  <a:lnTo>
                    <a:pt x="389140" y="130594"/>
                  </a:lnTo>
                  <a:lnTo>
                    <a:pt x="395363" y="125628"/>
                  </a:lnTo>
                  <a:lnTo>
                    <a:pt x="507669" y="33934"/>
                  </a:lnTo>
                  <a:lnTo>
                    <a:pt x="628853" y="129895"/>
                  </a:lnTo>
                  <a:lnTo>
                    <a:pt x="634542" y="134327"/>
                  </a:lnTo>
                  <a:lnTo>
                    <a:pt x="642531" y="133972"/>
                  </a:lnTo>
                  <a:lnTo>
                    <a:pt x="647687" y="129006"/>
                  </a:lnTo>
                  <a:lnTo>
                    <a:pt x="718058" y="61658"/>
                  </a:lnTo>
                  <a:lnTo>
                    <a:pt x="713968" y="185153"/>
                  </a:lnTo>
                  <a:lnTo>
                    <a:pt x="716457" y="189953"/>
                  </a:lnTo>
                  <a:lnTo>
                    <a:pt x="720725" y="192620"/>
                  </a:lnTo>
                  <a:lnTo>
                    <a:pt x="843864" y="271513"/>
                  </a:lnTo>
                  <a:lnTo>
                    <a:pt x="726935" y="319849"/>
                  </a:lnTo>
                  <a:lnTo>
                    <a:pt x="723392" y="328371"/>
                  </a:lnTo>
                  <a:lnTo>
                    <a:pt x="728713" y="341172"/>
                  </a:lnTo>
                  <a:lnTo>
                    <a:pt x="734047" y="344538"/>
                  </a:lnTo>
                  <a:lnTo>
                    <a:pt x="739736" y="344538"/>
                  </a:lnTo>
                  <a:lnTo>
                    <a:pt x="741692" y="344538"/>
                  </a:lnTo>
                  <a:lnTo>
                    <a:pt x="880287" y="287502"/>
                  </a:lnTo>
                  <a:lnTo>
                    <a:pt x="888644" y="280746"/>
                  </a:lnTo>
                  <a:lnTo>
                    <a:pt x="889711" y="270090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6759" y="5469824"/>
              <a:ext cx="70011" cy="1714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8553" y="5673995"/>
              <a:ext cx="96132" cy="70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5671" y="5511760"/>
              <a:ext cx="75342" cy="6556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35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0"/>
              </a:spcBef>
            </a:pPr>
            <a:r>
              <a:rPr sz="2650" b="0" spc="24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265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65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50" dirty="0">
                <a:solidFill>
                  <a:srgbClr val="FFFFFF"/>
                </a:solidFill>
                <a:latin typeface="Trebuchet MS"/>
                <a:cs typeface="Trebuchet MS"/>
              </a:rPr>
              <a:t>weight</a:t>
            </a:r>
            <a:r>
              <a:rPr sz="265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30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13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3719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22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287" y="1370135"/>
            <a:ext cx="190309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6200"/>
              </a:lnSpc>
              <a:spcBef>
                <a:spcPts val="100"/>
              </a:spcBef>
            </a:pPr>
            <a:r>
              <a:rPr sz="2750" b="1" spc="185" dirty="0">
                <a:solidFill>
                  <a:srgbClr val="4A2875"/>
                </a:solidFill>
                <a:latin typeface="Trebuchet MS"/>
                <a:cs typeface="Trebuchet MS"/>
              </a:rPr>
              <a:t>Top</a:t>
            </a:r>
            <a:r>
              <a:rPr sz="275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750" b="1" spc="110" dirty="0">
                <a:solidFill>
                  <a:srgbClr val="4A2875"/>
                </a:solidFill>
                <a:latin typeface="Trebuchet MS"/>
                <a:cs typeface="Trebuchet MS"/>
              </a:rPr>
              <a:t>5</a:t>
            </a:r>
            <a:r>
              <a:rPr sz="275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750" b="1" spc="110" dirty="0">
                <a:solidFill>
                  <a:srgbClr val="4A2875"/>
                </a:solidFill>
                <a:latin typeface="Trebuchet MS"/>
                <a:cs typeface="Trebuchet MS"/>
              </a:rPr>
              <a:t>of </a:t>
            </a:r>
            <a:r>
              <a:rPr sz="2750" b="1" spc="145" dirty="0">
                <a:solidFill>
                  <a:srgbClr val="4A2875"/>
                </a:solidFill>
                <a:latin typeface="Trebuchet MS"/>
                <a:cs typeface="Trebuchet MS"/>
              </a:rPr>
              <a:t>Knockouts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7299" y="1396656"/>
            <a:ext cx="2217420" cy="8604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3335">
              <a:lnSpc>
                <a:spcPts val="3270"/>
              </a:lnSpc>
              <a:spcBef>
                <a:spcPts val="229"/>
              </a:spcBef>
            </a:pPr>
            <a:r>
              <a:rPr sz="2750" b="1" spc="185" dirty="0">
                <a:solidFill>
                  <a:srgbClr val="4A2875"/>
                </a:solidFill>
                <a:latin typeface="Trebuchet MS"/>
                <a:cs typeface="Trebuchet MS"/>
              </a:rPr>
              <a:t>Top</a:t>
            </a:r>
            <a:r>
              <a:rPr sz="275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750" b="1" spc="110" dirty="0">
                <a:solidFill>
                  <a:srgbClr val="4A2875"/>
                </a:solidFill>
                <a:latin typeface="Trebuchet MS"/>
                <a:cs typeface="Trebuchet MS"/>
              </a:rPr>
              <a:t>5</a:t>
            </a:r>
            <a:r>
              <a:rPr sz="275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750" b="1" spc="110" dirty="0">
                <a:solidFill>
                  <a:srgbClr val="4A2875"/>
                </a:solidFill>
                <a:latin typeface="Trebuchet MS"/>
                <a:cs typeface="Trebuchet MS"/>
              </a:rPr>
              <a:t>of </a:t>
            </a:r>
            <a:r>
              <a:rPr sz="2750" b="1" spc="145" dirty="0">
                <a:solidFill>
                  <a:srgbClr val="4A2875"/>
                </a:solidFill>
                <a:latin typeface="Trebuchet MS"/>
                <a:cs typeface="Trebuchet MS"/>
              </a:rPr>
              <a:t>Submissions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529" y="2632056"/>
            <a:ext cx="2809875" cy="22383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2100" spc="110" dirty="0">
                <a:solidFill>
                  <a:srgbClr val="4A2875"/>
                </a:solidFill>
                <a:latin typeface="Trebuchet MS"/>
                <a:cs typeface="Trebuchet MS"/>
              </a:rPr>
              <a:t>Welterweight</a:t>
            </a:r>
            <a:r>
              <a:rPr sz="21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-25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21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spc="160" dirty="0">
                <a:solidFill>
                  <a:srgbClr val="4A2875"/>
                </a:solidFill>
                <a:latin typeface="Trebuchet MS"/>
                <a:cs typeface="Trebuchet MS"/>
              </a:rPr>
              <a:t>402</a:t>
            </a:r>
            <a:endParaRPr sz="210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35"/>
              </a:spcBef>
              <a:tabLst>
                <a:tab pos="1661795" algn="l"/>
              </a:tabLst>
            </a:pPr>
            <a:r>
              <a:rPr sz="1800" spc="85" dirty="0">
                <a:solidFill>
                  <a:srgbClr val="4A2875"/>
                </a:solidFill>
                <a:latin typeface="Trebuchet MS"/>
                <a:cs typeface="Trebuchet MS"/>
              </a:rPr>
              <a:t>Middleweight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4A2875"/>
                </a:solidFill>
                <a:latin typeface="Trebuchet MS"/>
                <a:cs typeface="Trebuchet MS"/>
              </a:rPr>
              <a:t>375</a:t>
            </a:r>
            <a:endParaRPr sz="1800">
              <a:latin typeface="Trebuchet MS"/>
              <a:cs typeface="Trebuchet MS"/>
            </a:endParaRPr>
          </a:p>
          <a:p>
            <a:pPr marR="11430" algn="r">
              <a:lnSpc>
                <a:spcPct val="100000"/>
              </a:lnSpc>
              <a:spcBef>
                <a:spcPts val="1019"/>
              </a:spcBef>
              <a:tabLst>
                <a:tab pos="1616710" algn="l"/>
              </a:tabLst>
            </a:pPr>
            <a:r>
              <a:rPr sz="1750" spc="130" dirty="0">
                <a:solidFill>
                  <a:srgbClr val="4A2875"/>
                </a:solidFill>
                <a:latin typeface="Trebuchet MS"/>
                <a:cs typeface="Trebuchet MS"/>
              </a:rPr>
              <a:t>Lightweight</a:t>
            </a:r>
            <a:r>
              <a:rPr sz="17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-25" dirty="0">
                <a:solidFill>
                  <a:srgbClr val="4A2875"/>
                </a:solidFill>
                <a:latin typeface="Trebuchet MS"/>
                <a:cs typeface="Trebuchet MS"/>
              </a:rPr>
              <a:t>371</a:t>
            </a:r>
            <a:endParaRPr sz="1750">
              <a:latin typeface="Trebuchet MS"/>
              <a:cs typeface="Trebuchet MS"/>
            </a:endParaRPr>
          </a:p>
          <a:p>
            <a:pPr marR="73660" algn="r">
              <a:lnSpc>
                <a:spcPct val="100000"/>
              </a:lnSpc>
              <a:spcBef>
                <a:spcPts val="1565"/>
              </a:spcBef>
            </a:pPr>
            <a:r>
              <a:rPr sz="1750" spc="14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r>
              <a:rPr sz="17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19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7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80" dirty="0">
                <a:solidFill>
                  <a:srgbClr val="4A2875"/>
                </a:solidFill>
                <a:latin typeface="Trebuchet MS"/>
                <a:cs typeface="Trebuchet MS"/>
              </a:rPr>
              <a:t>362</a:t>
            </a:r>
            <a:endParaRPr sz="17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595"/>
              </a:spcBef>
            </a:pPr>
            <a:r>
              <a:rPr sz="1750" spc="130" dirty="0">
                <a:solidFill>
                  <a:srgbClr val="4A2875"/>
                </a:solidFill>
                <a:latin typeface="Trebuchet MS"/>
                <a:cs typeface="Trebuchet MS"/>
              </a:rPr>
              <a:t>Light</a:t>
            </a:r>
            <a:r>
              <a:rPr sz="17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14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r>
              <a:rPr sz="17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19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145" dirty="0">
                <a:solidFill>
                  <a:srgbClr val="4A2875"/>
                </a:solidFill>
                <a:latin typeface="Trebuchet MS"/>
                <a:cs typeface="Trebuchet MS"/>
              </a:rPr>
              <a:t>290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2467" y="2595241"/>
            <a:ext cx="2421890" cy="220535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100" spc="120" dirty="0">
                <a:solidFill>
                  <a:srgbClr val="4A2875"/>
                </a:solidFill>
                <a:latin typeface="Trebuchet MS"/>
                <a:cs typeface="Trebuchet MS"/>
              </a:rPr>
              <a:t>Lightweight</a:t>
            </a:r>
            <a:r>
              <a:rPr sz="21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spc="-25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21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00" b="1" spc="50" dirty="0">
                <a:solidFill>
                  <a:srgbClr val="4A2875"/>
                </a:solidFill>
                <a:latin typeface="Trebuchet MS"/>
                <a:cs typeface="Trebuchet MS"/>
              </a:rPr>
              <a:t>288</a:t>
            </a:r>
            <a:endParaRPr sz="2100">
              <a:latin typeface="Trebuchet MS"/>
              <a:cs typeface="Trebuchet MS"/>
            </a:endParaRPr>
          </a:p>
          <a:p>
            <a:pPr marL="107314">
              <a:lnSpc>
                <a:spcPct val="100000"/>
              </a:lnSpc>
              <a:spcBef>
                <a:spcPts val="1175"/>
              </a:spcBef>
              <a:tabLst>
                <a:tab pos="1780539" algn="l"/>
                <a:tab pos="1974850" algn="l"/>
              </a:tabLst>
            </a:pPr>
            <a:r>
              <a:rPr sz="1800" spc="80" dirty="0">
                <a:solidFill>
                  <a:srgbClr val="4A2875"/>
                </a:solidFill>
                <a:latin typeface="Trebuchet MS"/>
                <a:cs typeface="Trebuchet MS"/>
              </a:rPr>
              <a:t>Welterweight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b="1" spc="50" dirty="0">
                <a:solidFill>
                  <a:srgbClr val="4A2875"/>
                </a:solidFill>
                <a:latin typeface="Trebuchet MS"/>
                <a:cs typeface="Trebuchet MS"/>
              </a:rPr>
              <a:t>239</a:t>
            </a:r>
            <a:endParaRPr sz="1800">
              <a:latin typeface="Trebuchet MS"/>
              <a:cs typeface="Trebuchet MS"/>
            </a:endParaRPr>
          </a:p>
          <a:p>
            <a:pPr marL="232410">
              <a:lnSpc>
                <a:spcPct val="100000"/>
              </a:lnSpc>
              <a:spcBef>
                <a:spcPts val="1005"/>
              </a:spcBef>
              <a:tabLst>
                <a:tab pos="2020570" algn="l"/>
              </a:tabLst>
            </a:pPr>
            <a:r>
              <a:rPr sz="1750" spc="125" dirty="0">
                <a:solidFill>
                  <a:srgbClr val="4A2875"/>
                </a:solidFill>
                <a:latin typeface="Trebuchet MS"/>
                <a:cs typeface="Trebuchet MS"/>
              </a:rPr>
              <a:t>Middleweight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-25" dirty="0">
                <a:solidFill>
                  <a:srgbClr val="4A2875"/>
                </a:solidFill>
                <a:latin typeface="Trebuchet MS"/>
                <a:cs typeface="Trebuchet MS"/>
              </a:rPr>
              <a:t>216</a:t>
            </a:r>
            <a:endParaRPr sz="175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  <a:spcBef>
                <a:spcPts val="1315"/>
              </a:spcBef>
              <a:tabLst>
                <a:tab pos="2020570" algn="l"/>
              </a:tabLst>
            </a:pPr>
            <a:r>
              <a:rPr sz="1750" spc="14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17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-25" dirty="0">
                <a:solidFill>
                  <a:srgbClr val="4A2875"/>
                </a:solidFill>
                <a:latin typeface="Trebuchet MS"/>
                <a:cs typeface="Trebuchet MS"/>
              </a:rPr>
              <a:t>129</a:t>
            </a:r>
            <a:endParaRPr sz="175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  <a:spcBef>
                <a:spcPts val="1295"/>
              </a:spcBef>
              <a:tabLst>
                <a:tab pos="2073275" algn="l"/>
              </a:tabLst>
            </a:pPr>
            <a:r>
              <a:rPr sz="1750" spc="120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r>
              <a:rPr sz="17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-135" dirty="0">
                <a:solidFill>
                  <a:srgbClr val="4A2875"/>
                </a:solidFill>
                <a:latin typeface="Trebuchet MS"/>
                <a:cs typeface="Trebuchet MS"/>
              </a:rPr>
              <a:t>118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287" y="5604400"/>
            <a:ext cx="34175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65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23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300" b="1" spc="160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230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300" b="1" spc="125" dirty="0">
                <a:solidFill>
                  <a:srgbClr val="4A2875"/>
                </a:solidFill>
                <a:latin typeface="Trebuchet MS"/>
                <a:cs typeface="Trebuchet MS"/>
              </a:rPr>
              <a:t>Knockouts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8389" y="6250639"/>
            <a:ext cx="2314575" cy="30829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3660" marR="579755" indent="127635" algn="just">
              <a:lnSpc>
                <a:spcPct val="138200"/>
              </a:lnSpc>
              <a:spcBef>
                <a:spcPts val="229"/>
              </a:spcBef>
            </a:pPr>
            <a:r>
              <a:rPr sz="1800" spc="100" dirty="0">
                <a:solidFill>
                  <a:srgbClr val="4A2875"/>
                </a:solidFill>
                <a:latin typeface="Trebuchet MS"/>
                <a:cs typeface="Trebuchet MS"/>
              </a:rPr>
              <a:t>Heavyweight </a:t>
            </a:r>
            <a:r>
              <a:rPr sz="1800" spc="105" dirty="0">
                <a:solidFill>
                  <a:srgbClr val="4A2875"/>
                </a:solidFill>
                <a:latin typeface="Trebuchet MS"/>
                <a:cs typeface="Trebuchet MS"/>
              </a:rPr>
              <a:t>LHeavyweight </a:t>
            </a:r>
            <a:r>
              <a:rPr sz="1800" spc="85" dirty="0">
                <a:solidFill>
                  <a:srgbClr val="4A2875"/>
                </a:solidFill>
                <a:latin typeface="Trebuchet MS"/>
                <a:cs typeface="Trebuchet MS"/>
              </a:rPr>
              <a:t>Middleweight </a:t>
            </a:r>
            <a:r>
              <a:rPr sz="1800" spc="80" dirty="0">
                <a:solidFill>
                  <a:srgbClr val="4A2875"/>
                </a:solidFill>
                <a:latin typeface="Trebuchet MS"/>
                <a:cs typeface="Trebuchet MS"/>
              </a:rPr>
              <a:t>Welterweight</a:t>
            </a:r>
            <a:endParaRPr sz="1800">
              <a:latin typeface="Trebuchet MS"/>
              <a:cs typeface="Trebuchet MS"/>
            </a:endParaRPr>
          </a:p>
          <a:p>
            <a:pPr marL="12700" marR="5080" indent="313055" algn="just">
              <a:lnSpc>
                <a:spcPct val="133700"/>
              </a:lnSpc>
              <a:spcBef>
                <a:spcPts val="525"/>
              </a:spcBef>
            </a:pPr>
            <a:r>
              <a:rPr sz="1800" spc="90" dirty="0">
                <a:solidFill>
                  <a:srgbClr val="4A2875"/>
                </a:solidFill>
                <a:latin typeface="Trebuchet MS"/>
                <a:cs typeface="Trebuchet MS"/>
              </a:rPr>
              <a:t>Lightweight </a:t>
            </a:r>
            <a:r>
              <a:rPr sz="1800" spc="85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 </a:t>
            </a:r>
            <a:r>
              <a:rPr sz="1800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A2875"/>
                </a:solidFill>
                <a:latin typeface="Trebuchet MS"/>
                <a:cs typeface="Trebuchet MS"/>
              </a:rPr>
              <a:t>102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  <a:tabLst>
                <a:tab pos="1783080" algn="l"/>
                <a:tab pos="1977389" algn="l"/>
              </a:tabLst>
            </a:pPr>
            <a:r>
              <a:rPr sz="1800" spc="10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spc="155" dirty="0">
                <a:solidFill>
                  <a:srgbClr val="4A2875"/>
                </a:solidFill>
                <a:latin typeface="Trebuchet MS"/>
                <a:cs typeface="Trebuchet MS"/>
              </a:rPr>
              <a:t>86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30"/>
              </a:spcBef>
              <a:tabLst>
                <a:tab pos="1251585" algn="l"/>
                <a:tab pos="1445895" algn="l"/>
              </a:tabLst>
            </a:pPr>
            <a:r>
              <a:rPr sz="1800" spc="90" dirty="0">
                <a:solidFill>
                  <a:srgbClr val="4A2875"/>
                </a:solidFill>
                <a:latin typeface="Trebuchet MS"/>
                <a:cs typeface="Trebuchet MS"/>
              </a:rPr>
              <a:t>Flyweight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spc="-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spc="254" dirty="0">
                <a:solidFill>
                  <a:srgbClr val="4A2875"/>
                </a:solidFill>
                <a:latin typeface="Trebuchet MS"/>
                <a:cs typeface="Trebuchet MS"/>
              </a:rPr>
              <a:t>40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284143" y="6394946"/>
          <a:ext cx="56769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L="50800">
                        <a:lnSpc>
                          <a:spcPts val="2080"/>
                        </a:lnSpc>
                      </a:pPr>
                      <a:r>
                        <a:rPr sz="1800" spc="-50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</a:pPr>
                      <a:r>
                        <a:rPr sz="1800" spc="155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68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0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114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55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345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111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119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50800">
                        <a:lnSpc>
                          <a:spcPts val="2130"/>
                        </a:lnSpc>
                        <a:spcBef>
                          <a:spcPts val="550"/>
                        </a:spcBef>
                      </a:pPr>
                      <a:r>
                        <a:rPr sz="1800" spc="-50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  <a:spcBef>
                          <a:spcPts val="550"/>
                        </a:spcBef>
                      </a:pPr>
                      <a:r>
                        <a:rPr sz="1800" spc="155" dirty="0">
                          <a:solidFill>
                            <a:srgbClr val="4A2875"/>
                          </a:solidFill>
                          <a:latin typeface="Trebuchet MS"/>
                          <a:cs typeface="Trebuchet MS"/>
                        </a:rPr>
                        <a:t>68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642467" y="6609085"/>
            <a:ext cx="3213100" cy="1298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25" dirty="0">
                <a:solidFill>
                  <a:srgbClr val="4A2875"/>
                </a:solidFill>
                <a:latin typeface="Trebuchet MS"/>
                <a:cs typeface="Trebuchet MS"/>
              </a:rPr>
              <a:t>Women’s</a:t>
            </a:r>
            <a:r>
              <a:rPr sz="18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r>
              <a:rPr sz="18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43180" marR="5080" indent="-31115">
              <a:lnSpc>
                <a:spcPct val="182300"/>
              </a:lnSpc>
            </a:pPr>
            <a:r>
              <a:rPr sz="1800" spc="125" dirty="0">
                <a:solidFill>
                  <a:srgbClr val="4A2875"/>
                </a:solidFill>
                <a:latin typeface="Trebuchet MS"/>
                <a:cs typeface="Trebuchet MS"/>
              </a:rPr>
              <a:t>Women’s</a:t>
            </a:r>
            <a:r>
              <a:rPr sz="18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A2875"/>
                </a:solidFill>
                <a:latin typeface="Trebuchet MS"/>
                <a:cs typeface="Trebuchet MS"/>
              </a:rPr>
              <a:t>13 </a:t>
            </a:r>
            <a:r>
              <a:rPr sz="1800" spc="125" dirty="0">
                <a:solidFill>
                  <a:srgbClr val="4A2875"/>
                </a:solidFill>
                <a:latin typeface="Trebuchet MS"/>
                <a:cs typeface="Trebuchet MS"/>
              </a:rPr>
              <a:t>Women’s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A2875"/>
                </a:solidFill>
                <a:latin typeface="Trebuchet MS"/>
                <a:cs typeface="Trebuchet MS"/>
              </a:rPr>
              <a:t>Flyweight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4A2875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3055" y="8137076"/>
            <a:ext cx="307594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25" dirty="0">
                <a:solidFill>
                  <a:srgbClr val="4A2875"/>
                </a:solidFill>
                <a:latin typeface="Trebuchet MS"/>
                <a:cs typeface="Trebuchet MS"/>
              </a:rPr>
              <a:t>Women’s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4A2875"/>
                </a:solidFill>
                <a:latin typeface="Trebuchet MS"/>
                <a:cs typeface="Trebuchet MS"/>
              </a:rPr>
              <a:t>Strawweight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spc="204" dirty="0">
                <a:solidFill>
                  <a:srgbClr val="4A2875"/>
                </a:solidFill>
                <a:latin typeface="Trebuchet MS"/>
                <a:cs typeface="Trebuchet MS"/>
              </a:rPr>
              <a:t>30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3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2650" b="0" spc="22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650" b="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2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650" b="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85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2650" b="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50" b="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b="0" spc="120" dirty="0">
                <a:solidFill>
                  <a:srgbClr val="FFFFFF"/>
                </a:solidFill>
                <a:latin typeface="Trebuchet MS"/>
                <a:cs typeface="Trebuchet MS"/>
              </a:rPr>
              <a:t>victory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889" y="1390381"/>
            <a:ext cx="2801620" cy="139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95" dirty="0">
                <a:solidFill>
                  <a:srgbClr val="4A2875"/>
                </a:solidFill>
                <a:latin typeface="Trebuchet MS"/>
                <a:cs typeface="Trebuchet MS"/>
              </a:rPr>
              <a:t>Lightweight</a:t>
            </a:r>
            <a:endParaRPr sz="20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1505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114" dirty="0">
                <a:solidFill>
                  <a:srgbClr val="4A2875"/>
                </a:solidFill>
                <a:latin typeface="Trebuchet MS"/>
                <a:cs typeface="Trebuchet MS"/>
              </a:rPr>
              <a:t>464</a:t>
            </a:r>
            <a:endParaRPr sz="150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74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134</a:t>
            </a:r>
            <a:endParaRPr sz="15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1500" spc="195" dirty="0">
                <a:solidFill>
                  <a:srgbClr val="4A2875"/>
                </a:solidFill>
                <a:latin typeface="Trebuchet MS"/>
                <a:cs typeface="Trebuchet MS"/>
              </a:rPr>
              <a:t>SUB</a:t>
            </a:r>
            <a:r>
              <a:rPr sz="150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4A2875"/>
                </a:solidFill>
                <a:latin typeface="Trebuchet MS"/>
                <a:cs typeface="Trebuchet MS"/>
              </a:rPr>
              <a:t>Naked</a:t>
            </a:r>
            <a:r>
              <a:rPr sz="150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Choke:</a:t>
            </a:r>
            <a:r>
              <a:rPr sz="1500" spc="4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134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015" y="3443029"/>
            <a:ext cx="2381885" cy="132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sz="2000" b="1" spc="90" dirty="0">
                <a:solidFill>
                  <a:srgbClr val="4A2875"/>
                </a:solidFill>
                <a:latin typeface="Trebuchet MS"/>
                <a:cs typeface="Trebuchet MS"/>
              </a:rPr>
              <a:t>Welterweight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451</a:t>
            </a:r>
            <a:endParaRPr sz="1500">
              <a:latin typeface="Trebuchet MS"/>
              <a:cs typeface="Trebuchet MS"/>
            </a:endParaRPr>
          </a:p>
          <a:p>
            <a:pPr marL="53340">
              <a:lnSpc>
                <a:spcPct val="100000"/>
              </a:lnSpc>
              <a:spcBef>
                <a:spcPts val="60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137</a:t>
            </a:r>
            <a:endParaRPr sz="150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123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5722" y="1384910"/>
            <a:ext cx="2471420" cy="3361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95"/>
              </a:spcBef>
            </a:pPr>
            <a:r>
              <a:rPr sz="2000" b="1" spc="10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80" dirty="0">
                <a:solidFill>
                  <a:srgbClr val="4A2875"/>
                </a:solidFill>
                <a:latin typeface="Trebuchet MS"/>
                <a:cs typeface="Trebuchet MS"/>
              </a:rPr>
              <a:t>230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35" dirty="0">
                <a:solidFill>
                  <a:srgbClr val="4A2875"/>
                </a:solidFill>
                <a:latin typeface="Trebuchet MS"/>
                <a:cs typeface="Trebuchet MS"/>
              </a:rPr>
              <a:t>75</a:t>
            </a:r>
            <a:endParaRPr sz="150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  <a:spcBef>
                <a:spcPts val="75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55" dirty="0">
                <a:solidFill>
                  <a:srgbClr val="4A2875"/>
                </a:solidFill>
                <a:latin typeface="Trebuchet MS"/>
                <a:cs typeface="Trebuchet MS"/>
              </a:rPr>
              <a:t>67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Trebuchet MS"/>
              <a:cs typeface="Trebuchet MS"/>
            </a:endParaRPr>
          </a:p>
          <a:p>
            <a:pPr marL="285750">
              <a:lnSpc>
                <a:spcPct val="100000"/>
              </a:lnSpc>
            </a:pPr>
            <a:r>
              <a:rPr sz="2000" b="1" spc="95" dirty="0">
                <a:solidFill>
                  <a:srgbClr val="4A2875"/>
                </a:solidFill>
                <a:latin typeface="Trebuchet MS"/>
                <a:cs typeface="Trebuchet MS"/>
              </a:rPr>
              <a:t>Middleweight</a:t>
            </a:r>
            <a:endParaRPr sz="20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45" dirty="0">
                <a:solidFill>
                  <a:srgbClr val="4A2875"/>
                </a:solidFill>
                <a:latin typeface="Trebuchet MS"/>
                <a:cs typeface="Trebuchet MS"/>
              </a:rPr>
              <a:t>297</a:t>
            </a:r>
            <a:endParaRPr sz="15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60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4A2875"/>
                </a:solidFill>
                <a:latin typeface="Trebuchet MS"/>
                <a:cs typeface="Trebuchet MS"/>
              </a:rPr>
              <a:t>Punches: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147</a:t>
            </a:r>
            <a:endParaRPr sz="15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60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103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268" y="5428671"/>
            <a:ext cx="2456815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05" dirty="0">
                <a:solidFill>
                  <a:srgbClr val="4A2875"/>
                </a:solidFill>
                <a:latin typeface="Trebuchet MS"/>
                <a:cs typeface="Trebuchet MS"/>
              </a:rPr>
              <a:t>Light</a:t>
            </a:r>
            <a:r>
              <a:rPr sz="20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000" b="1" spc="10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endParaRPr sz="2000">
              <a:latin typeface="Trebuchet MS"/>
              <a:cs typeface="Trebuchet MS"/>
            </a:endParaRPr>
          </a:p>
          <a:p>
            <a:pPr marL="117475" marR="6985" indent="-27940">
              <a:lnSpc>
                <a:spcPct val="145800"/>
              </a:lnSpc>
              <a:spcBef>
                <a:spcPts val="1285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189 </a:t>
            </a: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4A2875"/>
                </a:solidFill>
                <a:latin typeface="Trebuchet MS"/>
                <a:cs typeface="Trebuchet MS"/>
              </a:rPr>
              <a:t>Punches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109 </a:t>
            </a: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104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4191" y="5486637"/>
            <a:ext cx="2425065" cy="1516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000" b="1" spc="70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80" dirty="0">
                <a:solidFill>
                  <a:srgbClr val="4A2875"/>
                </a:solidFill>
                <a:latin typeface="Trebuchet MS"/>
                <a:cs typeface="Trebuchet MS"/>
              </a:rPr>
              <a:t>307</a:t>
            </a:r>
            <a:endParaRPr sz="15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105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81</a:t>
            </a:r>
            <a:endParaRPr sz="150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  <a:spcBef>
                <a:spcPts val="860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80" dirty="0">
                <a:solidFill>
                  <a:srgbClr val="4A2875"/>
                </a:solidFill>
                <a:latin typeface="Trebuchet MS"/>
                <a:cs typeface="Trebuchet MS"/>
              </a:rPr>
              <a:t>74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268" y="7641131"/>
            <a:ext cx="2419985" cy="14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0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endParaRPr sz="2000">
              <a:latin typeface="Trebuchet MS"/>
              <a:cs typeface="Trebuchet MS"/>
            </a:endParaRPr>
          </a:p>
          <a:p>
            <a:pPr marL="57785">
              <a:lnSpc>
                <a:spcPct val="100000"/>
              </a:lnSpc>
              <a:spcBef>
                <a:spcPts val="187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4A2875"/>
                </a:solidFill>
                <a:latin typeface="Trebuchet MS"/>
                <a:cs typeface="Trebuchet MS"/>
              </a:rPr>
              <a:t>Punches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168</a:t>
            </a:r>
            <a:endParaRPr sz="1500">
              <a:latin typeface="Trebuchet MS"/>
              <a:cs typeface="Trebuchet MS"/>
            </a:endParaRPr>
          </a:p>
          <a:p>
            <a:pPr marL="57785">
              <a:lnSpc>
                <a:spcPct val="100000"/>
              </a:lnSpc>
              <a:spcBef>
                <a:spcPts val="375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163</a:t>
            </a:r>
            <a:endParaRPr sz="1500">
              <a:latin typeface="Trebuchet MS"/>
              <a:cs typeface="Trebuchet MS"/>
            </a:endParaRPr>
          </a:p>
          <a:p>
            <a:pPr marL="57785">
              <a:lnSpc>
                <a:spcPct val="100000"/>
              </a:lnSpc>
              <a:spcBef>
                <a:spcPts val="90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Punch: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124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816" y="7596205"/>
            <a:ext cx="2688590" cy="150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95"/>
              </a:spcBef>
            </a:pPr>
            <a:r>
              <a:rPr sz="2000" b="1" spc="85" dirty="0">
                <a:solidFill>
                  <a:srgbClr val="4A2875"/>
                </a:solidFill>
                <a:latin typeface="Trebuchet MS"/>
                <a:cs typeface="Trebuchet MS"/>
              </a:rPr>
              <a:t>Flyweight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129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160" dirty="0">
                <a:solidFill>
                  <a:srgbClr val="4A2875"/>
                </a:solidFill>
                <a:latin typeface="Trebuchet MS"/>
                <a:cs typeface="Trebuchet MS"/>
              </a:rPr>
              <a:t>40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spc="195" dirty="0">
                <a:solidFill>
                  <a:srgbClr val="4A2875"/>
                </a:solidFill>
                <a:latin typeface="Trebuchet MS"/>
                <a:cs typeface="Trebuchet MS"/>
              </a:rPr>
              <a:t>SUB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4A2875"/>
                </a:solidFill>
                <a:latin typeface="Trebuchet MS"/>
                <a:cs typeface="Trebuchet MS"/>
              </a:rPr>
              <a:t>Naked</a:t>
            </a:r>
            <a:r>
              <a:rPr sz="1500" spc="-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4A2875"/>
                </a:solidFill>
                <a:latin typeface="Trebuchet MS"/>
                <a:cs typeface="Trebuchet MS"/>
              </a:rPr>
              <a:t>Choke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39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32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328" y="9805976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968" y="10259841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23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75194" y="755957"/>
            <a:ext cx="0" cy="4057015"/>
          </a:xfrm>
          <a:custGeom>
            <a:avLst/>
            <a:gdLst/>
            <a:ahLst/>
            <a:cxnLst/>
            <a:rect l="l" t="t" r="r" b="b"/>
            <a:pathLst>
              <a:path h="4057015">
                <a:moveTo>
                  <a:pt x="0" y="4056842"/>
                </a:moveTo>
                <a:lnTo>
                  <a:pt x="0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6727" y="681823"/>
            <a:ext cx="2736215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5735">
              <a:lnSpc>
                <a:spcPct val="115900"/>
              </a:lnSpc>
              <a:spcBef>
                <a:spcPts val="100"/>
              </a:spcBef>
            </a:pPr>
            <a:r>
              <a:rPr sz="2000" b="1" spc="114" dirty="0">
                <a:solidFill>
                  <a:srgbClr val="4A2875"/>
                </a:solidFill>
                <a:latin typeface="Trebuchet MS"/>
                <a:cs typeface="Trebuchet MS"/>
              </a:rPr>
              <a:t>Women’s </a:t>
            </a:r>
            <a:r>
              <a:rPr sz="2000" b="1" spc="85" dirty="0">
                <a:solidFill>
                  <a:srgbClr val="4A2875"/>
                </a:solidFill>
                <a:latin typeface="Trebuchet MS"/>
                <a:cs typeface="Trebuchet MS"/>
              </a:rPr>
              <a:t>Flyweight</a:t>
            </a:r>
            <a:endParaRPr sz="20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1500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65" dirty="0">
                <a:solidFill>
                  <a:srgbClr val="4A2875"/>
                </a:solidFill>
                <a:latin typeface="Trebuchet MS"/>
                <a:cs typeface="Trebuchet MS"/>
              </a:rPr>
              <a:t>98</a:t>
            </a:r>
            <a:endParaRPr sz="150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740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4A2875"/>
                </a:solidFill>
                <a:latin typeface="Trebuchet MS"/>
                <a:cs typeface="Trebuchet MS"/>
              </a:rPr>
              <a:t>Decision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55" dirty="0">
                <a:solidFill>
                  <a:srgbClr val="4A2875"/>
                </a:solidFill>
                <a:latin typeface="Trebuchet MS"/>
                <a:cs typeface="Trebuchet MS"/>
              </a:rPr>
              <a:t>29</a:t>
            </a:r>
            <a:endParaRPr sz="15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1500" spc="195" dirty="0">
                <a:solidFill>
                  <a:srgbClr val="4A2875"/>
                </a:solidFill>
                <a:latin typeface="Trebuchet MS"/>
                <a:cs typeface="Trebuchet MS"/>
              </a:rPr>
              <a:t>SUB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4A2875"/>
                </a:solidFill>
                <a:latin typeface="Trebuchet MS"/>
                <a:cs typeface="Trebuchet MS"/>
              </a:rPr>
              <a:t>Naked</a:t>
            </a:r>
            <a:r>
              <a:rPr sz="1500" spc="-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4A2875"/>
                </a:solidFill>
                <a:latin typeface="Trebuchet MS"/>
                <a:cs typeface="Trebuchet MS"/>
              </a:rPr>
              <a:t>Choke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39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19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2446" y="681823"/>
            <a:ext cx="2296160" cy="179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 marR="346075">
              <a:lnSpc>
                <a:spcPct val="115900"/>
              </a:lnSpc>
              <a:spcBef>
                <a:spcPts val="100"/>
              </a:spcBef>
            </a:pPr>
            <a:r>
              <a:rPr sz="2000" b="1" spc="114" dirty="0">
                <a:solidFill>
                  <a:srgbClr val="4A2875"/>
                </a:solidFill>
                <a:latin typeface="Trebuchet MS"/>
                <a:cs typeface="Trebuchet MS"/>
              </a:rPr>
              <a:t>Women’s </a:t>
            </a:r>
            <a:r>
              <a:rPr sz="2000" b="1" spc="10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65" dirty="0">
                <a:solidFill>
                  <a:srgbClr val="4A2875"/>
                </a:solidFill>
                <a:latin typeface="Trebuchet MS"/>
                <a:cs typeface="Trebuchet MS"/>
              </a:rPr>
              <a:t>89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35" dirty="0">
                <a:solidFill>
                  <a:srgbClr val="4A2875"/>
                </a:solidFill>
                <a:latin typeface="Trebuchet MS"/>
                <a:cs typeface="Trebuchet MS"/>
              </a:rPr>
              <a:t>25</a:t>
            </a:r>
            <a:endParaRPr sz="15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  <a:spcBef>
                <a:spcPts val="750"/>
              </a:spcBef>
            </a:pPr>
            <a:r>
              <a:rPr sz="1500" spc="160" dirty="0">
                <a:solidFill>
                  <a:srgbClr val="4A2875"/>
                </a:solidFill>
                <a:latin typeface="Trebuchet MS"/>
                <a:cs typeface="Trebuchet MS"/>
              </a:rPr>
              <a:t>KO/TKO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4A2875"/>
                </a:solidFill>
                <a:latin typeface="Trebuchet MS"/>
                <a:cs typeface="Trebuchet MS"/>
              </a:rPr>
              <a:t>Punches: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17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589" y="5341237"/>
            <a:ext cx="6916420" cy="5080"/>
          </a:xfrm>
          <a:custGeom>
            <a:avLst/>
            <a:gdLst/>
            <a:ahLst/>
            <a:cxnLst/>
            <a:rect l="l" t="t" r="r" b="b"/>
            <a:pathLst>
              <a:path w="6916420" h="5079">
                <a:moveTo>
                  <a:pt x="0" y="4762"/>
                </a:moveTo>
                <a:lnTo>
                  <a:pt x="6915800" y="0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727" y="3186483"/>
            <a:ext cx="2775585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7760">
              <a:lnSpc>
                <a:spcPct val="115900"/>
              </a:lnSpc>
              <a:spcBef>
                <a:spcPts val="100"/>
              </a:spcBef>
            </a:pPr>
            <a:r>
              <a:rPr sz="2000" b="1" spc="114" dirty="0">
                <a:solidFill>
                  <a:srgbClr val="4A2875"/>
                </a:solidFill>
                <a:latin typeface="Trebuchet MS"/>
                <a:cs typeface="Trebuchet MS"/>
              </a:rPr>
              <a:t>Women’s </a:t>
            </a:r>
            <a:r>
              <a:rPr sz="2000" b="1" spc="90" dirty="0">
                <a:solidFill>
                  <a:srgbClr val="4A2875"/>
                </a:solidFill>
                <a:latin typeface="Trebuchet MS"/>
                <a:cs typeface="Trebuchet MS"/>
              </a:rPr>
              <a:t>Strawweight</a:t>
            </a:r>
            <a:endParaRPr sz="2000">
              <a:latin typeface="Trebuchet MS"/>
              <a:cs typeface="Trebuchet MS"/>
            </a:endParaRPr>
          </a:p>
          <a:p>
            <a:pPr marL="47625">
              <a:lnSpc>
                <a:spcPct val="100000"/>
              </a:lnSpc>
              <a:spcBef>
                <a:spcPts val="1500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144</a:t>
            </a:r>
            <a:endParaRPr sz="15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740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4A2875"/>
                </a:solidFill>
                <a:latin typeface="Trebuchet MS"/>
                <a:cs typeface="Trebuchet MS"/>
              </a:rPr>
              <a:t>Decision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35" dirty="0">
                <a:solidFill>
                  <a:srgbClr val="4A2875"/>
                </a:solidFill>
                <a:latin typeface="Trebuchet MS"/>
                <a:cs typeface="Trebuchet MS"/>
              </a:rPr>
              <a:t>38</a:t>
            </a:r>
            <a:endParaRPr sz="15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  <a:spcBef>
                <a:spcPts val="720"/>
              </a:spcBef>
            </a:pPr>
            <a:r>
              <a:rPr sz="1500" spc="195" dirty="0">
                <a:solidFill>
                  <a:srgbClr val="4A2875"/>
                </a:solidFill>
                <a:latin typeface="Trebuchet MS"/>
                <a:cs typeface="Trebuchet MS"/>
              </a:rPr>
              <a:t>SUB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4A2875"/>
                </a:solidFill>
                <a:latin typeface="Trebuchet MS"/>
                <a:cs typeface="Trebuchet MS"/>
              </a:rPr>
              <a:t>Naked</a:t>
            </a:r>
            <a:r>
              <a:rPr sz="1500" spc="-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4A2875"/>
                </a:solidFill>
                <a:latin typeface="Trebuchet MS"/>
                <a:cs typeface="Trebuchet MS"/>
              </a:rPr>
              <a:t>Choke</a:t>
            </a:r>
            <a:r>
              <a:rPr sz="1500" spc="-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500" spc="39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25" dirty="0">
                <a:solidFill>
                  <a:srgbClr val="4A2875"/>
                </a:solidFill>
                <a:latin typeface="Trebuchet MS"/>
                <a:cs typeface="Trebuchet MS"/>
              </a:rPr>
              <a:t>28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1539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82446" y="3186483"/>
            <a:ext cx="2665730" cy="179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905">
              <a:lnSpc>
                <a:spcPct val="115900"/>
              </a:lnSpc>
              <a:spcBef>
                <a:spcPts val="100"/>
              </a:spcBef>
            </a:pPr>
            <a:r>
              <a:rPr sz="2000" b="1" spc="114" dirty="0">
                <a:solidFill>
                  <a:srgbClr val="4A2875"/>
                </a:solidFill>
                <a:latin typeface="Trebuchet MS"/>
                <a:cs typeface="Trebuchet MS"/>
              </a:rPr>
              <a:t>Women’s </a:t>
            </a:r>
            <a:r>
              <a:rPr sz="2000" b="1" spc="70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endParaRPr sz="20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1500"/>
              </a:spcBef>
            </a:pPr>
            <a:r>
              <a:rPr sz="1500" spc="10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A2875"/>
                </a:solidFill>
                <a:latin typeface="Trebuchet MS"/>
                <a:cs typeface="Trebuchet MS"/>
              </a:rPr>
              <a:t>12</a:t>
            </a:r>
            <a:endParaRPr sz="15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740"/>
              </a:spcBef>
            </a:pPr>
            <a:r>
              <a:rPr sz="1500" spc="60" dirty="0">
                <a:solidFill>
                  <a:srgbClr val="4A2875"/>
                </a:solidFill>
                <a:latin typeface="Trebuchet MS"/>
                <a:cs typeface="Trebuchet MS"/>
              </a:rPr>
              <a:t>Split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A2875"/>
                </a:solidFill>
                <a:latin typeface="Trebuchet MS"/>
                <a:cs typeface="Trebuchet MS"/>
              </a:rPr>
              <a:t>Decision:</a:t>
            </a:r>
            <a:r>
              <a:rPr sz="15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00" b="1" spc="105" dirty="0">
                <a:solidFill>
                  <a:srgbClr val="4A2875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  <a:p>
            <a:pPr marL="107950">
              <a:lnSpc>
                <a:spcPct val="100000"/>
              </a:lnSpc>
              <a:spcBef>
                <a:spcPts val="760"/>
              </a:spcBef>
            </a:pPr>
            <a:r>
              <a:rPr sz="1450" spc="225" dirty="0">
                <a:solidFill>
                  <a:srgbClr val="4A2875"/>
                </a:solidFill>
                <a:latin typeface="Trebuchet MS"/>
                <a:cs typeface="Trebuchet MS"/>
              </a:rPr>
              <a:t>SUB</a:t>
            </a:r>
            <a:r>
              <a:rPr sz="1450" spc="-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450" spc="105" dirty="0">
                <a:solidFill>
                  <a:srgbClr val="4A2875"/>
                </a:solidFill>
                <a:latin typeface="Trebuchet MS"/>
                <a:cs typeface="Trebuchet MS"/>
              </a:rPr>
              <a:t>Rear</a:t>
            </a:r>
            <a:r>
              <a:rPr sz="1450" spc="-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450" spc="135" dirty="0">
                <a:solidFill>
                  <a:srgbClr val="4A2875"/>
                </a:solidFill>
                <a:latin typeface="Trebuchet MS"/>
                <a:cs typeface="Trebuchet MS"/>
              </a:rPr>
              <a:t>Naked</a:t>
            </a:r>
            <a:r>
              <a:rPr sz="1450" spc="-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450" spc="140" dirty="0">
                <a:solidFill>
                  <a:srgbClr val="4A2875"/>
                </a:solidFill>
                <a:latin typeface="Trebuchet MS"/>
                <a:cs typeface="Trebuchet MS"/>
              </a:rPr>
              <a:t>Choke</a:t>
            </a:r>
            <a:r>
              <a:rPr sz="1450" spc="-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450" spc="4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450" b="1" spc="15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242" y="5923200"/>
            <a:ext cx="6690995" cy="401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426084">
              <a:lnSpc>
                <a:spcPct val="116500"/>
              </a:lnSpc>
              <a:spcBef>
                <a:spcPts val="100"/>
              </a:spcBef>
            </a:pPr>
            <a:r>
              <a:rPr sz="2200" spc="-155" dirty="0">
                <a:solidFill>
                  <a:srgbClr val="4A2875"/>
                </a:solidFill>
                <a:latin typeface="Verdana"/>
                <a:cs typeface="Verdana"/>
              </a:rPr>
              <a:t>In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4A2875"/>
                </a:solidFill>
                <a:latin typeface="Arial"/>
                <a:cs typeface="Arial"/>
              </a:rPr>
              <a:t>men’s</a:t>
            </a:r>
            <a:r>
              <a:rPr sz="2200" b="1" i="1" spc="-70" dirty="0">
                <a:solidFill>
                  <a:srgbClr val="4A2875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4A2875"/>
                </a:solidFill>
                <a:latin typeface="Arial"/>
                <a:cs typeface="Arial"/>
              </a:rPr>
              <a:t>division</a:t>
            </a:r>
            <a:r>
              <a:rPr sz="2200" spc="-15" dirty="0">
                <a:solidFill>
                  <a:srgbClr val="4A2875"/>
                </a:solidFill>
                <a:latin typeface="Verdana"/>
                <a:cs typeface="Verdana"/>
              </a:rPr>
              <a:t>,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165" dirty="0">
                <a:solidFill>
                  <a:srgbClr val="4A2875"/>
                </a:solidFill>
                <a:latin typeface="Arial Black"/>
                <a:cs typeface="Arial Black"/>
              </a:rPr>
              <a:t>Lightweight</a:t>
            </a:r>
            <a:r>
              <a:rPr sz="2200" spc="-190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A2875"/>
                </a:solidFill>
                <a:latin typeface="Verdana"/>
                <a:cs typeface="Verdana"/>
              </a:rPr>
              <a:t>division </a:t>
            </a:r>
            <a:r>
              <a:rPr sz="2200" spc="-45" dirty="0">
                <a:solidFill>
                  <a:srgbClr val="4A2875"/>
                </a:solidFill>
                <a:latin typeface="Verdana"/>
                <a:cs typeface="Verdana"/>
              </a:rPr>
              <a:t>had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4A2875"/>
                </a:solidFill>
                <a:latin typeface="Verdana"/>
                <a:cs typeface="Verdana"/>
              </a:rPr>
              <a:t>most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4A2875"/>
                </a:solidFill>
                <a:latin typeface="Verdana"/>
                <a:cs typeface="Verdana"/>
              </a:rPr>
              <a:t>bouts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(1288),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4A2875"/>
                </a:solidFill>
                <a:latin typeface="Verdana"/>
                <a:cs typeface="Verdana"/>
              </a:rPr>
              <a:t>followed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4A2875"/>
                </a:solidFill>
                <a:latin typeface="Verdana"/>
                <a:cs typeface="Verdana"/>
              </a:rPr>
              <a:t>by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 </a:t>
            </a:r>
            <a:r>
              <a:rPr sz="2200" spc="-150" dirty="0">
                <a:solidFill>
                  <a:srgbClr val="4A2875"/>
                </a:solidFill>
                <a:latin typeface="Arial Black"/>
                <a:cs typeface="Arial Black"/>
              </a:rPr>
              <a:t>Welterweight</a:t>
            </a:r>
            <a:r>
              <a:rPr sz="2200" spc="-170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2200" spc="-30" dirty="0">
                <a:solidFill>
                  <a:srgbClr val="4A2875"/>
                </a:solidFill>
                <a:latin typeface="Verdana"/>
                <a:cs typeface="Verdana"/>
              </a:rPr>
              <a:t>division</a:t>
            </a:r>
            <a:r>
              <a:rPr sz="2200" spc="-18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4A2875"/>
                </a:solidFill>
                <a:latin typeface="Verdana"/>
                <a:cs typeface="Verdana"/>
              </a:rPr>
              <a:t>(1247)</a:t>
            </a:r>
            <a:r>
              <a:rPr sz="2200" spc="-18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4A2875"/>
                </a:solidFill>
                <a:latin typeface="Verdana"/>
                <a:cs typeface="Verdana"/>
              </a:rPr>
              <a:t>and</a:t>
            </a:r>
            <a:r>
              <a:rPr sz="2200" spc="-18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 </a:t>
            </a:r>
            <a:r>
              <a:rPr sz="2200" spc="-135" dirty="0">
                <a:solidFill>
                  <a:srgbClr val="4A2875"/>
                </a:solidFill>
                <a:latin typeface="Arial Black"/>
                <a:cs typeface="Arial Black"/>
              </a:rPr>
              <a:t>Middleweight</a:t>
            </a:r>
            <a:r>
              <a:rPr sz="2200" spc="-145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2200" spc="-30" dirty="0">
                <a:solidFill>
                  <a:srgbClr val="4A2875"/>
                </a:solidFill>
                <a:latin typeface="Verdana"/>
                <a:cs typeface="Verdana"/>
              </a:rPr>
              <a:t>division</a:t>
            </a:r>
            <a:r>
              <a:rPr sz="2200" spc="-15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4A2875"/>
                </a:solidFill>
                <a:latin typeface="Verdana"/>
                <a:cs typeface="Verdana"/>
              </a:rPr>
              <a:t>(989).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16500"/>
              </a:lnSpc>
            </a:pPr>
            <a:r>
              <a:rPr sz="2200" spc="-155" dirty="0">
                <a:solidFill>
                  <a:srgbClr val="4A2875"/>
                </a:solidFill>
                <a:latin typeface="Verdana"/>
                <a:cs typeface="Verdana"/>
              </a:rPr>
              <a:t>In</a:t>
            </a:r>
            <a:r>
              <a:rPr sz="2200" spc="-204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0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4A2875"/>
                </a:solidFill>
                <a:latin typeface="Arial"/>
                <a:cs typeface="Arial"/>
              </a:rPr>
              <a:t>women’s</a:t>
            </a:r>
            <a:r>
              <a:rPr sz="2200" b="1" i="1" spc="-60" dirty="0">
                <a:solidFill>
                  <a:srgbClr val="4A2875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4A2875"/>
                </a:solidFill>
                <a:latin typeface="Arial"/>
                <a:cs typeface="Arial"/>
              </a:rPr>
              <a:t>division</a:t>
            </a:r>
            <a:r>
              <a:rPr sz="2200" spc="-15" dirty="0">
                <a:solidFill>
                  <a:srgbClr val="4A2875"/>
                </a:solidFill>
                <a:latin typeface="Verdana"/>
                <a:cs typeface="Verdana"/>
              </a:rPr>
              <a:t>,</a:t>
            </a:r>
            <a:r>
              <a:rPr sz="2200" spc="-20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0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4A2875"/>
                </a:solidFill>
                <a:latin typeface="Arial Black"/>
                <a:cs typeface="Arial Black"/>
              </a:rPr>
              <a:t>Strawweight</a:t>
            </a:r>
            <a:r>
              <a:rPr sz="2200" spc="-185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A2875"/>
                </a:solidFill>
                <a:latin typeface="Verdana"/>
                <a:cs typeface="Verdana"/>
              </a:rPr>
              <a:t>division </a:t>
            </a:r>
            <a:r>
              <a:rPr sz="2200" spc="-45" dirty="0">
                <a:solidFill>
                  <a:srgbClr val="4A2875"/>
                </a:solidFill>
                <a:latin typeface="Verdana"/>
                <a:cs typeface="Verdana"/>
              </a:rPr>
              <a:t>had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4A2875"/>
                </a:solidFill>
                <a:latin typeface="Verdana"/>
                <a:cs typeface="Verdana"/>
              </a:rPr>
              <a:t>most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4A2875"/>
                </a:solidFill>
                <a:latin typeface="Verdana"/>
                <a:cs typeface="Verdana"/>
              </a:rPr>
              <a:t>bouts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(285), </a:t>
            </a:r>
            <a:r>
              <a:rPr sz="2200" dirty="0">
                <a:solidFill>
                  <a:srgbClr val="4A2875"/>
                </a:solidFill>
                <a:latin typeface="Verdana"/>
                <a:cs typeface="Verdana"/>
              </a:rPr>
              <a:t>followed</a:t>
            </a:r>
            <a:r>
              <a:rPr sz="2200" spc="-21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4A2875"/>
                </a:solidFill>
                <a:latin typeface="Verdana"/>
                <a:cs typeface="Verdana"/>
              </a:rPr>
              <a:t>by</a:t>
            </a:r>
            <a:r>
              <a:rPr sz="2200" spc="-215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 </a:t>
            </a:r>
            <a:r>
              <a:rPr sz="2200" spc="-160" dirty="0">
                <a:solidFill>
                  <a:srgbClr val="4A2875"/>
                </a:solidFill>
                <a:latin typeface="Arial Black"/>
                <a:cs typeface="Arial Black"/>
              </a:rPr>
              <a:t>Flyweight</a:t>
            </a:r>
            <a:r>
              <a:rPr sz="2200" spc="-185" dirty="0">
                <a:solidFill>
                  <a:srgbClr val="4A2875"/>
                </a:solidFill>
                <a:latin typeface="Arial Black"/>
                <a:cs typeface="Arial Black"/>
              </a:rPr>
              <a:t> </a:t>
            </a:r>
            <a:r>
              <a:rPr sz="2200" spc="-30" dirty="0">
                <a:solidFill>
                  <a:srgbClr val="4A2875"/>
                </a:solidFill>
                <a:latin typeface="Verdana"/>
                <a:cs typeface="Verdana"/>
              </a:rPr>
              <a:t>division</a:t>
            </a:r>
            <a:r>
              <a:rPr sz="2200" spc="-204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4A2875"/>
                </a:solidFill>
                <a:latin typeface="Verdana"/>
                <a:cs typeface="Verdana"/>
              </a:rPr>
              <a:t>(212)</a:t>
            </a:r>
            <a:r>
              <a:rPr sz="2200" spc="-20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4A2875"/>
                </a:solidFill>
                <a:latin typeface="Verdana"/>
                <a:cs typeface="Verdana"/>
              </a:rPr>
              <a:t>and</a:t>
            </a:r>
            <a:r>
              <a:rPr sz="2200" spc="-204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4A2875"/>
                </a:solidFill>
                <a:latin typeface="Verdana"/>
                <a:cs typeface="Verdana"/>
              </a:rPr>
              <a:t>the</a:t>
            </a:r>
            <a:r>
              <a:rPr sz="2200" spc="-20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4A2875"/>
                </a:solidFill>
                <a:latin typeface="Arial Black"/>
                <a:cs typeface="Arial Black"/>
              </a:rPr>
              <a:t>Bantamweight </a:t>
            </a:r>
            <a:r>
              <a:rPr sz="2200" spc="-30" dirty="0">
                <a:solidFill>
                  <a:srgbClr val="4A2875"/>
                </a:solidFill>
                <a:latin typeface="Verdana"/>
                <a:cs typeface="Verdana"/>
              </a:rPr>
              <a:t>division</a:t>
            </a:r>
            <a:r>
              <a:rPr sz="2200" spc="-170" dirty="0">
                <a:solidFill>
                  <a:srgbClr val="4A2875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4A2875"/>
                </a:solidFill>
                <a:latin typeface="Verdana"/>
                <a:cs typeface="Verdana"/>
              </a:rPr>
              <a:t>(194).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R="1346835" algn="ctr">
              <a:lnSpc>
                <a:spcPct val="100000"/>
              </a:lnSpc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798"/>
            <a:ext cx="7562850" cy="9883775"/>
          </a:xfrm>
          <a:custGeom>
            <a:avLst/>
            <a:gdLst/>
            <a:ahLst/>
            <a:cxnLst/>
            <a:rect l="l" t="t" r="r" b="b"/>
            <a:pathLst>
              <a:path w="7562850" h="9883775">
                <a:moveTo>
                  <a:pt x="0" y="9883775"/>
                </a:moveTo>
                <a:lnTo>
                  <a:pt x="7562849" y="9883775"/>
                </a:lnTo>
                <a:lnTo>
                  <a:pt x="7562849" y="0"/>
                </a:lnTo>
                <a:lnTo>
                  <a:pt x="0" y="0"/>
                </a:lnTo>
                <a:lnTo>
                  <a:pt x="0" y="988377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62850" cy="812800"/>
            <a:chOff x="0" y="0"/>
            <a:chExt cx="7562850" cy="812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62850" cy="226060"/>
            </a:xfrm>
            <a:custGeom>
              <a:avLst/>
              <a:gdLst/>
              <a:ahLst/>
              <a:cxnLst/>
              <a:rect l="l" t="t" r="r" b="b"/>
              <a:pathLst>
                <a:path w="7562850" h="226060">
                  <a:moveTo>
                    <a:pt x="0" y="225754"/>
                  </a:moveTo>
                  <a:lnTo>
                    <a:pt x="7562849" y="225754"/>
                  </a:lnTo>
                  <a:lnTo>
                    <a:pt x="7562849" y="0"/>
                  </a:lnTo>
                  <a:lnTo>
                    <a:pt x="0" y="0"/>
                  </a:lnTo>
                  <a:lnTo>
                    <a:pt x="0" y="22575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754"/>
              <a:ext cx="7562850" cy="587375"/>
            </a:xfrm>
            <a:custGeom>
              <a:avLst/>
              <a:gdLst/>
              <a:ahLst/>
              <a:cxnLst/>
              <a:rect l="l" t="t" r="r" b="b"/>
              <a:pathLst>
                <a:path w="7562850" h="587375">
                  <a:moveTo>
                    <a:pt x="0" y="587044"/>
                  </a:moveTo>
                  <a:lnTo>
                    <a:pt x="0" y="0"/>
                  </a:lnTo>
                  <a:lnTo>
                    <a:pt x="7562850" y="0"/>
                  </a:lnTo>
                  <a:lnTo>
                    <a:pt x="7562850" y="587044"/>
                  </a:lnTo>
                  <a:lnTo>
                    <a:pt x="0" y="587044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3773" y="9781917"/>
            <a:ext cx="151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2607" y="299419"/>
            <a:ext cx="292036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0" dirty="0">
                <a:solidFill>
                  <a:srgbClr val="FFFFFF"/>
                </a:solidFill>
                <a:latin typeface="Trebuchet MS"/>
                <a:cs typeface="Trebuchet MS"/>
              </a:rPr>
              <a:t>Overturned</a:t>
            </a: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20" dirty="0">
                <a:solidFill>
                  <a:srgbClr val="FFFFFF"/>
                </a:solidFill>
                <a:latin typeface="Trebuchet MS"/>
                <a:cs typeface="Trebuchet MS"/>
              </a:rPr>
              <a:t>CNC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299" y="1426952"/>
            <a:ext cx="3386454" cy="430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63294">
              <a:lnSpc>
                <a:spcPct val="115700"/>
              </a:lnSpc>
              <a:spcBef>
                <a:spcPts val="95"/>
              </a:spcBef>
            </a:pPr>
            <a:r>
              <a:rPr sz="2550" b="1" spc="265" dirty="0">
                <a:solidFill>
                  <a:srgbClr val="4A2875"/>
                </a:solidFill>
                <a:latin typeface="Trebuchet MS"/>
                <a:cs typeface="Trebuchet MS"/>
              </a:rPr>
              <a:t>OVERTURNED </a:t>
            </a:r>
            <a:r>
              <a:rPr sz="2550" b="1" spc="254" dirty="0">
                <a:solidFill>
                  <a:srgbClr val="4A2875"/>
                </a:solidFill>
                <a:latin typeface="Trebuchet MS"/>
                <a:cs typeface="Trebuchet MS"/>
              </a:rPr>
              <a:t>BOUTS</a:t>
            </a:r>
            <a:endParaRPr sz="2550">
              <a:latin typeface="Trebuchet MS"/>
              <a:cs typeface="Trebuchet MS"/>
            </a:endParaRPr>
          </a:p>
          <a:p>
            <a:pPr marL="262255">
              <a:lnSpc>
                <a:spcPct val="100000"/>
              </a:lnSpc>
              <a:spcBef>
                <a:spcPts val="1764"/>
              </a:spcBef>
            </a:pPr>
            <a:r>
              <a:rPr sz="1800" i="1" spc="65" dirty="0">
                <a:solidFill>
                  <a:srgbClr val="4A2875"/>
                </a:solidFill>
                <a:latin typeface="Trebuchet MS"/>
                <a:cs typeface="Trebuchet MS"/>
              </a:rPr>
              <a:t>Welterweight:</a:t>
            </a:r>
            <a:r>
              <a:rPr sz="1800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232410">
              <a:lnSpc>
                <a:spcPct val="100000"/>
              </a:lnSpc>
              <a:spcBef>
                <a:spcPts val="575"/>
              </a:spcBef>
            </a:pPr>
            <a:r>
              <a:rPr sz="1800" i="1" spc="95" dirty="0">
                <a:solidFill>
                  <a:srgbClr val="4A2875"/>
                </a:solidFill>
                <a:latin typeface="Trebuchet MS"/>
                <a:cs typeface="Trebuchet MS"/>
              </a:rPr>
              <a:t>Light</a:t>
            </a:r>
            <a:r>
              <a:rPr sz="1800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85" dirty="0">
                <a:solidFill>
                  <a:srgbClr val="4A2875"/>
                </a:solidFill>
                <a:latin typeface="Trebuchet MS"/>
                <a:cs typeface="Trebuchet MS"/>
              </a:rPr>
              <a:t>Heavyweight:</a:t>
            </a:r>
            <a:r>
              <a:rPr sz="1800" i="1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232410">
              <a:lnSpc>
                <a:spcPct val="100000"/>
              </a:lnSpc>
              <a:spcBef>
                <a:spcPts val="575"/>
              </a:spcBef>
            </a:pPr>
            <a:r>
              <a:rPr sz="1800" i="1" spc="11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1800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95" dirty="0">
                <a:solidFill>
                  <a:srgbClr val="4A2875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226060">
              <a:lnSpc>
                <a:spcPct val="100000"/>
              </a:lnSpc>
              <a:spcBef>
                <a:spcPts val="735"/>
              </a:spcBef>
            </a:pPr>
            <a:r>
              <a:rPr sz="1800" i="1" spc="11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r>
              <a:rPr sz="1800" i="1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95" dirty="0">
                <a:solidFill>
                  <a:srgbClr val="4A2875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226060">
              <a:lnSpc>
                <a:spcPct val="100000"/>
              </a:lnSpc>
              <a:spcBef>
                <a:spcPts val="575"/>
              </a:spcBef>
            </a:pPr>
            <a:r>
              <a:rPr sz="1800" i="1" spc="95" dirty="0">
                <a:solidFill>
                  <a:srgbClr val="4A2875"/>
                </a:solidFill>
                <a:latin typeface="Trebuchet MS"/>
                <a:cs typeface="Trebuchet MS"/>
              </a:rPr>
              <a:t>Lightweight</a:t>
            </a:r>
            <a:r>
              <a:rPr sz="1800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800" i="1" spc="90" dirty="0">
                <a:solidFill>
                  <a:srgbClr val="4A2875"/>
                </a:solidFill>
                <a:latin typeface="Trebuchet MS"/>
                <a:cs typeface="Trebuchet MS"/>
              </a:rPr>
              <a:t>Middleweight</a:t>
            </a:r>
            <a:r>
              <a:rPr sz="18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226060">
              <a:lnSpc>
                <a:spcPct val="100000"/>
              </a:lnSpc>
              <a:spcBef>
                <a:spcPts val="735"/>
              </a:spcBef>
            </a:pPr>
            <a:r>
              <a:rPr sz="1800" i="1" spc="90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r>
              <a:rPr sz="18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4A2875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226060">
              <a:lnSpc>
                <a:spcPct val="100000"/>
              </a:lnSpc>
              <a:spcBef>
                <a:spcPts val="735"/>
              </a:spcBef>
            </a:pPr>
            <a:r>
              <a:rPr sz="1800" i="1" spc="95" dirty="0">
                <a:solidFill>
                  <a:srgbClr val="4A2875"/>
                </a:solidFill>
                <a:latin typeface="Trebuchet MS"/>
                <a:cs typeface="Trebuchet MS"/>
              </a:rPr>
              <a:t>Flyweight</a:t>
            </a:r>
            <a:r>
              <a:rPr sz="1800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4A2875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226060">
              <a:lnSpc>
                <a:spcPct val="100000"/>
              </a:lnSpc>
              <a:spcBef>
                <a:spcPts val="735"/>
              </a:spcBef>
            </a:pPr>
            <a:r>
              <a:rPr sz="1800" i="1" spc="140" dirty="0">
                <a:solidFill>
                  <a:srgbClr val="4A2875"/>
                </a:solidFill>
                <a:latin typeface="Trebuchet MS"/>
                <a:cs typeface="Trebuchet MS"/>
              </a:rPr>
              <a:t>Women’s</a:t>
            </a:r>
            <a:r>
              <a:rPr sz="1800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11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1800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800" i="1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4A2875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7889" y="1423069"/>
            <a:ext cx="289369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700" spc="250" dirty="0">
                <a:latin typeface="Trebuchet MS"/>
                <a:cs typeface="Trebuchet MS"/>
              </a:rPr>
              <a:t>BOUTS </a:t>
            </a:r>
            <a:r>
              <a:rPr sz="2700" spc="295" dirty="0">
                <a:latin typeface="Trebuchet MS"/>
                <a:cs typeface="Trebuchet MS"/>
              </a:rPr>
              <a:t>RENDERED</a:t>
            </a:r>
            <a:r>
              <a:rPr sz="2700" spc="25" dirty="0">
                <a:latin typeface="Trebuchet MS"/>
                <a:cs typeface="Trebuchet MS"/>
              </a:rPr>
              <a:t> </a:t>
            </a:r>
            <a:r>
              <a:rPr sz="2700" spc="295" dirty="0">
                <a:latin typeface="Trebuchet MS"/>
                <a:cs typeface="Trebuchet MS"/>
              </a:rPr>
              <a:t>CNC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714" y="2524719"/>
            <a:ext cx="2720340" cy="2640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685"/>
              </a:spcBef>
            </a:pPr>
            <a:r>
              <a:rPr sz="1900" i="1" spc="60" dirty="0">
                <a:solidFill>
                  <a:srgbClr val="4A2875"/>
                </a:solidFill>
                <a:latin typeface="Trebuchet MS"/>
                <a:cs typeface="Trebuchet MS"/>
              </a:rPr>
              <a:t>Lightweight:</a:t>
            </a:r>
            <a:r>
              <a:rPr sz="1900" i="1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-50" dirty="0">
                <a:solidFill>
                  <a:srgbClr val="4A2875"/>
                </a:solidFill>
                <a:latin typeface="Trebuchet MS"/>
                <a:cs typeface="Trebuchet MS"/>
              </a:rPr>
              <a:t>7</a:t>
            </a:r>
            <a:endParaRPr sz="1900">
              <a:latin typeface="Trebuchet MS"/>
              <a:cs typeface="Trebuchet MS"/>
            </a:endParaRPr>
          </a:p>
          <a:p>
            <a:pPr marL="99695">
              <a:lnSpc>
                <a:spcPct val="100000"/>
              </a:lnSpc>
              <a:spcBef>
                <a:spcPts val="590"/>
              </a:spcBef>
            </a:pPr>
            <a:r>
              <a:rPr sz="1900" i="1" spc="11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1900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900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-50" dirty="0">
                <a:solidFill>
                  <a:srgbClr val="4A2875"/>
                </a:solidFill>
                <a:latin typeface="Trebuchet MS"/>
                <a:cs typeface="Trebuchet MS"/>
              </a:rPr>
              <a:t>5</a:t>
            </a:r>
            <a:endParaRPr sz="1900">
              <a:latin typeface="Trebuchet MS"/>
              <a:cs typeface="Trebuchet MS"/>
            </a:endParaRPr>
          </a:p>
          <a:p>
            <a:pPr marL="99695">
              <a:lnSpc>
                <a:spcPct val="100000"/>
              </a:lnSpc>
              <a:spcBef>
                <a:spcPts val="585"/>
              </a:spcBef>
            </a:pPr>
            <a:r>
              <a:rPr sz="1900" i="1" spc="90" dirty="0">
                <a:solidFill>
                  <a:srgbClr val="4A2875"/>
                </a:solidFill>
                <a:latin typeface="Trebuchet MS"/>
                <a:cs typeface="Trebuchet MS"/>
              </a:rPr>
              <a:t>Light</a:t>
            </a:r>
            <a:r>
              <a:rPr sz="19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11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r>
              <a:rPr sz="19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9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-50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00" i="1" spc="80" dirty="0">
                <a:solidFill>
                  <a:srgbClr val="4A2875"/>
                </a:solidFill>
                <a:latin typeface="Trebuchet MS"/>
                <a:cs typeface="Trebuchet MS"/>
              </a:rPr>
              <a:t>Middleweight</a:t>
            </a:r>
            <a:r>
              <a:rPr sz="1900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900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-50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900" i="1" spc="80" dirty="0">
                <a:solidFill>
                  <a:srgbClr val="4A2875"/>
                </a:solidFill>
                <a:latin typeface="Trebuchet MS"/>
                <a:cs typeface="Trebuchet MS"/>
              </a:rPr>
              <a:t>Featherweight</a:t>
            </a:r>
            <a:r>
              <a:rPr sz="1900" i="1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900" i="1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-50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00" i="1" spc="80" dirty="0">
                <a:solidFill>
                  <a:srgbClr val="4A2875"/>
                </a:solidFill>
                <a:latin typeface="Trebuchet MS"/>
                <a:cs typeface="Trebuchet MS"/>
              </a:rPr>
              <a:t>Heavyweight:</a:t>
            </a:r>
            <a:r>
              <a:rPr sz="1900" i="1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2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900" i="1" spc="80" dirty="0">
                <a:solidFill>
                  <a:srgbClr val="4A2875"/>
                </a:solidFill>
                <a:latin typeface="Trebuchet MS"/>
                <a:cs typeface="Trebuchet MS"/>
              </a:rPr>
              <a:t>Welterweight</a:t>
            </a:r>
            <a:r>
              <a:rPr sz="1900" i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-22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900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2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9796" y="6157175"/>
            <a:ext cx="6416040" cy="0"/>
          </a:xfrm>
          <a:custGeom>
            <a:avLst/>
            <a:gdLst/>
            <a:ahLst/>
            <a:cxnLst/>
            <a:rect l="l" t="t" r="r" b="b"/>
            <a:pathLst>
              <a:path w="6416040">
                <a:moveTo>
                  <a:pt x="0" y="0"/>
                </a:moveTo>
                <a:lnTo>
                  <a:pt x="6415601" y="0"/>
                </a:lnTo>
              </a:path>
            </a:pathLst>
          </a:custGeom>
          <a:ln w="9524">
            <a:solidFill>
              <a:srgbClr val="4A2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4314" y="7062996"/>
            <a:ext cx="6677659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  <a:tabLst>
                <a:tab pos="696595" algn="l"/>
              </a:tabLst>
            </a:pPr>
            <a:r>
              <a:rPr sz="2200" spc="9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2200" spc="130" dirty="0">
                <a:solidFill>
                  <a:srgbClr val="4A2875"/>
                </a:solidFill>
                <a:latin typeface="Trebuchet MS"/>
                <a:cs typeface="Trebuchet MS"/>
              </a:rPr>
              <a:t>bantamweight</a:t>
            </a:r>
            <a:r>
              <a:rPr sz="22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4A2875"/>
                </a:solidFill>
                <a:latin typeface="Trebuchet MS"/>
                <a:cs typeface="Trebuchet MS"/>
              </a:rPr>
              <a:t>division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4A2875"/>
                </a:solidFill>
                <a:latin typeface="Trebuchet MS"/>
                <a:cs typeface="Trebuchet MS"/>
              </a:rPr>
              <a:t>had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4A2875"/>
                </a:solidFill>
                <a:latin typeface="Trebuchet MS"/>
                <a:cs typeface="Trebuchet MS"/>
              </a:rPr>
              <a:t>most </a:t>
            </a:r>
            <a:r>
              <a:rPr sz="2200" spc="160" dirty="0">
                <a:solidFill>
                  <a:srgbClr val="4A2875"/>
                </a:solidFill>
                <a:latin typeface="Trebuchet MS"/>
                <a:cs typeface="Trebuchet MS"/>
              </a:rPr>
              <a:t>bouts</a:t>
            </a:r>
            <a:r>
              <a:rPr sz="22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overturned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srgbClr val="4A2875"/>
                </a:solidFill>
                <a:latin typeface="Trebuchet MS"/>
                <a:cs typeface="Trebuchet MS"/>
              </a:rPr>
              <a:t>or</a:t>
            </a:r>
            <a:r>
              <a:rPr sz="22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4A2875"/>
                </a:solidFill>
                <a:latin typeface="Trebuchet MS"/>
                <a:cs typeface="Trebuchet MS"/>
              </a:rPr>
              <a:t>rendered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4A2875"/>
                </a:solidFill>
                <a:latin typeface="Trebuchet MS"/>
                <a:cs typeface="Trebuchet MS"/>
              </a:rPr>
              <a:t>CNC,</a:t>
            </a:r>
            <a:r>
              <a:rPr sz="220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4A2875"/>
                </a:solidFill>
                <a:latin typeface="Trebuchet MS"/>
                <a:cs typeface="Trebuchet MS"/>
              </a:rPr>
              <a:t>followed</a:t>
            </a:r>
            <a:r>
              <a:rPr sz="22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4A2875"/>
                </a:solidFill>
                <a:latin typeface="Trebuchet MS"/>
                <a:cs typeface="Trebuchet MS"/>
              </a:rPr>
              <a:t>by </a:t>
            </a:r>
            <a:r>
              <a:rPr sz="2200" spc="7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2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4A2875"/>
                </a:solidFill>
                <a:latin typeface="Trebuchet MS"/>
                <a:cs typeface="Trebuchet MS"/>
              </a:rPr>
              <a:t>lightweight</a:t>
            </a:r>
            <a:r>
              <a:rPr sz="22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4A2875"/>
                </a:solidFill>
                <a:latin typeface="Trebuchet MS"/>
                <a:cs typeface="Trebuchet MS"/>
              </a:rPr>
              <a:t>division.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1539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4017" y="1126157"/>
          <a:ext cx="6409688" cy="942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Year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650" b="1" spc="-1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Knockouts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156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650" b="1" spc="-1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Submissions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156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650" b="1" spc="-1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Decisions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156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1994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spc="4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NA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1995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1996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1997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1998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1999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5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39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47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62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000" b="1" spc="-25" dirty="0">
                          <a:latin typeface="Tahoma"/>
                          <a:cs typeface="Tahoma"/>
                        </a:rPr>
                        <a:t>26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7562850" cy="956310"/>
          </a:xfrm>
          <a:custGeom>
            <a:avLst/>
            <a:gdLst/>
            <a:ahLst/>
            <a:cxnLst/>
            <a:rect l="l" t="t" r="r" b="b"/>
            <a:pathLst>
              <a:path w="7562850" h="956310">
                <a:moveTo>
                  <a:pt x="7562849" y="955918"/>
                </a:moveTo>
                <a:lnTo>
                  <a:pt x="0" y="955918"/>
                </a:lnTo>
                <a:lnTo>
                  <a:pt x="0" y="0"/>
                </a:lnTo>
                <a:lnTo>
                  <a:pt x="7562849" y="0"/>
                </a:lnTo>
                <a:lnTo>
                  <a:pt x="7562849" y="955918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3829" y="167253"/>
            <a:ext cx="3180080" cy="577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360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1897" y="602466"/>
          <a:ext cx="5266055" cy="976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64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2009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46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69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ct val="100000"/>
                        </a:lnSpc>
                      </a:pPr>
                      <a:r>
                        <a:rPr sz="12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124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55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147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105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130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67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179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247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221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248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146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224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229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2019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153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277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2020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139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82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226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2021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171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73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256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2022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171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98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2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239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140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-10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2023*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3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-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Tahoma"/>
                          <a:cs typeface="Tahoma"/>
                        </a:rPr>
                        <a:t>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3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-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350" b="1" spc="35" dirty="0">
                          <a:solidFill>
                            <a:srgbClr val="4A2875"/>
                          </a:solidFill>
                          <a:latin typeface="Tahoma"/>
                          <a:cs typeface="Tahoma"/>
                        </a:rPr>
                        <a:t>-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18028"/>
            <a:ext cx="7562850" cy="4779010"/>
          </a:xfrm>
          <a:custGeom>
            <a:avLst/>
            <a:gdLst/>
            <a:ahLst/>
            <a:cxnLst/>
            <a:rect l="l" t="t" r="r" b="b"/>
            <a:pathLst>
              <a:path w="7562850" h="4779009">
                <a:moveTo>
                  <a:pt x="0" y="4778545"/>
                </a:moveTo>
                <a:lnTo>
                  <a:pt x="7562849" y="4778545"/>
                </a:lnTo>
                <a:lnTo>
                  <a:pt x="7562849" y="0"/>
                </a:lnTo>
                <a:lnTo>
                  <a:pt x="0" y="0"/>
                </a:lnTo>
                <a:lnTo>
                  <a:pt x="0" y="477854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2414"/>
            <a:ext cx="7562850" cy="4034154"/>
          </a:xfrm>
          <a:custGeom>
            <a:avLst/>
            <a:gdLst/>
            <a:ahLst/>
            <a:cxnLst/>
            <a:rect l="l" t="t" r="r" b="b"/>
            <a:pathLst>
              <a:path w="7562850" h="4034154">
                <a:moveTo>
                  <a:pt x="0" y="4033888"/>
                </a:moveTo>
                <a:lnTo>
                  <a:pt x="7562849" y="4033888"/>
                </a:lnTo>
                <a:lnTo>
                  <a:pt x="7562849" y="0"/>
                </a:lnTo>
                <a:lnTo>
                  <a:pt x="0" y="0"/>
                </a:lnTo>
                <a:lnTo>
                  <a:pt x="0" y="4033888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592" y="10233005"/>
            <a:ext cx="2949575" cy="9525"/>
          </a:xfrm>
          <a:custGeom>
            <a:avLst/>
            <a:gdLst/>
            <a:ahLst/>
            <a:cxnLst/>
            <a:rect l="l" t="t" r="r" b="b"/>
            <a:pathLst>
              <a:path w="2949575" h="9525">
                <a:moveTo>
                  <a:pt x="0" y="0"/>
                </a:moveTo>
                <a:lnTo>
                  <a:pt x="2949424" y="9524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516" y="1119212"/>
            <a:ext cx="6229349" cy="36956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0"/>
            <a:ext cx="7562850" cy="922655"/>
          </a:xfrm>
          <a:custGeom>
            <a:avLst/>
            <a:gdLst/>
            <a:ahLst/>
            <a:cxnLst/>
            <a:rect l="l" t="t" r="r" b="b"/>
            <a:pathLst>
              <a:path w="7562850" h="922655">
                <a:moveTo>
                  <a:pt x="7562849" y="922415"/>
                </a:moveTo>
                <a:lnTo>
                  <a:pt x="0" y="922415"/>
                </a:lnTo>
                <a:lnTo>
                  <a:pt x="0" y="0"/>
                </a:lnTo>
                <a:lnTo>
                  <a:pt x="7562849" y="0"/>
                </a:lnTo>
                <a:lnTo>
                  <a:pt x="7562849" y="922415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363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15"/>
              </a:spcBef>
            </a:pPr>
            <a:r>
              <a:rPr sz="2400" b="0" spc="110" dirty="0">
                <a:solidFill>
                  <a:srgbClr val="FFFFFF"/>
                </a:solidFill>
                <a:latin typeface="Trebuchet MS"/>
                <a:cs typeface="Trebuchet MS"/>
              </a:rPr>
              <a:t>Significant</a:t>
            </a:r>
            <a:r>
              <a:rPr sz="2400" b="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95" dirty="0">
                <a:solidFill>
                  <a:srgbClr val="FFFFFF"/>
                </a:solidFill>
                <a:latin typeface="Trebuchet MS"/>
                <a:cs typeface="Trebuchet MS"/>
              </a:rPr>
              <a:t>strikes</a:t>
            </a:r>
            <a:r>
              <a:rPr sz="2400" b="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5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b="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b="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120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956303"/>
            <a:ext cx="7720330" cy="962025"/>
          </a:xfrm>
          <a:custGeom>
            <a:avLst/>
            <a:gdLst/>
            <a:ahLst/>
            <a:cxnLst/>
            <a:rect l="l" t="t" r="r" b="b"/>
            <a:pathLst>
              <a:path w="7720330" h="962025">
                <a:moveTo>
                  <a:pt x="7720097" y="961725"/>
                </a:moveTo>
                <a:lnTo>
                  <a:pt x="0" y="961725"/>
                </a:lnTo>
                <a:lnTo>
                  <a:pt x="0" y="0"/>
                </a:lnTo>
                <a:lnTo>
                  <a:pt x="7720097" y="0"/>
                </a:lnTo>
                <a:lnTo>
                  <a:pt x="7720097" y="961725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3978" y="5250709"/>
            <a:ext cx="534987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Takedown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attempts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39" y="6030226"/>
            <a:ext cx="6810374" cy="40671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67889" y="10218472"/>
            <a:ext cx="16421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4557" y="10284651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28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72226"/>
            <a:ext cx="7562850" cy="4424680"/>
          </a:xfrm>
          <a:custGeom>
            <a:avLst/>
            <a:gdLst/>
            <a:ahLst/>
            <a:cxnLst/>
            <a:rect l="l" t="t" r="r" b="b"/>
            <a:pathLst>
              <a:path w="7562850" h="4424680">
                <a:moveTo>
                  <a:pt x="0" y="4424347"/>
                </a:moveTo>
                <a:lnTo>
                  <a:pt x="7562849" y="4424347"/>
                </a:lnTo>
                <a:lnTo>
                  <a:pt x="7562849" y="0"/>
                </a:lnTo>
                <a:lnTo>
                  <a:pt x="0" y="0"/>
                </a:lnTo>
                <a:lnTo>
                  <a:pt x="0" y="4424347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2414"/>
            <a:ext cx="7562850" cy="4064000"/>
          </a:xfrm>
          <a:custGeom>
            <a:avLst/>
            <a:gdLst/>
            <a:ahLst/>
            <a:cxnLst/>
            <a:rect l="l" t="t" r="r" b="b"/>
            <a:pathLst>
              <a:path w="7562850" h="4064000">
                <a:moveTo>
                  <a:pt x="0" y="4063884"/>
                </a:moveTo>
                <a:lnTo>
                  <a:pt x="7562849" y="4063884"/>
                </a:lnTo>
                <a:lnTo>
                  <a:pt x="7562849" y="0"/>
                </a:lnTo>
                <a:lnTo>
                  <a:pt x="0" y="0"/>
                </a:lnTo>
                <a:lnTo>
                  <a:pt x="0" y="406388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592" y="10233005"/>
            <a:ext cx="2949575" cy="9525"/>
          </a:xfrm>
          <a:custGeom>
            <a:avLst/>
            <a:gdLst/>
            <a:ahLst/>
            <a:cxnLst/>
            <a:rect l="l" t="t" r="r" b="b"/>
            <a:pathLst>
              <a:path w="2949575" h="9525">
                <a:moveTo>
                  <a:pt x="0" y="0"/>
                </a:moveTo>
                <a:lnTo>
                  <a:pt x="2949424" y="9524"/>
                </a:lnTo>
              </a:path>
            </a:pathLst>
          </a:custGeom>
          <a:ln w="9524">
            <a:solidFill>
              <a:srgbClr val="C4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562850" cy="922655"/>
          </a:xfrm>
          <a:custGeom>
            <a:avLst/>
            <a:gdLst/>
            <a:ahLst/>
            <a:cxnLst/>
            <a:rect l="l" t="t" r="r" b="b"/>
            <a:pathLst>
              <a:path w="7562850" h="922655">
                <a:moveTo>
                  <a:pt x="7562849" y="922415"/>
                </a:moveTo>
                <a:lnTo>
                  <a:pt x="0" y="922415"/>
                </a:lnTo>
                <a:lnTo>
                  <a:pt x="0" y="0"/>
                </a:lnTo>
                <a:lnTo>
                  <a:pt x="7562849" y="0"/>
                </a:lnTo>
                <a:lnTo>
                  <a:pt x="7562849" y="922415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365" y="255096"/>
            <a:ext cx="549846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attempts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4986299"/>
            <a:ext cx="7560309" cy="1286510"/>
          </a:xfrm>
          <a:prstGeom prst="rect">
            <a:avLst/>
          </a:prstGeom>
          <a:solidFill>
            <a:srgbClr val="4A2875"/>
          </a:solidFill>
        </p:spPr>
        <p:txBody>
          <a:bodyPr vert="horz" wrap="square" lIns="0" tIns="28575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2250"/>
              </a:spcBef>
            </a:pPr>
            <a:r>
              <a:rPr sz="2200" spc="9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fights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Trebuchet MS"/>
                <a:cs typeface="Trebuchet MS"/>
              </a:rPr>
              <a:t>weight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985" y="6383087"/>
            <a:ext cx="6981824" cy="399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28" y="1068926"/>
            <a:ext cx="6476999" cy="38290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67299" y="10347282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29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67299" y="10149261"/>
            <a:ext cx="11683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0042" y="8898108"/>
            <a:ext cx="3606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85" dirty="0">
                <a:latin typeface="Arial MT"/>
                <a:cs typeface="Arial MT"/>
              </a:rPr>
              <a:t>Sk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23" y="956489"/>
            <a:ext cx="5853430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4265" algn="l"/>
                <a:tab pos="5840095" algn="l"/>
              </a:tabLst>
            </a:pPr>
            <a:r>
              <a:rPr sz="5350" b="0" u="sng" dirty="0">
                <a:uFill>
                  <a:solidFill>
                    <a:srgbClr val="4A2875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350" u="sng" spc="-645" dirty="0">
                <a:uFill>
                  <a:solidFill>
                    <a:srgbClr val="4A2875"/>
                  </a:solidFill>
                </a:uFill>
              </a:rPr>
              <a:t>I</a:t>
            </a:r>
            <a:r>
              <a:rPr sz="5350" u="sng" spc="-490" dirty="0">
                <a:uFill>
                  <a:solidFill>
                    <a:srgbClr val="4A2875"/>
                  </a:solidFill>
                </a:uFill>
              </a:rPr>
              <a:t>n</a:t>
            </a:r>
            <a:r>
              <a:rPr sz="5350" u="sng" spc="-505" dirty="0">
                <a:uFill>
                  <a:solidFill>
                    <a:srgbClr val="4A2875"/>
                  </a:solidFill>
                </a:uFill>
              </a:rPr>
              <a:t>t</a:t>
            </a:r>
            <a:r>
              <a:rPr sz="5350" u="sng" spc="-530" dirty="0">
                <a:uFill>
                  <a:solidFill>
                    <a:srgbClr val="4A2875"/>
                  </a:solidFill>
                </a:uFill>
              </a:rPr>
              <a:t>r</a:t>
            </a:r>
            <a:r>
              <a:rPr sz="5350" u="sng" spc="-480" dirty="0">
                <a:uFill>
                  <a:solidFill>
                    <a:srgbClr val="4A2875"/>
                  </a:solidFill>
                </a:uFill>
              </a:rPr>
              <a:t>o</a:t>
            </a:r>
            <a:r>
              <a:rPr sz="5350" u="sng" spc="-470" dirty="0">
                <a:uFill>
                  <a:solidFill>
                    <a:srgbClr val="4A2875"/>
                  </a:solidFill>
                </a:uFill>
              </a:rPr>
              <a:t>d</a:t>
            </a:r>
            <a:r>
              <a:rPr sz="5350" u="sng" spc="-490" dirty="0">
                <a:uFill>
                  <a:solidFill>
                    <a:srgbClr val="4A2875"/>
                  </a:solidFill>
                </a:uFill>
              </a:rPr>
              <a:t>u</a:t>
            </a:r>
            <a:r>
              <a:rPr sz="5350" u="sng" spc="-450" dirty="0">
                <a:uFill>
                  <a:solidFill>
                    <a:srgbClr val="4A2875"/>
                  </a:solidFill>
                </a:uFill>
              </a:rPr>
              <a:t>c</a:t>
            </a:r>
            <a:r>
              <a:rPr sz="5350" u="sng" spc="-505" dirty="0">
                <a:uFill>
                  <a:solidFill>
                    <a:srgbClr val="4A2875"/>
                  </a:solidFill>
                </a:uFill>
              </a:rPr>
              <a:t>t</a:t>
            </a:r>
            <a:r>
              <a:rPr sz="5350" u="sng" spc="-495" dirty="0">
                <a:uFill>
                  <a:solidFill>
                    <a:srgbClr val="4A2875"/>
                  </a:solidFill>
                </a:uFill>
              </a:rPr>
              <a:t>i</a:t>
            </a:r>
            <a:r>
              <a:rPr sz="5350" u="sng" spc="-480" dirty="0">
                <a:uFill>
                  <a:solidFill>
                    <a:srgbClr val="4A2875"/>
                  </a:solidFill>
                </a:uFill>
              </a:rPr>
              <a:t>o</a:t>
            </a:r>
            <a:r>
              <a:rPr sz="5350" u="sng" spc="-130" dirty="0">
                <a:uFill>
                  <a:solidFill>
                    <a:srgbClr val="4A2875"/>
                  </a:solidFill>
                </a:uFill>
              </a:rPr>
              <a:t>n</a:t>
            </a:r>
            <a:r>
              <a:rPr sz="5350" u="sng" dirty="0">
                <a:uFill>
                  <a:solidFill>
                    <a:srgbClr val="4A2875"/>
                  </a:solidFill>
                </a:uFill>
              </a:rPr>
              <a:t>	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294" y="2478594"/>
            <a:ext cx="6351905" cy="578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23400"/>
              </a:lnSpc>
              <a:spcBef>
                <a:spcPts val="100"/>
              </a:spcBef>
            </a:pPr>
            <a:r>
              <a:rPr sz="1700" spc="-50" dirty="0">
                <a:solidFill>
                  <a:srgbClr val="535353"/>
                </a:solidFill>
                <a:latin typeface="Tahoma"/>
                <a:cs typeface="Tahoma"/>
              </a:rPr>
              <a:t>This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project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is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535353"/>
                </a:solidFill>
                <a:latin typeface="Tahoma"/>
                <a:cs typeface="Tahoma"/>
              </a:rPr>
              <a:t>my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first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attempt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at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data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storytelling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285" dirty="0">
                <a:solidFill>
                  <a:srgbClr val="535353"/>
                </a:solidFill>
                <a:latin typeface="Tahoma"/>
                <a:cs typeface="Tahoma"/>
              </a:rPr>
              <a:t>/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data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analysis.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As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someone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who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is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35353"/>
                </a:solidFill>
                <a:latin typeface="Tahoma"/>
                <a:cs typeface="Tahoma"/>
              </a:rPr>
              <a:t>big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535353"/>
                </a:solidFill>
                <a:latin typeface="Tahoma"/>
                <a:cs typeface="Tahoma"/>
              </a:rPr>
              <a:t>fan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of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mixed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martial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arts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as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sport,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find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intriguing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to</a:t>
            </a:r>
            <a:r>
              <a:rPr sz="1700" spc="-7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examine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the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underlying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data.</a:t>
            </a:r>
            <a:r>
              <a:rPr sz="1700" spc="-7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For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readers </a:t>
            </a:r>
            <a:r>
              <a:rPr sz="1700" spc="-30" dirty="0">
                <a:solidFill>
                  <a:srgbClr val="535353"/>
                </a:solidFill>
                <a:latin typeface="Tahoma"/>
                <a:cs typeface="Tahoma"/>
              </a:rPr>
              <a:t>unfamiliar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with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the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535353"/>
                </a:solidFill>
                <a:latin typeface="Tahoma"/>
                <a:cs typeface="Tahoma"/>
              </a:rPr>
              <a:t>UFC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and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mixed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martial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arts,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have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included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an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introduction.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700">
              <a:latin typeface="Tahoma"/>
              <a:cs typeface="Tahoma"/>
            </a:endParaRPr>
          </a:p>
          <a:p>
            <a:pPr marL="12700" marR="138430">
              <a:lnSpc>
                <a:spcPct val="123400"/>
              </a:lnSpc>
              <a:spcBef>
                <a:spcPts val="5"/>
              </a:spcBef>
            </a:pPr>
            <a:r>
              <a:rPr sz="1700" spc="-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he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dataset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contains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information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about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events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and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individual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bouts,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since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35353"/>
                </a:solidFill>
                <a:latin typeface="Tahoma"/>
                <a:cs typeface="Tahoma"/>
              </a:rPr>
              <a:t>do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not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have </a:t>
            </a:r>
            <a:r>
              <a:rPr sz="1700" spc="-45" dirty="0">
                <a:solidFill>
                  <a:srgbClr val="535353"/>
                </a:solidFill>
                <a:latin typeface="Tahoma"/>
                <a:cs typeface="Tahoma"/>
              </a:rPr>
              <a:t>any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scientific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or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business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objectives,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535353"/>
                </a:solidFill>
                <a:latin typeface="Tahoma"/>
                <a:cs typeface="Tahoma"/>
              </a:rPr>
              <a:t>I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have</a:t>
            </a:r>
            <a:r>
              <a:rPr sz="1700" spc="-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explored</a:t>
            </a:r>
            <a:r>
              <a:rPr sz="1700" spc="-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this</a:t>
            </a:r>
            <a:r>
              <a:rPr sz="1700" spc="-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dataset</a:t>
            </a:r>
            <a:r>
              <a:rPr sz="1700" spc="-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based</a:t>
            </a:r>
            <a:r>
              <a:rPr sz="1700" spc="-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on</a:t>
            </a:r>
            <a:r>
              <a:rPr sz="1700" spc="-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questions</a:t>
            </a:r>
            <a:r>
              <a:rPr sz="1700" spc="-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that</a:t>
            </a:r>
            <a:r>
              <a:rPr sz="1700" spc="-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35353"/>
                </a:solidFill>
                <a:latin typeface="Tahoma"/>
                <a:cs typeface="Tahoma"/>
              </a:rPr>
              <a:t>popped</a:t>
            </a:r>
            <a:r>
              <a:rPr sz="1700" spc="-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up</a:t>
            </a:r>
            <a:r>
              <a:rPr sz="1700" spc="-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in </a:t>
            </a:r>
            <a:r>
              <a:rPr sz="1700" spc="-95" dirty="0">
                <a:solidFill>
                  <a:srgbClr val="535353"/>
                </a:solidFill>
                <a:latin typeface="Tahoma"/>
                <a:cs typeface="Tahoma"/>
              </a:rPr>
              <a:t>my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mind,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and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ones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thought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would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35353"/>
                </a:solidFill>
                <a:latin typeface="Tahoma"/>
                <a:cs typeface="Tahoma"/>
              </a:rPr>
              <a:t>be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interesting.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23400"/>
              </a:lnSpc>
            </a:pPr>
            <a:r>
              <a:rPr sz="1700" spc="-50" dirty="0">
                <a:solidFill>
                  <a:srgbClr val="535353"/>
                </a:solidFill>
                <a:latin typeface="Tahoma"/>
                <a:cs typeface="Tahoma"/>
              </a:rPr>
              <a:t>This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is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reflected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in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the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questions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535353"/>
                </a:solidFill>
                <a:latin typeface="Tahoma"/>
                <a:cs typeface="Tahoma"/>
              </a:rPr>
              <a:t>am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answering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and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the</a:t>
            </a:r>
            <a:r>
              <a:rPr sz="1700" spc="-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535353"/>
                </a:solidFill>
                <a:latin typeface="Tahoma"/>
                <a:cs typeface="Tahoma"/>
              </a:rPr>
              <a:t>nature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of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the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facts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have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produced</a:t>
            </a:r>
            <a:r>
              <a:rPr sz="1700" spc="-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in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this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report,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some</a:t>
            </a:r>
            <a:r>
              <a:rPr sz="1700" spc="-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of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which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may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already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35353"/>
                </a:solidFill>
                <a:latin typeface="Tahoma"/>
                <a:cs typeface="Tahoma"/>
              </a:rPr>
              <a:t>be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535353"/>
                </a:solidFill>
                <a:latin typeface="Tahoma"/>
                <a:cs typeface="Tahoma"/>
              </a:rPr>
              <a:t>well-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known,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some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might</a:t>
            </a:r>
            <a:r>
              <a:rPr sz="1700" spc="-8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35353"/>
                </a:solidFill>
                <a:latin typeface="Tahoma"/>
                <a:cs typeface="Tahoma"/>
              </a:rPr>
              <a:t>be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interesting,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and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some</a:t>
            </a:r>
            <a:r>
              <a:rPr sz="1700" spc="-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even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absurd.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700">
              <a:latin typeface="Tahoma"/>
              <a:cs typeface="Tahoma"/>
            </a:endParaRPr>
          </a:p>
          <a:p>
            <a:pPr marL="12700" marR="128270">
              <a:lnSpc>
                <a:spcPct val="123400"/>
              </a:lnSpc>
            </a:pP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will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35353"/>
                </a:solidFill>
                <a:latin typeface="Tahoma"/>
                <a:cs typeface="Tahoma"/>
              </a:rPr>
              <a:t>be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following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this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up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with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35353"/>
                </a:solidFill>
                <a:latin typeface="Tahoma"/>
                <a:cs typeface="Tahoma"/>
              </a:rPr>
              <a:t>similar</a:t>
            </a:r>
            <a:r>
              <a:rPr sz="1700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project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on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different</a:t>
            </a:r>
            <a:r>
              <a:rPr sz="1700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35353"/>
                </a:solidFill>
                <a:latin typeface="Tahoma"/>
                <a:cs typeface="Tahoma"/>
              </a:rPr>
              <a:t>UFC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dataset,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and</a:t>
            </a:r>
            <a:r>
              <a:rPr sz="1700" spc="-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1700" spc="-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openly</a:t>
            </a:r>
            <a:r>
              <a:rPr sz="1700" spc="-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welcome</a:t>
            </a:r>
            <a:r>
              <a:rPr sz="1700" spc="-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45" dirty="0">
                <a:solidFill>
                  <a:srgbClr val="535353"/>
                </a:solidFill>
                <a:latin typeface="Tahoma"/>
                <a:cs typeface="Tahoma"/>
              </a:rPr>
              <a:t>any</a:t>
            </a:r>
            <a:r>
              <a:rPr sz="1700" spc="-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suggestions,</a:t>
            </a:r>
            <a:r>
              <a:rPr sz="1700" spc="-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35353"/>
                </a:solidFill>
                <a:latin typeface="Tahoma"/>
                <a:cs typeface="Tahoma"/>
              </a:rPr>
              <a:t>criticisms,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Tahoma"/>
                <a:cs typeface="Tahoma"/>
              </a:rPr>
              <a:t>and </a:t>
            </a:r>
            <a:r>
              <a:rPr sz="1700" spc="-45" dirty="0">
                <a:solidFill>
                  <a:srgbClr val="535353"/>
                </a:solidFill>
                <a:latin typeface="Tahoma"/>
                <a:cs typeface="Tahoma"/>
              </a:rPr>
              <a:t>any</a:t>
            </a:r>
            <a:r>
              <a:rPr sz="1700" spc="-8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35353"/>
                </a:solidFill>
                <a:latin typeface="Tahoma"/>
                <a:cs typeface="Tahoma"/>
              </a:rPr>
              <a:t>feedback.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2502" y="2030811"/>
            <a:ext cx="202322" cy="2023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944" y="2030811"/>
            <a:ext cx="202322" cy="2023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9386" y="2030811"/>
            <a:ext cx="202322" cy="202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6018" y="2013466"/>
            <a:ext cx="305117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90625" algn="l"/>
                <a:tab pos="2369185" algn="l"/>
              </a:tabLst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1</a:t>
            </a:r>
            <a:r>
              <a:rPr sz="1300" dirty="0">
                <a:latin typeface="Verdana"/>
                <a:cs typeface="Verdana"/>
              </a:rPr>
              <a:t>	</a:t>
            </a: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2</a:t>
            </a:r>
            <a:r>
              <a:rPr sz="1300" dirty="0">
                <a:latin typeface="Verdana"/>
                <a:cs typeface="Verdana"/>
              </a:rPr>
              <a:t>	</a:t>
            </a: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4328" y="2440190"/>
            <a:ext cx="202322" cy="20232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77900" y="2422841"/>
            <a:ext cx="901700" cy="770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  <a:p>
            <a:pPr marL="205740" algn="ctr">
              <a:lnSpc>
                <a:spcPct val="100000"/>
              </a:lnSpc>
              <a:spcBef>
                <a:spcPts val="1015"/>
              </a:spcBef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5</a:t>
            </a:r>
            <a:endParaRPr sz="1300">
              <a:latin typeface="Verdana"/>
              <a:cs typeface="Verdana"/>
            </a:endParaRPr>
          </a:p>
          <a:p>
            <a:pPr marL="213360" algn="ctr">
              <a:lnSpc>
                <a:spcPct val="100000"/>
              </a:lnSpc>
              <a:spcBef>
                <a:spcPts val="135"/>
              </a:spcBef>
            </a:pPr>
            <a:r>
              <a:rPr sz="1300" spc="-25" dirty="0">
                <a:latin typeface="Verdana"/>
                <a:cs typeface="Verdana"/>
              </a:rPr>
              <a:t>271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0165" y="2440190"/>
            <a:ext cx="202322" cy="2023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63732" y="2422841"/>
            <a:ext cx="69596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5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81740" y="3236287"/>
            <a:ext cx="4259580" cy="4259580"/>
            <a:chOff x="1881740" y="3236287"/>
            <a:chExt cx="4259580" cy="4259580"/>
          </a:xfrm>
        </p:grpSpPr>
        <p:sp>
          <p:nvSpPr>
            <p:cNvPr id="11" name="object 11"/>
            <p:cNvSpPr/>
            <p:nvPr/>
          </p:nvSpPr>
          <p:spPr>
            <a:xfrm>
              <a:off x="4011427" y="3236287"/>
              <a:ext cx="2129790" cy="2613025"/>
            </a:xfrm>
            <a:custGeom>
              <a:avLst/>
              <a:gdLst/>
              <a:ahLst/>
              <a:cxnLst/>
              <a:rect l="l" t="t" r="r" b="b"/>
              <a:pathLst>
                <a:path w="2129790" h="2613025">
                  <a:moveTo>
                    <a:pt x="2074173" y="2612918"/>
                  </a:moveTo>
                  <a:lnTo>
                    <a:pt x="0" y="2129714"/>
                  </a:lnTo>
                  <a:lnTo>
                    <a:pt x="0" y="0"/>
                  </a:lnTo>
                  <a:lnTo>
                    <a:pt x="59879" y="841"/>
                  </a:lnTo>
                  <a:lnTo>
                    <a:pt x="119711" y="3367"/>
                  </a:lnTo>
                  <a:lnTo>
                    <a:pt x="179449" y="7573"/>
                  </a:lnTo>
                  <a:lnTo>
                    <a:pt x="239045" y="13457"/>
                  </a:lnTo>
                  <a:lnTo>
                    <a:pt x="298451" y="21015"/>
                  </a:lnTo>
                  <a:lnTo>
                    <a:pt x="357622" y="30240"/>
                  </a:lnTo>
                  <a:lnTo>
                    <a:pt x="416510" y="41125"/>
                  </a:lnTo>
                  <a:lnTo>
                    <a:pt x="475068" y="53662"/>
                  </a:lnTo>
                  <a:lnTo>
                    <a:pt x="533251" y="67840"/>
                  </a:lnTo>
                  <a:lnTo>
                    <a:pt x="591013" y="83648"/>
                  </a:lnTo>
                  <a:lnTo>
                    <a:pt x="648307" y="101074"/>
                  </a:lnTo>
                  <a:lnTo>
                    <a:pt x="705088" y="120104"/>
                  </a:lnTo>
                  <a:lnTo>
                    <a:pt x="761312" y="140723"/>
                  </a:lnTo>
                  <a:lnTo>
                    <a:pt x="816934" y="162914"/>
                  </a:lnTo>
                  <a:lnTo>
                    <a:pt x="871910" y="186661"/>
                  </a:lnTo>
                  <a:lnTo>
                    <a:pt x="926197" y="211944"/>
                  </a:lnTo>
                  <a:lnTo>
                    <a:pt x="979751" y="238743"/>
                  </a:lnTo>
                  <a:lnTo>
                    <a:pt x="1032531" y="267038"/>
                  </a:lnTo>
                  <a:lnTo>
                    <a:pt x="1084494" y="296805"/>
                  </a:lnTo>
                  <a:lnTo>
                    <a:pt x="1135600" y="328021"/>
                  </a:lnTo>
                  <a:lnTo>
                    <a:pt x="1185808" y="360662"/>
                  </a:lnTo>
                  <a:lnTo>
                    <a:pt x="1235078" y="394702"/>
                  </a:lnTo>
                  <a:lnTo>
                    <a:pt x="1283372" y="430114"/>
                  </a:lnTo>
                  <a:lnTo>
                    <a:pt x="1330651" y="466869"/>
                  </a:lnTo>
                  <a:lnTo>
                    <a:pt x="1376878" y="504940"/>
                  </a:lnTo>
                  <a:lnTo>
                    <a:pt x="1422016" y="544295"/>
                  </a:lnTo>
                  <a:lnTo>
                    <a:pt x="1466030" y="584903"/>
                  </a:lnTo>
                  <a:lnTo>
                    <a:pt x="1508885" y="626733"/>
                  </a:lnTo>
                  <a:lnTo>
                    <a:pt x="1550546" y="669752"/>
                  </a:lnTo>
                  <a:lnTo>
                    <a:pt x="1590982" y="713924"/>
                  </a:lnTo>
                  <a:lnTo>
                    <a:pt x="1630159" y="759216"/>
                  </a:lnTo>
                  <a:lnTo>
                    <a:pt x="1668048" y="805592"/>
                  </a:lnTo>
                  <a:lnTo>
                    <a:pt x="1704618" y="853015"/>
                  </a:lnTo>
                  <a:lnTo>
                    <a:pt x="1739840" y="901447"/>
                  </a:lnTo>
                  <a:lnTo>
                    <a:pt x="1773687" y="950850"/>
                  </a:lnTo>
                  <a:lnTo>
                    <a:pt x="1806131" y="1001186"/>
                  </a:lnTo>
                  <a:lnTo>
                    <a:pt x="1837147" y="1052414"/>
                  </a:lnTo>
                  <a:lnTo>
                    <a:pt x="1866710" y="1104493"/>
                  </a:lnTo>
                  <a:lnTo>
                    <a:pt x="1894797" y="1157383"/>
                  </a:lnTo>
                  <a:lnTo>
                    <a:pt x="1921386" y="1211042"/>
                  </a:lnTo>
                  <a:lnTo>
                    <a:pt x="1946456" y="1265428"/>
                  </a:lnTo>
                  <a:lnTo>
                    <a:pt x="1969987" y="1320497"/>
                  </a:lnTo>
                  <a:lnTo>
                    <a:pt x="1991960" y="1376205"/>
                  </a:lnTo>
                  <a:lnTo>
                    <a:pt x="2012359" y="1432509"/>
                  </a:lnTo>
                  <a:lnTo>
                    <a:pt x="2031166" y="1489365"/>
                  </a:lnTo>
                  <a:lnTo>
                    <a:pt x="2048367" y="1546727"/>
                  </a:lnTo>
                  <a:lnTo>
                    <a:pt x="2063949" y="1604550"/>
                  </a:lnTo>
                  <a:lnTo>
                    <a:pt x="2077898" y="1662788"/>
                  </a:lnTo>
                  <a:lnTo>
                    <a:pt x="2090205" y="1721395"/>
                  </a:lnTo>
                  <a:lnTo>
                    <a:pt x="2100859" y="1780325"/>
                  </a:lnTo>
                  <a:lnTo>
                    <a:pt x="2109852" y="1839532"/>
                  </a:lnTo>
                  <a:lnTo>
                    <a:pt x="2117177" y="1898968"/>
                  </a:lnTo>
                  <a:lnTo>
                    <a:pt x="2122828" y="1958586"/>
                  </a:lnTo>
                  <a:lnTo>
                    <a:pt x="2126800" y="2018340"/>
                  </a:lnTo>
                  <a:lnTo>
                    <a:pt x="2129090" y="2078181"/>
                  </a:lnTo>
                  <a:lnTo>
                    <a:pt x="2129698" y="2138064"/>
                  </a:lnTo>
                  <a:lnTo>
                    <a:pt x="2129370" y="2168008"/>
                  </a:lnTo>
                  <a:lnTo>
                    <a:pt x="2127451" y="2227857"/>
                  </a:lnTo>
                  <a:lnTo>
                    <a:pt x="2123850" y="2287640"/>
                  </a:lnTo>
                  <a:lnTo>
                    <a:pt x="2118571" y="2347287"/>
                  </a:lnTo>
                  <a:lnTo>
                    <a:pt x="2111615" y="2406773"/>
                  </a:lnTo>
                  <a:lnTo>
                    <a:pt x="2102992" y="2466028"/>
                  </a:lnTo>
                  <a:lnTo>
                    <a:pt x="2092703" y="2525029"/>
                  </a:lnTo>
                  <a:lnTo>
                    <a:pt x="2080762" y="2583706"/>
                  </a:lnTo>
                  <a:lnTo>
                    <a:pt x="2074173" y="2612918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1427" y="5366002"/>
              <a:ext cx="2074545" cy="2040889"/>
            </a:xfrm>
            <a:custGeom>
              <a:avLst/>
              <a:gdLst/>
              <a:ahLst/>
              <a:cxnLst/>
              <a:rect l="l" t="t" r="r" b="b"/>
              <a:pathLst>
                <a:path w="2074545" h="2040890">
                  <a:moveTo>
                    <a:pt x="608822" y="2040837"/>
                  </a:moveTo>
                  <a:lnTo>
                    <a:pt x="0" y="0"/>
                  </a:lnTo>
                  <a:lnTo>
                    <a:pt x="2074173" y="483204"/>
                  </a:lnTo>
                  <a:lnTo>
                    <a:pt x="2065950" y="517236"/>
                  </a:lnTo>
                  <a:lnTo>
                    <a:pt x="2047835" y="584854"/>
                  </a:lnTo>
                  <a:lnTo>
                    <a:pt x="2027502" y="651857"/>
                  </a:lnTo>
                  <a:lnTo>
                    <a:pt x="2004984" y="718138"/>
                  </a:lnTo>
                  <a:lnTo>
                    <a:pt x="1980292" y="783661"/>
                  </a:lnTo>
                  <a:lnTo>
                    <a:pt x="1953468" y="848319"/>
                  </a:lnTo>
                  <a:lnTo>
                    <a:pt x="1924525" y="912078"/>
                  </a:lnTo>
                  <a:lnTo>
                    <a:pt x="1893510" y="974835"/>
                  </a:lnTo>
                  <a:lnTo>
                    <a:pt x="1860440" y="1036554"/>
                  </a:lnTo>
                  <a:lnTo>
                    <a:pt x="1825369" y="1097137"/>
                  </a:lnTo>
                  <a:lnTo>
                    <a:pt x="1788316" y="1156550"/>
                  </a:lnTo>
                  <a:lnTo>
                    <a:pt x="1749340" y="1214698"/>
                  </a:lnTo>
                  <a:lnTo>
                    <a:pt x="1708463" y="1271549"/>
                  </a:lnTo>
                  <a:lnTo>
                    <a:pt x="1665751" y="1327010"/>
                  </a:lnTo>
                  <a:lnTo>
                    <a:pt x="1621227" y="1381052"/>
                  </a:lnTo>
                  <a:lnTo>
                    <a:pt x="1574964" y="1433587"/>
                  </a:lnTo>
                  <a:lnTo>
                    <a:pt x="1526985" y="1484587"/>
                  </a:lnTo>
                  <a:lnTo>
                    <a:pt x="1477370" y="1533968"/>
                  </a:lnTo>
                  <a:lnTo>
                    <a:pt x="1426144" y="1581706"/>
                  </a:lnTo>
                  <a:lnTo>
                    <a:pt x="1373392" y="1627721"/>
                  </a:lnTo>
                  <a:lnTo>
                    <a:pt x="1319140" y="1671990"/>
                  </a:lnTo>
                  <a:lnTo>
                    <a:pt x="1263478" y="1714440"/>
                  </a:lnTo>
                  <a:lnTo>
                    <a:pt x="1206436" y="1755048"/>
                  </a:lnTo>
                  <a:lnTo>
                    <a:pt x="1148105" y="1793749"/>
                  </a:lnTo>
                  <a:lnTo>
                    <a:pt x="1088518" y="1830522"/>
                  </a:lnTo>
                  <a:lnTo>
                    <a:pt x="1027770" y="1865307"/>
                  </a:lnTo>
                  <a:lnTo>
                    <a:pt x="965895" y="1898085"/>
                  </a:lnTo>
                  <a:lnTo>
                    <a:pt x="902993" y="1928804"/>
                  </a:lnTo>
                  <a:lnTo>
                    <a:pt x="839099" y="1957446"/>
                  </a:lnTo>
                  <a:lnTo>
                    <a:pt x="774315" y="1983965"/>
                  </a:lnTo>
                  <a:lnTo>
                    <a:pt x="708676" y="2008347"/>
                  </a:lnTo>
                  <a:lnTo>
                    <a:pt x="642290" y="2030553"/>
                  </a:lnTo>
                  <a:lnTo>
                    <a:pt x="608822" y="204083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1740" y="3310815"/>
              <a:ext cx="2738755" cy="4185285"/>
            </a:xfrm>
            <a:custGeom>
              <a:avLst/>
              <a:gdLst/>
              <a:ahLst/>
              <a:cxnLst/>
              <a:rect l="l" t="t" r="r" b="b"/>
              <a:pathLst>
                <a:path w="2738754" h="4185284">
                  <a:moveTo>
                    <a:pt x="2141303" y="4184870"/>
                  </a:moveTo>
                  <a:lnTo>
                    <a:pt x="2088621" y="4184505"/>
                  </a:lnTo>
                  <a:lnTo>
                    <a:pt x="2035973" y="4182839"/>
                  </a:lnTo>
                  <a:lnTo>
                    <a:pt x="1983374" y="4179870"/>
                  </a:lnTo>
                  <a:lnTo>
                    <a:pt x="1930872" y="4175602"/>
                  </a:lnTo>
                  <a:lnTo>
                    <a:pt x="1878484" y="4170035"/>
                  </a:lnTo>
                  <a:lnTo>
                    <a:pt x="1826258" y="4163176"/>
                  </a:lnTo>
                  <a:lnTo>
                    <a:pt x="1774209" y="4155026"/>
                  </a:lnTo>
                  <a:lnTo>
                    <a:pt x="1722386" y="4145592"/>
                  </a:lnTo>
                  <a:lnTo>
                    <a:pt x="1670804" y="4134878"/>
                  </a:lnTo>
                  <a:lnTo>
                    <a:pt x="1619511" y="4122893"/>
                  </a:lnTo>
                  <a:lnTo>
                    <a:pt x="1568522" y="4109641"/>
                  </a:lnTo>
                  <a:lnTo>
                    <a:pt x="1517884" y="4095135"/>
                  </a:lnTo>
                  <a:lnTo>
                    <a:pt x="1467613" y="4079378"/>
                  </a:lnTo>
                  <a:lnTo>
                    <a:pt x="1417754" y="4062385"/>
                  </a:lnTo>
                  <a:lnTo>
                    <a:pt x="1368324" y="4044161"/>
                  </a:lnTo>
                  <a:lnTo>
                    <a:pt x="1319367" y="4024723"/>
                  </a:lnTo>
                  <a:lnTo>
                    <a:pt x="1270898" y="4004077"/>
                  </a:lnTo>
                  <a:lnTo>
                    <a:pt x="1222962" y="3982242"/>
                  </a:lnTo>
                  <a:lnTo>
                    <a:pt x="1175573" y="3959225"/>
                  </a:lnTo>
                  <a:lnTo>
                    <a:pt x="1128775" y="3935046"/>
                  </a:lnTo>
                  <a:lnTo>
                    <a:pt x="1082583" y="3909713"/>
                  </a:lnTo>
                  <a:lnTo>
                    <a:pt x="1037038" y="3883250"/>
                  </a:lnTo>
                  <a:lnTo>
                    <a:pt x="992155" y="3855664"/>
                  </a:lnTo>
                  <a:lnTo>
                    <a:pt x="947975" y="3826981"/>
                  </a:lnTo>
                  <a:lnTo>
                    <a:pt x="904511" y="3797209"/>
                  </a:lnTo>
                  <a:lnTo>
                    <a:pt x="861803" y="3766376"/>
                  </a:lnTo>
                  <a:lnTo>
                    <a:pt x="819864" y="3734491"/>
                  </a:lnTo>
                  <a:lnTo>
                    <a:pt x="778733" y="3701584"/>
                  </a:lnTo>
                  <a:lnTo>
                    <a:pt x="738423" y="3667664"/>
                  </a:lnTo>
                  <a:lnTo>
                    <a:pt x="698970" y="3632763"/>
                  </a:lnTo>
                  <a:lnTo>
                    <a:pt x="660386" y="3596892"/>
                  </a:lnTo>
                  <a:lnTo>
                    <a:pt x="622707" y="3560082"/>
                  </a:lnTo>
                  <a:lnTo>
                    <a:pt x="585944" y="3522347"/>
                  </a:lnTo>
                  <a:lnTo>
                    <a:pt x="550131" y="3483719"/>
                  </a:lnTo>
                  <a:lnTo>
                    <a:pt x="515280" y="3444212"/>
                  </a:lnTo>
                  <a:lnTo>
                    <a:pt x="481421" y="3403860"/>
                  </a:lnTo>
                  <a:lnTo>
                    <a:pt x="448566" y="3362678"/>
                  </a:lnTo>
                  <a:lnTo>
                    <a:pt x="416744" y="3320702"/>
                  </a:lnTo>
                  <a:lnTo>
                    <a:pt x="385965" y="3277945"/>
                  </a:lnTo>
                  <a:lnTo>
                    <a:pt x="356258" y="3234446"/>
                  </a:lnTo>
                  <a:lnTo>
                    <a:pt x="327631" y="3190220"/>
                  </a:lnTo>
                  <a:lnTo>
                    <a:pt x="300112" y="3145305"/>
                  </a:lnTo>
                  <a:lnTo>
                    <a:pt x="273707" y="3099717"/>
                  </a:lnTo>
                  <a:lnTo>
                    <a:pt x="248442" y="3053497"/>
                  </a:lnTo>
                  <a:lnTo>
                    <a:pt x="224324" y="3006658"/>
                  </a:lnTo>
                  <a:lnTo>
                    <a:pt x="201376" y="2959245"/>
                  </a:lnTo>
                  <a:lnTo>
                    <a:pt x="179604" y="2911272"/>
                  </a:lnTo>
                  <a:lnTo>
                    <a:pt x="159028" y="2862782"/>
                  </a:lnTo>
                  <a:lnTo>
                    <a:pt x="139655" y="2813790"/>
                  </a:lnTo>
                  <a:lnTo>
                    <a:pt x="121503" y="2764342"/>
                  </a:lnTo>
                  <a:lnTo>
                    <a:pt x="104576" y="2714453"/>
                  </a:lnTo>
                  <a:lnTo>
                    <a:pt x="88891" y="2664167"/>
                  </a:lnTo>
                  <a:lnTo>
                    <a:pt x="74452" y="2613502"/>
                  </a:lnTo>
                  <a:lnTo>
                    <a:pt x="61273" y="2562502"/>
                  </a:lnTo>
                  <a:lnTo>
                    <a:pt x="49357" y="2511185"/>
                  </a:lnTo>
                  <a:lnTo>
                    <a:pt x="38716" y="2459596"/>
                  </a:lnTo>
                  <a:lnTo>
                    <a:pt x="29353" y="2407752"/>
                  </a:lnTo>
                  <a:lnTo>
                    <a:pt x="21275" y="2355700"/>
                  </a:lnTo>
                  <a:lnTo>
                    <a:pt x="14487" y="2303456"/>
                  </a:lnTo>
                  <a:lnTo>
                    <a:pt x="8994" y="2251069"/>
                  </a:lnTo>
                  <a:lnTo>
                    <a:pt x="4798" y="2198553"/>
                  </a:lnTo>
                  <a:lnTo>
                    <a:pt x="1902" y="2145958"/>
                  </a:lnTo>
                  <a:lnTo>
                    <a:pt x="308" y="2093299"/>
                  </a:lnTo>
                  <a:lnTo>
                    <a:pt x="0" y="2066963"/>
                  </a:lnTo>
                  <a:lnTo>
                    <a:pt x="17" y="2040625"/>
                  </a:lnTo>
                  <a:lnTo>
                    <a:pt x="1028" y="1987952"/>
                  </a:lnTo>
                  <a:lnTo>
                    <a:pt x="3342" y="1935328"/>
                  </a:lnTo>
                  <a:lnTo>
                    <a:pt x="6958" y="1882769"/>
                  </a:lnTo>
                  <a:lnTo>
                    <a:pt x="11871" y="1830324"/>
                  </a:lnTo>
                  <a:lnTo>
                    <a:pt x="18081" y="1778009"/>
                  </a:lnTo>
                  <a:lnTo>
                    <a:pt x="25582" y="1725871"/>
                  </a:lnTo>
                  <a:lnTo>
                    <a:pt x="34372" y="1673926"/>
                  </a:lnTo>
                  <a:lnTo>
                    <a:pt x="44442" y="1622223"/>
                  </a:lnTo>
                  <a:lnTo>
                    <a:pt x="55789" y="1570777"/>
                  </a:lnTo>
                  <a:lnTo>
                    <a:pt x="68404" y="1519635"/>
                  </a:lnTo>
                  <a:lnTo>
                    <a:pt x="82281" y="1468813"/>
                  </a:lnTo>
                  <a:lnTo>
                    <a:pt x="97409" y="1418357"/>
                  </a:lnTo>
                  <a:lnTo>
                    <a:pt x="113783" y="1368283"/>
                  </a:lnTo>
                  <a:lnTo>
                    <a:pt x="131388" y="1318637"/>
                  </a:lnTo>
                  <a:lnTo>
                    <a:pt x="150218" y="1269434"/>
                  </a:lnTo>
                  <a:lnTo>
                    <a:pt x="170256" y="1220720"/>
                  </a:lnTo>
                  <a:lnTo>
                    <a:pt x="191496" y="1172509"/>
                  </a:lnTo>
                  <a:lnTo>
                    <a:pt x="213919" y="1124845"/>
                  </a:lnTo>
                  <a:lnTo>
                    <a:pt x="237517" y="1077743"/>
                  </a:lnTo>
                  <a:lnTo>
                    <a:pt x="262270" y="1031246"/>
                  </a:lnTo>
                  <a:lnTo>
                    <a:pt x="288169" y="985368"/>
                  </a:lnTo>
                  <a:lnTo>
                    <a:pt x="315190" y="940152"/>
                  </a:lnTo>
                  <a:lnTo>
                    <a:pt x="343326" y="895612"/>
                  </a:lnTo>
                  <a:lnTo>
                    <a:pt x="372550" y="851787"/>
                  </a:lnTo>
                  <a:lnTo>
                    <a:pt x="402854" y="808693"/>
                  </a:lnTo>
                  <a:lnTo>
                    <a:pt x="434209" y="766367"/>
                  </a:lnTo>
                  <a:lnTo>
                    <a:pt x="466607" y="724824"/>
                  </a:lnTo>
                  <a:lnTo>
                    <a:pt x="500017" y="684100"/>
                  </a:lnTo>
                  <a:lnTo>
                    <a:pt x="534430" y="644210"/>
                  </a:lnTo>
                  <a:lnTo>
                    <a:pt x="569814" y="605189"/>
                  </a:lnTo>
                  <a:lnTo>
                    <a:pt x="606157" y="567049"/>
                  </a:lnTo>
                  <a:lnTo>
                    <a:pt x="643426" y="529825"/>
                  </a:lnTo>
                  <a:lnTo>
                    <a:pt x="681611" y="493529"/>
                  </a:lnTo>
                  <a:lnTo>
                    <a:pt x="720676" y="458194"/>
                  </a:lnTo>
                  <a:lnTo>
                    <a:pt x="760609" y="423831"/>
                  </a:lnTo>
                  <a:lnTo>
                    <a:pt x="801373" y="390471"/>
                  </a:lnTo>
                  <a:lnTo>
                    <a:pt x="842957" y="358124"/>
                  </a:lnTo>
                  <a:lnTo>
                    <a:pt x="885321" y="326821"/>
                  </a:lnTo>
                  <a:lnTo>
                    <a:pt x="928453" y="296570"/>
                  </a:lnTo>
                  <a:lnTo>
                    <a:pt x="972314" y="267400"/>
                  </a:lnTo>
                  <a:lnTo>
                    <a:pt x="1016889" y="239319"/>
                  </a:lnTo>
                  <a:lnTo>
                    <a:pt x="1062138" y="212354"/>
                  </a:lnTo>
                  <a:lnTo>
                    <a:pt x="1108048" y="186512"/>
                  </a:lnTo>
                  <a:lnTo>
                    <a:pt x="1154575" y="161817"/>
                  </a:lnTo>
                  <a:lnTo>
                    <a:pt x="1201706" y="138277"/>
                  </a:lnTo>
                  <a:lnTo>
                    <a:pt x="1249398" y="115913"/>
                  </a:lnTo>
                  <a:lnTo>
                    <a:pt x="1297635" y="94732"/>
                  </a:lnTo>
                  <a:lnTo>
                    <a:pt x="1346375" y="74754"/>
                  </a:lnTo>
                  <a:lnTo>
                    <a:pt x="1395601" y="55985"/>
                  </a:lnTo>
                  <a:lnTo>
                    <a:pt x="1445268" y="38442"/>
                  </a:lnTo>
                  <a:lnTo>
                    <a:pt x="1495362" y="22130"/>
                  </a:lnTo>
                  <a:lnTo>
                    <a:pt x="1545836" y="7064"/>
                  </a:lnTo>
                  <a:lnTo>
                    <a:pt x="1571213" y="0"/>
                  </a:lnTo>
                  <a:lnTo>
                    <a:pt x="2129686" y="2055186"/>
                  </a:lnTo>
                  <a:lnTo>
                    <a:pt x="2738509" y="4096023"/>
                  </a:lnTo>
                  <a:lnTo>
                    <a:pt x="2687847" y="4110457"/>
                  </a:lnTo>
                  <a:lnTo>
                    <a:pt x="2636842" y="4123634"/>
                  </a:lnTo>
                  <a:lnTo>
                    <a:pt x="2585528" y="4135545"/>
                  </a:lnTo>
                  <a:lnTo>
                    <a:pt x="2533934" y="4146183"/>
                  </a:lnTo>
                  <a:lnTo>
                    <a:pt x="2482093" y="4155542"/>
                  </a:lnTo>
                  <a:lnTo>
                    <a:pt x="2430037" y="4163615"/>
                  </a:lnTo>
                  <a:lnTo>
                    <a:pt x="2377797" y="4170399"/>
                  </a:lnTo>
                  <a:lnTo>
                    <a:pt x="2325405" y="4175889"/>
                  </a:lnTo>
                  <a:lnTo>
                    <a:pt x="2272893" y="4180081"/>
                  </a:lnTo>
                  <a:lnTo>
                    <a:pt x="2220294" y="4182973"/>
                  </a:lnTo>
                  <a:lnTo>
                    <a:pt x="2167639" y="4184563"/>
                  </a:lnTo>
                  <a:lnTo>
                    <a:pt x="2141303" y="4184870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2954" y="3292238"/>
              <a:ext cx="558800" cy="2073910"/>
            </a:xfrm>
            <a:custGeom>
              <a:avLst/>
              <a:gdLst/>
              <a:ahLst/>
              <a:cxnLst/>
              <a:rect l="l" t="t" r="r" b="b"/>
              <a:pathLst>
                <a:path w="558800" h="2073910">
                  <a:moveTo>
                    <a:pt x="558473" y="2073763"/>
                  </a:moveTo>
                  <a:lnTo>
                    <a:pt x="0" y="18576"/>
                  </a:lnTo>
                  <a:lnTo>
                    <a:pt x="18315" y="13687"/>
                  </a:lnTo>
                  <a:lnTo>
                    <a:pt x="36672" y="8961"/>
                  </a:lnTo>
                  <a:lnTo>
                    <a:pt x="55070" y="4398"/>
                  </a:lnTo>
                  <a:lnTo>
                    <a:pt x="73510" y="0"/>
                  </a:lnTo>
                  <a:lnTo>
                    <a:pt x="558473" y="2073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6464" y="3236287"/>
              <a:ext cx="485140" cy="2129790"/>
            </a:xfrm>
            <a:custGeom>
              <a:avLst/>
              <a:gdLst/>
              <a:ahLst/>
              <a:cxnLst/>
              <a:rect l="l" t="t" r="r" b="b"/>
              <a:pathLst>
                <a:path w="485139" h="2129790">
                  <a:moveTo>
                    <a:pt x="484962" y="2129714"/>
                  </a:moveTo>
                  <a:lnTo>
                    <a:pt x="0" y="55950"/>
                  </a:lnTo>
                  <a:lnTo>
                    <a:pt x="47894" y="45324"/>
                  </a:lnTo>
                  <a:lnTo>
                    <a:pt x="95917" y="35816"/>
                  </a:lnTo>
                  <a:lnTo>
                    <a:pt x="144069" y="27426"/>
                  </a:lnTo>
                  <a:lnTo>
                    <a:pt x="192351" y="20154"/>
                  </a:lnTo>
                  <a:lnTo>
                    <a:pt x="240761" y="14000"/>
                  </a:lnTo>
                  <a:lnTo>
                    <a:pt x="289301" y="8964"/>
                  </a:lnTo>
                  <a:lnTo>
                    <a:pt x="337969" y="5045"/>
                  </a:lnTo>
                  <a:lnTo>
                    <a:pt x="386767" y="2245"/>
                  </a:lnTo>
                  <a:lnTo>
                    <a:pt x="435694" y="563"/>
                  </a:lnTo>
                  <a:lnTo>
                    <a:pt x="484749" y="0"/>
                  </a:lnTo>
                  <a:lnTo>
                    <a:pt x="484962" y="2129714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88803" y="5832445"/>
            <a:ext cx="694055" cy="4559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  <a:spcBef>
                <a:spcPts val="135"/>
              </a:spcBef>
            </a:pPr>
            <a:r>
              <a:rPr sz="1300" spc="-20" dirty="0">
                <a:latin typeface="Verdana"/>
                <a:cs typeface="Verdana"/>
              </a:rPr>
              <a:t>3735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3133" y="3521789"/>
            <a:ext cx="686435" cy="4565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  <a:p>
            <a:pPr marL="29209" algn="ctr">
              <a:lnSpc>
                <a:spcPct val="100000"/>
              </a:lnSpc>
              <a:spcBef>
                <a:spcPts val="135"/>
              </a:spcBef>
            </a:pPr>
            <a:r>
              <a:rPr sz="1300" spc="-20" dirty="0">
                <a:latin typeface="Verdana"/>
                <a:cs typeface="Verdana"/>
              </a:rPr>
              <a:t>2123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2925" y="6892912"/>
            <a:ext cx="688975" cy="4559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300" spc="-10" dirty="0">
                <a:latin typeface="Verdana"/>
                <a:cs typeface="Verdana"/>
              </a:rPr>
              <a:t>Round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  <a:spcBef>
                <a:spcPts val="135"/>
              </a:spcBef>
            </a:pPr>
            <a:r>
              <a:rPr sz="1300" spc="-20" dirty="0">
                <a:latin typeface="Verdana"/>
                <a:cs typeface="Verdana"/>
              </a:rPr>
              <a:t>1241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7562850" cy="1057275"/>
          </a:xfrm>
          <a:custGeom>
            <a:avLst/>
            <a:gdLst/>
            <a:ahLst/>
            <a:cxnLst/>
            <a:rect l="l" t="t" r="r" b="b"/>
            <a:pathLst>
              <a:path w="7562850" h="1057275">
                <a:moveTo>
                  <a:pt x="7562849" y="1056987"/>
                </a:moveTo>
                <a:lnTo>
                  <a:pt x="0" y="1056987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56987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4000" spc="-275" dirty="0">
                <a:solidFill>
                  <a:srgbClr val="FFFFFF"/>
                </a:solidFill>
              </a:rPr>
              <a:t>What</a:t>
            </a:r>
            <a:r>
              <a:rPr sz="4000" spc="-635" dirty="0">
                <a:solidFill>
                  <a:srgbClr val="FFFFFF"/>
                </a:solidFill>
              </a:rPr>
              <a:t> </a:t>
            </a:r>
            <a:r>
              <a:rPr sz="4000" spc="-290" dirty="0">
                <a:solidFill>
                  <a:srgbClr val="FFFFFF"/>
                </a:solidFill>
              </a:rPr>
              <a:t>round</a:t>
            </a:r>
            <a:r>
              <a:rPr sz="4000" spc="-635" dirty="0">
                <a:solidFill>
                  <a:srgbClr val="FFFFFF"/>
                </a:solidFill>
              </a:rPr>
              <a:t> </a:t>
            </a:r>
            <a:r>
              <a:rPr sz="4000" spc="-170" dirty="0">
                <a:solidFill>
                  <a:srgbClr val="FFFFFF"/>
                </a:solidFill>
              </a:rPr>
              <a:t>did</a:t>
            </a:r>
            <a:r>
              <a:rPr sz="4000" spc="-635" dirty="0">
                <a:solidFill>
                  <a:srgbClr val="FFFFFF"/>
                </a:solidFill>
              </a:rPr>
              <a:t> </a:t>
            </a:r>
            <a:r>
              <a:rPr sz="4000" spc="-300" dirty="0">
                <a:solidFill>
                  <a:srgbClr val="FFFFFF"/>
                </a:solidFill>
              </a:rPr>
              <a:t>fights</a:t>
            </a:r>
            <a:r>
              <a:rPr sz="4000" spc="-635" dirty="0">
                <a:solidFill>
                  <a:srgbClr val="FFFFFF"/>
                </a:solidFill>
              </a:rPr>
              <a:t> </a:t>
            </a:r>
            <a:r>
              <a:rPr sz="4000" spc="-220" dirty="0">
                <a:solidFill>
                  <a:srgbClr val="FFFFFF"/>
                </a:solidFill>
              </a:rPr>
              <a:t>end</a:t>
            </a:r>
            <a:r>
              <a:rPr sz="4000" spc="-630" dirty="0">
                <a:solidFill>
                  <a:srgbClr val="FFFFFF"/>
                </a:solidFill>
              </a:rPr>
              <a:t> </a:t>
            </a:r>
            <a:r>
              <a:rPr sz="4000" spc="-225" dirty="0">
                <a:solidFill>
                  <a:srgbClr val="FFFFFF"/>
                </a:solidFill>
              </a:rPr>
              <a:t>in</a:t>
            </a:r>
            <a:r>
              <a:rPr sz="4000" spc="-635" dirty="0">
                <a:solidFill>
                  <a:srgbClr val="FFFFFF"/>
                </a:solidFill>
              </a:rPr>
              <a:t> </a:t>
            </a:r>
            <a:r>
              <a:rPr sz="4000" spc="-50" dirty="0">
                <a:solidFill>
                  <a:srgbClr val="FFFFFF"/>
                </a:solidFill>
              </a:rPr>
              <a:t>?</a:t>
            </a:r>
            <a:endParaRPr sz="4000"/>
          </a:p>
        </p:txBody>
      </p:sp>
      <p:sp>
        <p:nvSpPr>
          <p:cNvPr id="22" name="object 22"/>
          <p:cNvSpPr txBox="1"/>
          <p:nvPr/>
        </p:nvSpPr>
        <p:spPr>
          <a:xfrm>
            <a:off x="3527968" y="10233248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805" y="8262489"/>
            <a:ext cx="6136005" cy="1035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90"/>
              </a:spcBef>
            </a:pPr>
            <a:r>
              <a:rPr sz="1400" spc="85" dirty="0">
                <a:latin typeface="Trebuchet MS"/>
                <a:cs typeface="Trebuchet MS"/>
              </a:rPr>
              <a:t>This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would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reflect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the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fact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that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only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main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event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or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championship </a:t>
            </a:r>
            <a:r>
              <a:rPr sz="1400" spc="85" dirty="0">
                <a:latin typeface="Trebuchet MS"/>
                <a:cs typeface="Trebuchet MS"/>
              </a:rPr>
              <a:t>fights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are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scheduled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for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five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rounds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thus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the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majority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of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events</a:t>
            </a:r>
            <a:r>
              <a:rPr sz="1400" spc="459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are </a:t>
            </a:r>
            <a:r>
              <a:rPr sz="1400" spc="85" dirty="0">
                <a:latin typeface="Trebuchet MS"/>
                <a:cs typeface="Trebuchet MS"/>
              </a:rPr>
              <a:t>of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three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rounds,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and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the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30" dirty="0">
                <a:latin typeface="Trebuchet MS"/>
                <a:cs typeface="Trebuchet MS"/>
              </a:rPr>
              <a:t>most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popular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form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of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finish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is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decision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(at </a:t>
            </a:r>
            <a:r>
              <a:rPr sz="1400" spc="75" dirty="0">
                <a:latin typeface="Trebuchet MS"/>
                <a:cs typeface="Trebuchet MS"/>
              </a:rPr>
              <a:t>the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end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of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bouts).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383" y="1128895"/>
            <a:ext cx="1628774" cy="1962149"/>
          </a:xfrm>
          <a:prstGeom prst="rect">
            <a:avLst/>
          </a:prstGeom>
        </p:spPr>
      </p:pic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1697" y="2982067"/>
            <a:ext cx="2122301" cy="2122301"/>
          </a:xfrm>
          <a:prstGeom prst="rect">
            <a:avLst/>
          </a:prstGeom>
        </p:spPr>
      </p:pic>
      <p:pic>
        <p:nvPicPr>
          <p:cNvPr id="5" name="object 5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028" y="4821197"/>
            <a:ext cx="1828799" cy="2619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2965" y="7192013"/>
            <a:ext cx="1676400" cy="2524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651" y="352806"/>
            <a:ext cx="5452110" cy="189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3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ACROSS</a:t>
            </a:r>
            <a:r>
              <a:rPr sz="25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500" b="1" u="heavy" spc="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ALL</a:t>
            </a:r>
            <a:r>
              <a:rPr sz="25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500" b="1" u="heavy" spc="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EVENTS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5"/>
              </a:spcBef>
            </a:pPr>
            <a:endParaRPr sz="2500">
              <a:latin typeface="Trebuchet MS"/>
              <a:cs typeface="Trebuchet MS"/>
            </a:endParaRPr>
          </a:p>
          <a:p>
            <a:pPr marL="2134235" marR="5080">
              <a:lnSpc>
                <a:spcPct val="116300"/>
              </a:lnSpc>
              <a:tabLst>
                <a:tab pos="2942590" algn="l"/>
                <a:tab pos="3303904" algn="l"/>
                <a:tab pos="4036060" algn="l"/>
                <a:tab pos="4697730" algn="l"/>
              </a:tabLst>
            </a:pPr>
            <a:r>
              <a:rPr sz="2300" b="1" spc="180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300" b="1" spc="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300" b="1" spc="110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300" b="1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300" b="1" spc="130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submissions.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7299" y="10133632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Courier New"/>
                <a:cs typeface="Courier New"/>
              </a:rPr>
              <a:t>31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00" y="3581048"/>
            <a:ext cx="3330575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2300" b="1" spc="204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23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199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35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30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2300" b="1" spc="75" dirty="0">
                <a:solidFill>
                  <a:srgbClr val="FFFFFF"/>
                </a:solidFill>
                <a:latin typeface="Trebuchet MS"/>
                <a:cs typeface="Trebuchet MS"/>
              </a:rPr>
              <a:t>knockouts.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1927" y="5630158"/>
            <a:ext cx="4231640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0"/>
              </a:spcBef>
            </a:pPr>
            <a:r>
              <a:rPr sz="1900" b="1" spc="185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19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120" dirty="0">
                <a:solidFill>
                  <a:srgbClr val="FFFFFF"/>
                </a:solidFill>
                <a:latin typeface="Trebuchet MS"/>
                <a:cs typeface="Trebuchet MS"/>
              </a:rPr>
              <a:t>Fight</a:t>
            </a:r>
            <a:r>
              <a:rPr sz="19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95" dirty="0">
                <a:solidFill>
                  <a:srgbClr val="FFFFFF"/>
                </a:solidFill>
                <a:latin typeface="Trebuchet MS"/>
                <a:cs typeface="Trebuchet MS"/>
              </a:rPr>
              <a:t>Night:</a:t>
            </a:r>
            <a:r>
              <a:rPr sz="19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125" dirty="0">
                <a:solidFill>
                  <a:srgbClr val="FFFFFF"/>
                </a:solidFill>
                <a:latin typeface="Trebuchet MS"/>
                <a:cs typeface="Trebuchet MS"/>
              </a:rPr>
              <a:t>Nelson</a:t>
            </a:r>
            <a:r>
              <a:rPr sz="19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FFFFFF"/>
                </a:solidFill>
                <a:latin typeface="Trebuchet MS"/>
                <a:cs typeface="Trebuchet MS"/>
              </a:rPr>
              <a:t>vs.</a:t>
            </a:r>
            <a:r>
              <a:rPr sz="19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100" dirty="0">
                <a:solidFill>
                  <a:srgbClr val="FFFFFF"/>
                </a:solidFill>
                <a:latin typeface="Trebuchet MS"/>
                <a:cs typeface="Trebuchet MS"/>
              </a:rPr>
              <a:t>Story </a:t>
            </a:r>
            <a:r>
              <a:rPr sz="1900" b="1" spc="125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19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b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14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9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100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900" b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wins.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05" y="8039630"/>
            <a:ext cx="4505960" cy="753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  <a:tabLst>
                <a:tab pos="828040" algn="l"/>
                <a:tab pos="1570355" algn="l"/>
                <a:tab pos="2318385" algn="l"/>
                <a:tab pos="3003550" algn="l"/>
                <a:tab pos="3919220" algn="l"/>
              </a:tabLst>
            </a:pPr>
            <a:r>
              <a:rPr sz="2050" b="1" spc="160" dirty="0">
                <a:solidFill>
                  <a:srgbClr val="FFFFFF"/>
                </a:solidFill>
                <a:latin typeface="Trebuchet MS"/>
                <a:cs typeface="Trebuchet MS"/>
              </a:rPr>
              <a:t>UFC</a:t>
            </a: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50" b="1" spc="40" dirty="0">
                <a:solidFill>
                  <a:srgbClr val="FFFFFF"/>
                </a:solidFill>
                <a:latin typeface="Trebuchet MS"/>
                <a:cs typeface="Trebuchet MS"/>
              </a:rPr>
              <a:t>222</a:t>
            </a: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50" b="1" spc="95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50" b="1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50" b="1" spc="50" dirty="0">
                <a:solidFill>
                  <a:srgbClr val="FFFFFF"/>
                </a:solidFill>
                <a:latin typeface="Trebuchet MS"/>
                <a:cs typeface="Trebuchet MS"/>
              </a:rPr>
              <a:t>split </a:t>
            </a:r>
            <a:r>
              <a:rPr sz="2050" b="1" spc="9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Trebuchet MS"/>
                <a:cs typeface="Trebuchet MS"/>
              </a:rPr>
              <a:t>wins.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2850" cy="10696575"/>
            <a:chOff x="0" y="0"/>
            <a:chExt cx="7562850" cy="10696575"/>
          </a:xfrm>
        </p:grpSpPr>
        <p:sp>
          <p:nvSpPr>
            <p:cNvPr id="3" name="object 3"/>
            <p:cNvSpPr/>
            <p:nvPr/>
          </p:nvSpPr>
          <p:spPr>
            <a:xfrm>
              <a:off x="0" y="922414"/>
              <a:ext cx="7562850" cy="9774555"/>
            </a:xfrm>
            <a:custGeom>
              <a:avLst/>
              <a:gdLst/>
              <a:ahLst/>
              <a:cxnLst/>
              <a:rect l="l" t="t" r="r" b="b"/>
              <a:pathLst>
                <a:path w="7562850" h="9774555">
                  <a:moveTo>
                    <a:pt x="0" y="9774159"/>
                  </a:moveTo>
                  <a:lnTo>
                    <a:pt x="7562849" y="9774159"/>
                  </a:lnTo>
                  <a:lnTo>
                    <a:pt x="7562849" y="0"/>
                  </a:lnTo>
                  <a:lnTo>
                    <a:pt x="0" y="0"/>
                  </a:lnTo>
                  <a:lnTo>
                    <a:pt x="0" y="977415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6447" y="2398228"/>
              <a:ext cx="6416040" cy="0"/>
            </a:xfrm>
            <a:custGeom>
              <a:avLst/>
              <a:gdLst/>
              <a:ahLst/>
              <a:cxnLst/>
              <a:rect l="l" t="t" r="r" b="b"/>
              <a:pathLst>
                <a:path w="6416040">
                  <a:moveTo>
                    <a:pt x="0" y="0"/>
                  </a:moveTo>
                  <a:lnTo>
                    <a:pt x="6415601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562850" cy="922655"/>
            </a:xfrm>
            <a:custGeom>
              <a:avLst/>
              <a:gdLst/>
              <a:ahLst/>
              <a:cxnLst/>
              <a:rect l="l" t="t" r="r" b="b"/>
              <a:pathLst>
                <a:path w="7562850" h="922655">
                  <a:moveTo>
                    <a:pt x="7562849" y="922415"/>
                  </a:moveTo>
                  <a:lnTo>
                    <a:pt x="0" y="922415"/>
                  </a:lnTo>
                  <a:lnTo>
                    <a:pt x="0" y="0"/>
                  </a:lnTo>
                  <a:lnTo>
                    <a:pt x="7562849" y="0"/>
                  </a:lnTo>
                  <a:lnTo>
                    <a:pt x="7562849" y="922415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870" y="5350762"/>
              <a:ext cx="6416040" cy="0"/>
            </a:xfrm>
            <a:custGeom>
              <a:avLst/>
              <a:gdLst/>
              <a:ahLst/>
              <a:cxnLst/>
              <a:rect l="l" t="t" r="r" b="b"/>
              <a:pathLst>
                <a:path w="6416040">
                  <a:moveTo>
                    <a:pt x="0" y="0"/>
                  </a:moveTo>
                  <a:lnTo>
                    <a:pt x="6415601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50" y="2555550"/>
              <a:ext cx="5124449" cy="2428874"/>
            </a:xfrm>
            <a:prstGeom prst="rect">
              <a:avLst/>
            </a:prstGeom>
          </p:spPr>
        </p:pic>
        <p:pic>
          <p:nvPicPr>
            <p:cNvPr id="8" name="object 8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963" y="6796313"/>
              <a:ext cx="5455214" cy="26856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1111" y="255096"/>
            <a:ext cx="515683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chances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opponent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3773" y="9781917"/>
            <a:ext cx="15113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7465" y="10288696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32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6885" y="1399727"/>
            <a:ext cx="492252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846455" algn="l"/>
                <a:tab pos="1833245" algn="l"/>
                <a:tab pos="2835275" algn="l"/>
                <a:tab pos="3636645" algn="l"/>
              </a:tabLst>
            </a:pPr>
            <a:r>
              <a:rPr sz="1900" b="1" spc="60" dirty="0">
                <a:solidFill>
                  <a:srgbClr val="4A2875"/>
                </a:solidFill>
                <a:latin typeface="Trebuchet MS"/>
                <a:cs typeface="Trebuchet MS"/>
              </a:rPr>
              <a:t>times</a:t>
            </a:r>
            <a:r>
              <a:rPr sz="190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900" b="1" spc="90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90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900" b="1" spc="80" dirty="0">
                <a:solidFill>
                  <a:srgbClr val="4A2875"/>
                </a:solidFill>
                <a:latin typeface="Trebuchet MS"/>
                <a:cs typeface="Trebuchet MS"/>
              </a:rPr>
              <a:t>landed</a:t>
            </a:r>
            <a:r>
              <a:rPr sz="190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900" b="1" u="heavy" spc="6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more</a:t>
            </a:r>
            <a:r>
              <a:rPr sz="1900" b="1" u="heavy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	</a:t>
            </a:r>
            <a:r>
              <a:rPr sz="1900" b="1" u="heavy" spc="5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significant</a:t>
            </a:r>
            <a:r>
              <a:rPr sz="1900" b="1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u="heavy" spc="5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strikes</a:t>
            </a:r>
            <a:r>
              <a:rPr sz="1900" b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spc="90" dirty="0">
                <a:solidFill>
                  <a:srgbClr val="4A2875"/>
                </a:solidFill>
                <a:latin typeface="Trebuchet MS"/>
                <a:cs typeface="Trebuchet MS"/>
              </a:rPr>
              <a:t>landed</a:t>
            </a:r>
            <a:r>
              <a:rPr sz="19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spc="75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900" b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spc="100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9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spc="100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90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b="1" spc="204" dirty="0">
                <a:latin typeface="Trebuchet MS"/>
                <a:cs typeface="Trebuchet MS"/>
              </a:rPr>
              <a:t>KO/TKO</a:t>
            </a:r>
            <a:r>
              <a:rPr sz="1900" b="1" dirty="0"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1170" y="1283080"/>
            <a:ext cx="136525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0" spc="90" dirty="0">
                <a:latin typeface="Tahoma"/>
                <a:cs typeface="Tahoma"/>
              </a:rPr>
              <a:t>85.02%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747" y="5627334"/>
            <a:ext cx="145161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90" dirty="0">
                <a:solidFill>
                  <a:srgbClr val="4A2875"/>
                </a:solidFill>
                <a:latin typeface="Tahoma"/>
                <a:cs typeface="Tahoma"/>
              </a:rPr>
              <a:t>38.92%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2838" y="5564242"/>
            <a:ext cx="504634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895350" algn="l"/>
                <a:tab pos="1923414" algn="l"/>
                <a:tab pos="2966720" algn="l"/>
                <a:tab pos="3818254" algn="l"/>
              </a:tabLst>
            </a:pPr>
            <a:r>
              <a:rPr sz="1800" b="1" spc="60" dirty="0">
                <a:solidFill>
                  <a:srgbClr val="4A2875"/>
                </a:solidFill>
                <a:latin typeface="Trebuchet MS"/>
                <a:cs typeface="Trebuchet MS"/>
              </a:rPr>
              <a:t>times</a:t>
            </a:r>
            <a:r>
              <a:rPr sz="180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b="1" spc="100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80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b="1" spc="80" dirty="0">
                <a:solidFill>
                  <a:srgbClr val="4A2875"/>
                </a:solidFill>
                <a:latin typeface="Trebuchet MS"/>
                <a:cs typeface="Trebuchet MS"/>
              </a:rPr>
              <a:t>landed</a:t>
            </a:r>
            <a:r>
              <a:rPr sz="180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800" b="1" u="heavy" spc="7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more</a:t>
            </a:r>
            <a:r>
              <a:rPr sz="1800" b="1" u="heavy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	</a:t>
            </a:r>
            <a:r>
              <a:rPr sz="1800" b="1" u="heavy" spc="6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significant</a:t>
            </a:r>
            <a:r>
              <a:rPr sz="1800" b="1" spc="6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u="heavy" spc="5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strikes</a:t>
            </a:r>
            <a:r>
              <a:rPr sz="180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spc="90" dirty="0">
                <a:solidFill>
                  <a:srgbClr val="4A2875"/>
                </a:solidFill>
                <a:latin typeface="Trebuchet MS"/>
                <a:cs typeface="Trebuchet MS"/>
              </a:rPr>
              <a:t>landed</a:t>
            </a:r>
            <a:r>
              <a:rPr sz="1800" b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spc="80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800" b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spc="105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80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spc="10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800" b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800" b="1" spc="95" dirty="0">
                <a:latin typeface="Trebuchet MS"/>
                <a:cs typeface="Trebuchet MS"/>
              </a:rPr>
              <a:t>submission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38" y="0"/>
            <a:ext cx="7567930" cy="10696575"/>
            <a:chOff x="-4738" y="0"/>
            <a:chExt cx="7567930" cy="10696575"/>
          </a:xfrm>
        </p:grpSpPr>
        <p:sp>
          <p:nvSpPr>
            <p:cNvPr id="3" name="object 3"/>
            <p:cNvSpPr/>
            <p:nvPr/>
          </p:nvSpPr>
          <p:spPr>
            <a:xfrm>
              <a:off x="0" y="197941"/>
              <a:ext cx="7562850" cy="10499090"/>
            </a:xfrm>
            <a:custGeom>
              <a:avLst/>
              <a:gdLst/>
              <a:ahLst/>
              <a:cxnLst/>
              <a:rect l="l" t="t" r="r" b="b"/>
              <a:pathLst>
                <a:path w="7562850" h="10499090">
                  <a:moveTo>
                    <a:pt x="0" y="10498632"/>
                  </a:moveTo>
                  <a:lnTo>
                    <a:pt x="7562849" y="10498632"/>
                  </a:lnTo>
                  <a:lnTo>
                    <a:pt x="7562849" y="0"/>
                  </a:lnTo>
                  <a:lnTo>
                    <a:pt x="0" y="0"/>
                  </a:lnTo>
                  <a:lnTo>
                    <a:pt x="0" y="10498632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562850" cy="198120"/>
            </a:xfrm>
            <a:custGeom>
              <a:avLst/>
              <a:gdLst/>
              <a:ahLst/>
              <a:cxnLst/>
              <a:rect l="l" t="t" r="r" b="b"/>
              <a:pathLst>
                <a:path w="7562850" h="198120">
                  <a:moveTo>
                    <a:pt x="7562849" y="197941"/>
                  </a:moveTo>
                  <a:lnTo>
                    <a:pt x="0" y="197941"/>
                  </a:lnTo>
                  <a:lnTo>
                    <a:pt x="0" y="0"/>
                  </a:lnTo>
                  <a:lnTo>
                    <a:pt x="7562849" y="0"/>
                  </a:lnTo>
                  <a:lnTo>
                    <a:pt x="7562849" y="197941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" y="3883054"/>
              <a:ext cx="3808095" cy="19050"/>
            </a:xfrm>
            <a:custGeom>
              <a:avLst/>
              <a:gdLst/>
              <a:ahLst/>
              <a:cxnLst/>
              <a:rect l="l" t="t" r="r" b="b"/>
              <a:pathLst>
                <a:path w="3808095" h="19050">
                  <a:moveTo>
                    <a:pt x="0" y="0"/>
                  </a:moveTo>
                  <a:lnTo>
                    <a:pt x="3807617" y="190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318" y="2811039"/>
              <a:ext cx="3428999" cy="2933699"/>
            </a:xfrm>
            <a:prstGeom prst="rect">
              <a:avLst/>
            </a:prstGeom>
          </p:spPr>
        </p:pic>
        <p:pic>
          <p:nvPicPr>
            <p:cNvPr id="7" name="object 7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6775" y="6095877"/>
              <a:ext cx="3514724" cy="29527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894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220"/>
              </a:spcBef>
            </a:pPr>
            <a:r>
              <a:rPr spc="-40" dirty="0"/>
              <a:t>53.68%</a:t>
            </a:r>
          </a:p>
          <a:p>
            <a:pPr marL="12700" marR="5080" algn="just">
              <a:lnSpc>
                <a:spcPct val="117600"/>
              </a:lnSpc>
              <a:spcBef>
                <a:spcPts val="890"/>
              </a:spcBef>
            </a:pPr>
            <a:r>
              <a:rPr sz="1750" b="1" i="0" spc="90" dirty="0">
                <a:latin typeface="Trebuchet MS"/>
                <a:cs typeface="Trebuchet MS"/>
              </a:rPr>
              <a:t>times</a:t>
            </a:r>
            <a:r>
              <a:rPr sz="1750" b="1" i="0" spc="140" dirty="0">
                <a:latin typeface="Trebuchet MS"/>
                <a:cs typeface="Trebuchet MS"/>
              </a:rPr>
              <a:t>  </a:t>
            </a:r>
            <a:r>
              <a:rPr sz="1750" b="1" i="0" spc="120" dirty="0">
                <a:latin typeface="Trebuchet MS"/>
                <a:cs typeface="Trebuchet MS"/>
              </a:rPr>
              <a:t>having</a:t>
            </a:r>
            <a:r>
              <a:rPr sz="1750" b="1" i="0" spc="140" dirty="0">
                <a:latin typeface="Trebuchet MS"/>
                <a:cs typeface="Trebuchet MS"/>
              </a:rPr>
              <a:t>  </a:t>
            </a:r>
            <a:r>
              <a:rPr sz="1750" b="1" i="0" spc="145" dirty="0">
                <a:latin typeface="Trebuchet MS"/>
                <a:cs typeface="Trebuchet MS"/>
              </a:rPr>
              <a:t>made  </a:t>
            </a:r>
            <a:r>
              <a:rPr sz="1750" b="1" i="0" spc="95" dirty="0">
                <a:latin typeface="Trebuchet MS"/>
                <a:cs typeface="Trebuchet MS"/>
              </a:rPr>
              <a:t>more </a:t>
            </a:r>
            <a:r>
              <a:rPr sz="1750" b="1" i="0" u="heavy" spc="114" dirty="0"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takedown</a:t>
            </a:r>
            <a:r>
              <a:rPr sz="1750" b="1" i="0" u="heavy" spc="455" dirty="0"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 </a:t>
            </a:r>
            <a:r>
              <a:rPr sz="1750" b="1" i="0" u="heavy" spc="100" dirty="0"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attempts</a:t>
            </a:r>
            <a:r>
              <a:rPr sz="1750" b="1" i="0" spc="455" dirty="0">
                <a:latin typeface="Trebuchet MS"/>
                <a:cs typeface="Trebuchet MS"/>
              </a:rPr>
              <a:t> </a:t>
            </a:r>
            <a:r>
              <a:rPr sz="1750" b="1" i="0" spc="95" dirty="0">
                <a:latin typeface="Trebuchet MS"/>
                <a:cs typeface="Trebuchet MS"/>
              </a:rPr>
              <a:t>led</a:t>
            </a:r>
            <a:r>
              <a:rPr sz="1750" b="1" i="0" spc="459" dirty="0">
                <a:latin typeface="Trebuchet MS"/>
                <a:cs typeface="Trebuchet MS"/>
              </a:rPr>
              <a:t> </a:t>
            </a:r>
            <a:r>
              <a:rPr sz="1750" b="1" i="0" spc="80" dirty="0">
                <a:latin typeface="Trebuchet MS"/>
                <a:cs typeface="Trebuchet MS"/>
              </a:rPr>
              <a:t>to </a:t>
            </a:r>
            <a:r>
              <a:rPr sz="1750" b="1" i="0" spc="120" dirty="0">
                <a:latin typeface="Trebuchet MS"/>
                <a:cs typeface="Trebuchet MS"/>
              </a:rPr>
              <a:t>a</a:t>
            </a:r>
            <a:r>
              <a:rPr sz="1750" b="1" i="0" spc="20" dirty="0">
                <a:latin typeface="Trebuchet MS"/>
                <a:cs typeface="Trebuchet MS"/>
              </a:rPr>
              <a:t> </a:t>
            </a:r>
            <a:r>
              <a:rPr sz="1750" b="1" i="0" spc="110" dirty="0">
                <a:solidFill>
                  <a:srgbClr val="000000"/>
                </a:solidFill>
                <a:latin typeface="Trebuchet MS"/>
                <a:cs typeface="Trebuchet MS"/>
              </a:rPr>
              <a:t>submission</a:t>
            </a:r>
            <a:r>
              <a:rPr sz="1750" b="1" i="0" spc="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750" b="1" i="0" spc="45" dirty="0">
                <a:latin typeface="Trebuchet MS"/>
                <a:cs typeface="Trebuchet MS"/>
              </a:rPr>
              <a:t>victory.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3773" y="9781917"/>
            <a:ext cx="15113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039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33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3299" y="1498172"/>
            <a:ext cx="226377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b="0" i="1" spc="-145" dirty="0">
                <a:latin typeface="Verdana"/>
                <a:cs typeface="Verdana"/>
              </a:rPr>
              <a:t>54.58%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6572" y="1335576"/>
            <a:ext cx="330136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times</a:t>
            </a:r>
            <a:r>
              <a:rPr sz="1750" b="1" spc="375" dirty="0">
                <a:solidFill>
                  <a:srgbClr val="4A2875"/>
                </a:solidFill>
                <a:latin typeface="Trebuchet MS"/>
                <a:cs typeface="Trebuchet MS"/>
              </a:rPr>
              <a:t>  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750" b="1" spc="380" dirty="0">
                <a:solidFill>
                  <a:srgbClr val="4A2875"/>
                </a:solidFill>
                <a:latin typeface="Trebuchet MS"/>
                <a:cs typeface="Trebuchet MS"/>
              </a:rPr>
              <a:t>  </a:t>
            </a:r>
            <a:r>
              <a:rPr sz="1750" b="1" spc="114" dirty="0">
                <a:solidFill>
                  <a:srgbClr val="4A2875"/>
                </a:solidFill>
                <a:latin typeface="Trebuchet MS"/>
                <a:cs typeface="Trebuchet MS"/>
              </a:rPr>
              <a:t>made</a:t>
            </a:r>
            <a:r>
              <a:rPr sz="1750" b="1" spc="375" dirty="0">
                <a:solidFill>
                  <a:srgbClr val="4A2875"/>
                </a:solidFill>
                <a:latin typeface="Trebuchet MS"/>
                <a:cs typeface="Trebuchet MS"/>
              </a:rPr>
              <a:t>  </a:t>
            </a: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more </a:t>
            </a:r>
            <a:r>
              <a:rPr sz="1750" b="1" u="heavy" spc="8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takedown</a:t>
            </a:r>
            <a:r>
              <a:rPr sz="1750" b="1" u="heavy" spc="30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 </a:t>
            </a:r>
            <a:r>
              <a:rPr sz="1750" b="1" u="heavy" spc="7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attempts</a:t>
            </a:r>
            <a:r>
              <a:rPr sz="1750" b="1" spc="3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75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750" b="1" spc="3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750" b="1" spc="3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40" dirty="0">
                <a:solidFill>
                  <a:srgbClr val="4A2875"/>
                </a:solidFill>
                <a:latin typeface="Trebuchet MS"/>
                <a:cs typeface="Trebuchet MS"/>
              </a:rPr>
              <a:t>a </a:t>
            </a:r>
            <a:r>
              <a:rPr sz="1750" b="1" spc="75" dirty="0">
                <a:latin typeface="Trebuchet MS"/>
                <a:cs typeface="Trebuchet MS"/>
              </a:rPr>
              <a:t>decision</a:t>
            </a:r>
            <a:r>
              <a:rPr sz="1750" b="1" spc="10" dirty="0"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764" y="6714121"/>
            <a:ext cx="2969895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4950" i="1" spc="-445" dirty="0">
                <a:solidFill>
                  <a:srgbClr val="4A2875"/>
                </a:solidFill>
                <a:latin typeface="Verdana"/>
                <a:cs typeface="Verdana"/>
              </a:rPr>
              <a:t>19.24%</a:t>
            </a:r>
            <a:endParaRPr sz="4950">
              <a:latin typeface="Verdana"/>
              <a:cs typeface="Verdana"/>
            </a:endParaRPr>
          </a:p>
          <a:p>
            <a:pPr marL="12700" marR="5080" algn="just">
              <a:lnSpc>
                <a:spcPct val="114900"/>
              </a:lnSpc>
              <a:spcBef>
                <a:spcPts val="960"/>
              </a:spcBef>
            </a:pP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times</a:t>
            </a:r>
            <a:r>
              <a:rPr sz="1750" b="1" spc="4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95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750" b="1" spc="4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114" dirty="0">
                <a:solidFill>
                  <a:srgbClr val="4A2875"/>
                </a:solidFill>
                <a:latin typeface="Trebuchet MS"/>
                <a:cs typeface="Trebuchet MS"/>
              </a:rPr>
              <a:t>made</a:t>
            </a:r>
            <a:r>
              <a:rPr sz="1750" b="1" spc="40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more </a:t>
            </a:r>
            <a:r>
              <a:rPr sz="1750" b="1" u="heavy" spc="9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takedown</a:t>
            </a:r>
            <a:r>
              <a:rPr sz="1750" b="1" u="heavy" spc="4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 </a:t>
            </a:r>
            <a:r>
              <a:rPr sz="1750" b="1" u="heavy" spc="7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attempts</a:t>
            </a:r>
            <a:r>
              <a:rPr sz="1750" b="1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75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750" b="1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to 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190" dirty="0">
                <a:latin typeface="Trebuchet MS"/>
                <a:cs typeface="Trebuchet MS"/>
              </a:rPr>
              <a:t>KO/TKO</a:t>
            </a:r>
            <a:r>
              <a:rPr sz="1750" b="1" spc="10" dirty="0"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2850" cy="10696575"/>
            <a:chOff x="0" y="0"/>
            <a:chExt cx="7562850" cy="10696575"/>
          </a:xfrm>
        </p:grpSpPr>
        <p:sp>
          <p:nvSpPr>
            <p:cNvPr id="3" name="object 3"/>
            <p:cNvSpPr/>
            <p:nvPr/>
          </p:nvSpPr>
          <p:spPr>
            <a:xfrm>
              <a:off x="0" y="496532"/>
              <a:ext cx="7562850" cy="10200640"/>
            </a:xfrm>
            <a:custGeom>
              <a:avLst/>
              <a:gdLst/>
              <a:ahLst/>
              <a:cxnLst/>
              <a:rect l="l" t="t" r="r" b="b"/>
              <a:pathLst>
                <a:path w="7562850" h="10200640">
                  <a:moveTo>
                    <a:pt x="0" y="10200041"/>
                  </a:moveTo>
                  <a:lnTo>
                    <a:pt x="7562849" y="10200041"/>
                  </a:lnTo>
                  <a:lnTo>
                    <a:pt x="7562849" y="0"/>
                  </a:lnTo>
                  <a:lnTo>
                    <a:pt x="0" y="0"/>
                  </a:lnTo>
                  <a:lnTo>
                    <a:pt x="0" y="1020004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562850" cy="496570"/>
            </a:xfrm>
            <a:custGeom>
              <a:avLst/>
              <a:gdLst/>
              <a:ahLst/>
              <a:cxnLst/>
              <a:rect l="l" t="t" r="r" b="b"/>
              <a:pathLst>
                <a:path w="7562850" h="496570">
                  <a:moveTo>
                    <a:pt x="7562849" y="496533"/>
                  </a:moveTo>
                  <a:lnTo>
                    <a:pt x="0" y="496533"/>
                  </a:lnTo>
                  <a:lnTo>
                    <a:pt x="0" y="0"/>
                  </a:lnTo>
                  <a:lnTo>
                    <a:pt x="7562849" y="0"/>
                  </a:lnTo>
                  <a:lnTo>
                    <a:pt x="7562849" y="496533"/>
                  </a:lnTo>
                  <a:close/>
                </a:path>
              </a:pathLst>
            </a:custGeom>
            <a:solidFill>
              <a:srgbClr val="4A2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551" y="3926429"/>
              <a:ext cx="3808095" cy="19050"/>
            </a:xfrm>
            <a:custGeom>
              <a:avLst/>
              <a:gdLst/>
              <a:ahLst/>
              <a:cxnLst/>
              <a:rect l="l" t="t" r="r" b="b"/>
              <a:pathLst>
                <a:path w="3808095" h="19050">
                  <a:moveTo>
                    <a:pt x="0" y="0"/>
                  </a:moveTo>
                  <a:lnTo>
                    <a:pt x="3807617" y="190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279" y="9019929"/>
              <a:ext cx="6416040" cy="0"/>
            </a:xfrm>
            <a:custGeom>
              <a:avLst/>
              <a:gdLst/>
              <a:ahLst/>
              <a:cxnLst/>
              <a:rect l="l" t="t" r="r" b="b"/>
              <a:pathLst>
                <a:path w="6416040">
                  <a:moveTo>
                    <a:pt x="0" y="0"/>
                  </a:moveTo>
                  <a:lnTo>
                    <a:pt x="6415601" y="0"/>
                  </a:lnTo>
                </a:path>
              </a:pathLst>
            </a:custGeom>
            <a:ln w="9524">
              <a:solidFill>
                <a:srgbClr val="C4B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631" y="2369091"/>
              <a:ext cx="5267324" cy="2533650"/>
            </a:xfrm>
            <a:prstGeom prst="rect">
              <a:avLst/>
            </a:prstGeom>
          </p:spPr>
        </p:pic>
        <p:pic>
          <p:nvPicPr>
            <p:cNvPr id="8" name="object 8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078" y="6106629"/>
              <a:ext cx="3200399" cy="2514599"/>
            </a:xfrm>
            <a:prstGeom prst="rect">
              <a:avLst/>
            </a:prstGeom>
          </p:spPr>
        </p:pic>
        <p:pic>
          <p:nvPicPr>
            <p:cNvPr id="9" name="object 9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96" y="6106629"/>
              <a:ext cx="2867024" cy="25145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1711" y="5239782"/>
            <a:ext cx="1414780" cy="473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120" dirty="0">
                <a:solidFill>
                  <a:srgbClr val="4A2875"/>
                </a:solidFill>
                <a:latin typeface="Tahoma"/>
                <a:cs typeface="Tahoma"/>
              </a:rPr>
              <a:t>87.04%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3773" y="9781917"/>
            <a:ext cx="15113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889" y="10218472"/>
            <a:ext cx="1642110" cy="170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  <a:hlinkClick r:id="rId8"/>
              </a:rPr>
              <a:t>WWW.REALLYGREATSITE.COM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039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34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21452" y="5106558"/>
            <a:ext cx="4661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830580" algn="l"/>
                <a:tab pos="1788160" algn="l"/>
                <a:tab pos="2616835" algn="l"/>
                <a:tab pos="3404870" algn="l"/>
              </a:tabLst>
            </a:pPr>
            <a:r>
              <a:rPr sz="1750" b="1" spc="55" dirty="0">
                <a:solidFill>
                  <a:srgbClr val="4A2875"/>
                </a:solidFill>
                <a:latin typeface="Trebuchet MS"/>
                <a:cs typeface="Trebuchet MS"/>
              </a:rPr>
              <a:t>times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80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made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more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i="1" u="heavy" spc="5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submission</a:t>
            </a:r>
            <a:r>
              <a:rPr sz="1750" b="1" i="1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i="1" u="heavy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attempts</a:t>
            </a:r>
            <a:r>
              <a:rPr sz="1750" b="1" i="1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70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750" b="1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750" b="1" spc="6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750" b="1" spc="5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85" dirty="0">
                <a:latin typeface="Trebuchet MS"/>
                <a:cs typeface="Trebuchet MS"/>
              </a:rPr>
              <a:t>submission</a:t>
            </a:r>
            <a:r>
              <a:rPr sz="1750" b="1" spc="55" dirty="0"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102" y="1286011"/>
            <a:ext cx="14071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0" spc="-10" dirty="0">
                <a:latin typeface="Tahoma"/>
                <a:cs typeface="Tahoma"/>
              </a:rPr>
              <a:t>13.83%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1901" y="1219173"/>
            <a:ext cx="4956175" cy="596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50" b="1" spc="65" dirty="0">
                <a:solidFill>
                  <a:srgbClr val="4A2875"/>
                </a:solidFill>
                <a:latin typeface="Trebuchet MS"/>
                <a:cs typeface="Trebuchet MS"/>
              </a:rPr>
              <a:t>times </a:t>
            </a:r>
            <a:r>
              <a:rPr sz="1650" b="1" spc="95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650" b="1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105" dirty="0">
                <a:solidFill>
                  <a:srgbClr val="4A2875"/>
                </a:solidFill>
                <a:latin typeface="Trebuchet MS"/>
                <a:cs typeface="Trebuchet MS"/>
              </a:rPr>
              <a:t>made</a:t>
            </a:r>
            <a:r>
              <a:rPr sz="1650" b="1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4A2875"/>
                </a:solidFill>
                <a:latin typeface="Trebuchet MS"/>
                <a:cs typeface="Trebuchet MS"/>
              </a:rPr>
              <a:t>more</a:t>
            </a:r>
            <a:r>
              <a:rPr sz="1650" b="1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i="1" u="heavy" spc="6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submission</a:t>
            </a:r>
            <a:r>
              <a:rPr sz="1650" b="1" i="1" u="heavy" spc="7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 </a:t>
            </a:r>
            <a:r>
              <a:rPr sz="1650" b="1" i="1" u="heavy" spc="-10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attempts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50" b="1" spc="65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650" b="1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85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650" b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9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650" b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650" b="1" spc="185" dirty="0">
                <a:latin typeface="Trebuchet MS"/>
                <a:cs typeface="Trebuchet MS"/>
              </a:rPr>
              <a:t>KO/TKO</a:t>
            </a:r>
            <a:r>
              <a:rPr sz="1650" b="1" dirty="0"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242" y="9162802"/>
            <a:ext cx="134810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10" dirty="0">
                <a:solidFill>
                  <a:srgbClr val="4A2875"/>
                </a:solidFill>
                <a:latin typeface="Tahoma"/>
                <a:cs typeface="Tahoma"/>
              </a:rPr>
              <a:t>41.96%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4193" y="9028659"/>
            <a:ext cx="4693920" cy="64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836294" algn="l"/>
                <a:tab pos="1800860" algn="l"/>
                <a:tab pos="2635250" algn="l"/>
                <a:tab pos="3428365" algn="l"/>
              </a:tabLst>
            </a:pPr>
            <a:r>
              <a:rPr sz="1750" b="1" spc="60" dirty="0">
                <a:solidFill>
                  <a:srgbClr val="4A2875"/>
                </a:solidFill>
                <a:latin typeface="Trebuchet MS"/>
                <a:cs typeface="Trebuchet MS"/>
              </a:rPr>
              <a:t>times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85" dirty="0">
                <a:solidFill>
                  <a:srgbClr val="4A2875"/>
                </a:solidFill>
                <a:latin typeface="Trebuchet MS"/>
                <a:cs typeface="Trebuchet MS"/>
              </a:rPr>
              <a:t>having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95" dirty="0">
                <a:solidFill>
                  <a:srgbClr val="4A2875"/>
                </a:solidFill>
                <a:latin typeface="Trebuchet MS"/>
                <a:cs typeface="Trebuchet MS"/>
              </a:rPr>
              <a:t>made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spc="70" dirty="0">
                <a:solidFill>
                  <a:srgbClr val="4A2875"/>
                </a:solidFill>
                <a:latin typeface="Trebuchet MS"/>
                <a:cs typeface="Trebuchet MS"/>
              </a:rPr>
              <a:t>more</a:t>
            </a:r>
            <a:r>
              <a:rPr sz="1750" b="1" dirty="0">
                <a:solidFill>
                  <a:srgbClr val="4A2875"/>
                </a:solidFill>
                <a:latin typeface="Trebuchet MS"/>
                <a:cs typeface="Trebuchet MS"/>
              </a:rPr>
              <a:t>	</a:t>
            </a:r>
            <a:r>
              <a:rPr sz="1750" b="1" i="1" u="heavy" spc="65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submission</a:t>
            </a:r>
            <a:r>
              <a:rPr sz="175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i="1" u="heavy" dirty="0">
                <a:solidFill>
                  <a:srgbClr val="4A2875"/>
                </a:solidFill>
                <a:uFill>
                  <a:solidFill>
                    <a:srgbClr val="4A2875"/>
                  </a:solidFill>
                </a:uFill>
                <a:latin typeface="Trebuchet MS"/>
                <a:cs typeface="Trebuchet MS"/>
              </a:rPr>
              <a:t>attempts</a:t>
            </a:r>
            <a:r>
              <a:rPr sz="1750" b="1" i="1" spc="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75" dirty="0">
                <a:solidFill>
                  <a:srgbClr val="4A2875"/>
                </a:solidFill>
                <a:latin typeface="Trebuchet MS"/>
                <a:cs typeface="Trebuchet MS"/>
              </a:rPr>
              <a:t>led</a:t>
            </a: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95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750" b="1" spc="6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90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750" b="1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b="1" spc="80" dirty="0">
                <a:latin typeface="Trebuchet MS"/>
                <a:cs typeface="Trebuchet MS"/>
              </a:rPr>
              <a:t>decision</a:t>
            </a:r>
            <a:r>
              <a:rPr sz="1750" b="1" spc="65" dirty="0"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4A2875"/>
                </a:solidFill>
                <a:latin typeface="Trebuchet MS"/>
                <a:cs typeface="Trebuchet MS"/>
              </a:rPr>
              <a:t>victory.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0308"/>
            <a:ext cx="7559040" cy="1063625"/>
          </a:xfrm>
          <a:custGeom>
            <a:avLst/>
            <a:gdLst/>
            <a:ahLst/>
            <a:cxnLst/>
            <a:rect l="l" t="t" r="r" b="b"/>
            <a:pathLst>
              <a:path w="7559040" h="1063625">
                <a:moveTo>
                  <a:pt x="7558902" y="1063230"/>
                </a:moveTo>
                <a:lnTo>
                  <a:pt x="0" y="1063230"/>
                </a:lnTo>
                <a:lnTo>
                  <a:pt x="0" y="0"/>
                </a:lnTo>
                <a:lnTo>
                  <a:pt x="7558902" y="0"/>
                </a:lnTo>
                <a:lnTo>
                  <a:pt x="7558902" y="106323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58363"/>
            <a:ext cx="7561580" cy="1022985"/>
          </a:xfrm>
          <a:custGeom>
            <a:avLst/>
            <a:gdLst/>
            <a:ahLst/>
            <a:cxnLst/>
            <a:rect l="l" t="t" r="r" b="b"/>
            <a:pathLst>
              <a:path w="7561580" h="1022985">
                <a:moveTo>
                  <a:pt x="7560977" y="1022509"/>
                </a:moveTo>
                <a:lnTo>
                  <a:pt x="0" y="1022509"/>
                </a:lnTo>
                <a:lnTo>
                  <a:pt x="0" y="0"/>
                </a:lnTo>
                <a:lnTo>
                  <a:pt x="7560977" y="0"/>
                </a:lnTo>
                <a:lnTo>
                  <a:pt x="7560977" y="1022509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5697"/>
            <a:ext cx="7560309" cy="1022985"/>
          </a:xfrm>
          <a:custGeom>
            <a:avLst/>
            <a:gdLst/>
            <a:ahLst/>
            <a:cxnLst/>
            <a:rect l="l" t="t" r="r" b="b"/>
            <a:pathLst>
              <a:path w="7560309" h="1022985">
                <a:moveTo>
                  <a:pt x="0" y="0"/>
                </a:moveTo>
                <a:lnTo>
                  <a:pt x="7559999" y="0"/>
                </a:lnTo>
                <a:lnTo>
                  <a:pt x="7559999" y="1022509"/>
                </a:lnTo>
                <a:lnTo>
                  <a:pt x="0" y="1022509"/>
                </a:lnTo>
                <a:lnTo>
                  <a:pt x="0" y="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38556"/>
            <a:ext cx="7562850" cy="1413510"/>
          </a:xfrm>
          <a:custGeom>
            <a:avLst/>
            <a:gdLst/>
            <a:ahLst/>
            <a:cxnLst/>
            <a:rect l="l" t="t" r="r" b="b"/>
            <a:pathLst>
              <a:path w="7562850" h="1413509">
                <a:moveTo>
                  <a:pt x="7562850" y="1413034"/>
                </a:moveTo>
                <a:lnTo>
                  <a:pt x="0" y="1413034"/>
                </a:lnTo>
                <a:lnTo>
                  <a:pt x="0" y="0"/>
                </a:lnTo>
                <a:lnTo>
                  <a:pt x="7562850" y="0"/>
                </a:lnTo>
                <a:lnTo>
                  <a:pt x="7562850" y="141303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13032"/>
            <a:ext cx="7562850" cy="1022985"/>
          </a:xfrm>
          <a:custGeom>
            <a:avLst/>
            <a:gdLst/>
            <a:ahLst/>
            <a:cxnLst/>
            <a:rect l="l" t="t" r="r" b="b"/>
            <a:pathLst>
              <a:path w="7562850" h="1022984">
                <a:moveTo>
                  <a:pt x="7562849" y="1022509"/>
                </a:moveTo>
                <a:lnTo>
                  <a:pt x="0" y="1022509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22509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070" y="1462200"/>
            <a:ext cx="6529705" cy="7342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182245" algn="ctr">
              <a:lnSpc>
                <a:spcPct val="118400"/>
              </a:lnSpc>
              <a:spcBef>
                <a:spcPts val="90"/>
              </a:spcBef>
            </a:pPr>
            <a:r>
              <a:rPr sz="2250" spc="-35" dirty="0">
                <a:solidFill>
                  <a:srgbClr val="FFFFFF"/>
                </a:solidFill>
                <a:latin typeface="Verdana"/>
                <a:cs typeface="Verdana"/>
              </a:rPr>
              <a:t>Fighter</a:t>
            </a:r>
            <a:r>
              <a:rPr sz="22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250" spc="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40" dirty="0">
                <a:solidFill>
                  <a:srgbClr val="FFFFFF"/>
                </a:solidFill>
                <a:latin typeface="Verdana"/>
                <a:cs typeface="Verdana"/>
              </a:rPr>
              <a:t>starting</a:t>
            </a:r>
            <a:r>
              <a:rPr sz="22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2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Verdana"/>
                <a:cs typeface="Verdana"/>
              </a:rPr>
              <a:t>‘J’</a:t>
            </a:r>
            <a:r>
              <a:rPr sz="22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2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had</a:t>
            </a:r>
            <a:r>
              <a:rPr sz="22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250" spc="-3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2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40" dirty="0">
                <a:solidFill>
                  <a:srgbClr val="FFFFFF"/>
                </a:solidFill>
                <a:latin typeface="Verdana"/>
                <a:cs typeface="Verdana"/>
              </a:rPr>
              <a:t>wins</a:t>
            </a:r>
            <a:r>
              <a:rPr sz="22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2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22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2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2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losses.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250">
              <a:latin typeface="Verdana"/>
              <a:cs typeface="Verdana"/>
            </a:endParaRPr>
          </a:p>
          <a:p>
            <a:pPr marL="219075" marR="209550" algn="ctr">
              <a:lnSpc>
                <a:spcPct val="116500"/>
              </a:lnSpc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submission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wins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observed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happen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December.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Verdana"/>
              <a:cs typeface="Verdana"/>
            </a:endParaRPr>
          </a:p>
          <a:p>
            <a:pPr marL="2717800" marR="142240" indent="-2705735">
              <a:lnSpc>
                <a:spcPct val="116500"/>
              </a:lnSpc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knockouts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observed</a:t>
            </a: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happen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July.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200">
              <a:latin typeface="Verdana"/>
              <a:cs typeface="Verdana"/>
            </a:endParaRPr>
          </a:p>
          <a:p>
            <a:pPr marL="257175" marR="123825" algn="ctr">
              <a:lnSpc>
                <a:spcPct val="116500"/>
              </a:lnSpc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CNC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outcomes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occured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second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round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only.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200">
              <a:latin typeface="Verdana"/>
              <a:cs typeface="Verdana"/>
            </a:endParaRPr>
          </a:p>
          <a:p>
            <a:pPr marL="137795" marR="5080" algn="ctr">
              <a:lnSpc>
                <a:spcPct val="116500"/>
              </a:lnSpc>
            </a:pP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Selected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random,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fight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highest probability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‘Lightweight’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division 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Verdana"/>
                <a:cs typeface="Verdana"/>
              </a:rPr>
              <a:t>going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decision.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304015"/>
            <a:ext cx="7562850" cy="632460"/>
          </a:xfrm>
          <a:custGeom>
            <a:avLst/>
            <a:gdLst/>
            <a:ahLst/>
            <a:cxnLst/>
            <a:rect l="l" t="t" r="r" b="b"/>
            <a:pathLst>
              <a:path w="7562850" h="632459">
                <a:moveTo>
                  <a:pt x="0" y="0"/>
                </a:moveTo>
                <a:lnTo>
                  <a:pt x="7562849" y="0"/>
                </a:lnTo>
                <a:lnTo>
                  <a:pt x="7562849" y="631984"/>
                </a:lnTo>
                <a:lnTo>
                  <a:pt x="0" y="631984"/>
                </a:lnTo>
                <a:lnTo>
                  <a:pt x="0" y="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43998"/>
            <a:ext cx="7560309" cy="632460"/>
          </a:xfrm>
          <a:custGeom>
            <a:avLst/>
            <a:gdLst/>
            <a:ahLst/>
            <a:cxnLst/>
            <a:rect l="l" t="t" r="r" b="b"/>
            <a:pathLst>
              <a:path w="7560309" h="632460">
                <a:moveTo>
                  <a:pt x="7559999" y="631984"/>
                </a:moveTo>
                <a:lnTo>
                  <a:pt x="0" y="631984"/>
                </a:lnTo>
                <a:lnTo>
                  <a:pt x="0" y="0"/>
                </a:lnTo>
                <a:lnTo>
                  <a:pt x="7559999" y="0"/>
                </a:lnTo>
                <a:lnTo>
                  <a:pt x="7559999" y="63198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1539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705" y="1480661"/>
            <a:ext cx="4130675" cy="19050"/>
          </a:xfrm>
          <a:custGeom>
            <a:avLst/>
            <a:gdLst/>
            <a:ahLst/>
            <a:cxnLst/>
            <a:rect l="l" t="t" r="r" b="b"/>
            <a:pathLst>
              <a:path w="4130675" h="19050">
                <a:moveTo>
                  <a:pt x="0" y="19049"/>
                </a:moveTo>
                <a:lnTo>
                  <a:pt x="4130165" y="0"/>
                </a:lnTo>
              </a:path>
            </a:pathLst>
          </a:custGeom>
          <a:ln w="38099">
            <a:solidFill>
              <a:srgbClr val="4A2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504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Implementation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80" y="2387268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5478" y="2183915"/>
            <a:ext cx="5981700" cy="1955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6385">
              <a:lnSpc>
                <a:spcPct val="125000"/>
              </a:lnSpc>
              <a:spcBef>
                <a:spcPts val="95"/>
              </a:spcBef>
            </a:pPr>
            <a:r>
              <a:rPr sz="1850" spc="90" dirty="0">
                <a:latin typeface="Tahoma"/>
                <a:cs typeface="Tahoma"/>
              </a:rPr>
              <a:t>This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data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95" dirty="0">
                <a:latin typeface="Tahoma"/>
                <a:cs typeface="Tahoma"/>
              </a:rPr>
              <a:t>analysis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25" dirty="0">
                <a:latin typeface="Tahoma"/>
                <a:cs typeface="Tahoma"/>
              </a:rPr>
              <a:t>project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40" dirty="0">
                <a:latin typeface="Tahoma"/>
                <a:cs typeface="Tahoma"/>
              </a:rPr>
              <a:t>was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55" dirty="0">
                <a:latin typeface="Tahoma"/>
                <a:cs typeface="Tahoma"/>
              </a:rPr>
              <a:t>done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25" dirty="0">
                <a:latin typeface="Tahoma"/>
                <a:cs typeface="Tahoma"/>
              </a:rPr>
              <a:t>with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35" dirty="0">
                <a:latin typeface="Tahoma"/>
                <a:cs typeface="Tahoma"/>
              </a:rPr>
              <a:t>Python </a:t>
            </a:r>
            <a:r>
              <a:rPr sz="1850" spc="110" dirty="0">
                <a:latin typeface="Tahoma"/>
                <a:cs typeface="Tahoma"/>
              </a:rPr>
              <a:t>using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14" dirty="0">
                <a:latin typeface="Tahoma"/>
                <a:cs typeface="Tahoma"/>
              </a:rPr>
              <a:t>the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Pandas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70" dirty="0">
                <a:latin typeface="Tahoma"/>
                <a:cs typeface="Tahoma"/>
              </a:rPr>
              <a:t>library.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850">
              <a:latin typeface="Tahoma"/>
              <a:cs typeface="Tahoma"/>
            </a:endParaRPr>
          </a:p>
          <a:p>
            <a:pPr marL="87630" marR="5080" indent="-75565">
              <a:lnSpc>
                <a:spcPct val="134400"/>
              </a:lnSpc>
            </a:pPr>
            <a:r>
              <a:rPr sz="1850" spc="110" dirty="0">
                <a:latin typeface="Tahoma"/>
                <a:cs typeface="Tahoma"/>
              </a:rPr>
              <a:t>The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80" dirty="0">
                <a:latin typeface="Tahoma"/>
                <a:cs typeface="Tahoma"/>
              </a:rPr>
              <a:t>code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can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65" dirty="0">
                <a:latin typeface="Tahoma"/>
                <a:cs typeface="Tahoma"/>
              </a:rPr>
              <a:t>be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35" dirty="0">
                <a:latin typeface="Tahoma"/>
                <a:cs typeface="Tahoma"/>
              </a:rPr>
              <a:t>found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80" dirty="0">
                <a:latin typeface="Tahoma"/>
                <a:cs typeface="Tahoma"/>
              </a:rPr>
              <a:t>in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14" dirty="0">
                <a:latin typeface="Tahoma"/>
                <a:cs typeface="Tahoma"/>
              </a:rPr>
              <a:t>the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50" dirty="0">
                <a:latin typeface="Tahoma"/>
                <a:cs typeface="Tahoma"/>
              </a:rPr>
              <a:t>Jupyter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170" dirty="0">
                <a:latin typeface="Tahoma"/>
                <a:cs typeface="Tahoma"/>
              </a:rPr>
              <a:t>Notebook</a:t>
            </a:r>
            <a:r>
              <a:rPr sz="1850" spc="-5" dirty="0">
                <a:latin typeface="Tahoma"/>
                <a:cs typeface="Tahoma"/>
              </a:rPr>
              <a:t> </a:t>
            </a:r>
            <a:r>
              <a:rPr sz="1850" spc="55" dirty="0">
                <a:latin typeface="Tahoma"/>
                <a:cs typeface="Tahoma"/>
              </a:rPr>
              <a:t>in </a:t>
            </a:r>
            <a:r>
              <a:rPr sz="1850" u="heavy" spc="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this</a:t>
            </a:r>
            <a:r>
              <a:rPr sz="185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850" u="heavy" spc="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repository</a:t>
            </a:r>
            <a:r>
              <a:rPr sz="1850" spc="10" dirty="0">
                <a:latin typeface="Tahoma"/>
                <a:cs typeface="Tahoma"/>
                <a:hlinkClick r:id="rId3"/>
              </a:rPr>
              <a:t> </a:t>
            </a:r>
            <a:r>
              <a:rPr sz="185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.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80" y="3585338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3299" y="5605615"/>
            <a:ext cx="3152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29" dirty="0">
                <a:solidFill>
                  <a:srgbClr val="4A2875"/>
                </a:solidFill>
                <a:latin typeface="Tahoma"/>
                <a:cs typeface="Tahoma"/>
              </a:rPr>
              <a:t>References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087" y="6670747"/>
            <a:ext cx="4130675" cy="19050"/>
          </a:xfrm>
          <a:custGeom>
            <a:avLst/>
            <a:gdLst/>
            <a:ahLst/>
            <a:cxnLst/>
            <a:rect l="l" t="t" r="r" b="b"/>
            <a:pathLst>
              <a:path w="4130675" h="19050">
                <a:moveTo>
                  <a:pt x="0" y="19049"/>
                </a:moveTo>
                <a:lnTo>
                  <a:pt x="4130165" y="0"/>
                </a:lnTo>
              </a:path>
            </a:pathLst>
          </a:custGeom>
          <a:ln w="38099">
            <a:solidFill>
              <a:srgbClr val="4A2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80" y="7331646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5478" y="7195883"/>
            <a:ext cx="5840095" cy="2353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155" dirty="0">
                <a:latin typeface="Tahoma"/>
                <a:cs typeface="Tahoma"/>
              </a:rPr>
              <a:t>All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images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50" dirty="0">
                <a:latin typeface="Tahoma"/>
                <a:cs typeface="Tahoma"/>
              </a:rPr>
              <a:t>belong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60" dirty="0">
                <a:latin typeface="Tahoma"/>
                <a:cs typeface="Tahoma"/>
              </a:rPr>
              <a:t>to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14" dirty="0">
                <a:latin typeface="Tahoma"/>
                <a:cs typeface="Tahoma"/>
              </a:rPr>
              <a:t>the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respective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90" dirty="0">
                <a:latin typeface="Tahoma"/>
                <a:cs typeface="Tahoma"/>
              </a:rPr>
              <a:t>owners.</a:t>
            </a:r>
            <a:endParaRPr sz="18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485"/>
              </a:spcBef>
            </a:pPr>
            <a:r>
              <a:rPr sz="1850" spc="-150" dirty="0">
                <a:latin typeface="Tahoma"/>
                <a:cs typeface="Tahoma"/>
              </a:rPr>
              <a:t>I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55" dirty="0">
                <a:latin typeface="Tahoma"/>
                <a:cs typeface="Tahoma"/>
              </a:rPr>
              <a:t>would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10" dirty="0">
                <a:latin typeface="Tahoma"/>
                <a:cs typeface="Tahoma"/>
              </a:rPr>
              <a:t>also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90" dirty="0">
                <a:latin typeface="Tahoma"/>
                <a:cs typeface="Tahoma"/>
              </a:rPr>
              <a:t>like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60" dirty="0">
                <a:latin typeface="Tahoma"/>
                <a:cs typeface="Tahoma"/>
              </a:rPr>
              <a:t>to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20" dirty="0">
                <a:latin typeface="Tahoma"/>
                <a:cs typeface="Tahoma"/>
              </a:rPr>
              <a:t>appreciate </a:t>
            </a:r>
            <a:r>
              <a:rPr sz="1850" spc="185" dirty="0">
                <a:latin typeface="Tahoma"/>
                <a:cs typeface="Tahoma"/>
              </a:rPr>
              <a:t>@THE_ART_OF_MMA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25" dirty="0">
                <a:latin typeface="Tahoma"/>
                <a:cs typeface="Tahoma"/>
              </a:rPr>
              <a:t>for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14" dirty="0">
                <a:latin typeface="Tahoma"/>
                <a:cs typeface="Tahoma"/>
              </a:rPr>
              <a:t>the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05" dirty="0">
                <a:latin typeface="Tahoma"/>
                <a:cs typeface="Tahoma"/>
              </a:rPr>
              <a:t>fantastic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00" dirty="0">
                <a:latin typeface="Tahoma"/>
                <a:cs typeface="Tahoma"/>
              </a:rPr>
              <a:t>art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45" dirty="0">
                <a:latin typeface="Tahoma"/>
                <a:cs typeface="Tahoma"/>
              </a:rPr>
              <a:t>piece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-50" dirty="0">
                <a:latin typeface="Tahoma"/>
                <a:cs typeface="Tahoma"/>
              </a:rPr>
              <a:t>I </a:t>
            </a:r>
            <a:r>
              <a:rPr sz="1850" spc="114" dirty="0">
                <a:latin typeface="Tahoma"/>
                <a:cs typeface="Tahoma"/>
              </a:rPr>
              <a:t>have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used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25" dirty="0">
                <a:latin typeface="Tahoma"/>
                <a:cs typeface="Tahoma"/>
              </a:rPr>
              <a:t>for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114" dirty="0">
                <a:latin typeface="Tahoma"/>
                <a:cs typeface="Tahoma"/>
              </a:rPr>
              <a:t>the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00" dirty="0">
                <a:latin typeface="Tahoma"/>
                <a:cs typeface="Tahoma"/>
              </a:rPr>
              <a:t>cover.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50" spc="110" dirty="0">
                <a:latin typeface="Tahoma"/>
                <a:cs typeface="Tahoma"/>
              </a:rPr>
              <a:t>The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85" dirty="0">
                <a:latin typeface="Tahoma"/>
                <a:cs typeface="Tahoma"/>
              </a:rPr>
              <a:t>links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60" dirty="0">
                <a:latin typeface="Tahoma"/>
                <a:cs typeface="Tahoma"/>
              </a:rPr>
              <a:t>to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14" dirty="0">
                <a:latin typeface="Tahoma"/>
                <a:cs typeface="Tahoma"/>
              </a:rPr>
              <a:t>the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images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30" dirty="0">
                <a:latin typeface="Tahoma"/>
                <a:cs typeface="Tahoma"/>
              </a:rPr>
              <a:t>can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65" dirty="0">
                <a:latin typeface="Tahoma"/>
                <a:cs typeface="Tahoma"/>
              </a:rPr>
              <a:t>be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spc="135" dirty="0">
                <a:latin typeface="Tahoma"/>
                <a:cs typeface="Tahoma"/>
              </a:rPr>
              <a:t>found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50" u="heavy" spc="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here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80" y="9375164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80" y="7872393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08819" y="10152618"/>
            <a:ext cx="207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ahoma"/>
                <a:cs typeface="Tahoma"/>
              </a:rPr>
              <a:t>36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9366" y="1064387"/>
            <a:ext cx="642366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0325" algn="l"/>
              </a:tabLst>
            </a:pPr>
            <a:r>
              <a:rPr sz="7450" u="sng" spc="-540" dirty="0">
                <a:uFill>
                  <a:solidFill>
                    <a:srgbClr val="4A2875"/>
                  </a:solidFill>
                </a:uFill>
              </a:rPr>
              <a:t>Thank</a:t>
            </a:r>
            <a:r>
              <a:rPr sz="7450" u="sng" spc="-705" dirty="0">
                <a:uFill>
                  <a:solidFill>
                    <a:srgbClr val="4A2875"/>
                  </a:solidFill>
                </a:uFill>
              </a:rPr>
              <a:t> </a:t>
            </a:r>
            <a:r>
              <a:rPr sz="7450" u="sng" spc="-355" dirty="0">
                <a:uFill>
                  <a:solidFill>
                    <a:srgbClr val="4A2875"/>
                  </a:solidFill>
                </a:uFill>
              </a:rPr>
              <a:t>You</a:t>
            </a:r>
            <a:r>
              <a:rPr sz="7450" u="sng" spc="-695" dirty="0">
                <a:uFill>
                  <a:solidFill>
                    <a:srgbClr val="4A2875"/>
                  </a:solidFill>
                </a:uFill>
              </a:rPr>
              <a:t> </a:t>
            </a:r>
            <a:r>
              <a:rPr lang="en-IN" sz="7450" u="sng" spc="-695" dirty="0">
                <a:uFill>
                  <a:solidFill>
                    <a:srgbClr val="4A2875"/>
                  </a:solidFill>
                </a:uFill>
              </a:rPr>
              <a:t>......</a:t>
            </a:r>
            <a:r>
              <a:rPr sz="7450" u="sng" spc="-50" dirty="0">
                <a:uFill>
                  <a:solidFill>
                    <a:srgbClr val="4A2875"/>
                  </a:solidFill>
                </a:uFill>
              </a:rPr>
              <a:t>!</a:t>
            </a:r>
            <a:r>
              <a:rPr sz="7450" u="sng" dirty="0">
                <a:uFill>
                  <a:solidFill>
                    <a:srgbClr val="4A2875"/>
                  </a:solidFill>
                </a:uFill>
              </a:rPr>
              <a:t>	</a:t>
            </a:r>
            <a:endParaRPr sz="7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133726" cy="10696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598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5"/>
              </a:spcBef>
            </a:pPr>
            <a:r>
              <a:rPr sz="5600" spc="-385" dirty="0">
                <a:solidFill>
                  <a:srgbClr val="FFFFFF"/>
                </a:solidFill>
                <a:hlinkClick r:id="rId2"/>
              </a:rPr>
              <a:t>What</a:t>
            </a:r>
            <a:r>
              <a:rPr sz="5600" spc="204" dirty="0">
                <a:solidFill>
                  <a:srgbClr val="FFFFFF"/>
                </a:solidFill>
                <a:hlinkClick r:id="rId2"/>
              </a:rPr>
              <a:t> </a:t>
            </a:r>
            <a:r>
              <a:rPr sz="5600" spc="-295" dirty="0">
                <a:solidFill>
                  <a:srgbClr val="FFFFFF"/>
                </a:solidFill>
                <a:hlinkClick r:id="rId2"/>
              </a:rPr>
              <a:t>is</a:t>
            </a:r>
            <a:r>
              <a:rPr sz="5600" spc="204" dirty="0">
                <a:solidFill>
                  <a:srgbClr val="FFFFFF"/>
                </a:solidFill>
              </a:rPr>
              <a:t> </a:t>
            </a:r>
            <a:r>
              <a:rPr sz="5600" spc="65" dirty="0"/>
              <a:t>MMA</a:t>
            </a:r>
            <a:r>
              <a:rPr sz="5600" spc="-900" dirty="0"/>
              <a:t> </a:t>
            </a:r>
            <a:r>
              <a:rPr sz="5600" spc="-305" dirty="0"/>
              <a:t>?</a:t>
            </a:r>
            <a:endParaRPr sz="5600"/>
          </a:p>
        </p:txBody>
      </p:sp>
      <p:sp>
        <p:nvSpPr>
          <p:cNvPr id="6" name="object 6"/>
          <p:cNvSpPr txBox="1"/>
          <p:nvPr/>
        </p:nvSpPr>
        <p:spPr>
          <a:xfrm>
            <a:off x="3595511" y="10259172"/>
            <a:ext cx="11683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0202" y="1658835"/>
            <a:ext cx="349059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Mixed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Martial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5" dirty="0">
                <a:solidFill>
                  <a:srgbClr val="4A2875"/>
                </a:solidFill>
                <a:latin typeface="Trebuchet MS"/>
                <a:cs typeface="Trebuchet MS"/>
              </a:rPr>
              <a:t>Arts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200" dirty="0">
                <a:solidFill>
                  <a:srgbClr val="4A2875"/>
                </a:solidFill>
                <a:latin typeface="Trebuchet MS"/>
                <a:cs typeface="Trebuchet MS"/>
              </a:rPr>
              <a:t>(MMA)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is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4A2875"/>
                </a:solidFill>
                <a:latin typeface="Trebuchet MS"/>
                <a:cs typeface="Trebuchet MS"/>
              </a:rPr>
              <a:t>full-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contact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combat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00" dirty="0">
                <a:solidFill>
                  <a:srgbClr val="4A2875"/>
                </a:solidFill>
                <a:latin typeface="Trebuchet MS"/>
                <a:cs typeface="Trebuchet MS"/>
              </a:rPr>
              <a:t>sport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that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allows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35" dirty="0">
                <a:solidFill>
                  <a:srgbClr val="4A2875"/>
                </a:solidFill>
                <a:latin typeface="Trebuchet MS"/>
                <a:cs typeface="Trebuchet MS"/>
              </a:rPr>
              <a:t>a </a:t>
            </a:r>
            <a:r>
              <a:rPr sz="1550" spc="100" dirty="0">
                <a:solidFill>
                  <a:srgbClr val="4A2875"/>
                </a:solidFill>
                <a:latin typeface="Trebuchet MS"/>
                <a:cs typeface="Trebuchet MS"/>
              </a:rPr>
              <a:t>wide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variety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of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fighting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techniques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skills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from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various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martial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arts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combat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sports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be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used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4A2875"/>
                </a:solidFill>
                <a:latin typeface="Trebuchet MS"/>
                <a:cs typeface="Trebuchet MS"/>
              </a:rPr>
              <a:t>in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competition.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10160" indent="59690">
              <a:lnSpc>
                <a:spcPct val="125000"/>
              </a:lnSpc>
            </a:pP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It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typically</a:t>
            </a:r>
            <a:r>
              <a:rPr sz="15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combines</a:t>
            </a:r>
            <a:r>
              <a:rPr sz="15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techniques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from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disciplines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such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as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boxing,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kickboxing,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4A2875"/>
                </a:solidFill>
                <a:latin typeface="Trebuchet MS"/>
                <a:cs typeface="Trebuchet MS"/>
              </a:rPr>
              <a:t>Muay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Thai,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Brazilian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Jiu-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Jitsu,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wrestling,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judo,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other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martial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arts,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both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striking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and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grappling.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0202" y="6378033"/>
            <a:ext cx="3501390" cy="238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60">
              <a:lnSpc>
                <a:spcPct val="125000"/>
              </a:lnSpc>
              <a:spcBef>
                <a:spcPts val="95"/>
              </a:spcBef>
            </a:pPr>
            <a:r>
              <a:rPr sz="1550" spc="270" dirty="0">
                <a:solidFill>
                  <a:srgbClr val="4A2875"/>
                </a:solidFill>
                <a:latin typeface="Trebuchet MS"/>
                <a:cs typeface="Trebuchet MS"/>
              </a:rPr>
              <a:t>MMA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fights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take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place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inside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ring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or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fenced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enclosure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called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the </a:t>
            </a:r>
            <a:r>
              <a:rPr sz="1550" spc="135" dirty="0">
                <a:solidFill>
                  <a:srgbClr val="4A2875"/>
                </a:solidFill>
                <a:latin typeface="Trebuchet MS"/>
                <a:cs typeface="Trebuchet MS"/>
              </a:rPr>
              <a:t>cage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for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or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4A2875"/>
                </a:solidFill>
                <a:latin typeface="Trebuchet MS"/>
                <a:cs typeface="Trebuchet MS"/>
              </a:rPr>
              <a:t>5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rounds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(for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championships).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5080" indent="59690">
              <a:lnSpc>
                <a:spcPct val="125000"/>
              </a:lnSpc>
            </a:pPr>
            <a:r>
              <a:rPr sz="1550" spc="130" dirty="0">
                <a:solidFill>
                  <a:srgbClr val="4A2875"/>
                </a:solidFill>
                <a:latin typeface="Trebuchet MS"/>
                <a:cs typeface="Trebuchet MS"/>
              </a:rPr>
              <a:t>Each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is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five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minutes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4A2875"/>
                </a:solidFill>
                <a:latin typeface="Trebuchet MS"/>
                <a:cs typeface="Trebuchet MS"/>
              </a:rPr>
              <a:t>in 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duration,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with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one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minute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of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rest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4A2875"/>
                </a:solidFill>
                <a:latin typeface="Trebuchet MS"/>
                <a:cs typeface="Trebuchet MS"/>
              </a:rPr>
              <a:t>in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between.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640" y="0"/>
            <a:ext cx="3033209" cy="10696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202" y="556475"/>
            <a:ext cx="129286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90" dirty="0"/>
              <a:t>What</a:t>
            </a:r>
            <a:r>
              <a:rPr sz="1950" spc="-35" dirty="0"/>
              <a:t> </a:t>
            </a:r>
            <a:r>
              <a:rPr sz="1950" spc="-100" dirty="0"/>
              <a:t>is</a:t>
            </a:r>
            <a:r>
              <a:rPr sz="1950" spc="-315" dirty="0"/>
              <a:t> </a:t>
            </a:r>
            <a:r>
              <a:rPr sz="1950" spc="-90" dirty="0"/>
              <a:t>the</a:t>
            </a:r>
            <a:endParaRPr sz="1950"/>
          </a:p>
        </p:txBody>
      </p:sp>
      <p:sp>
        <p:nvSpPr>
          <p:cNvPr id="6" name="object 6"/>
          <p:cNvSpPr txBox="1"/>
          <p:nvPr/>
        </p:nvSpPr>
        <p:spPr>
          <a:xfrm>
            <a:off x="4038278" y="10221072"/>
            <a:ext cx="11683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684" y="695794"/>
            <a:ext cx="1843405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850" b="1" spc="-135" dirty="0">
                <a:solidFill>
                  <a:srgbClr val="4A2875"/>
                </a:solidFill>
                <a:latin typeface="Tahoma"/>
                <a:cs typeface="Tahoma"/>
              </a:rPr>
              <a:t>UFC</a:t>
            </a:r>
            <a:r>
              <a:rPr sz="5850" b="1" spc="-290" dirty="0">
                <a:solidFill>
                  <a:srgbClr val="4A2875"/>
                </a:solidFill>
                <a:latin typeface="Tahoma"/>
                <a:cs typeface="Tahoma"/>
              </a:rPr>
              <a:t> </a:t>
            </a:r>
            <a:r>
              <a:rPr sz="3450" b="1" spc="-75" baseline="28985" dirty="0">
                <a:solidFill>
                  <a:srgbClr val="4A2875"/>
                </a:solidFill>
                <a:latin typeface="Tahoma"/>
                <a:cs typeface="Tahoma"/>
              </a:rPr>
              <a:t>?</a:t>
            </a:r>
            <a:endParaRPr sz="3450" baseline="2898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341" y="2204497"/>
            <a:ext cx="4145279" cy="681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349250">
              <a:lnSpc>
                <a:spcPct val="125000"/>
              </a:lnSpc>
              <a:spcBef>
                <a:spcPts val="95"/>
              </a:spcBef>
            </a:pPr>
            <a:r>
              <a:rPr sz="1550" spc="140" dirty="0">
                <a:solidFill>
                  <a:srgbClr val="4A2875"/>
                </a:solidFill>
                <a:latin typeface="Trebuchet MS"/>
                <a:cs typeface="Trebuchet MS"/>
              </a:rPr>
              <a:t>Founded</a:t>
            </a:r>
            <a:r>
              <a:rPr sz="15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5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1993,</a:t>
            </a:r>
            <a:r>
              <a:rPr sz="15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5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204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r>
              <a:rPr sz="1550" spc="3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(Ultimate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Fighting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Championship)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is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leading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global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270" dirty="0">
                <a:solidFill>
                  <a:srgbClr val="4A2875"/>
                </a:solidFill>
                <a:latin typeface="Trebuchet MS"/>
                <a:cs typeface="Trebuchet MS"/>
              </a:rPr>
              <a:t>MMA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organization,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dominating </a:t>
            </a:r>
            <a:r>
              <a:rPr sz="1550" spc="200" dirty="0">
                <a:solidFill>
                  <a:srgbClr val="4A2875"/>
                </a:solidFill>
                <a:latin typeface="Trebuchet MS"/>
                <a:cs typeface="Trebuchet MS"/>
              </a:rPr>
              <a:t>PPV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events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media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content.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124460">
              <a:lnSpc>
                <a:spcPct val="125000"/>
              </a:lnSpc>
            </a:pPr>
            <a:r>
              <a:rPr sz="1550" spc="204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hosts</a:t>
            </a:r>
            <a:r>
              <a:rPr sz="15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global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events</a:t>
            </a:r>
            <a:r>
              <a:rPr sz="15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5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55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Octagon,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featuring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elite</a:t>
            </a:r>
            <a:r>
              <a:rPr sz="1550" spc="1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fighters,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broadcasted</a:t>
            </a:r>
            <a:r>
              <a:rPr sz="1550" spc="1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on </a:t>
            </a:r>
            <a:r>
              <a:rPr sz="1550" spc="170" dirty="0">
                <a:solidFill>
                  <a:srgbClr val="4A2875"/>
                </a:solidFill>
                <a:latin typeface="Trebuchet MS"/>
                <a:cs typeface="Trebuchet MS"/>
              </a:rPr>
              <a:t>TV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digital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platforms,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with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millions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of 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viewers.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5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</a:pPr>
            <a:r>
              <a:rPr sz="1550" spc="135" dirty="0">
                <a:solidFill>
                  <a:srgbClr val="4A2875"/>
                </a:solidFill>
                <a:latin typeface="Trebuchet MS"/>
                <a:cs typeface="Trebuchet MS"/>
              </a:rPr>
              <a:t>Weight</a:t>
            </a:r>
            <a:r>
              <a:rPr sz="155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classes</a:t>
            </a:r>
            <a:r>
              <a:rPr sz="15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5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550" spc="3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ufc</a:t>
            </a:r>
            <a:endParaRPr sz="1550">
              <a:latin typeface="Trebuchet MS"/>
              <a:cs typeface="Trebuchet MS"/>
            </a:endParaRPr>
          </a:p>
          <a:p>
            <a:pPr marL="73025" marR="199390">
              <a:lnSpc>
                <a:spcPct val="125000"/>
              </a:lnSpc>
            </a:pP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range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from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Strawweight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4A2875"/>
                </a:solidFill>
                <a:latin typeface="Trebuchet MS"/>
                <a:cs typeface="Trebuchet MS"/>
              </a:rPr>
              <a:t>(115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lbs)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to </a:t>
            </a:r>
            <a:r>
              <a:rPr sz="1550" spc="110" dirty="0">
                <a:solidFill>
                  <a:srgbClr val="4A2875"/>
                </a:solidFill>
                <a:latin typeface="Trebuchet MS"/>
                <a:cs typeface="Trebuchet MS"/>
              </a:rPr>
              <a:t>Heavyweight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35" dirty="0">
                <a:solidFill>
                  <a:srgbClr val="4A2875"/>
                </a:solidFill>
                <a:latin typeface="Trebuchet MS"/>
                <a:cs typeface="Trebuchet MS"/>
              </a:rPr>
              <a:t>(265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lbs)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for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men,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and 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Strawweight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4A2875"/>
                </a:solidFill>
                <a:latin typeface="Trebuchet MS"/>
                <a:cs typeface="Trebuchet MS"/>
              </a:rPr>
              <a:t>(115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lbs)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550" spc="-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Featherweight </a:t>
            </a:r>
            <a:r>
              <a:rPr sz="1550" spc="50" dirty="0">
                <a:solidFill>
                  <a:srgbClr val="4A2875"/>
                </a:solidFill>
                <a:latin typeface="Trebuchet MS"/>
                <a:cs typeface="Trebuchet MS"/>
              </a:rPr>
              <a:t>(145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lbs)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for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women,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and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4A2875"/>
                </a:solidFill>
                <a:latin typeface="Trebuchet MS"/>
                <a:cs typeface="Trebuchet MS"/>
              </a:rPr>
              <a:t>fights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contested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4A2875"/>
                </a:solidFill>
                <a:latin typeface="Trebuchet MS"/>
                <a:cs typeface="Trebuchet MS"/>
              </a:rPr>
              <a:t>when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fighter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fails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to</a:t>
            </a:r>
            <a:r>
              <a:rPr sz="15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make </a:t>
            </a:r>
            <a:r>
              <a:rPr sz="1550" spc="100" dirty="0">
                <a:solidFill>
                  <a:srgbClr val="4A2875"/>
                </a:solidFill>
                <a:latin typeface="Trebuchet MS"/>
                <a:cs typeface="Trebuchet MS"/>
              </a:rPr>
              <a:t>weight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is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00" dirty="0">
                <a:solidFill>
                  <a:srgbClr val="4A2875"/>
                </a:solidFill>
                <a:latin typeface="Trebuchet MS"/>
                <a:cs typeface="Trebuchet MS"/>
              </a:rPr>
              <a:t>considered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as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catch-</a:t>
            </a:r>
            <a:r>
              <a:rPr sz="1550" spc="45" dirty="0">
                <a:solidFill>
                  <a:srgbClr val="4A2875"/>
                </a:solidFill>
                <a:latin typeface="Trebuchet MS"/>
                <a:cs typeface="Trebuchet MS"/>
              </a:rPr>
              <a:t>weight.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550">
              <a:latin typeface="Trebuchet MS"/>
              <a:cs typeface="Trebuchet MS"/>
            </a:endParaRPr>
          </a:p>
          <a:p>
            <a:pPr marL="73025" marR="5080" indent="59690">
              <a:lnSpc>
                <a:spcPct val="125000"/>
              </a:lnSpc>
            </a:pP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UFC,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4A2875"/>
                </a:solidFill>
                <a:latin typeface="Trebuchet MS"/>
                <a:cs typeface="Trebuchet MS"/>
              </a:rPr>
              <a:t>main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4A2875"/>
                </a:solidFill>
                <a:latin typeface="Trebuchet MS"/>
                <a:cs typeface="Trebuchet MS"/>
              </a:rPr>
              <a:t>events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4A2875"/>
                </a:solidFill>
                <a:latin typeface="Trebuchet MS"/>
                <a:cs typeface="Trebuchet MS"/>
              </a:rPr>
              <a:t>and </a:t>
            </a:r>
            <a:r>
              <a:rPr sz="1550" spc="105" dirty="0">
                <a:solidFill>
                  <a:srgbClr val="4A2875"/>
                </a:solidFill>
                <a:latin typeface="Trebuchet MS"/>
                <a:cs typeface="Trebuchet MS"/>
              </a:rPr>
              <a:t>championship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bouts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are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set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for</a:t>
            </a:r>
            <a:r>
              <a:rPr sz="15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4A2875"/>
                </a:solidFill>
                <a:latin typeface="Trebuchet MS"/>
                <a:cs typeface="Trebuchet MS"/>
              </a:rPr>
              <a:t>5</a:t>
            </a:r>
            <a:r>
              <a:rPr sz="155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rounds, </a:t>
            </a:r>
            <a:r>
              <a:rPr sz="1550" spc="55" dirty="0">
                <a:solidFill>
                  <a:srgbClr val="4A2875"/>
                </a:solidFill>
                <a:latin typeface="Trebuchet MS"/>
                <a:cs typeface="Trebuchet MS"/>
              </a:rPr>
              <a:t>while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 all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4A2875"/>
                </a:solidFill>
                <a:latin typeface="Trebuchet MS"/>
                <a:cs typeface="Trebuchet MS"/>
              </a:rPr>
              <a:t>other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4A2875"/>
                </a:solidFill>
                <a:latin typeface="Trebuchet MS"/>
                <a:cs typeface="Trebuchet MS"/>
              </a:rPr>
              <a:t>bouts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4A2875"/>
                </a:solidFill>
                <a:latin typeface="Trebuchet MS"/>
                <a:cs typeface="Trebuchet MS"/>
              </a:rPr>
              <a:t>are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4A2875"/>
                </a:solidFill>
                <a:latin typeface="Trebuchet MS"/>
                <a:cs typeface="Trebuchet MS"/>
              </a:rPr>
              <a:t>set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for</a:t>
            </a:r>
            <a:r>
              <a:rPr sz="15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4A2875"/>
                </a:solidFill>
                <a:latin typeface="Trebuchet MS"/>
                <a:cs typeface="Trebuchet MS"/>
              </a:rPr>
              <a:t>3</a:t>
            </a:r>
            <a:r>
              <a:rPr sz="15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4A2875"/>
                </a:solidFill>
                <a:latin typeface="Trebuchet MS"/>
                <a:cs typeface="Trebuchet MS"/>
              </a:rPr>
              <a:t>rounds.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92" y="3812656"/>
            <a:ext cx="6657876" cy="5176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005" y="696056"/>
            <a:ext cx="5255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40" dirty="0">
                <a:uFill>
                  <a:solidFill>
                    <a:srgbClr val="4A2875"/>
                  </a:solidFill>
                </a:uFill>
              </a:rPr>
              <a:t>About</a:t>
            </a:r>
            <a:r>
              <a:rPr u="sng" spc="-430" dirty="0">
                <a:uFill>
                  <a:solidFill>
                    <a:srgbClr val="4A2875"/>
                  </a:solidFill>
                </a:uFill>
              </a:rPr>
              <a:t> </a:t>
            </a:r>
            <a:r>
              <a:rPr u="sng" spc="-225" dirty="0">
                <a:uFill>
                  <a:solidFill>
                    <a:srgbClr val="4A2875"/>
                  </a:solidFill>
                </a:uFill>
              </a:rPr>
              <a:t>the</a:t>
            </a:r>
            <a:r>
              <a:rPr u="sng" spc="-430" dirty="0">
                <a:uFill>
                  <a:solidFill>
                    <a:srgbClr val="4A2875"/>
                  </a:solidFill>
                </a:uFill>
              </a:rPr>
              <a:t> </a:t>
            </a:r>
            <a:r>
              <a:rPr u="sng" spc="-280" dirty="0">
                <a:uFill>
                  <a:solidFill>
                    <a:srgbClr val="4A2875"/>
                  </a:solidFill>
                </a:uFill>
              </a:rPr>
              <a:t>dataset</a:t>
            </a:r>
            <a:r>
              <a:rPr u="sng" spc="1200" dirty="0">
                <a:uFill>
                  <a:solidFill>
                    <a:srgbClr val="4A2875"/>
                  </a:solidFill>
                </a:uFill>
              </a:rPr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6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005" y="2223786"/>
            <a:ext cx="5446395" cy="5588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00" spc="-25" dirty="0">
                <a:latin typeface="Verdana"/>
                <a:cs typeface="Verdana"/>
              </a:rPr>
              <a:t>The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dataset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covers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all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bouts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between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and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including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110" dirty="0">
                <a:latin typeface="Arial Black"/>
                <a:cs typeface="Arial Black"/>
              </a:rPr>
              <a:t>UFC</a:t>
            </a:r>
            <a:r>
              <a:rPr sz="1500" spc="-105" dirty="0">
                <a:latin typeface="Arial Black"/>
                <a:cs typeface="Arial Black"/>
              </a:rPr>
              <a:t> </a:t>
            </a:r>
            <a:r>
              <a:rPr sz="1500" spc="-50" dirty="0">
                <a:latin typeface="Arial Black"/>
                <a:cs typeface="Arial Black"/>
              </a:rPr>
              <a:t>2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10" dirty="0">
                <a:latin typeface="Verdana"/>
                <a:cs typeface="Verdana"/>
              </a:rPr>
              <a:t>and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110" dirty="0">
                <a:latin typeface="Arial Black"/>
                <a:cs typeface="Arial Black"/>
              </a:rPr>
              <a:t>UFC</a:t>
            </a:r>
            <a:r>
              <a:rPr sz="1500" spc="-120" dirty="0">
                <a:latin typeface="Arial Black"/>
                <a:cs typeface="Arial Black"/>
              </a:rPr>
              <a:t> </a:t>
            </a:r>
            <a:r>
              <a:rPr sz="1500" spc="-20" dirty="0">
                <a:latin typeface="Arial Black"/>
                <a:cs typeface="Arial Black"/>
              </a:rPr>
              <a:t>284</a:t>
            </a:r>
            <a:r>
              <a:rPr sz="1500" spc="-20" dirty="0"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7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05" y="696056"/>
            <a:ext cx="5255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1925" algn="l"/>
              </a:tabLst>
            </a:pPr>
            <a:r>
              <a:rPr u="sng" spc="-10" dirty="0">
                <a:uFill>
                  <a:solidFill>
                    <a:srgbClr val="4A2875"/>
                  </a:solidFill>
                </a:uFill>
              </a:rPr>
              <a:t>Disclaimer</a:t>
            </a:r>
            <a:r>
              <a:rPr u="sng" dirty="0">
                <a:uFill>
                  <a:solidFill>
                    <a:srgbClr val="4A2875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005" y="2158304"/>
            <a:ext cx="6332855" cy="365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750" spc="90" dirty="0">
                <a:latin typeface="Trebuchet MS"/>
                <a:cs typeface="Trebuchet MS"/>
              </a:rPr>
              <a:t>The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facts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in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this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project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are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directly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25" dirty="0">
                <a:latin typeface="Trebuchet MS"/>
                <a:cs typeface="Trebuchet MS"/>
              </a:rPr>
              <a:t>based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140" dirty="0">
                <a:latin typeface="Trebuchet MS"/>
                <a:cs typeface="Trebuchet MS"/>
              </a:rPr>
              <a:t>on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70" dirty="0">
                <a:latin typeface="Trebuchet MS"/>
                <a:cs typeface="Trebuchet MS"/>
              </a:rPr>
              <a:t>my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75" dirty="0">
                <a:latin typeface="Trebuchet MS"/>
                <a:cs typeface="Trebuchet MS"/>
              </a:rPr>
              <a:t>findings </a:t>
            </a:r>
            <a:r>
              <a:rPr sz="1750" spc="90" dirty="0">
                <a:latin typeface="Trebuchet MS"/>
                <a:cs typeface="Trebuchet MS"/>
              </a:rPr>
              <a:t>from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the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dataset.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75" dirty="0">
                <a:latin typeface="Trebuchet MS"/>
                <a:cs typeface="Trebuchet MS"/>
              </a:rPr>
              <a:t>Some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85" dirty="0">
                <a:latin typeface="Trebuchet MS"/>
                <a:cs typeface="Trebuchet MS"/>
              </a:rPr>
              <a:t>findings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35" dirty="0">
                <a:latin typeface="Trebuchet MS"/>
                <a:cs typeface="Trebuchet MS"/>
              </a:rPr>
              <a:t>may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be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incorrect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00" dirty="0">
                <a:latin typeface="Trebuchet MS"/>
                <a:cs typeface="Trebuchet MS"/>
              </a:rPr>
              <a:t>or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out </a:t>
            </a:r>
            <a:r>
              <a:rPr sz="1750" spc="80" dirty="0">
                <a:latin typeface="Trebuchet MS"/>
                <a:cs typeface="Trebuchet MS"/>
              </a:rPr>
              <a:t>of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75" dirty="0">
                <a:latin typeface="Trebuchet MS"/>
                <a:cs typeface="Trebuchet MS"/>
              </a:rPr>
              <a:t>date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due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85" dirty="0">
                <a:latin typeface="Trebuchet MS"/>
                <a:cs typeface="Trebuchet MS"/>
              </a:rPr>
              <a:t>to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the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limitations</a:t>
            </a:r>
            <a:r>
              <a:rPr sz="1750" spc="55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of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the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dataset,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750">
              <a:latin typeface="Trebuchet MS"/>
              <a:cs typeface="Trebuchet MS"/>
            </a:endParaRPr>
          </a:p>
          <a:p>
            <a:pPr marL="12700" marR="21590" algn="just">
              <a:lnSpc>
                <a:spcPct val="113300"/>
              </a:lnSpc>
            </a:pPr>
            <a:r>
              <a:rPr sz="1750" spc="150" dirty="0">
                <a:latin typeface="Trebuchet MS"/>
                <a:cs typeface="Trebuchet MS"/>
              </a:rPr>
              <a:t>Many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45" dirty="0">
                <a:latin typeface="Trebuchet MS"/>
                <a:cs typeface="Trebuchet MS"/>
              </a:rPr>
              <a:t>details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are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skewed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due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85" dirty="0">
                <a:latin typeface="Trebuchet MS"/>
                <a:cs typeface="Trebuchet MS"/>
              </a:rPr>
              <a:t>to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the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fact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of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140" dirty="0">
                <a:latin typeface="Trebuchet MS"/>
                <a:cs typeface="Trebuchet MS"/>
              </a:rPr>
              <a:t>some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fighters, </a:t>
            </a:r>
            <a:r>
              <a:rPr sz="1750" spc="95" dirty="0">
                <a:latin typeface="Trebuchet MS"/>
                <a:cs typeface="Trebuchet MS"/>
              </a:rPr>
              <a:t>weight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classes,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venues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and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bouts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are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more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prevalent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90" dirty="0">
                <a:latin typeface="Trebuchet MS"/>
                <a:cs typeface="Trebuchet MS"/>
              </a:rPr>
              <a:t>and </a:t>
            </a:r>
            <a:r>
              <a:rPr sz="1750" spc="55" dirty="0">
                <a:latin typeface="Trebuchet MS"/>
                <a:cs typeface="Trebuchet MS"/>
              </a:rPr>
              <a:t>actively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promoted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spc="100" dirty="0">
                <a:latin typeface="Trebuchet MS"/>
                <a:cs typeface="Trebuchet MS"/>
              </a:rPr>
              <a:t>or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95" dirty="0">
                <a:latin typeface="Trebuchet MS"/>
                <a:cs typeface="Trebuchet MS"/>
              </a:rPr>
              <a:t>contested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spc="70" dirty="0">
                <a:latin typeface="Trebuchet MS"/>
                <a:cs typeface="Trebuchet MS"/>
              </a:rPr>
              <a:t>than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others.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750">
              <a:latin typeface="Trebuchet MS"/>
              <a:cs typeface="Trebuchet MS"/>
            </a:endParaRPr>
          </a:p>
          <a:p>
            <a:pPr marL="12700" marR="589280">
              <a:lnSpc>
                <a:spcPct val="113300"/>
              </a:lnSpc>
            </a:pPr>
            <a:r>
              <a:rPr sz="1750" spc="175" dirty="0">
                <a:latin typeface="Trebuchet MS"/>
                <a:cs typeface="Trebuchet MS"/>
              </a:rPr>
              <a:t>Some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images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30" dirty="0">
                <a:latin typeface="Trebuchet MS"/>
                <a:cs typeface="Trebuchet MS"/>
              </a:rPr>
              <a:t>added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here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for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representation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135" dirty="0">
                <a:latin typeface="Trebuchet MS"/>
                <a:cs typeface="Trebuchet MS"/>
              </a:rPr>
              <a:t>may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95" dirty="0">
                <a:latin typeface="Trebuchet MS"/>
                <a:cs typeface="Trebuchet MS"/>
              </a:rPr>
              <a:t>be </a:t>
            </a:r>
            <a:r>
              <a:rPr sz="1750" spc="50" dirty="0">
                <a:latin typeface="Trebuchet MS"/>
                <a:cs typeface="Trebuchet MS"/>
              </a:rPr>
              <a:t>graphic.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2551"/>
            <a:ext cx="7543165" cy="825500"/>
          </a:xfrm>
          <a:custGeom>
            <a:avLst/>
            <a:gdLst/>
            <a:ahLst/>
            <a:cxnLst/>
            <a:rect l="l" t="t" r="r" b="b"/>
            <a:pathLst>
              <a:path w="7543165" h="825500">
                <a:moveTo>
                  <a:pt x="7542747" y="825349"/>
                </a:moveTo>
                <a:lnTo>
                  <a:pt x="0" y="825349"/>
                </a:lnTo>
                <a:lnTo>
                  <a:pt x="0" y="0"/>
                </a:lnTo>
                <a:lnTo>
                  <a:pt x="7542747" y="0"/>
                </a:lnTo>
                <a:lnTo>
                  <a:pt x="7542747" y="825349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99845"/>
            <a:ext cx="7562850" cy="729615"/>
          </a:xfrm>
          <a:custGeom>
            <a:avLst/>
            <a:gdLst/>
            <a:ahLst/>
            <a:cxnLst/>
            <a:rect l="l" t="t" r="r" b="b"/>
            <a:pathLst>
              <a:path w="7562850" h="729615">
                <a:moveTo>
                  <a:pt x="0" y="0"/>
                </a:moveTo>
                <a:lnTo>
                  <a:pt x="7562849" y="0"/>
                </a:lnTo>
                <a:lnTo>
                  <a:pt x="7562849" y="729327"/>
                </a:lnTo>
                <a:lnTo>
                  <a:pt x="0" y="729327"/>
                </a:lnTo>
                <a:lnTo>
                  <a:pt x="0" y="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66753"/>
            <a:ext cx="7562850" cy="825500"/>
          </a:xfrm>
          <a:custGeom>
            <a:avLst/>
            <a:gdLst/>
            <a:ahLst/>
            <a:cxnLst/>
            <a:rect l="l" t="t" r="r" b="b"/>
            <a:pathLst>
              <a:path w="7562850" h="825500">
                <a:moveTo>
                  <a:pt x="0" y="0"/>
                </a:moveTo>
                <a:lnTo>
                  <a:pt x="7562849" y="0"/>
                </a:lnTo>
                <a:lnTo>
                  <a:pt x="7562849" y="825349"/>
                </a:lnTo>
                <a:lnTo>
                  <a:pt x="0" y="825349"/>
                </a:lnTo>
                <a:lnTo>
                  <a:pt x="0" y="0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943572"/>
            <a:ext cx="7562850" cy="2103120"/>
          </a:xfrm>
          <a:custGeom>
            <a:avLst/>
            <a:gdLst/>
            <a:ahLst/>
            <a:cxnLst/>
            <a:rect l="l" t="t" r="r" b="b"/>
            <a:pathLst>
              <a:path w="7562850" h="2103120">
                <a:moveTo>
                  <a:pt x="7562850" y="2102599"/>
                </a:moveTo>
                <a:lnTo>
                  <a:pt x="0" y="2102599"/>
                </a:lnTo>
                <a:lnTo>
                  <a:pt x="0" y="0"/>
                </a:lnTo>
                <a:lnTo>
                  <a:pt x="7562850" y="0"/>
                </a:lnTo>
                <a:lnTo>
                  <a:pt x="7562850" y="2102599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862" y="8162364"/>
            <a:ext cx="2794000" cy="1593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-75" dirty="0">
                <a:solidFill>
                  <a:srgbClr val="F9F9F9"/>
                </a:solidFill>
                <a:latin typeface="Tahoma"/>
                <a:cs typeface="Tahoma"/>
              </a:rPr>
              <a:t>For</a:t>
            </a:r>
            <a:r>
              <a:rPr sz="3900" spc="-420" dirty="0">
                <a:solidFill>
                  <a:srgbClr val="F9F9F9"/>
                </a:solidFill>
                <a:latin typeface="Tahoma"/>
                <a:cs typeface="Tahoma"/>
              </a:rPr>
              <a:t> </a:t>
            </a:r>
            <a:r>
              <a:rPr sz="3900" spc="-10" dirty="0">
                <a:solidFill>
                  <a:srgbClr val="F9F9F9"/>
                </a:solidFill>
                <a:latin typeface="Tahoma"/>
                <a:cs typeface="Tahoma"/>
              </a:rPr>
              <a:t>all</a:t>
            </a:r>
            <a:r>
              <a:rPr sz="3900" spc="-420" dirty="0">
                <a:solidFill>
                  <a:srgbClr val="F9F9F9"/>
                </a:solidFill>
                <a:latin typeface="Tahoma"/>
                <a:cs typeface="Tahoma"/>
              </a:rPr>
              <a:t> </a:t>
            </a:r>
            <a:r>
              <a:rPr sz="3900" spc="-30" dirty="0">
                <a:solidFill>
                  <a:srgbClr val="F9F9F9"/>
                </a:solidFill>
                <a:latin typeface="Tahoma"/>
                <a:cs typeface="Tahoma"/>
              </a:rPr>
              <a:t>events</a:t>
            </a: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900" dirty="0">
                <a:solidFill>
                  <a:srgbClr val="F9F9F9"/>
                </a:solidFill>
                <a:latin typeface="Tahoma"/>
                <a:cs typeface="Tahoma"/>
              </a:rPr>
              <a:t>(1993-</a:t>
            </a:r>
            <a:r>
              <a:rPr sz="3900" spc="-10" dirty="0">
                <a:solidFill>
                  <a:srgbClr val="F9F9F9"/>
                </a:solidFill>
                <a:latin typeface="Tahoma"/>
                <a:cs typeface="Tahoma"/>
              </a:rPr>
              <a:t>2023)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30851"/>
            <a:ext cx="7562850" cy="825500"/>
          </a:xfrm>
          <a:custGeom>
            <a:avLst/>
            <a:gdLst/>
            <a:ahLst/>
            <a:cxnLst/>
            <a:rect l="l" t="t" r="r" b="b"/>
            <a:pathLst>
              <a:path w="7562850" h="825500">
                <a:moveTo>
                  <a:pt x="7562849" y="825349"/>
                </a:moveTo>
                <a:lnTo>
                  <a:pt x="0" y="825349"/>
                </a:lnTo>
                <a:lnTo>
                  <a:pt x="0" y="0"/>
                </a:lnTo>
                <a:lnTo>
                  <a:pt x="7562849" y="0"/>
                </a:lnTo>
                <a:lnTo>
                  <a:pt x="7562849" y="825349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660" y="8105497"/>
            <a:ext cx="3019425" cy="1752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8762" y="2008560"/>
            <a:ext cx="6412230" cy="5394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90"/>
              </a:spcBef>
            </a:pPr>
            <a:r>
              <a:rPr sz="2150" spc="105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2150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4A2875"/>
                </a:solidFill>
                <a:latin typeface="Trebuchet MS"/>
                <a:cs typeface="Trebuchet MS"/>
              </a:rPr>
              <a:t>dataset</a:t>
            </a:r>
            <a:r>
              <a:rPr sz="21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50" spc="140" dirty="0">
                <a:solidFill>
                  <a:srgbClr val="4A2875"/>
                </a:solidFill>
                <a:latin typeface="Trebuchet MS"/>
                <a:cs typeface="Trebuchet MS"/>
              </a:rPr>
              <a:t>covers</a:t>
            </a:r>
            <a:r>
              <a:rPr sz="2150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4A2875"/>
                </a:solidFill>
                <a:latin typeface="Trebuchet MS"/>
                <a:cs typeface="Trebuchet MS"/>
              </a:rPr>
              <a:t>7416</a:t>
            </a:r>
            <a:r>
              <a:rPr sz="2150" b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2150" spc="70" dirty="0">
                <a:solidFill>
                  <a:srgbClr val="4A2875"/>
                </a:solidFill>
                <a:latin typeface="Trebuchet MS"/>
                <a:cs typeface="Trebuchet MS"/>
              </a:rPr>
              <a:t>bouts.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15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</a:pPr>
            <a:r>
              <a:rPr sz="1950" spc="17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Trebuchet MS"/>
                <a:cs typeface="Trebuchet MS"/>
              </a:rPr>
              <a:t>duration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Trebuchet MS"/>
                <a:cs typeface="Trebuchet MS"/>
              </a:rPr>
              <a:t>fight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27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950" spc="225" dirty="0">
                <a:solidFill>
                  <a:srgbClr val="4A2875"/>
                </a:solidFill>
                <a:latin typeface="Trebuchet MS"/>
                <a:cs typeface="Trebuchet MS"/>
              </a:rPr>
              <a:t>On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105" dirty="0">
                <a:solidFill>
                  <a:srgbClr val="4A2875"/>
                </a:solidFill>
                <a:latin typeface="Trebuchet MS"/>
                <a:cs typeface="Trebuchet MS"/>
              </a:rPr>
              <a:t>an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4A2875"/>
                </a:solidFill>
                <a:latin typeface="Trebuchet MS"/>
                <a:cs typeface="Trebuchet MS"/>
              </a:rPr>
              <a:t>average,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4A2875"/>
                </a:solidFill>
                <a:latin typeface="Trebuchet MS"/>
                <a:cs typeface="Trebuchet MS"/>
              </a:rPr>
              <a:t>a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4A2875"/>
                </a:solidFill>
                <a:latin typeface="Trebuchet MS"/>
                <a:cs typeface="Trebuchet MS"/>
              </a:rPr>
              <a:t>fight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4A2875"/>
                </a:solidFill>
                <a:latin typeface="Trebuchet MS"/>
                <a:cs typeface="Trebuchet MS"/>
              </a:rPr>
              <a:t>has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4A2875"/>
                </a:solidFill>
                <a:latin typeface="Trebuchet MS"/>
                <a:cs typeface="Trebuchet MS"/>
              </a:rPr>
              <a:t>lasted</a:t>
            </a:r>
            <a:r>
              <a:rPr sz="195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70" dirty="0">
                <a:solidFill>
                  <a:srgbClr val="4A2875"/>
                </a:solidFill>
                <a:latin typeface="Trebuchet MS"/>
                <a:cs typeface="Trebuchet MS"/>
              </a:rPr>
              <a:t>3min</a:t>
            </a:r>
            <a:r>
              <a:rPr sz="1950" b="1" i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-150" dirty="0">
                <a:solidFill>
                  <a:srgbClr val="4A2875"/>
                </a:solidFill>
                <a:latin typeface="Trebuchet MS"/>
                <a:cs typeface="Trebuchet MS"/>
              </a:rPr>
              <a:t>:</a:t>
            </a:r>
            <a:r>
              <a:rPr sz="1950" b="1" i="1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b="1" i="1" spc="70" dirty="0">
                <a:solidFill>
                  <a:srgbClr val="4A2875"/>
                </a:solidFill>
                <a:latin typeface="Trebuchet MS"/>
                <a:cs typeface="Trebuchet MS"/>
              </a:rPr>
              <a:t>47s</a:t>
            </a:r>
            <a:r>
              <a:rPr sz="1950" b="1" i="1" spc="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4A28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1950">
              <a:latin typeface="Trebuchet MS"/>
              <a:cs typeface="Trebuchet MS"/>
            </a:endParaRPr>
          </a:p>
          <a:p>
            <a:pPr marL="649605">
              <a:lnSpc>
                <a:spcPct val="100000"/>
              </a:lnSpc>
              <a:spcBef>
                <a:spcPts val="5"/>
              </a:spcBef>
            </a:pPr>
            <a:r>
              <a:rPr sz="1950" spc="17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9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rebuchet MS"/>
                <a:cs typeface="Trebuchet MS"/>
              </a:rPr>
              <a:t>round</a:t>
            </a:r>
            <a:r>
              <a:rPr sz="19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10" dirty="0">
                <a:solidFill>
                  <a:srgbClr val="FFFFFF"/>
                </a:solidFill>
                <a:latin typeface="Trebuchet MS"/>
                <a:cs typeface="Trebuchet MS"/>
              </a:rPr>
              <a:t>did</a:t>
            </a:r>
            <a:r>
              <a:rPr sz="19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9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Trebuchet MS"/>
                <a:cs typeface="Trebuchet MS"/>
              </a:rPr>
              <a:t>fights</a:t>
            </a:r>
            <a:r>
              <a:rPr sz="19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19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9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27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950">
              <a:latin typeface="Trebuchet MS"/>
              <a:cs typeface="Trebuchet MS"/>
            </a:endParaRPr>
          </a:p>
          <a:p>
            <a:pPr marL="2332990" marR="5080" indent="-2190750">
              <a:lnSpc>
                <a:spcPct val="121400"/>
              </a:lnSpc>
            </a:pPr>
            <a:r>
              <a:rPr sz="1750" spc="145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4A2875"/>
                </a:solidFill>
                <a:latin typeface="Trebuchet MS"/>
                <a:cs typeface="Trebuchet MS"/>
              </a:rPr>
              <a:t>fights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114" dirty="0">
                <a:solidFill>
                  <a:srgbClr val="4A2875"/>
                </a:solidFill>
                <a:latin typeface="Trebuchet MS"/>
                <a:cs typeface="Trebuchet MS"/>
              </a:rPr>
              <a:t>ended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i="1" dirty="0">
                <a:solidFill>
                  <a:srgbClr val="4A2875"/>
                </a:solidFill>
                <a:latin typeface="Trebuchet MS"/>
                <a:cs typeface="Trebuchet MS"/>
              </a:rPr>
              <a:t>third</a:t>
            </a:r>
            <a:r>
              <a:rPr sz="1750" i="1" spc="4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i="1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1750" dirty="0">
                <a:solidFill>
                  <a:srgbClr val="4A2875"/>
                </a:solidFill>
                <a:latin typeface="Trebuchet MS"/>
                <a:cs typeface="Trebuchet MS"/>
              </a:rPr>
              <a:t>,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80" dirty="0">
                <a:solidFill>
                  <a:srgbClr val="4A2875"/>
                </a:solidFill>
                <a:latin typeface="Trebuchet MS"/>
                <a:cs typeface="Trebuchet MS"/>
              </a:rPr>
              <a:t>followed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spc="165" dirty="0">
                <a:solidFill>
                  <a:srgbClr val="4A2875"/>
                </a:solidFill>
                <a:latin typeface="Trebuchet MS"/>
                <a:cs typeface="Trebuchet MS"/>
              </a:rPr>
              <a:t>by</a:t>
            </a:r>
            <a:r>
              <a:rPr sz="1750" spc="4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i="1" spc="-10" dirty="0">
                <a:solidFill>
                  <a:srgbClr val="4A2875"/>
                </a:solidFill>
                <a:latin typeface="Trebuchet MS"/>
                <a:cs typeface="Trebuchet MS"/>
              </a:rPr>
              <a:t>finishes </a:t>
            </a:r>
            <a:r>
              <a:rPr sz="1750" i="1" dirty="0">
                <a:solidFill>
                  <a:srgbClr val="4A2875"/>
                </a:solidFill>
                <a:latin typeface="Trebuchet MS"/>
                <a:cs typeface="Trebuchet MS"/>
              </a:rPr>
              <a:t>in</a:t>
            </a:r>
            <a:r>
              <a:rPr sz="1750" i="1" spc="1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i="1" dirty="0">
                <a:solidFill>
                  <a:srgbClr val="4A2875"/>
                </a:solidFill>
                <a:latin typeface="Trebuchet MS"/>
                <a:cs typeface="Trebuchet MS"/>
              </a:rPr>
              <a:t>the</a:t>
            </a:r>
            <a:r>
              <a:rPr sz="1750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i="1" dirty="0">
                <a:solidFill>
                  <a:srgbClr val="4A2875"/>
                </a:solidFill>
                <a:latin typeface="Trebuchet MS"/>
                <a:cs typeface="Trebuchet MS"/>
              </a:rPr>
              <a:t>first</a:t>
            </a:r>
            <a:r>
              <a:rPr sz="1750" i="1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750" i="1" spc="-10" dirty="0">
                <a:solidFill>
                  <a:srgbClr val="4A2875"/>
                </a:solidFill>
                <a:latin typeface="Trebuchet MS"/>
                <a:cs typeface="Trebuchet MS"/>
              </a:rPr>
              <a:t>round</a:t>
            </a:r>
            <a:r>
              <a:rPr sz="1750" spc="-10" dirty="0">
                <a:solidFill>
                  <a:srgbClr val="4A2875"/>
                </a:solidFill>
                <a:latin typeface="Trebuchet MS"/>
                <a:cs typeface="Trebuchet MS"/>
              </a:rPr>
              <a:t>.</a:t>
            </a:r>
            <a:endParaRPr sz="1750">
              <a:latin typeface="Trebuchet MS"/>
              <a:cs typeface="Trebuchet MS"/>
            </a:endParaRPr>
          </a:p>
          <a:p>
            <a:pPr marL="323215" marR="671195" indent="25400">
              <a:lnSpc>
                <a:spcPct val="241900"/>
              </a:lnSpc>
              <a:spcBef>
                <a:spcPts val="5"/>
              </a:spcBef>
            </a:pPr>
            <a:r>
              <a:rPr sz="1900" spc="204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7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30" dirty="0">
                <a:solidFill>
                  <a:srgbClr val="FFFFFF"/>
                </a:solidFill>
                <a:latin typeface="Trebuchet MS"/>
                <a:cs typeface="Trebuchet MS"/>
              </a:rPr>
              <a:t>popular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6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Trebuchet MS"/>
                <a:cs typeface="Trebuchet MS"/>
              </a:rPr>
              <a:t>finish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85" dirty="0">
                <a:solidFill>
                  <a:srgbClr val="FFFFFF"/>
                </a:solidFill>
                <a:latin typeface="Trebuchet MS"/>
                <a:cs typeface="Trebuchet MS"/>
              </a:rPr>
              <a:t>? </a:t>
            </a:r>
            <a:r>
              <a:rPr sz="1900" spc="190" dirty="0">
                <a:solidFill>
                  <a:srgbClr val="4A2875"/>
                </a:solidFill>
                <a:latin typeface="Trebuchet MS"/>
                <a:cs typeface="Trebuchet MS"/>
              </a:rPr>
              <a:t>Most</a:t>
            </a:r>
            <a:r>
              <a:rPr sz="1900" spc="1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A2875"/>
                </a:solidFill>
                <a:latin typeface="Trebuchet MS"/>
                <a:cs typeface="Trebuchet MS"/>
              </a:rPr>
              <a:t>fights</a:t>
            </a:r>
            <a:r>
              <a:rPr sz="19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spc="160" dirty="0">
                <a:solidFill>
                  <a:srgbClr val="4A2875"/>
                </a:solidFill>
                <a:latin typeface="Trebuchet MS"/>
                <a:cs typeface="Trebuchet MS"/>
              </a:rPr>
              <a:t>ended</a:t>
            </a:r>
            <a:r>
              <a:rPr sz="1900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spc="210" dirty="0">
                <a:solidFill>
                  <a:srgbClr val="4A2875"/>
                </a:solidFill>
                <a:latin typeface="Trebuchet MS"/>
                <a:cs typeface="Trebuchet MS"/>
              </a:rPr>
              <a:t>by</a:t>
            </a:r>
            <a:r>
              <a:rPr sz="1900" spc="25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145" dirty="0">
                <a:solidFill>
                  <a:srgbClr val="4A2875"/>
                </a:solidFill>
                <a:latin typeface="Trebuchet MS"/>
                <a:cs typeface="Trebuchet MS"/>
              </a:rPr>
              <a:t>Unanimous</a:t>
            </a:r>
            <a:r>
              <a:rPr sz="1900" i="1" spc="20" dirty="0">
                <a:solidFill>
                  <a:srgbClr val="4A2875"/>
                </a:solidFill>
                <a:latin typeface="Trebuchet MS"/>
                <a:cs typeface="Trebuchet MS"/>
              </a:rPr>
              <a:t> </a:t>
            </a:r>
            <a:r>
              <a:rPr sz="1900" i="1" spc="75" dirty="0">
                <a:solidFill>
                  <a:srgbClr val="4A2875"/>
                </a:solidFill>
                <a:latin typeface="Trebuchet MS"/>
                <a:cs typeface="Trebuchet MS"/>
              </a:rPr>
              <a:t>Decision</a:t>
            </a:r>
            <a:r>
              <a:rPr sz="1900" spc="75" dirty="0">
                <a:solidFill>
                  <a:srgbClr val="4A2875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8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051" y="960615"/>
            <a:ext cx="545719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17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9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9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9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9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rebuchet MS"/>
                <a:cs typeface="Trebuchet MS"/>
              </a:rPr>
              <a:t>bouts</a:t>
            </a:r>
            <a:r>
              <a:rPr sz="19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rebuchet MS"/>
                <a:cs typeface="Trebuchet MS"/>
              </a:rPr>
              <a:t>covered</a:t>
            </a:r>
            <a:r>
              <a:rPr sz="19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27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868" y="1445715"/>
            <a:ext cx="2257424" cy="2705099"/>
          </a:xfrm>
          <a:prstGeom prst="rect">
            <a:avLst/>
          </a:prstGeom>
        </p:spPr>
      </p:pic>
      <p:pic>
        <p:nvPicPr>
          <p:cNvPr id="4" name="object 4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0546" y="6096898"/>
            <a:ext cx="2400299" cy="3457574"/>
          </a:xfrm>
          <a:prstGeom prst="rect">
            <a:avLst/>
          </a:prstGeom>
        </p:spPr>
      </p:pic>
      <p:pic>
        <p:nvPicPr>
          <p:cNvPr id="5" name="object 5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1736" y="1445715"/>
            <a:ext cx="4057649" cy="27050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5052" y="4343723"/>
            <a:ext cx="2250440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153670">
              <a:lnSpc>
                <a:spcPct val="117300"/>
              </a:lnSpc>
              <a:spcBef>
                <a:spcPts val="95"/>
              </a:spcBef>
            </a:pPr>
            <a:r>
              <a:rPr sz="2450" spc="380" dirty="0">
                <a:solidFill>
                  <a:srgbClr val="C4B5CD"/>
                </a:solidFill>
                <a:latin typeface="Trebuchet MS"/>
                <a:cs typeface="Trebuchet MS"/>
              </a:rPr>
              <a:t>LAS</a:t>
            </a:r>
            <a:r>
              <a:rPr sz="24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450" spc="250" dirty="0">
                <a:solidFill>
                  <a:srgbClr val="C4B5CD"/>
                </a:solidFill>
                <a:latin typeface="Trebuchet MS"/>
                <a:cs typeface="Trebuchet MS"/>
              </a:rPr>
              <a:t>VEGAS, </a:t>
            </a:r>
            <a:r>
              <a:rPr sz="2450" spc="400" dirty="0">
                <a:solidFill>
                  <a:srgbClr val="C4B5CD"/>
                </a:solidFill>
                <a:latin typeface="Trebuchet MS"/>
                <a:cs typeface="Trebuchet MS"/>
              </a:rPr>
              <a:t>NEVADA</a:t>
            </a: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780"/>
              </a:spcBef>
            </a:pPr>
            <a:r>
              <a:rPr sz="1550" spc="95" dirty="0">
                <a:solidFill>
                  <a:srgbClr val="C4B5CD"/>
                </a:solidFill>
                <a:latin typeface="Trebuchet MS"/>
                <a:cs typeface="Trebuchet MS"/>
              </a:rPr>
              <a:t>Including</a:t>
            </a:r>
            <a:r>
              <a:rPr sz="15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C4B5CD"/>
                </a:solidFill>
                <a:latin typeface="Trebuchet MS"/>
                <a:cs typeface="Trebuchet MS"/>
              </a:rPr>
              <a:t>the</a:t>
            </a:r>
            <a:r>
              <a:rPr sz="15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C4B5CD"/>
                </a:solidFill>
                <a:latin typeface="Trebuchet MS"/>
                <a:cs typeface="Trebuchet MS"/>
              </a:rPr>
              <a:t>T-</a:t>
            </a:r>
            <a:r>
              <a:rPr sz="1550" spc="90" dirty="0">
                <a:solidFill>
                  <a:srgbClr val="C4B5CD"/>
                </a:solidFill>
                <a:latin typeface="Trebuchet MS"/>
                <a:cs typeface="Trebuchet MS"/>
              </a:rPr>
              <a:t>Mobile </a:t>
            </a:r>
            <a:r>
              <a:rPr sz="1550" dirty="0">
                <a:solidFill>
                  <a:srgbClr val="C4B5CD"/>
                </a:solidFill>
                <a:latin typeface="Trebuchet MS"/>
                <a:cs typeface="Trebuchet MS"/>
              </a:rPr>
              <a:t>arena,</a:t>
            </a:r>
            <a:r>
              <a:rPr sz="1550" spc="8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C4B5CD"/>
                </a:solidFill>
                <a:latin typeface="Trebuchet MS"/>
                <a:cs typeface="Trebuchet MS"/>
              </a:rPr>
              <a:t>this</a:t>
            </a:r>
            <a:r>
              <a:rPr sz="1550" spc="8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C4B5CD"/>
                </a:solidFill>
                <a:latin typeface="Trebuchet MS"/>
                <a:cs typeface="Trebuchet MS"/>
              </a:rPr>
              <a:t>venue</a:t>
            </a:r>
            <a:r>
              <a:rPr sz="1550" spc="9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C4B5CD"/>
                </a:solidFill>
                <a:latin typeface="Trebuchet MS"/>
                <a:cs typeface="Trebuchet MS"/>
              </a:rPr>
              <a:t>has </a:t>
            </a:r>
            <a:r>
              <a:rPr sz="1550" spc="105" dirty="0">
                <a:solidFill>
                  <a:srgbClr val="C4B5CD"/>
                </a:solidFill>
                <a:latin typeface="Trebuchet MS"/>
                <a:cs typeface="Trebuchet MS"/>
              </a:rPr>
              <a:t>seen</a:t>
            </a:r>
            <a:r>
              <a:rPr sz="1550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10" dirty="0">
                <a:solidFill>
                  <a:srgbClr val="C4B5CD"/>
                </a:solidFill>
                <a:latin typeface="Trebuchet MS"/>
                <a:cs typeface="Trebuchet MS"/>
              </a:rPr>
              <a:t>over</a:t>
            </a:r>
            <a:r>
              <a:rPr sz="1550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b="1" spc="-60" dirty="0">
                <a:solidFill>
                  <a:srgbClr val="C4B5CD"/>
                </a:solidFill>
                <a:latin typeface="Trebuchet MS"/>
                <a:cs typeface="Trebuchet MS"/>
              </a:rPr>
              <a:t>2411</a:t>
            </a:r>
            <a:r>
              <a:rPr sz="1550" b="1" spc="-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C4B5CD"/>
                </a:solidFill>
                <a:latin typeface="Trebuchet MS"/>
                <a:cs typeface="Trebuchet MS"/>
              </a:rPr>
              <a:t>bouts.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9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404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90"/>
              </a:spcBef>
            </a:pPr>
            <a:r>
              <a:rPr sz="3150" b="0" spc="1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150" b="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0" spc="195" dirty="0">
                <a:solidFill>
                  <a:srgbClr val="FFFFFF"/>
                </a:solidFill>
                <a:latin typeface="Trebuchet MS"/>
                <a:cs typeface="Trebuchet MS"/>
              </a:rPr>
              <a:t>venues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0323" y="4406397"/>
            <a:ext cx="3795395" cy="1410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380" dirty="0">
                <a:solidFill>
                  <a:srgbClr val="C4B5CD"/>
                </a:solidFill>
                <a:latin typeface="Trebuchet MS"/>
                <a:cs typeface="Trebuchet MS"/>
              </a:rPr>
              <a:t>ABU</a:t>
            </a:r>
            <a:r>
              <a:rPr sz="24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450" spc="210" dirty="0">
                <a:solidFill>
                  <a:srgbClr val="C4B5CD"/>
                </a:solidFill>
                <a:latin typeface="Trebuchet MS"/>
                <a:cs typeface="Trebuchet MS"/>
              </a:rPr>
              <a:t>DHABI,</a:t>
            </a:r>
            <a:r>
              <a:rPr sz="24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450" spc="335" dirty="0">
                <a:solidFill>
                  <a:srgbClr val="C4B5CD"/>
                </a:solidFill>
                <a:latin typeface="Trebuchet MS"/>
                <a:cs typeface="Trebuchet MS"/>
              </a:rPr>
              <a:t>UAE</a:t>
            </a:r>
            <a:endParaRPr sz="2450">
              <a:latin typeface="Trebuchet MS"/>
              <a:cs typeface="Trebuchet MS"/>
            </a:endParaRPr>
          </a:p>
          <a:p>
            <a:pPr marL="59690" marR="5080">
              <a:lnSpc>
                <a:spcPct val="125000"/>
              </a:lnSpc>
              <a:spcBef>
                <a:spcPts val="975"/>
              </a:spcBef>
            </a:pPr>
            <a:r>
              <a:rPr sz="1550" spc="100" dirty="0">
                <a:solidFill>
                  <a:srgbClr val="C4B5CD"/>
                </a:solidFill>
                <a:latin typeface="Trebuchet MS"/>
                <a:cs typeface="Trebuchet MS"/>
              </a:rPr>
              <a:t>The</a:t>
            </a:r>
            <a:r>
              <a:rPr sz="15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C4B5CD"/>
                </a:solidFill>
                <a:latin typeface="Trebuchet MS"/>
                <a:cs typeface="Trebuchet MS"/>
              </a:rPr>
              <a:t>place</a:t>
            </a:r>
            <a:r>
              <a:rPr sz="15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C4B5CD"/>
                </a:solidFill>
                <a:latin typeface="Trebuchet MS"/>
                <a:cs typeface="Trebuchet MS"/>
              </a:rPr>
              <a:t>that</a:t>
            </a:r>
            <a:r>
              <a:rPr sz="15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C4B5CD"/>
                </a:solidFill>
                <a:latin typeface="Trebuchet MS"/>
                <a:cs typeface="Trebuchet MS"/>
              </a:rPr>
              <a:t>gave</a:t>
            </a:r>
            <a:r>
              <a:rPr sz="15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C4B5CD"/>
                </a:solidFill>
                <a:latin typeface="Trebuchet MS"/>
                <a:cs typeface="Trebuchet MS"/>
              </a:rPr>
              <a:t>the</a:t>
            </a:r>
            <a:r>
              <a:rPr sz="15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215" dirty="0">
                <a:solidFill>
                  <a:srgbClr val="C4B5CD"/>
                </a:solidFill>
                <a:latin typeface="Trebuchet MS"/>
                <a:cs typeface="Trebuchet MS"/>
              </a:rPr>
              <a:t>UFC</a:t>
            </a:r>
            <a:r>
              <a:rPr sz="1550" spc="1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C4B5CD"/>
                </a:solidFill>
                <a:latin typeface="Trebuchet MS"/>
                <a:cs typeface="Trebuchet MS"/>
              </a:rPr>
              <a:t>a</a:t>
            </a:r>
            <a:r>
              <a:rPr sz="15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C4B5CD"/>
                </a:solidFill>
                <a:latin typeface="Trebuchet MS"/>
                <a:cs typeface="Trebuchet MS"/>
              </a:rPr>
              <a:t>lifeline </a:t>
            </a:r>
            <a:r>
              <a:rPr sz="1550" spc="114" dirty="0">
                <a:solidFill>
                  <a:srgbClr val="C4B5CD"/>
                </a:solidFill>
                <a:latin typeface="Trebuchet MS"/>
                <a:cs typeface="Trebuchet MS"/>
              </a:rPr>
              <a:t>during</a:t>
            </a:r>
            <a:r>
              <a:rPr sz="15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C4B5CD"/>
                </a:solidFill>
                <a:latin typeface="Trebuchet MS"/>
                <a:cs typeface="Trebuchet MS"/>
              </a:rPr>
              <a:t>the</a:t>
            </a:r>
            <a:r>
              <a:rPr sz="15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215" dirty="0">
                <a:solidFill>
                  <a:srgbClr val="C4B5CD"/>
                </a:solidFill>
                <a:latin typeface="Trebuchet MS"/>
                <a:cs typeface="Trebuchet MS"/>
              </a:rPr>
              <a:t>2020</a:t>
            </a:r>
            <a:r>
              <a:rPr sz="15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C4B5CD"/>
                </a:solidFill>
                <a:latin typeface="Trebuchet MS"/>
                <a:cs typeface="Trebuchet MS"/>
              </a:rPr>
              <a:t>pandemic,</a:t>
            </a:r>
            <a:r>
              <a:rPr sz="15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C4B5CD"/>
                </a:solidFill>
                <a:latin typeface="Trebuchet MS"/>
                <a:cs typeface="Trebuchet MS"/>
              </a:rPr>
              <a:t>has</a:t>
            </a:r>
            <a:r>
              <a:rPr sz="1550" spc="2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C4B5CD"/>
                </a:solidFill>
                <a:latin typeface="Trebuchet MS"/>
                <a:cs typeface="Trebuchet MS"/>
              </a:rPr>
              <a:t>seen </a:t>
            </a:r>
            <a:r>
              <a:rPr sz="1550" b="1" dirty="0">
                <a:solidFill>
                  <a:srgbClr val="C4B5CD"/>
                </a:solidFill>
                <a:latin typeface="Trebuchet MS"/>
                <a:cs typeface="Trebuchet MS"/>
              </a:rPr>
              <a:t>196</a:t>
            </a:r>
            <a:r>
              <a:rPr sz="1550" b="1" spc="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C4B5CD"/>
                </a:solidFill>
                <a:latin typeface="Trebuchet MS"/>
                <a:cs typeface="Trebuchet MS"/>
              </a:rPr>
              <a:t>bouts.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168" y="6811129"/>
            <a:ext cx="4329430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280" dirty="0">
                <a:solidFill>
                  <a:srgbClr val="C4B5CD"/>
                </a:solidFill>
                <a:latin typeface="Trebuchet MS"/>
                <a:cs typeface="Trebuchet MS"/>
              </a:rPr>
              <a:t>LONDON,</a:t>
            </a:r>
            <a:r>
              <a:rPr sz="24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450" spc="254" dirty="0">
                <a:solidFill>
                  <a:srgbClr val="C4B5CD"/>
                </a:solidFill>
                <a:latin typeface="Trebuchet MS"/>
                <a:cs typeface="Trebuchet MS"/>
              </a:rPr>
              <a:t>UNITED</a:t>
            </a:r>
            <a:r>
              <a:rPr sz="2450" spc="1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2450" spc="290" dirty="0">
                <a:solidFill>
                  <a:srgbClr val="C4B5CD"/>
                </a:solidFill>
                <a:latin typeface="Trebuchet MS"/>
                <a:cs typeface="Trebuchet MS"/>
              </a:rPr>
              <a:t>KINGOM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979" y="7616227"/>
            <a:ext cx="3881120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550" spc="130" dirty="0">
                <a:solidFill>
                  <a:srgbClr val="C4B5CD"/>
                </a:solidFill>
                <a:latin typeface="Trebuchet MS"/>
                <a:cs typeface="Trebuchet MS"/>
              </a:rPr>
              <a:t>Landing</a:t>
            </a:r>
            <a:r>
              <a:rPr sz="155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25" dirty="0">
                <a:solidFill>
                  <a:srgbClr val="C4B5CD"/>
                </a:solidFill>
                <a:latin typeface="Trebuchet MS"/>
                <a:cs typeface="Trebuchet MS"/>
              </a:rPr>
              <a:t>across</a:t>
            </a:r>
            <a:r>
              <a:rPr sz="1550" spc="3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C4B5CD"/>
                </a:solidFill>
                <a:latin typeface="Trebuchet MS"/>
                <a:cs typeface="Trebuchet MS"/>
              </a:rPr>
              <a:t>the</a:t>
            </a:r>
            <a:r>
              <a:rPr sz="1550" spc="3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C4B5CD"/>
                </a:solidFill>
                <a:latin typeface="Trebuchet MS"/>
                <a:cs typeface="Trebuchet MS"/>
              </a:rPr>
              <a:t>channel</a:t>
            </a:r>
            <a:r>
              <a:rPr sz="1550" spc="3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C4B5CD"/>
                </a:solidFill>
                <a:latin typeface="Trebuchet MS"/>
                <a:cs typeface="Trebuchet MS"/>
              </a:rPr>
              <a:t>in</a:t>
            </a:r>
            <a:r>
              <a:rPr sz="155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215" dirty="0">
                <a:solidFill>
                  <a:srgbClr val="C4B5CD"/>
                </a:solidFill>
                <a:latin typeface="Trebuchet MS"/>
                <a:cs typeface="Trebuchet MS"/>
              </a:rPr>
              <a:t>UFC</a:t>
            </a:r>
            <a:r>
              <a:rPr sz="1550" spc="30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C4B5CD"/>
                </a:solidFill>
                <a:latin typeface="Trebuchet MS"/>
                <a:cs typeface="Trebuchet MS"/>
              </a:rPr>
              <a:t>38, </a:t>
            </a:r>
            <a:r>
              <a:rPr sz="1550" spc="90" dirty="0">
                <a:solidFill>
                  <a:srgbClr val="C4B5CD"/>
                </a:solidFill>
                <a:latin typeface="Trebuchet MS"/>
                <a:cs typeface="Trebuchet MS"/>
              </a:rPr>
              <a:t>United</a:t>
            </a:r>
            <a:r>
              <a:rPr sz="155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60" dirty="0">
                <a:solidFill>
                  <a:srgbClr val="C4B5CD"/>
                </a:solidFill>
                <a:latin typeface="Trebuchet MS"/>
                <a:cs typeface="Trebuchet MS"/>
              </a:rPr>
              <a:t>Kingdom</a:t>
            </a:r>
            <a:r>
              <a:rPr sz="155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C4B5CD"/>
                </a:solidFill>
                <a:latin typeface="Trebuchet MS"/>
                <a:cs typeface="Trebuchet MS"/>
              </a:rPr>
              <a:t>has</a:t>
            </a:r>
            <a:r>
              <a:rPr sz="155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120" dirty="0">
                <a:solidFill>
                  <a:srgbClr val="C4B5CD"/>
                </a:solidFill>
                <a:latin typeface="Trebuchet MS"/>
                <a:cs typeface="Trebuchet MS"/>
              </a:rPr>
              <a:t>hosted</a:t>
            </a:r>
            <a:r>
              <a:rPr sz="1550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C4B5CD"/>
                </a:solidFill>
                <a:latin typeface="Trebuchet MS"/>
                <a:cs typeface="Trebuchet MS"/>
              </a:rPr>
              <a:t>170</a:t>
            </a:r>
            <a:r>
              <a:rPr sz="1550" b="1" spc="25" dirty="0">
                <a:solidFill>
                  <a:srgbClr val="C4B5CD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C4B5CD"/>
                </a:solidFill>
                <a:latin typeface="Trebuchet MS"/>
                <a:cs typeface="Trebuchet MS"/>
              </a:rPr>
              <a:t>bouts.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2398</Words>
  <Application>Microsoft Office PowerPoint</Application>
  <PresentationFormat>Custom</PresentationFormat>
  <Paragraphs>592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Arial MT</vt:lpstr>
      <vt:lpstr>Courier New</vt:lpstr>
      <vt:lpstr>Tahoma</vt:lpstr>
      <vt:lpstr>Times New Roman</vt:lpstr>
      <vt:lpstr>Trebuchet MS</vt:lpstr>
      <vt:lpstr>Verdana</vt:lpstr>
      <vt:lpstr>Office Theme</vt:lpstr>
      <vt:lpstr>PowerPoint Presentation</vt:lpstr>
      <vt:lpstr>Index</vt:lpstr>
      <vt:lpstr> Introduction </vt:lpstr>
      <vt:lpstr>What is MMA ?</vt:lpstr>
      <vt:lpstr>What is the</vt:lpstr>
      <vt:lpstr>About the dataset </vt:lpstr>
      <vt:lpstr>Disclaimer </vt:lpstr>
      <vt:lpstr>PowerPoint Presentation</vt:lpstr>
      <vt:lpstr>The venues</vt:lpstr>
      <vt:lpstr>The ‘firsts’</vt:lpstr>
      <vt:lpstr>PowerPoint Presentation</vt:lpstr>
      <vt:lpstr>Across all fights</vt:lpstr>
      <vt:lpstr>PowerPoint Presentation</vt:lpstr>
      <vt:lpstr>92</vt:lpstr>
      <vt:lpstr>PowerPoint Presentation</vt:lpstr>
      <vt:lpstr>PowerPoint Presentation</vt:lpstr>
      <vt:lpstr>PowerPoint Presentation</vt:lpstr>
      <vt:lpstr>Across all fighters</vt:lpstr>
      <vt:lpstr>PowerPoint Presentation</vt:lpstr>
      <vt:lpstr>PowerPoint Presentation</vt:lpstr>
      <vt:lpstr>The unfortunate losses</vt:lpstr>
      <vt:lpstr>Across all weight classes</vt:lpstr>
      <vt:lpstr>Top 3 methods of victory</vt:lpstr>
      <vt:lpstr>PowerPoint Presentation</vt:lpstr>
      <vt:lpstr>BOUTS RENDERED CNC</vt:lpstr>
      <vt:lpstr>Over the years</vt:lpstr>
      <vt:lpstr>PowerPoint Presentation</vt:lpstr>
      <vt:lpstr>Significant strikes over the years</vt:lpstr>
      <vt:lpstr>PowerPoint Presentation</vt:lpstr>
      <vt:lpstr>What round did fights end in ?</vt:lpstr>
      <vt:lpstr>PowerPoint Presentation</vt:lpstr>
      <vt:lpstr>85.02%</vt:lpstr>
      <vt:lpstr>54.58%</vt:lpstr>
      <vt:lpstr>13.83%</vt:lpstr>
      <vt:lpstr>PowerPoint Presentation</vt:lpstr>
      <vt:lpstr>Implementation</vt:lpstr>
      <vt:lpstr>Thank You ......!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project (A4)</dc:title>
  <dc:creator>SHIVANG KAINTHOLA (RA2011032020040)</dc:creator>
  <cp:keywords>DAGBMtAv5uQ,BAFJBnaR0xE</cp:keywords>
  <cp:lastModifiedBy>Siddham Singh Rao</cp:lastModifiedBy>
  <cp:revision>1</cp:revision>
  <dcterms:created xsi:type="dcterms:W3CDTF">2024-04-19T10:54:46Z</dcterms:created>
  <dcterms:modified xsi:type="dcterms:W3CDTF">2024-04-19T11:07:21Z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2024-04-19T00:00:00Z</vt:filetime>
  </property>
  <property fmtid="{D5CDD505-2E9C-101B-9397-08002B2CF9AE}" pid="5" name="Producer">
    <vt:lpwstr>Canva</vt:lpwstr>
  </property>
</Properties>
</file>