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Average"/>
      <p:regular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4A941F7-E65D-471F-943A-2598263F4EDE}">
  <a:tblStyle styleId="{44A941F7-E65D-471F-943A-2598263F4ED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Average-regular.fntdata"/><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font" Target="fonts/Oswald-bold.fntdata"/><Relationship Id="rId12" Type="http://schemas.openxmlformats.org/officeDocument/2006/relationships/slide" Target="slides/slide6.xml"/><Relationship Id="rId23" Type="http://schemas.openxmlformats.org/officeDocument/2006/relationships/font" Target="fonts/Oswa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415d630f95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415d630f95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4c57c72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24c57c72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24c57c72d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24c57c72d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24c57c72d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24c57c72d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24c57c72d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24c57c72d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24c57c72d4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24c57c72d4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24c57c72d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24c57c72d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24c57c72d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24c57c72d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24c57c72d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24c57c72d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24c57c72d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24c57c72d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24c57c72d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24c57c72d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415d630f9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415d630f9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415d630f95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415d630f95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415d630f95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415d630f95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Event extraction from news articles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Siddhant Agarwal</a:t>
            </a:r>
            <a:endParaRPr/>
          </a:p>
          <a:p>
            <a:pPr indent="0" lvl="0" marL="0" rtl="0" algn="ctr">
              <a:spcBef>
                <a:spcPts val="0"/>
              </a:spcBef>
              <a:spcAft>
                <a:spcPts val="0"/>
              </a:spcAft>
              <a:buNone/>
            </a:pPr>
            <a:r>
              <a:rPr lang="en"/>
              <a:t>IIT2020228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319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apply DBSCAN?</a:t>
            </a:r>
            <a:endParaRPr/>
          </a:p>
        </p:txBody>
      </p:sp>
      <p:pic>
        <p:nvPicPr>
          <p:cNvPr id="113" name="Google Shape;113;p22"/>
          <p:cNvPicPr preferRelativeResize="0"/>
          <p:nvPr/>
        </p:nvPicPr>
        <p:blipFill>
          <a:blip r:embed="rId3">
            <a:alphaModFix/>
          </a:blip>
          <a:stretch>
            <a:fillRect/>
          </a:stretch>
        </p:blipFill>
        <p:spPr>
          <a:xfrm>
            <a:off x="2812638" y="1149175"/>
            <a:ext cx="3518737" cy="38209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I have applied DBSCAN?</a:t>
            </a:r>
            <a:endParaRPr/>
          </a:p>
        </p:txBody>
      </p:sp>
      <p:sp>
        <p:nvSpPr>
          <p:cNvPr id="119" name="Google Shape;119;p23"/>
          <p:cNvSpPr txBox="1"/>
          <p:nvPr>
            <p:ph idx="1" type="body"/>
          </p:nvPr>
        </p:nvSpPr>
        <p:spPr>
          <a:xfrm>
            <a:off x="311700" y="1649550"/>
            <a:ext cx="8520600" cy="2781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Perform a grid search over a range of values for the eps parameter in DBSCAN clustering.</a:t>
            </a:r>
            <a:endParaRPr sz="1600"/>
          </a:p>
          <a:p>
            <a:pPr indent="-330200" lvl="0" marL="457200" rtl="0" algn="l">
              <a:spcBef>
                <a:spcPts val="0"/>
              </a:spcBef>
              <a:spcAft>
                <a:spcPts val="0"/>
              </a:spcAft>
              <a:buSzPts val="1600"/>
              <a:buAutoNum type="arabicPeriod"/>
            </a:pPr>
            <a:r>
              <a:rPr lang="en" sz="1600"/>
              <a:t>Count the number of clusters formed for each eps value.</a:t>
            </a:r>
            <a:endParaRPr sz="1600"/>
          </a:p>
          <a:p>
            <a:pPr indent="-330200" lvl="0" marL="457200" rtl="0" algn="l">
              <a:spcBef>
                <a:spcPts val="0"/>
              </a:spcBef>
              <a:spcAft>
                <a:spcPts val="0"/>
              </a:spcAft>
              <a:buSzPts val="1600"/>
              <a:buAutoNum type="arabicPeriod"/>
            </a:pPr>
            <a:r>
              <a:rPr lang="en" sz="1600"/>
              <a:t>Determine the optimal eps value as the one resulting in the highest number of clusters.</a:t>
            </a:r>
            <a:endParaRPr sz="1600"/>
          </a:p>
          <a:p>
            <a:pPr indent="-330200" lvl="0" marL="457200" rtl="0" algn="l">
              <a:spcBef>
                <a:spcPts val="0"/>
              </a:spcBef>
              <a:spcAft>
                <a:spcPts val="0"/>
              </a:spcAft>
              <a:buSzPts val="1600"/>
              <a:buAutoNum type="arabicPeriod"/>
            </a:pPr>
            <a:r>
              <a:rPr lang="en" sz="1600"/>
              <a:t>Run the DBSCAN algorithm using the optimal eps value and a min samples value of 5.</a:t>
            </a:r>
            <a:endParaRPr sz="1600"/>
          </a:p>
          <a:p>
            <a:pPr indent="-330200" lvl="0" marL="457200" rtl="0" algn="l">
              <a:spcBef>
                <a:spcPts val="0"/>
              </a:spcBef>
              <a:spcAft>
                <a:spcPts val="0"/>
              </a:spcAft>
              <a:buSzPts val="1600"/>
              <a:buAutoNum type="arabicPeriod"/>
            </a:pPr>
            <a:r>
              <a:rPr lang="en" sz="1600"/>
              <a:t>Cluster the event vectors using DBSCAN.</a:t>
            </a:r>
            <a:endParaRPr sz="1600"/>
          </a:p>
          <a:p>
            <a:pPr indent="-330200" lvl="0" marL="457200" rtl="0" algn="l">
              <a:spcBef>
                <a:spcPts val="0"/>
              </a:spcBef>
              <a:spcAft>
                <a:spcPts val="0"/>
              </a:spcAft>
              <a:buSzPts val="1600"/>
              <a:buAutoNum type="arabicPeriod"/>
            </a:pPr>
            <a:r>
              <a:rPr lang="en" sz="1600"/>
              <a:t>Assign a label to each event phrase based on the cluster it belongs to.</a:t>
            </a:r>
            <a:endParaRPr sz="1600"/>
          </a:p>
          <a:p>
            <a:pPr indent="-330200" lvl="0" marL="457200" rtl="0" algn="l">
              <a:spcBef>
                <a:spcPts val="0"/>
              </a:spcBef>
              <a:spcAft>
                <a:spcPts val="0"/>
              </a:spcAft>
              <a:buSzPts val="1600"/>
              <a:buAutoNum type="arabicPeriod"/>
            </a:pPr>
            <a:r>
              <a:rPr lang="en" sz="1600"/>
              <a:t>Store the labeled event phrases and their corresponding news articles in a Pandas dataframe.</a:t>
            </a:r>
            <a:endParaRPr sz="1600"/>
          </a:p>
          <a:p>
            <a:pPr indent="-330200" lvl="0" marL="457200" rtl="0" algn="l">
              <a:spcBef>
                <a:spcPts val="0"/>
              </a:spcBef>
              <a:spcAft>
                <a:spcPts val="0"/>
              </a:spcAft>
              <a:buSzPts val="1600"/>
              <a:buAutoNum type="arabicPeriod"/>
            </a:pPr>
            <a:r>
              <a:rPr lang="en" sz="1600"/>
              <a:t>Print out the number of events in each cluster.</a:t>
            </a:r>
            <a:endParaRPr sz="1600"/>
          </a:p>
          <a:p>
            <a:pPr indent="-330200" lvl="0" marL="457200" rtl="0" algn="l">
              <a:spcBef>
                <a:spcPts val="0"/>
              </a:spcBef>
              <a:spcAft>
                <a:spcPts val="0"/>
              </a:spcAft>
              <a:buSzPts val="1600"/>
              <a:buAutoNum type="arabicPeriod"/>
            </a:pPr>
            <a:r>
              <a:rPr lang="en" sz="1600"/>
              <a:t>Display a few examples of events from a selected cluster.</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125" name="Google Shape;125;p24"/>
          <p:cNvPicPr preferRelativeResize="0"/>
          <p:nvPr/>
        </p:nvPicPr>
        <p:blipFill>
          <a:blip r:embed="rId3">
            <a:alphaModFix/>
          </a:blip>
          <a:stretch>
            <a:fillRect/>
          </a:stretch>
        </p:blipFill>
        <p:spPr>
          <a:xfrm>
            <a:off x="947525" y="1512135"/>
            <a:ext cx="7248951" cy="2789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31" name="Google Shape;131;p25"/>
          <p:cNvSpPr txBox="1"/>
          <p:nvPr>
            <p:ph idx="1" type="body"/>
          </p:nvPr>
        </p:nvSpPr>
        <p:spPr>
          <a:xfrm>
            <a:off x="311700" y="1541500"/>
            <a:ext cx="8520600" cy="3111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lang="en" sz="1600"/>
              <a:t>The DBSCAN algorithm was applied to the event vectors with an epsilon value of 0.015 and a minimum number of samples of 5. Also I experimented with different values of epsilon and minimum number of samples. These have been shown in the above table.</a:t>
            </a:r>
            <a:endParaRPr sz="1600"/>
          </a:p>
          <a:p>
            <a:pPr indent="-330200" lvl="0" marL="457200" rtl="0" algn="l">
              <a:spcBef>
                <a:spcPts val="0"/>
              </a:spcBef>
              <a:spcAft>
                <a:spcPts val="0"/>
              </a:spcAft>
              <a:buSzPts val="1600"/>
              <a:buAutoNum type="arabicPeriod"/>
            </a:pPr>
            <a:r>
              <a:rPr lang="en" sz="1600"/>
              <a:t>In case of eps=0.015 and minimum number of samples=5, I got 4 clusters.</a:t>
            </a:r>
            <a:endParaRPr sz="1600"/>
          </a:p>
          <a:p>
            <a:pPr indent="-330200" lvl="0" marL="457200" rtl="0" algn="l">
              <a:spcBef>
                <a:spcPts val="0"/>
              </a:spcBef>
              <a:spcAft>
                <a:spcPts val="0"/>
              </a:spcAft>
              <a:buSzPts val="1600"/>
              <a:buAutoNum type="arabicPeriod"/>
            </a:pPr>
            <a:r>
              <a:rPr lang="en" sz="1600"/>
              <a:t>Here cluster number -1 represents noisy data.</a:t>
            </a:r>
            <a:endParaRPr sz="1600"/>
          </a:p>
          <a:p>
            <a:pPr indent="-330200" lvl="0" marL="457200" rtl="0" algn="l">
              <a:spcBef>
                <a:spcPts val="0"/>
              </a:spcBef>
              <a:spcAft>
                <a:spcPts val="0"/>
              </a:spcAft>
              <a:buSzPts val="1600"/>
              <a:buAutoNum type="arabicPeriod"/>
            </a:pPr>
            <a:r>
              <a:rPr lang="en" sz="1600"/>
              <a:t>The descriptions that were clustered together share similar topics and content. Some of the topics include sports, politics, health, and technology.</a:t>
            </a:r>
            <a:endParaRPr sz="1600"/>
          </a:p>
          <a:p>
            <a:pPr indent="-330200" lvl="0" marL="457200" rtl="0" algn="l">
              <a:spcBef>
                <a:spcPts val="0"/>
              </a:spcBef>
              <a:spcAft>
                <a:spcPts val="0"/>
              </a:spcAft>
              <a:buSzPts val="1600"/>
              <a:buAutoNum type="arabicPeriod"/>
            </a:pPr>
            <a:r>
              <a:rPr lang="en" sz="1600"/>
              <a:t>The algorithm was able to group together similar news articles and identify topics and themes in the dataset.</a:t>
            </a:r>
            <a:endParaRPr sz="1600"/>
          </a:p>
          <a:p>
            <a:pPr indent="0" lvl="0" marL="0" rtl="0" algn="l">
              <a:spcBef>
                <a:spcPts val="1200"/>
              </a:spcBef>
              <a:spcAft>
                <a:spcPts val="1200"/>
              </a:spcAft>
              <a:buNone/>
            </a:pPr>
            <a:r>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37" name="Google Shape;137;p26"/>
          <p:cNvSpPr txBox="1"/>
          <p:nvPr>
            <p:ph idx="1" type="body"/>
          </p:nvPr>
        </p:nvSpPr>
        <p:spPr>
          <a:xfrm>
            <a:off x="311700" y="1552300"/>
            <a:ext cx="8520600" cy="2765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lang="en" sz="1600"/>
              <a:t>Felix Hamborg, Corinna Breitinger and Bela Gipp, Giveme5W1H: A Universal System for Extracting Main Events from News Articles, 2019.</a:t>
            </a:r>
            <a:endParaRPr sz="1600"/>
          </a:p>
          <a:p>
            <a:pPr indent="-330200" lvl="0" marL="457200" rtl="0" algn="l">
              <a:spcBef>
                <a:spcPts val="0"/>
              </a:spcBef>
              <a:spcAft>
                <a:spcPts val="0"/>
              </a:spcAft>
              <a:buSzPts val="1600"/>
              <a:buAutoNum type="arabicPeriod"/>
            </a:pPr>
            <a:r>
              <a:rPr lang="en" sz="1600"/>
              <a:t>Jin Zhang, Tao Li and Wei Xu, Event Detection and Clustering Using Maximum Entropy Based on Semantic and Temporal Features, 2015.</a:t>
            </a:r>
            <a:endParaRPr sz="1600"/>
          </a:p>
          <a:p>
            <a:pPr indent="-330200" lvl="0" marL="457200" rtl="0" algn="l">
              <a:spcBef>
                <a:spcPts val="0"/>
              </a:spcBef>
              <a:spcAft>
                <a:spcPts val="0"/>
              </a:spcAft>
              <a:buSzPts val="1600"/>
              <a:buAutoNum type="arabicPeriod"/>
            </a:pPr>
            <a:r>
              <a:rPr lang="en" sz="1600"/>
              <a:t>Pengda Qin, Weiran Xu, William Yang Wang, and William W. Cohen, Unsupervised Event Extraction and Representation Learning from News Articles, 2018.</a:t>
            </a:r>
            <a:endParaRPr sz="1600"/>
          </a:p>
          <a:p>
            <a:pPr indent="-330200" lvl="0" marL="457200" rtl="0" algn="l">
              <a:spcBef>
                <a:spcPts val="0"/>
              </a:spcBef>
              <a:spcAft>
                <a:spcPts val="0"/>
              </a:spcAft>
              <a:buSzPts val="1600"/>
              <a:buAutoNum type="arabicPeriod"/>
            </a:pPr>
            <a:r>
              <a:rPr lang="en" sz="1600"/>
              <a:t>https://paperswithcode.com/paper/giveme5w1h-a-universal-system-for-extracting</a:t>
            </a:r>
            <a:endParaRPr sz="1600"/>
          </a:p>
          <a:p>
            <a:pPr indent="-330200" lvl="0" marL="457200" rtl="0" algn="l">
              <a:spcBef>
                <a:spcPts val="0"/>
              </a:spcBef>
              <a:spcAft>
                <a:spcPts val="0"/>
              </a:spcAft>
              <a:buSzPts val="1600"/>
              <a:buAutoNum type="arabicPeriod"/>
            </a:pPr>
            <a:r>
              <a:rPr lang="en" sz="1600"/>
              <a:t>https://github.com/fhamborg/Giveme5W1H</a:t>
            </a:r>
            <a:endParaRPr sz="1600"/>
          </a:p>
          <a:p>
            <a:pPr indent="-330200" lvl="0" marL="457200" rtl="0" algn="l">
              <a:spcBef>
                <a:spcPts val="0"/>
              </a:spcBef>
              <a:spcAft>
                <a:spcPts val="0"/>
              </a:spcAft>
              <a:buSzPts val="1600"/>
              <a:buAutoNum type="arabicPeriod"/>
            </a:pPr>
            <a:r>
              <a:rPr lang="en" sz="1600"/>
              <a:t>https://github.com/daniel-aracquine/event-extraction-nlp</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Event Extraction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lang="en" sz="1600"/>
              <a:t>Event extraction involves identifying and extracting relevant information about events from text data.</a:t>
            </a:r>
            <a:endParaRPr sz="1600"/>
          </a:p>
          <a:p>
            <a:pPr indent="-330200" lvl="0" marL="457200" rtl="0" algn="l">
              <a:spcBef>
                <a:spcPts val="0"/>
              </a:spcBef>
              <a:spcAft>
                <a:spcPts val="0"/>
              </a:spcAft>
              <a:buSzPts val="1600"/>
              <a:buAutoNum type="arabicPeriod"/>
            </a:pPr>
            <a:r>
              <a:rPr lang="en" sz="1600"/>
              <a:t>It utilizes techniques such as pattern matching, syntactic parsing, named entity recognition, and semantic role labeling.</a:t>
            </a:r>
            <a:endParaRPr sz="1600"/>
          </a:p>
          <a:p>
            <a:pPr indent="-330200" lvl="0" marL="457200" rtl="0" algn="l">
              <a:spcBef>
                <a:spcPts val="0"/>
              </a:spcBef>
              <a:spcAft>
                <a:spcPts val="0"/>
              </a:spcAft>
              <a:buSzPts val="1600"/>
              <a:buAutoNum type="arabicPeriod"/>
            </a:pPr>
            <a:r>
              <a:rPr lang="en" sz="1600"/>
              <a:t>Event extraction can be used for applications like information retrieval, knowledge base construction, and event tracking.</a:t>
            </a:r>
            <a:endParaRPr sz="1600"/>
          </a:p>
          <a:p>
            <a:pPr indent="-330200" lvl="0" marL="457200" rtl="0" algn="l">
              <a:spcBef>
                <a:spcPts val="0"/>
              </a:spcBef>
              <a:spcAft>
                <a:spcPts val="0"/>
              </a:spcAft>
              <a:buSzPts val="1600"/>
              <a:buAutoNum type="arabicPeriod"/>
            </a:pPr>
            <a:r>
              <a:rPr lang="en" sz="1600"/>
              <a:t>Evaluation metrics such as precision, recall, F1-score, and accuracy are used to assess the performance of event extraction systems.</a:t>
            </a:r>
            <a:endParaRPr sz="1600"/>
          </a:p>
          <a:p>
            <a:pPr indent="-330200" lvl="0" marL="457200" rtl="0" algn="l">
              <a:spcBef>
                <a:spcPts val="0"/>
              </a:spcBef>
              <a:spcAft>
                <a:spcPts val="0"/>
              </a:spcAft>
              <a:buSzPts val="1600"/>
              <a:buAutoNum type="arabicPeriod"/>
            </a:pPr>
            <a:r>
              <a:rPr lang="en" sz="1600"/>
              <a:t>Ongoing research aims to improve the accuracy and efficiency of event extraction methods, addressing challenges like ambiguous language and coreference resolution.</a:t>
            </a:r>
            <a:endParaRPr sz="16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a:t>
            </a:r>
            <a:endParaRPr/>
          </a:p>
        </p:txBody>
      </p:sp>
      <p:graphicFrame>
        <p:nvGraphicFramePr>
          <p:cNvPr id="72" name="Google Shape;72;p15"/>
          <p:cNvGraphicFramePr/>
          <p:nvPr/>
        </p:nvGraphicFramePr>
        <p:xfrm>
          <a:off x="579688" y="1813775"/>
          <a:ext cx="3000000" cy="3000000"/>
        </p:xfrm>
        <a:graphic>
          <a:graphicData uri="http://schemas.openxmlformats.org/drawingml/2006/table">
            <a:tbl>
              <a:tblPr>
                <a:noFill/>
                <a:tableStyleId>{44A941F7-E65D-471F-943A-2598263F4EDE}</a:tableStyleId>
              </a:tblPr>
              <a:tblGrid>
                <a:gridCol w="674450"/>
                <a:gridCol w="571050"/>
                <a:gridCol w="713075"/>
                <a:gridCol w="2999175"/>
                <a:gridCol w="1498850"/>
                <a:gridCol w="875025"/>
                <a:gridCol w="652975"/>
              </a:tblGrid>
              <a:tr h="381000">
                <a:tc>
                  <a:txBody>
                    <a:bodyPr/>
                    <a:lstStyle/>
                    <a:p>
                      <a:pPr indent="0" lvl="0" marL="0" rtl="0" algn="l">
                        <a:spcBef>
                          <a:spcPts val="0"/>
                        </a:spcBef>
                        <a:spcAft>
                          <a:spcPts val="0"/>
                        </a:spcAft>
                        <a:buNone/>
                      </a:pPr>
                      <a:r>
                        <a:rPr lang="en" sz="1200">
                          <a:solidFill>
                            <a:schemeClr val="accent3"/>
                          </a:solidFill>
                        </a:rPr>
                        <a:t>Paper No.</a:t>
                      </a:r>
                      <a:endParaRPr sz="1200">
                        <a:solidFill>
                          <a:schemeClr val="accent3"/>
                        </a:solidFill>
                      </a:endParaRPr>
                    </a:p>
                  </a:txBody>
                  <a:tcPr marT="91425" marB="91425" marR="91425" marL="91425"/>
                </a:tc>
                <a:tc>
                  <a:txBody>
                    <a:bodyPr/>
                    <a:lstStyle/>
                    <a:p>
                      <a:pPr indent="0" lvl="0" marL="0" rtl="0" algn="l">
                        <a:spcBef>
                          <a:spcPts val="0"/>
                        </a:spcBef>
                        <a:spcAft>
                          <a:spcPts val="0"/>
                        </a:spcAft>
                        <a:buNone/>
                      </a:pPr>
                      <a:r>
                        <a:rPr lang="en" sz="1200">
                          <a:solidFill>
                            <a:schemeClr val="accent3"/>
                          </a:solidFill>
                        </a:rPr>
                        <a:t>Author</a:t>
                      </a:r>
                      <a:endParaRPr sz="1200">
                        <a:solidFill>
                          <a:schemeClr val="accent3"/>
                        </a:solidFill>
                      </a:endParaRPr>
                    </a:p>
                  </a:txBody>
                  <a:tcPr marT="91425" marB="91425" marR="91425" marL="91425"/>
                </a:tc>
                <a:tc>
                  <a:txBody>
                    <a:bodyPr/>
                    <a:lstStyle/>
                    <a:p>
                      <a:pPr indent="0" lvl="0" marL="0" rtl="0" algn="l">
                        <a:spcBef>
                          <a:spcPts val="0"/>
                        </a:spcBef>
                        <a:spcAft>
                          <a:spcPts val="0"/>
                        </a:spcAft>
                        <a:buNone/>
                      </a:pPr>
                      <a:r>
                        <a:rPr lang="en" sz="1200">
                          <a:solidFill>
                            <a:schemeClr val="accent3"/>
                          </a:solidFill>
                        </a:rPr>
                        <a:t>Title</a:t>
                      </a:r>
                      <a:endParaRPr sz="1200">
                        <a:solidFill>
                          <a:schemeClr val="accent3"/>
                        </a:solidFill>
                      </a:endParaRPr>
                    </a:p>
                  </a:txBody>
                  <a:tcPr marT="91425" marB="91425" marR="91425" marL="91425"/>
                </a:tc>
                <a:tc>
                  <a:txBody>
                    <a:bodyPr/>
                    <a:lstStyle/>
                    <a:p>
                      <a:pPr indent="0" lvl="0" marL="0" rtl="0" algn="l">
                        <a:spcBef>
                          <a:spcPts val="0"/>
                        </a:spcBef>
                        <a:spcAft>
                          <a:spcPts val="0"/>
                        </a:spcAft>
                        <a:buNone/>
                      </a:pPr>
                      <a:r>
                        <a:rPr lang="en" sz="1200">
                          <a:solidFill>
                            <a:schemeClr val="accent3"/>
                          </a:solidFill>
                        </a:rPr>
                        <a:t>Methodology</a:t>
                      </a:r>
                      <a:endParaRPr sz="1200">
                        <a:solidFill>
                          <a:schemeClr val="accent3"/>
                        </a:solidFill>
                      </a:endParaRPr>
                    </a:p>
                  </a:txBody>
                  <a:tcPr marT="91425" marB="91425" marR="91425" marL="91425"/>
                </a:tc>
                <a:tc>
                  <a:txBody>
                    <a:bodyPr/>
                    <a:lstStyle/>
                    <a:p>
                      <a:pPr indent="0" lvl="0" marL="0" rtl="0" algn="l">
                        <a:spcBef>
                          <a:spcPts val="0"/>
                        </a:spcBef>
                        <a:spcAft>
                          <a:spcPts val="0"/>
                        </a:spcAft>
                        <a:buNone/>
                      </a:pPr>
                      <a:r>
                        <a:rPr lang="en" sz="1200">
                          <a:solidFill>
                            <a:schemeClr val="accent3"/>
                          </a:solidFill>
                        </a:rPr>
                        <a:t>Performance</a:t>
                      </a:r>
                      <a:endParaRPr sz="1200">
                        <a:solidFill>
                          <a:schemeClr val="accent3"/>
                        </a:solidFill>
                      </a:endParaRPr>
                    </a:p>
                  </a:txBody>
                  <a:tcPr marT="91425" marB="91425" marR="91425" marL="91425"/>
                </a:tc>
                <a:tc>
                  <a:txBody>
                    <a:bodyPr/>
                    <a:lstStyle/>
                    <a:p>
                      <a:pPr indent="0" lvl="0" marL="0" rtl="0" algn="l">
                        <a:spcBef>
                          <a:spcPts val="0"/>
                        </a:spcBef>
                        <a:spcAft>
                          <a:spcPts val="0"/>
                        </a:spcAft>
                        <a:buNone/>
                      </a:pPr>
                      <a:r>
                        <a:rPr lang="en" sz="1200">
                          <a:solidFill>
                            <a:schemeClr val="accent3"/>
                          </a:solidFill>
                        </a:rPr>
                        <a:t>Dataset</a:t>
                      </a:r>
                      <a:endParaRPr sz="1200">
                        <a:solidFill>
                          <a:schemeClr val="accent3"/>
                        </a:solidFill>
                      </a:endParaRPr>
                    </a:p>
                  </a:txBody>
                  <a:tcPr marT="91425" marB="91425" marR="91425" marL="91425"/>
                </a:tc>
                <a:tc>
                  <a:txBody>
                    <a:bodyPr/>
                    <a:lstStyle/>
                    <a:p>
                      <a:pPr indent="0" lvl="0" marL="0" rtl="0" algn="l">
                        <a:spcBef>
                          <a:spcPts val="0"/>
                        </a:spcBef>
                        <a:spcAft>
                          <a:spcPts val="0"/>
                        </a:spcAft>
                        <a:buNone/>
                      </a:pPr>
                      <a:r>
                        <a:rPr lang="en" sz="1200">
                          <a:solidFill>
                            <a:schemeClr val="accent3"/>
                          </a:solidFill>
                        </a:rPr>
                        <a:t>Year</a:t>
                      </a:r>
                      <a:endParaRPr sz="1200">
                        <a:solidFill>
                          <a:schemeClr val="accent3"/>
                        </a:solidFill>
                      </a:endParaRPr>
                    </a:p>
                  </a:txBody>
                  <a:tcPr marT="91425" marB="91425" marR="91425" marL="91425"/>
                </a:tc>
              </a:tr>
              <a:tr h="381000">
                <a:tc>
                  <a:txBody>
                    <a:bodyPr/>
                    <a:lstStyle/>
                    <a:p>
                      <a:pPr indent="0" lvl="0" marL="0" rtl="0" algn="l">
                        <a:spcBef>
                          <a:spcPts val="0"/>
                        </a:spcBef>
                        <a:spcAft>
                          <a:spcPts val="0"/>
                        </a:spcAft>
                        <a:buNone/>
                      </a:pPr>
                      <a:r>
                        <a:rPr lang="en" sz="1200">
                          <a:solidFill>
                            <a:schemeClr val="accent3"/>
                          </a:solidFill>
                        </a:rPr>
                        <a:t>1</a:t>
                      </a:r>
                      <a:endParaRPr sz="1200">
                        <a:solidFill>
                          <a:schemeClr val="accent3"/>
                        </a:solidFill>
                      </a:endParaRPr>
                    </a:p>
                  </a:txBody>
                  <a:tcPr marT="91425" marB="91425" marR="91425" marL="91425"/>
                </a:tc>
                <a:tc>
                  <a:txBody>
                    <a:bodyPr/>
                    <a:lstStyle/>
                    <a:p>
                      <a:pPr indent="0" lvl="0" marL="0" rtl="0" algn="l">
                        <a:spcBef>
                          <a:spcPts val="0"/>
                        </a:spcBef>
                        <a:spcAft>
                          <a:spcPts val="0"/>
                        </a:spcAft>
                        <a:buNone/>
                      </a:pPr>
                      <a:r>
                        <a:rPr lang="en" sz="1200">
                          <a:solidFill>
                            <a:schemeClr val="accent3"/>
                          </a:solidFill>
                        </a:rPr>
                        <a:t> Felix Hamborg, Corinna Breitinger, Bela Gipp</a:t>
                      </a:r>
                      <a:endParaRPr sz="1200">
                        <a:solidFill>
                          <a:schemeClr val="accent3"/>
                        </a:solidFill>
                      </a:endParaRPr>
                    </a:p>
                  </a:txBody>
                  <a:tcPr marT="91425" marB="91425" marR="91425" marL="91425"/>
                </a:tc>
                <a:tc>
                  <a:txBody>
                    <a:bodyPr/>
                    <a:lstStyle/>
                    <a:p>
                      <a:pPr indent="0" lvl="0" marL="0" rtl="0" algn="l">
                        <a:spcBef>
                          <a:spcPts val="0"/>
                        </a:spcBef>
                        <a:spcAft>
                          <a:spcPts val="0"/>
                        </a:spcAft>
                        <a:buNone/>
                      </a:pPr>
                      <a:r>
                        <a:rPr lang="en" sz="1200">
                          <a:solidFill>
                            <a:schemeClr val="accent3"/>
                          </a:solidFill>
                        </a:rPr>
                        <a:t>Giveme5W1H</a:t>
                      </a:r>
                      <a:endParaRPr sz="1200">
                        <a:solidFill>
                          <a:schemeClr val="accent3"/>
                        </a:solidFill>
                      </a:endParaRPr>
                    </a:p>
                    <a:p>
                      <a:pPr indent="0" lvl="0" marL="0" rtl="0" algn="l">
                        <a:spcBef>
                          <a:spcPts val="0"/>
                        </a:spcBef>
                        <a:spcAft>
                          <a:spcPts val="0"/>
                        </a:spcAft>
                        <a:buNone/>
                      </a:pPr>
                      <a:r>
                        <a:t/>
                      </a:r>
                      <a:endParaRPr sz="1200">
                        <a:solidFill>
                          <a:schemeClr val="accent3"/>
                        </a:solidFill>
                      </a:endParaRPr>
                    </a:p>
                  </a:txBody>
                  <a:tcPr marT="91425" marB="91425" marR="91425" marL="91425"/>
                </a:tc>
                <a:tc>
                  <a:txBody>
                    <a:bodyPr/>
                    <a:lstStyle/>
                    <a:p>
                      <a:pPr indent="0" lvl="0" marL="0" rtl="0" algn="l">
                        <a:spcBef>
                          <a:spcPts val="0"/>
                        </a:spcBef>
                        <a:spcAft>
                          <a:spcPts val="0"/>
                        </a:spcAft>
                        <a:buNone/>
                      </a:pPr>
                      <a:r>
                        <a:rPr lang="en" sz="1200">
                          <a:solidFill>
                            <a:schemeClr val="accent3"/>
                          </a:solidFill>
                        </a:rPr>
                        <a:t>The Giveme5W1H system preprocesses news articles using Stanford CoreNLP, converts named entities into canonical form, and then performs four independent extraction chains to identify the main event components. Finally, it selects the most appropriate candidates for each of the 5W1H questions through individual and combined scoring methods.</a:t>
                      </a:r>
                      <a:endParaRPr sz="1200">
                        <a:solidFill>
                          <a:schemeClr val="accent3"/>
                        </a:solidFill>
                      </a:endParaRPr>
                    </a:p>
                  </a:txBody>
                  <a:tcPr marT="91425" marB="91425" marR="91425" marL="91425"/>
                </a:tc>
                <a:tc>
                  <a:txBody>
                    <a:bodyPr/>
                    <a:lstStyle/>
                    <a:p>
                      <a:pPr indent="0" lvl="0" marL="0" rtl="0" algn="l">
                        <a:spcBef>
                          <a:spcPts val="0"/>
                        </a:spcBef>
                        <a:spcAft>
                          <a:spcPts val="0"/>
                        </a:spcAft>
                        <a:buNone/>
                      </a:pPr>
                      <a:r>
                        <a:rPr lang="en" sz="1200">
                          <a:solidFill>
                            <a:schemeClr val="accent3"/>
                          </a:solidFill>
                        </a:rPr>
                        <a:t>Dataset divided into Bus, Ent, Pol, Spo, Tec categories; average accuracy: Bus=.72, Ent=.72, Pol=.75, Spo=.73, Tec=.71; overall=.73.</a:t>
                      </a:r>
                      <a:endParaRPr sz="1200">
                        <a:solidFill>
                          <a:schemeClr val="accent3"/>
                        </a:solidFill>
                      </a:endParaRPr>
                    </a:p>
                  </a:txBody>
                  <a:tcPr marT="91425" marB="91425" marR="91425" marL="91425"/>
                </a:tc>
                <a:tc>
                  <a:txBody>
                    <a:bodyPr/>
                    <a:lstStyle/>
                    <a:p>
                      <a:pPr indent="0" lvl="0" marL="0" rtl="0" algn="l">
                        <a:spcBef>
                          <a:spcPts val="0"/>
                        </a:spcBef>
                        <a:spcAft>
                          <a:spcPts val="0"/>
                        </a:spcAft>
                        <a:buNone/>
                      </a:pPr>
                      <a:r>
                        <a:rPr lang="en" sz="1200">
                          <a:solidFill>
                            <a:schemeClr val="accent3"/>
                          </a:solidFill>
                        </a:rPr>
                        <a:t>NYTAC, Europarl Corpus, Sina News, Gigaword for evaluation.</a:t>
                      </a:r>
                      <a:endParaRPr sz="1200">
                        <a:solidFill>
                          <a:schemeClr val="accent3"/>
                        </a:solidFill>
                      </a:endParaRPr>
                    </a:p>
                    <a:p>
                      <a:pPr indent="0" lvl="0" marL="0" rtl="0" algn="l">
                        <a:spcBef>
                          <a:spcPts val="0"/>
                        </a:spcBef>
                        <a:spcAft>
                          <a:spcPts val="0"/>
                        </a:spcAft>
                        <a:buNone/>
                      </a:pPr>
                      <a:r>
                        <a:t/>
                      </a:r>
                      <a:endParaRPr sz="1200">
                        <a:solidFill>
                          <a:schemeClr val="accent3"/>
                        </a:solidFill>
                      </a:endParaRPr>
                    </a:p>
                  </a:txBody>
                  <a:tcPr marT="91425" marB="91425" marR="91425" marL="91425"/>
                </a:tc>
                <a:tc>
                  <a:txBody>
                    <a:bodyPr/>
                    <a:lstStyle/>
                    <a:p>
                      <a:pPr indent="0" lvl="0" marL="0" rtl="0" algn="l">
                        <a:spcBef>
                          <a:spcPts val="0"/>
                        </a:spcBef>
                        <a:spcAft>
                          <a:spcPts val="0"/>
                        </a:spcAft>
                        <a:buNone/>
                      </a:pPr>
                      <a:r>
                        <a:rPr lang="en" sz="1200">
                          <a:solidFill>
                            <a:schemeClr val="accent3"/>
                          </a:solidFill>
                        </a:rPr>
                        <a:t>2019</a:t>
                      </a:r>
                      <a:endParaRPr sz="1200">
                        <a:solidFill>
                          <a:schemeClr val="accent3"/>
                        </a:solidFill>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a:t>
            </a:r>
            <a:endParaRPr/>
          </a:p>
        </p:txBody>
      </p:sp>
      <p:graphicFrame>
        <p:nvGraphicFramePr>
          <p:cNvPr id="78" name="Google Shape;78;p16"/>
          <p:cNvGraphicFramePr/>
          <p:nvPr/>
        </p:nvGraphicFramePr>
        <p:xfrm>
          <a:off x="579688" y="1446375"/>
          <a:ext cx="3000000" cy="3000000"/>
        </p:xfrm>
        <a:graphic>
          <a:graphicData uri="http://schemas.openxmlformats.org/drawingml/2006/table">
            <a:tbl>
              <a:tblPr>
                <a:noFill/>
                <a:tableStyleId>{44A941F7-E65D-471F-943A-2598263F4EDE}</a:tableStyleId>
              </a:tblPr>
              <a:tblGrid>
                <a:gridCol w="674450"/>
                <a:gridCol w="571050"/>
                <a:gridCol w="875175"/>
                <a:gridCol w="2707400"/>
                <a:gridCol w="1628525"/>
                <a:gridCol w="875025"/>
                <a:gridCol w="652975"/>
              </a:tblGrid>
              <a:tr h="381000">
                <a:tc>
                  <a:txBody>
                    <a:bodyPr/>
                    <a:lstStyle/>
                    <a:p>
                      <a:pPr indent="0" lvl="0" marL="0" rtl="0" algn="l">
                        <a:spcBef>
                          <a:spcPts val="0"/>
                        </a:spcBef>
                        <a:spcAft>
                          <a:spcPts val="0"/>
                        </a:spcAft>
                        <a:buNone/>
                      </a:pPr>
                      <a:r>
                        <a:rPr lang="en" sz="1200">
                          <a:solidFill>
                            <a:schemeClr val="accent3"/>
                          </a:solidFill>
                        </a:rPr>
                        <a:t>Paper No.</a:t>
                      </a:r>
                      <a:endParaRPr sz="1200">
                        <a:solidFill>
                          <a:schemeClr val="accent3"/>
                        </a:solidFill>
                      </a:endParaRPr>
                    </a:p>
                  </a:txBody>
                  <a:tcPr marT="91425" marB="91425" marR="91425" marL="91425"/>
                </a:tc>
                <a:tc>
                  <a:txBody>
                    <a:bodyPr/>
                    <a:lstStyle/>
                    <a:p>
                      <a:pPr indent="0" lvl="0" marL="0" rtl="0" algn="l">
                        <a:spcBef>
                          <a:spcPts val="0"/>
                        </a:spcBef>
                        <a:spcAft>
                          <a:spcPts val="0"/>
                        </a:spcAft>
                        <a:buNone/>
                      </a:pPr>
                      <a:r>
                        <a:rPr lang="en" sz="1200">
                          <a:solidFill>
                            <a:schemeClr val="accent3"/>
                          </a:solidFill>
                        </a:rPr>
                        <a:t>Author</a:t>
                      </a:r>
                      <a:endParaRPr sz="1200">
                        <a:solidFill>
                          <a:schemeClr val="accent3"/>
                        </a:solidFill>
                      </a:endParaRPr>
                    </a:p>
                  </a:txBody>
                  <a:tcPr marT="91425" marB="91425" marR="91425" marL="91425"/>
                </a:tc>
                <a:tc>
                  <a:txBody>
                    <a:bodyPr/>
                    <a:lstStyle/>
                    <a:p>
                      <a:pPr indent="0" lvl="0" marL="0" rtl="0" algn="l">
                        <a:spcBef>
                          <a:spcPts val="0"/>
                        </a:spcBef>
                        <a:spcAft>
                          <a:spcPts val="0"/>
                        </a:spcAft>
                        <a:buNone/>
                      </a:pPr>
                      <a:r>
                        <a:rPr lang="en" sz="1200">
                          <a:solidFill>
                            <a:schemeClr val="accent3"/>
                          </a:solidFill>
                        </a:rPr>
                        <a:t>Title</a:t>
                      </a:r>
                      <a:endParaRPr sz="1200">
                        <a:solidFill>
                          <a:schemeClr val="accent3"/>
                        </a:solidFill>
                      </a:endParaRPr>
                    </a:p>
                  </a:txBody>
                  <a:tcPr marT="91425" marB="91425" marR="91425" marL="91425"/>
                </a:tc>
                <a:tc>
                  <a:txBody>
                    <a:bodyPr/>
                    <a:lstStyle/>
                    <a:p>
                      <a:pPr indent="0" lvl="0" marL="0" rtl="0" algn="l">
                        <a:spcBef>
                          <a:spcPts val="0"/>
                        </a:spcBef>
                        <a:spcAft>
                          <a:spcPts val="0"/>
                        </a:spcAft>
                        <a:buNone/>
                      </a:pPr>
                      <a:r>
                        <a:rPr lang="en" sz="1200">
                          <a:solidFill>
                            <a:schemeClr val="accent3"/>
                          </a:solidFill>
                        </a:rPr>
                        <a:t>Methodology</a:t>
                      </a:r>
                      <a:endParaRPr sz="1200">
                        <a:solidFill>
                          <a:schemeClr val="accent3"/>
                        </a:solidFill>
                      </a:endParaRPr>
                    </a:p>
                  </a:txBody>
                  <a:tcPr marT="91425" marB="91425" marR="91425" marL="91425"/>
                </a:tc>
                <a:tc>
                  <a:txBody>
                    <a:bodyPr/>
                    <a:lstStyle/>
                    <a:p>
                      <a:pPr indent="0" lvl="0" marL="0" rtl="0" algn="l">
                        <a:spcBef>
                          <a:spcPts val="0"/>
                        </a:spcBef>
                        <a:spcAft>
                          <a:spcPts val="0"/>
                        </a:spcAft>
                        <a:buNone/>
                      </a:pPr>
                      <a:r>
                        <a:rPr lang="en" sz="1200">
                          <a:solidFill>
                            <a:schemeClr val="accent3"/>
                          </a:solidFill>
                        </a:rPr>
                        <a:t>Performance</a:t>
                      </a:r>
                      <a:endParaRPr sz="1200">
                        <a:solidFill>
                          <a:schemeClr val="accent3"/>
                        </a:solidFill>
                      </a:endParaRPr>
                    </a:p>
                  </a:txBody>
                  <a:tcPr marT="91425" marB="91425" marR="91425" marL="91425"/>
                </a:tc>
                <a:tc>
                  <a:txBody>
                    <a:bodyPr/>
                    <a:lstStyle/>
                    <a:p>
                      <a:pPr indent="0" lvl="0" marL="0" rtl="0" algn="l">
                        <a:spcBef>
                          <a:spcPts val="0"/>
                        </a:spcBef>
                        <a:spcAft>
                          <a:spcPts val="0"/>
                        </a:spcAft>
                        <a:buNone/>
                      </a:pPr>
                      <a:r>
                        <a:rPr lang="en" sz="1200">
                          <a:solidFill>
                            <a:schemeClr val="accent3"/>
                          </a:solidFill>
                        </a:rPr>
                        <a:t>Dataset</a:t>
                      </a:r>
                      <a:endParaRPr sz="1200">
                        <a:solidFill>
                          <a:schemeClr val="accent3"/>
                        </a:solidFill>
                      </a:endParaRPr>
                    </a:p>
                  </a:txBody>
                  <a:tcPr marT="91425" marB="91425" marR="91425" marL="91425"/>
                </a:tc>
                <a:tc>
                  <a:txBody>
                    <a:bodyPr/>
                    <a:lstStyle/>
                    <a:p>
                      <a:pPr indent="0" lvl="0" marL="0" rtl="0" algn="l">
                        <a:spcBef>
                          <a:spcPts val="0"/>
                        </a:spcBef>
                        <a:spcAft>
                          <a:spcPts val="0"/>
                        </a:spcAft>
                        <a:buNone/>
                      </a:pPr>
                      <a:r>
                        <a:rPr lang="en" sz="1200">
                          <a:solidFill>
                            <a:schemeClr val="accent3"/>
                          </a:solidFill>
                        </a:rPr>
                        <a:t>Year</a:t>
                      </a:r>
                      <a:endParaRPr sz="1200">
                        <a:solidFill>
                          <a:schemeClr val="accent3"/>
                        </a:solidFill>
                      </a:endParaRPr>
                    </a:p>
                  </a:txBody>
                  <a:tcPr marT="91425" marB="91425" marR="91425" marL="91425"/>
                </a:tc>
              </a:tr>
              <a:tr h="381000">
                <a:tc>
                  <a:txBody>
                    <a:bodyPr/>
                    <a:lstStyle/>
                    <a:p>
                      <a:pPr indent="0" lvl="0" marL="0" rtl="0" algn="l">
                        <a:spcBef>
                          <a:spcPts val="0"/>
                        </a:spcBef>
                        <a:spcAft>
                          <a:spcPts val="0"/>
                        </a:spcAft>
                        <a:buNone/>
                      </a:pPr>
                      <a:r>
                        <a:rPr lang="en" sz="1200">
                          <a:solidFill>
                            <a:schemeClr val="accent3"/>
                          </a:solidFill>
                        </a:rPr>
                        <a:t>2</a:t>
                      </a:r>
                      <a:endParaRPr sz="1200">
                        <a:solidFill>
                          <a:schemeClr val="accent3"/>
                        </a:solidFill>
                      </a:endParaRPr>
                    </a:p>
                  </a:txBody>
                  <a:tcPr marT="91425" marB="91425" marR="91425" marL="91425"/>
                </a:tc>
                <a:tc>
                  <a:txBody>
                    <a:bodyPr/>
                    <a:lstStyle/>
                    <a:p>
                      <a:pPr indent="0" lvl="0" marL="0" rtl="0" algn="l">
                        <a:spcBef>
                          <a:spcPts val="0"/>
                        </a:spcBef>
                        <a:spcAft>
                          <a:spcPts val="0"/>
                        </a:spcAft>
                        <a:buNone/>
                      </a:pPr>
                      <a:r>
                        <a:rPr lang="en" sz="1200">
                          <a:solidFill>
                            <a:schemeClr val="accent3"/>
                          </a:solidFill>
                        </a:rPr>
                        <a:t>Jin Zhang, Tao Li, and Wei Xu</a:t>
                      </a:r>
                      <a:endParaRPr sz="1200">
                        <a:solidFill>
                          <a:schemeClr val="accent3"/>
                        </a:solidFill>
                      </a:endParaRPr>
                    </a:p>
                  </a:txBody>
                  <a:tcPr marT="91425" marB="91425" marR="91425" marL="91425"/>
                </a:tc>
                <a:tc>
                  <a:txBody>
                    <a:bodyPr/>
                    <a:lstStyle/>
                    <a:p>
                      <a:pPr indent="0" lvl="0" marL="0" rtl="0" algn="l">
                        <a:spcBef>
                          <a:spcPts val="0"/>
                        </a:spcBef>
                        <a:spcAft>
                          <a:spcPts val="0"/>
                        </a:spcAft>
                        <a:buNone/>
                      </a:pPr>
                      <a:r>
                        <a:rPr lang="en" sz="1200">
                          <a:solidFill>
                            <a:schemeClr val="accent3"/>
                          </a:solidFill>
                        </a:rPr>
                        <a:t>Event Detection and Clustering Using Maximum</a:t>
                      </a:r>
                      <a:endParaRPr sz="1200">
                        <a:solidFill>
                          <a:schemeClr val="accent3"/>
                        </a:solidFill>
                      </a:endParaRPr>
                    </a:p>
                    <a:p>
                      <a:pPr indent="0" lvl="0" marL="0" rtl="0" algn="l">
                        <a:spcBef>
                          <a:spcPts val="0"/>
                        </a:spcBef>
                        <a:spcAft>
                          <a:spcPts val="0"/>
                        </a:spcAft>
                        <a:buNone/>
                      </a:pPr>
                      <a:r>
                        <a:rPr lang="en" sz="1200">
                          <a:solidFill>
                            <a:schemeClr val="accent3"/>
                          </a:solidFill>
                        </a:rPr>
                        <a:t>Entropy Based on Semantic and Temporal Features</a:t>
                      </a:r>
                      <a:endParaRPr sz="1200">
                        <a:solidFill>
                          <a:schemeClr val="accent3"/>
                        </a:solidFill>
                      </a:endParaRPr>
                    </a:p>
                  </a:txBody>
                  <a:tcPr marT="91425" marB="91425" marR="91425" marL="91425"/>
                </a:tc>
                <a:tc>
                  <a:txBody>
                    <a:bodyPr/>
                    <a:lstStyle/>
                    <a:p>
                      <a:pPr indent="0" lvl="0" marL="0" rtl="0" algn="l">
                        <a:spcBef>
                          <a:spcPts val="0"/>
                        </a:spcBef>
                        <a:spcAft>
                          <a:spcPts val="0"/>
                        </a:spcAft>
                        <a:buNone/>
                      </a:pPr>
                      <a:r>
                        <a:rPr lang="en" sz="1200">
                          <a:solidFill>
                            <a:schemeClr val="accent3"/>
                          </a:solidFill>
                        </a:rPr>
                        <a:t>It uses a maximum entropy model to classify news articles and extract features from a dataset of around 10,000 articles from various sources. The method combines N-gram and latent semantic analysis for semantic features and employs a sliding window approach for temporal features. The maximum entropy model handles high-dimensional data and captures complex relationships between the features.</a:t>
                      </a:r>
                      <a:endParaRPr sz="1200">
                        <a:solidFill>
                          <a:schemeClr val="accent3"/>
                        </a:solidFill>
                      </a:endParaRPr>
                    </a:p>
                  </a:txBody>
                  <a:tcPr marT="91425" marB="91425" marR="91425" marL="91425"/>
                </a:tc>
                <a:tc>
                  <a:txBody>
                    <a:bodyPr/>
                    <a:lstStyle/>
                    <a:p>
                      <a:pPr indent="0" lvl="0" marL="0" rtl="0" algn="l">
                        <a:spcBef>
                          <a:spcPts val="0"/>
                        </a:spcBef>
                        <a:spcAft>
                          <a:spcPts val="0"/>
                        </a:spcAft>
                        <a:buNone/>
                      </a:pPr>
                      <a:r>
                        <a:rPr lang="en" sz="1200">
                          <a:solidFill>
                            <a:schemeClr val="accent3"/>
                          </a:solidFill>
                        </a:rPr>
                        <a:t>The proposed method's performance is evaluated using precision, recall, and F1-score metrics. The results demonstrate superior performance compared to state-of-the-art methods in event detection and clustering accuracy.</a:t>
                      </a:r>
                      <a:endParaRPr sz="1200">
                        <a:solidFill>
                          <a:schemeClr val="accent3"/>
                        </a:solidFill>
                      </a:endParaRPr>
                    </a:p>
                  </a:txBody>
                  <a:tcPr marT="91425" marB="91425" marR="91425" marL="91425"/>
                </a:tc>
                <a:tc>
                  <a:txBody>
                    <a:bodyPr/>
                    <a:lstStyle/>
                    <a:p>
                      <a:pPr indent="0" lvl="0" marL="0" rtl="0" algn="l">
                        <a:spcBef>
                          <a:spcPts val="0"/>
                        </a:spcBef>
                        <a:spcAft>
                          <a:spcPts val="0"/>
                        </a:spcAft>
                        <a:buNone/>
                      </a:pPr>
                      <a:r>
                        <a:rPr lang="en" sz="1200">
                          <a:solidFill>
                            <a:schemeClr val="accent3"/>
                          </a:solidFill>
                        </a:rPr>
                        <a:t>Chinese news agencies' articles dataset: 2,000 articles, 19,880 sentences, collected over 3 months.</a:t>
                      </a:r>
                      <a:endParaRPr sz="1200">
                        <a:solidFill>
                          <a:schemeClr val="accent3"/>
                        </a:solidFill>
                      </a:endParaRPr>
                    </a:p>
                  </a:txBody>
                  <a:tcPr marT="91425" marB="91425" marR="91425" marL="91425"/>
                </a:tc>
                <a:tc>
                  <a:txBody>
                    <a:bodyPr/>
                    <a:lstStyle/>
                    <a:p>
                      <a:pPr indent="0" lvl="0" marL="0" rtl="0" algn="l">
                        <a:spcBef>
                          <a:spcPts val="0"/>
                        </a:spcBef>
                        <a:spcAft>
                          <a:spcPts val="0"/>
                        </a:spcAft>
                        <a:buNone/>
                      </a:pPr>
                      <a:r>
                        <a:rPr lang="en" sz="1200">
                          <a:solidFill>
                            <a:schemeClr val="accent3"/>
                          </a:solidFill>
                        </a:rPr>
                        <a:t>2015</a:t>
                      </a:r>
                      <a:endParaRPr sz="1200">
                        <a:solidFill>
                          <a:schemeClr val="accent3"/>
                        </a:solidFill>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a:t>
            </a:r>
            <a:endParaRPr/>
          </a:p>
        </p:txBody>
      </p:sp>
      <p:graphicFrame>
        <p:nvGraphicFramePr>
          <p:cNvPr id="84" name="Google Shape;84;p17"/>
          <p:cNvGraphicFramePr/>
          <p:nvPr/>
        </p:nvGraphicFramePr>
        <p:xfrm>
          <a:off x="579688" y="1316700"/>
          <a:ext cx="3000000" cy="3000000"/>
        </p:xfrm>
        <a:graphic>
          <a:graphicData uri="http://schemas.openxmlformats.org/drawingml/2006/table">
            <a:tbl>
              <a:tblPr>
                <a:noFill/>
                <a:tableStyleId>{44A941F7-E65D-471F-943A-2598263F4EDE}</a:tableStyleId>
              </a:tblPr>
              <a:tblGrid>
                <a:gridCol w="674450"/>
                <a:gridCol w="711525"/>
                <a:gridCol w="929200"/>
                <a:gridCol w="1994225"/>
                <a:gridCol w="1531275"/>
                <a:gridCol w="1490950"/>
                <a:gridCol w="652975"/>
              </a:tblGrid>
              <a:tr h="381000">
                <a:tc>
                  <a:txBody>
                    <a:bodyPr/>
                    <a:lstStyle/>
                    <a:p>
                      <a:pPr indent="0" lvl="0" marL="0" rtl="0" algn="l">
                        <a:spcBef>
                          <a:spcPts val="0"/>
                        </a:spcBef>
                        <a:spcAft>
                          <a:spcPts val="0"/>
                        </a:spcAft>
                        <a:buNone/>
                      </a:pPr>
                      <a:r>
                        <a:rPr lang="en" sz="1200">
                          <a:solidFill>
                            <a:schemeClr val="accent3"/>
                          </a:solidFill>
                        </a:rPr>
                        <a:t>Paper No.</a:t>
                      </a:r>
                      <a:endParaRPr sz="1200">
                        <a:solidFill>
                          <a:schemeClr val="accent3"/>
                        </a:solidFill>
                      </a:endParaRPr>
                    </a:p>
                  </a:txBody>
                  <a:tcPr marT="91425" marB="91425" marR="91425" marL="91425"/>
                </a:tc>
                <a:tc>
                  <a:txBody>
                    <a:bodyPr/>
                    <a:lstStyle/>
                    <a:p>
                      <a:pPr indent="0" lvl="0" marL="0" rtl="0" algn="l">
                        <a:spcBef>
                          <a:spcPts val="0"/>
                        </a:spcBef>
                        <a:spcAft>
                          <a:spcPts val="0"/>
                        </a:spcAft>
                        <a:buNone/>
                      </a:pPr>
                      <a:r>
                        <a:rPr lang="en" sz="1200">
                          <a:solidFill>
                            <a:schemeClr val="accent3"/>
                          </a:solidFill>
                        </a:rPr>
                        <a:t>Author</a:t>
                      </a:r>
                      <a:endParaRPr sz="1200">
                        <a:solidFill>
                          <a:schemeClr val="accent3"/>
                        </a:solidFill>
                      </a:endParaRPr>
                    </a:p>
                  </a:txBody>
                  <a:tcPr marT="91425" marB="91425" marR="91425" marL="91425"/>
                </a:tc>
                <a:tc>
                  <a:txBody>
                    <a:bodyPr/>
                    <a:lstStyle/>
                    <a:p>
                      <a:pPr indent="0" lvl="0" marL="0" rtl="0" algn="l">
                        <a:spcBef>
                          <a:spcPts val="0"/>
                        </a:spcBef>
                        <a:spcAft>
                          <a:spcPts val="0"/>
                        </a:spcAft>
                        <a:buNone/>
                      </a:pPr>
                      <a:r>
                        <a:rPr lang="en" sz="1200">
                          <a:solidFill>
                            <a:schemeClr val="accent3"/>
                          </a:solidFill>
                        </a:rPr>
                        <a:t>Title</a:t>
                      </a:r>
                      <a:endParaRPr sz="1200">
                        <a:solidFill>
                          <a:schemeClr val="accent3"/>
                        </a:solidFill>
                      </a:endParaRPr>
                    </a:p>
                  </a:txBody>
                  <a:tcPr marT="91425" marB="91425" marR="91425" marL="91425"/>
                </a:tc>
                <a:tc>
                  <a:txBody>
                    <a:bodyPr/>
                    <a:lstStyle/>
                    <a:p>
                      <a:pPr indent="0" lvl="0" marL="0" rtl="0" algn="l">
                        <a:spcBef>
                          <a:spcPts val="0"/>
                        </a:spcBef>
                        <a:spcAft>
                          <a:spcPts val="0"/>
                        </a:spcAft>
                        <a:buNone/>
                      </a:pPr>
                      <a:r>
                        <a:rPr lang="en" sz="1200">
                          <a:solidFill>
                            <a:schemeClr val="accent3"/>
                          </a:solidFill>
                        </a:rPr>
                        <a:t>Methodology</a:t>
                      </a:r>
                      <a:endParaRPr sz="1200">
                        <a:solidFill>
                          <a:schemeClr val="accent3"/>
                        </a:solidFill>
                      </a:endParaRPr>
                    </a:p>
                  </a:txBody>
                  <a:tcPr marT="91425" marB="91425" marR="91425" marL="91425"/>
                </a:tc>
                <a:tc>
                  <a:txBody>
                    <a:bodyPr/>
                    <a:lstStyle/>
                    <a:p>
                      <a:pPr indent="0" lvl="0" marL="0" rtl="0" algn="l">
                        <a:spcBef>
                          <a:spcPts val="0"/>
                        </a:spcBef>
                        <a:spcAft>
                          <a:spcPts val="0"/>
                        </a:spcAft>
                        <a:buNone/>
                      </a:pPr>
                      <a:r>
                        <a:rPr lang="en" sz="1200">
                          <a:solidFill>
                            <a:schemeClr val="accent3"/>
                          </a:solidFill>
                        </a:rPr>
                        <a:t>Performance</a:t>
                      </a:r>
                      <a:endParaRPr sz="1200">
                        <a:solidFill>
                          <a:schemeClr val="accent3"/>
                        </a:solidFill>
                      </a:endParaRPr>
                    </a:p>
                  </a:txBody>
                  <a:tcPr marT="91425" marB="91425" marR="91425" marL="91425"/>
                </a:tc>
                <a:tc>
                  <a:txBody>
                    <a:bodyPr/>
                    <a:lstStyle/>
                    <a:p>
                      <a:pPr indent="0" lvl="0" marL="0" rtl="0" algn="l">
                        <a:spcBef>
                          <a:spcPts val="0"/>
                        </a:spcBef>
                        <a:spcAft>
                          <a:spcPts val="0"/>
                        </a:spcAft>
                        <a:buNone/>
                      </a:pPr>
                      <a:r>
                        <a:rPr lang="en" sz="1200">
                          <a:solidFill>
                            <a:schemeClr val="accent3"/>
                          </a:solidFill>
                        </a:rPr>
                        <a:t>Dataset</a:t>
                      </a:r>
                      <a:endParaRPr sz="1200">
                        <a:solidFill>
                          <a:schemeClr val="accent3"/>
                        </a:solidFill>
                      </a:endParaRPr>
                    </a:p>
                  </a:txBody>
                  <a:tcPr marT="91425" marB="91425" marR="91425" marL="91425"/>
                </a:tc>
                <a:tc>
                  <a:txBody>
                    <a:bodyPr/>
                    <a:lstStyle/>
                    <a:p>
                      <a:pPr indent="0" lvl="0" marL="0" rtl="0" algn="l">
                        <a:spcBef>
                          <a:spcPts val="0"/>
                        </a:spcBef>
                        <a:spcAft>
                          <a:spcPts val="0"/>
                        </a:spcAft>
                        <a:buNone/>
                      </a:pPr>
                      <a:r>
                        <a:rPr lang="en" sz="1200">
                          <a:solidFill>
                            <a:schemeClr val="accent3"/>
                          </a:solidFill>
                        </a:rPr>
                        <a:t>Year</a:t>
                      </a:r>
                      <a:endParaRPr sz="1200">
                        <a:solidFill>
                          <a:schemeClr val="accent3"/>
                        </a:solidFill>
                      </a:endParaRPr>
                    </a:p>
                  </a:txBody>
                  <a:tcPr marT="91425" marB="91425" marR="91425" marL="91425"/>
                </a:tc>
              </a:tr>
              <a:tr h="381000">
                <a:tc>
                  <a:txBody>
                    <a:bodyPr/>
                    <a:lstStyle/>
                    <a:p>
                      <a:pPr indent="0" lvl="0" marL="0" rtl="0" algn="l">
                        <a:spcBef>
                          <a:spcPts val="0"/>
                        </a:spcBef>
                        <a:spcAft>
                          <a:spcPts val="0"/>
                        </a:spcAft>
                        <a:buNone/>
                      </a:pPr>
                      <a:r>
                        <a:rPr lang="en" sz="1200">
                          <a:solidFill>
                            <a:schemeClr val="accent3"/>
                          </a:solidFill>
                        </a:rPr>
                        <a:t>3</a:t>
                      </a:r>
                      <a:endParaRPr sz="1200">
                        <a:solidFill>
                          <a:schemeClr val="accent3"/>
                        </a:solidFill>
                      </a:endParaRPr>
                    </a:p>
                  </a:txBody>
                  <a:tcPr marT="91425" marB="91425" marR="91425" marL="91425"/>
                </a:tc>
                <a:tc>
                  <a:txBody>
                    <a:bodyPr/>
                    <a:lstStyle/>
                    <a:p>
                      <a:pPr indent="0" lvl="0" marL="0" rtl="0" algn="l">
                        <a:spcBef>
                          <a:spcPts val="0"/>
                        </a:spcBef>
                        <a:spcAft>
                          <a:spcPts val="0"/>
                        </a:spcAft>
                        <a:buNone/>
                      </a:pPr>
                      <a:r>
                        <a:rPr lang="en" sz="1200">
                          <a:solidFill>
                            <a:schemeClr val="accent3"/>
                          </a:solidFill>
                        </a:rPr>
                        <a:t>Pengda Qin, Weiran Xu, William Yang Wang, and</a:t>
                      </a:r>
                      <a:endParaRPr sz="1200">
                        <a:solidFill>
                          <a:schemeClr val="accent3"/>
                        </a:solidFill>
                      </a:endParaRPr>
                    </a:p>
                    <a:p>
                      <a:pPr indent="0" lvl="0" marL="0" rtl="0" algn="l">
                        <a:spcBef>
                          <a:spcPts val="0"/>
                        </a:spcBef>
                        <a:spcAft>
                          <a:spcPts val="0"/>
                        </a:spcAft>
                        <a:buNone/>
                      </a:pPr>
                      <a:r>
                        <a:rPr lang="en" sz="1200">
                          <a:solidFill>
                            <a:schemeClr val="accent3"/>
                          </a:solidFill>
                        </a:rPr>
                        <a:t>William W. Cohen</a:t>
                      </a:r>
                      <a:endParaRPr sz="1200">
                        <a:solidFill>
                          <a:schemeClr val="accent3"/>
                        </a:solidFill>
                      </a:endParaRPr>
                    </a:p>
                  </a:txBody>
                  <a:tcPr marT="91425" marB="91425" marR="91425" marL="91425"/>
                </a:tc>
                <a:tc>
                  <a:txBody>
                    <a:bodyPr/>
                    <a:lstStyle/>
                    <a:p>
                      <a:pPr indent="0" lvl="0" marL="0" rtl="0" algn="l">
                        <a:spcBef>
                          <a:spcPts val="0"/>
                        </a:spcBef>
                        <a:spcAft>
                          <a:spcPts val="0"/>
                        </a:spcAft>
                        <a:buNone/>
                      </a:pPr>
                      <a:r>
                        <a:rPr lang="en" sz="1200">
                          <a:solidFill>
                            <a:schemeClr val="accent3"/>
                          </a:solidFill>
                        </a:rPr>
                        <a:t>Unsupervised Event Extraction and Representation</a:t>
                      </a:r>
                      <a:endParaRPr sz="1200">
                        <a:solidFill>
                          <a:schemeClr val="accent3"/>
                        </a:solidFill>
                      </a:endParaRPr>
                    </a:p>
                    <a:p>
                      <a:pPr indent="0" lvl="0" marL="0" rtl="0" algn="l">
                        <a:spcBef>
                          <a:spcPts val="0"/>
                        </a:spcBef>
                        <a:spcAft>
                          <a:spcPts val="0"/>
                        </a:spcAft>
                        <a:buNone/>
                      </a:pPr>
                      <a:r>
                        <a:rPr lang="en" sz="1200">
                          <a:solidFill>
                            <a:schemeClr val="accent3"/>
                          </a:solidFill>
                        </a:rPr>
                        <a:t>Learning from News Articles</a:t>
                      </a:r>
                      <a:endParaRPr sz="1200">
                        <a:solidFill>
                          <a:schemeClr val="accent3"/>
                        </a:solidFill>
                      </a:endParaRPr>
                    </a:p>
                    <a:p>
                      <a:pPr indent="0" lvl="0" marL="0" rtl="0" algn="l">
                        <a:spcBef>
                          <a:spcPts val="0"/>
                        </a:spcBef>
                        <a:spcAft>
                          <a:spcPts val="0"/>
                        </a:spcAft>
                        <a:buNone/>
                      </a:pPr>
                      <a:r>
                        <a:t/>
                      </a:r>
                      <a:endParaRPr sz="1200">
                        <a:solidFill>
                          <a:schemeClr val="accent3"/>
                        </a:solidFill>
                      </a:endParaRPr>
                    </a:p>
                  </a:txBody>
                  <a:tcPr marT="91425" marB="91425" marR="91425" marL="91425"/>
                </a:tc>
                <a:tc>
                  <a:txBody>
                    <a:bodyPr/>
                    <a:lstStyle/>
                    <a:p>
                      <a:pPr indent="0" lvl="0" marL="0" rtl="0" algn="l">
                        <a:spcBef>
                          <a:spcPts val="0"/>
                        </a:spcBef>
                        <a:spcAft>
                          <a:spcPts val="0"/>
                        </a:spcAft>
                        <a:buNone/>
                      </a:pPr>
                      <a:r>
                        <a:rPr lang="en" sz="1200">
                          <a:solidFill>
                            <a:schemeClr val="accent3"/>
                          </a:solidFill>
                        </a:rPr>
                        <a:t>The authors proposed an unsupervised event</a:t>
                      </a:r>
                      <a:endParaRPr sz="1200">
                        <a:solidFill>
                          <a:schemeClr val="accent3"/>
                        </a:solidFill>
                      </a:endParaRPr>
                    </a:p>
                    <a:p>
                      <a:pPr indent="0" lvl="0" marL="0" rtl="0" algn="l">
                        <a:spcBef>
                          <a:spcPts val="0"/>
                        </a:spcBef>
                        <a:spcAft>
                          <a:spcPts val="0"/>
                        </a:spcAft>
                        <a:buNone/>
                      </a:pPr>
                      <a:r>
                        <a:rPr lang="en" sz="1200">
                          <a:solidFill>
                            <a:schemeClr val="accent3"/>
                          </a:solidFill>
                        </a:rPr>
                        <a:t>extraction and representation learning method, called Unsupervised Event Embedding (UEE). Their approach aimed to</a:t>
                      </a:r>
                      <a:endParaRPr sz="1200">
                        <a:solidFill>
                          <a:schemeClr val="accent3"/>
                        </a:solidFill>
                      </a:endParaRPr>
                    </a:p>
                    <a:p>
                      <a:pPr indent="0" lvl="0" marL="0" rtl="0" algn="l">
                        <a:spcBef>
                          <a:spcPts val="0"/>
                        </a:spcBef>
                        <a:spcAft>
                          <a:spcPts val="0"/>
                        </a:spcAft>
                        <a:buNone/>
                      </a:pPr>
                      <a:r>
                        <a:rPr lang="en" sz="1200">
                          <a:solidFill>
                            <a:schemeClr val="accent3"/>
                          </a:solidFill>
                        </a:rPr>
                        <a:t>capture event-specific information and generate event representations for downstream tasks</a:t>
                      </a:r>
                      <a:endParaRPr sz="1200">
                        <a:solidFill>
                          <a:schemeClr val="accent3"/>
                        </a:solidFill>
                      </a:endParaRPr>
                    </a:p>
                  </a:txBody>
                  <a:tcPr marT="91425" marB="91425" marR="91425" marL="91425"/>
                </a:tc>
                <a:tc>
                  <a:txBody>
                    <a:bodyPr/>
                    <a:lstStyle/>
                    <a:p>
                      <a:pPr indent="0" lvl="0" marL="0" rtl="0" algn="l">
                        <a:spcBef>
                          <a:spcPts val="0"/>
                        </a:spcBef>
                        <a:spcAft>
                          <a:spcPts val="0"/>
                        </a:spcAft>
                        <a:buNone/>
                      </a:pPr>
                      <a:r>
                        <a:rPr lang="en" sz="1200">
                          <a:solidFill>
                            <a:schemeClr val="accent3"/>
                          </a:solidFill>
                        </a:rPr>
                        <a:t>UEE method outperformed baselines in event extraction and representation learning on both datasets. Qualitative analysis evaluated event quality.</a:t>
                      </a:r>
                      <a:endParaRPr sz="1200">
                        <a:solidFill>
                          <a:schemeClr val="accent3"/>
                        </a:solidFill>
                      </a:endParaRPr>
                    </a:p>
                  </a:txBody>
                  <a:tcPr marT="91425" marB="91425" marR="91425" marL="91425"/>
                </a:tc>
                <a:tc>
                  <a:txBody>
                    <a:bodyPr/>
                    <a:lstStyle/>
                    <a:p>
                      <a:pPr indent="0" lvl="0" marL="0" rtl="0" algn="l">
                        <a:spcBef>
                          <a:spcPts val="0"/>
                        </a:spcBef>
                        <a:spcAft>
                          <a:spcPts val="0"/>
                        </a:spcAft>
                        <a:buNone/>
                      </a:pPr>
                      <a:r>
                        <a:rPr lang="en" sz="1200">
                          <a:solidFill>
                            <a:schemeClr val="accent3"/>
                          </a:solidFill>
                        </a:rPr>
                        <a:t>UEE method evaluated on English and Chinese Gigaword datasets with millions of news articles. English Gigaword: 9+ million articles. Chinese Gigaword: 10+ million articles.</a:t>
                      </a:r>
                      <a:endParaRPr sz="1200">
                        <a:solidFill>
                          <a:schemeClr val="accent3"/>
                        </a:solidFill>
                      </a:endParaRPr>
                    </a:p>
                  </a:txBody>
                  <a:tcPr marT="91425" marB="91425" marR="91425" marL="91425"/>
                </a:tc>
                <a:tc>
                  <a:txBody>
                    <a:bodyPr/>
                    <a:lstStyle/>
                    <a:p>
                      <a:pPr indent="0" lvl="0" marL="0" rtl="0" algn="l">
                        <a:spcBef>
                          <a:spcPts val="0"/>
                        </a:spcBef>
                        <a:spcAft>
                          <a:spcPts val="0"/>
                        </a:spcAft>
                        <a:buNone/>
                      </a:pPr>
                      <a:r>
                        <a:rPr lang="en" sz="1200">
                          <a:solidFill>
                            <a:schemeClr val="accent3"/>
                          </a:solidFill>
                        </a:rPr>
                        <a:t>2018</a:t>
                      </a:r>
                      <a:endParaRPr sz="1200">
                        <a:solidFill>
                          <a:schemeClr val="accent3"/>
                        </a:solidFill>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Methodology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a:t>
            </a:r>
            <a:endParaRPr/>
          </a:p>
        </p:txBody>
      </p:sp>
      <p:sp>
        <p:nvSpPr>
          <p:cNvPr id="95" name="Google Shape;95;p19"/>
          <p:cNvSpPr txBox="1"/>
          <p:nvPr>
            <p:ph idx="1" type="body"/>
          </p:nvPr>
        </p:nvSpPr>
        <p:spPr>
          <a:xfrm>
            <a:off x="311700" y="1444200"/>
            <a:ext cx="8520600" cy="28515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lang="en" sz="1600"/>
              <a:t>Tokenization: The input text is split into individual words or tokens using the word_tokenize() function from the nltk package.</a:t>
            </a:r>
            <a:endParaRPr sz="1600"/>
          </a:p>
          <a:p>
            <a:pPr indent="-330200" lvl="0" marL="457200" rtl="0" algn="l">
              <a:spcBef>
                <a:spcPts val="0"/>
              </a:spcBef>
              <a:spcAft>
                <a:spcPts val="0"/>
              </a:spcAft>
              <a:buSzPts val="1600"/>
              <a:buAutoNum type="arabicPeriod"/>
            </a:pPr>
            <a:r>
              <a:rPr lang="en" sz="1600"/>
              <a:t>Lowercasing: All words are converted to lowercase using a list comprehension.</a:t>
            </a:r>
            <a:endParaRPr sz="1600"/>
          </a:p>
          <a:p>
            <a:pPr indent="-330200" lvl="0" marL="457200" rtl="0" algn="l">
              <a:spcBef>
                <a:spcPts val="0"/>
              </a:spcBef>
              <a:spcAft>
                <a:spcPts val="0"/>
              </a:spcAft>
              <a:buSzPts val="1600"/>
              <a:buAutoNum type="arabicPeriod"/>
            </a:pPr>
            <a:r>
              <a:rPr lang="en" sz="1600"/>
              <a:t>Removing punctuation: Punctuation marks are removed from each word using the string.punctuation string and the str.translate() method.</a:t>
            </a:r>
            <a:endParaRPr sz="1600"/>
          </a:p>
          <a:p>
            <a:pPr indent="-330200" lvl="0" marL="457200" rtl="0" algn="l">
              <a:spcBef>
                <a:spcPts val="0"/>
              </a:spcBef>
              <a:spcAft>
                <a:spcPts val="0"/>
              </a:spcAft>
              <a:buSzPts val="1600"/>
              <a:buAutoNum type="arabicPeriod"/>
            </a:pPr>
            <a:r>
              <a:rPr lang="en" sz="1600"/>
              <a:t>Removing non-alphabetic characters: Words that contain non-alphabetic characters (such as numbers or symbols) are removed using a list comprehension and the str.isalpha() method.</a:t>
            </a:r>
            <a:endParaRPr sz="1600"/>
          </a:p>
          <a:p>
            <a:pPr indent="-330200" lvl="0" marL="457200" rtl="0" algn="l">
              <a:spcBef>
                <a:spcPts val="0"/>
              </a:spcBef>
              <a:spcAft>
                <a:spcPts val="0"/>
              </a:spcAft>
              <a:buSzPts val="1600"/>
              <a:buAutoNum type="arabicPeriod"/>
            </a:pPr>
            <a:r>
              <a:rPr lang="en" sz="1600"/>
              <a:t>Removing stop words: Common stop words (such as "the", "and", "a") are removed using the stopwords.words() method from the nltk package and another list comprehension.</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Event Extraction</a:t>
            </a:r>
            <a:endParaRPr/>
          </a:p>
        </p:txBody>
      </p:sp>
      <p:sp>
        <p:nvSpPr>
          <p:cNvPr id="101" name="Google Shape;101;p20"/>
          <p:cNvSpPr txBox="1"/>
          <p:nvPr>
            <p:ph idx="1" type="body"/>
          </p:nvPr>
        </p:nvSpPr>
        <p:spPr>
          <a:xfrm>
            <a:off x="311700" y="13577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Loading the Spacy NLP model: The 'en_core_web_sm' model is loaded to perform part-of-speech tagging, dependency parsing, and named entity recognition on the pre-processed text.</a:t>
            </a:r>
            <a:endParaRPr sz="1600"/>
          </a:p>
          <a:p>
            <a:pPr indent="-330200" lvl="0" marL="457200" rtl="0" algn="l">
              <a:spcBef>
                <a:spcPts val="0"/>
              </a:spcBef>
              <a:spcAft>
                <a:spcPts val="0"/>
              </a:spcAft>
              <a:buSzPts val="1600"/>
              <a:buAutoNum type="arabicPeriod"/>
            </a:pPr>
            <a:r>
              <a:rPr lang="en" sz="1600"/>
              <a:t>Generating sentence vectors: The Spacy model is used to generate sentence vectors for each pre-processed news article description. The sentence vectors capture the meaning of each sentence in the text.</a:t>
            </a:r>
            <a:endParaRPr sz="1600"/>
          </a:p>
          <a:p>
            <a:pPr indent="-330200" lvl="0" marL="457200" rtl="0" algn="l">
              <a:spcBef>
                <a:spcPts val="0"/>
              </a:spcBef>
              <a:spcAft>
                <a:spcPts val="0"/>
              </a:spcAft>
              <a:buSzPts val="1600"/>
              <a:buAutoNum type="arabicPeriod"/>
            </a:pPr>
            <a:r>
              <a:rPr lang="en" sz="1600"/>
              <a:t>Storing sentence vectors: The generated sentence vectors are stored in a dictionary where the keys represent the index of the sentence vector and the values represent the vector itself.</a:t>
            </a:r>
            <a:endParaRPr sz="1600"/>
          </a:p>
          <a:p>
            <a:pPr indent="-330200" lvl="0" marL="457200" rtl="0" algn="l">
              <a:spcBef>
                <a:spcPts val="0"/>
              </a:spcBef>
              <a:spcAft>
                <a:spcPts val="0"/>
              </a:spcAft>
              <a:buSzPts val="1600"/>
              <a:buAutoNum type="arabicPeriod"/>
            </a:pPr>
            <a:r>
              <a:rPr lang="en" sz="1600"/>
              <a:t>Converting sentence vectors to a numpy array: The generated sentence vectors are converted to a numpy array to be used as input for the DBSCAN algorithm.</a:t>
            </a:r>
            <a:endParaRPr sz="1600"/>
          </a:p>
          <a:p>
            <a:pPr indent="0" lvl="0" marL="0" rtl="0" algn="l">
              <a:spcBef>
                <a:spcPts val="1200"/>
              </a:spcBef>
              <a:spcAft>
                <a:spcPts val="1200"/>
              </a:spcAft>
              <a:buSzPts val="935"/>
              <a:buNone/>
            </a:pPr>
            <a:r>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apply </a:t>
            </a:r>
            <a:r>
              <a:rPr lang="en"/>
              <a:t>DBSCAN?</a:t>
            </a:r>
            <a:endParaRPr/>
          </a:p>
        </p:txBody>
      </p:sp>
      <p:sp>
        <p:nvSpPr>
          <p:cNvPr id="107" name="Google Shape;107;p21"/>
          <p:cNvSpPr txBox="1"/>
          <p:nvPr>
            <p:ph idx="1" type="body"/>
          </p:nvPr>
        </p:nvSpPr>
        <p:spPr>
          <a:xfrm>
            <a:off x="311700" y="1348200"/>
            <a:ext cx="8520600" cy="3416400"/>
          </a:xfrm>
          <a:prstGeom prst="rect">
            <a:avLst/>
          </a:prstGeom>
        </p:spPr>
        <p:txBody>
          <a:bodyPr anchorCtr="0" anchor="t" bIns="91425" lIns="91425" spcFirstLastPara="1" rIns="91425" wrap="square" tIns="91425">
            <a:noAutofit/>
          </a:bodyPr>
          <a:lstStyle/>
          <a:p>
            <a:pPr indent="-330200" lvl="0" marL="457200" rtl="0" algn="l">
              <a:lnSpc>
                <a:spcPct val="95000"/>
              </a:lnSpc>
              <a:spcBef>
                <a:spcPts val="0"/>
              </a:spcBef>
              <a:spcAft>
                <a:spcPts val="0"/>
              </a:spcAft>
              <a:buSzPts val="1600"/>
              <a:buAutoNum type="arabicPeriod"/>
            </a:pPr>
            <a:r>
              <a:rPr lang="en" sz="1600"/>
              <a:t>Determine the minimum number of points (minPts) and the distance within which points should be considered neighbors (epsilon or eps) for clustering.</a:t>
            </a:r>
            <a:endParaRPr sz="1600"/>
          </a:p>
          <a:p>
            <a:pPr indent="-330200" lvl="0" marL="457200" rtl="0" algn="l">
              <a:lnSpc>
                <a:spcPct val="95000"/>
              </a:lnSpc>
              <a:spcBef>
                <a:spcPts val="0"/>
              </a:spcBef>
              <a:spcAft>
                <a:spcPts val="0"/>
              </a:spcAft>
              <a:buSzPts val="1600"/>
              <a:buAutoNum type="arabicPeriod"/>
            </a:pPr>
            <a:r>
              <a:rPr lang="en" sz="1600"/>
              <a:t>Choose a data point at random that has not yet been assigned to a cluster, and determine whether it has at least minPts neighbors within the distance of eps</a:t>
            </a:r>
            <a:r>
              <a:rPr lang="en" sz="1600"/>
              <a:t>.</a:t>
            </a:r>
            <a:endParaRPr sz="1600"/>
          </a:p>
          <a:p>
            <a:pPr indent="-330200" lvl="0" marL="457200" rtl="0" algn="l">
              <a:lnSpc>
                <a:spcPct val="95000"/>
              </a:lnSpc>
              <a:spcBef>
                <a:spcPts val="0"/>
              </a:spcBef>
              <a:spcAft>
                <a:spcPts val="0"/>
              </a:spcAft>
              <a:buSzPts val="1600"/>
              <a:buAutoNum type="arabicPeriod"/>
            </a:pPr>
            <a:r>
              <a:rPr lang="en" sz="1600"/>
              <a:t>If the point has at least minPts neighbors, create a new cluster and add the point and its neighbors to the cluster. If the point has fewer than minPts neighbors, mark it as a noise point.</a:t>
            </a:r>
            <a:endParaRPr sz="1600"/>
          </a:p>
          <a:p>
            <a:pPr indent="-330200" lvl="0" marL="457200" rtl="0" algn="l">
              <a:lnSpc>
                <a:spcPct val="95000"/>
              </a:lnSpc>
              <a:spcBef>
                <a:spcPts val="0"/>
              </a:spcBef>
              <a:spcAft>
                <a:spcPts val="0"/>
              </a:spcAft>
              <a:buSzPts val="1600"/>
              <a:buAutoNum type="arabicPeriod"/>
            </a:pPr>
            <a:r>
              <a:rPr lang="en" sz="1600"/>
              <a:t>For each neighbor of the point, check whether it has at least minPts neighbors within eps. If so, add it and its neighbors to the current cluster.</a:t>
            </a:r>
            <a:endParaRPr sz="1600"/>
          </a:p>
          <a:p>
            <a:pPr indent="-330200" lvl="0" marL="457200" rtl="0" algn="l">
              <a:lnSpc>
                <a:spcPct val="95000"/>
              </a:lnSpc>
              <a:spcBef>
                <a:spcPts val="0"/>
              </a:spcBef>
              <a:spcAft>
                <a:spcPts val="0"/>
              </a:spcAft>
              <a:buSzPts val="1600"/>
              <a:buAutoNum type="arabicPeriod"/>
            </a:pPr>
            <a:r>
              <a:rPr lang="en" sz="1600"/>
              <a:t>Repeat the process until all points have been assigned to a cluster or marked as noise points.</a:t>
            </a:r>
            <a:endParaRPr sz="1600"/>
          </a:p>
          <a:p>
            <a:pPr indent="-330200" lvl="0" marL="457200" rtl="0" algn="l">
              <a:lnSpc>
                <a:spcPct val="95000"/>
              </a:lnSpc>
              <a:spcBef>
                <a:spcPts val="0"/>
              </a:spcBef>
              <a:spcAft>
                <a:spcPts val="0"/>
              </a:spcAft>
              <a:buSzPts val="1600"/>
              <a:buAutoNum type="arabicPeriod"/>
            </a:pPr>
            <a:r>
              <a:rPr lang="en" sz="1600"/>
              <a:t>Points that are not assigned to any cluster are considered as noise points.</a:t>
            </a:r>
            <a:endParaRPr sz="1600"/>
          </a:p>
          <a:p>
            <a:pPr indent="-330200" lvl="0" marL="457200" rtl="0" algn="l">
              <a:lnSpc>
                <a:spcPct val="95000"/>
              </a:lnSpc>
              <a:spcBef>
                <a:spcPts val="0"/>
              </a:spcBef>
              <a:spcAft>
                <a:spcPts val="0"/>
              </a:spcAft>
              <a:buSzPts val="1600"/>
              <a:buAutoNum type="arabicPeriod"/>
            </a:pPr>
            <a:r>
              <a:rPr lang="en" sz="1600"/>
              <a:t>If a point belongs to more than one cluster, merge the clusters.</a:t>
            </a:r>
            <a:endParaRPr sz="1600"/>
          </a:p>
          <a:p>
            <a:pPr indent="-330200" lvl="0" marL="457200" rtl="0" algn="l">
              <a:lnSpc>
                <a:spcPct val="95000"/>
              </a:lnSpc>
              <a:spcBef>
                <a:spcPts val="0"/>
              </a:spcBef>
              <a:spcAft>
                <a:spcPts val="0"/>
              </a:spcAft>
              <a:buSzPts val="1600"/>
              <a:buAutoNum type="arabicPeriod"/>
            </a:pPr>
            <a:r>
              <a:rPr lang="en" sz="1600"/>
              <a:t>Compute the centroids of each cluster, which represent the center of the cluster.</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