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58" r:id="rId3"/>
    <p:sldId id="257" r:id="rId4"/>
    <p:sldId id="259" r:id="rId5"/>
    <p:sldId id="260" r:id="rId6"/>
    <p:sldId id="261" r:id="rId7"/>
    <p:sldId id="262" r:id="rId8"/>
    <p:sldId id="263" r:id="rId9"/>
    <p:sldId id="264" r:id="rId10"/>
    <p:sldId id="266" r:id="rId11"/>
    <p:sldId id="267" r:id="rId12"/>
    <p:sldId id="268" r:id="rId13"/>
    <p:sldId id="269"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EA7947-E287-4738-8C82-07CE4F01EF03}" type="datetime2">
              <a:rPr lang="en-US" smtClean="0"/>
              <a:t>Saturday, August 1, 2020</a:t>
            </a:fld>
            <a:endParaRPr lang="en-US" dirty="0"/>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55446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6CB39B-5F4C-4A7E-9BE3-AAFD45576D16}" type="datetime2">
              <a:rPr lang="en-US" smtClean="0"/>
              <a:t>Saturday, August 1, 2020</a:t>
            </a:fld>
            <a:endParaRPr lang="en-US" dirty="0"/>
          </a:p>
        </p:txBody>
      </p:sp>
      <p:sp>
        <p:nvSpPr>
          <p:cNvPr id="6" name="Footer Placeholder 5"/>
          <p:cNvSpPr>
            <a:spLocks noGrp="1"/>
          </p:cNvSpPr>
          <p:nvPr>
            <p:ph type="ftr" sz="quarter" idx="11"/>
          </p:nvPr>
        </p:nvSpPr>
        <p:spPr/>
        <p:txBody>
          <a:bodyPr/>
          <a:lstStyle/>
          <a:p>
            <a:r>
              <a:rPr lang="en-US"/>
              <a:t>Sample Footer</a:t>
            </a:r>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17287921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6CB39B-5F4C-4A7E-9BE3-AAFD45576D16}" type="datetime2">
              <a:rPr lang="en-US" smtClean="0"/>
              <a:t>Saturday, August 1, 2020</a:t>
            </a:fld>
            <a:endParaRPr lang="en-US" dirty="0"/>
          </a:p>
        </p:txBody>
      </p:sp>
      <p:sp>
        <p:nvSpPr>
          <p:cNvPr id="6" name="Footer Placeholder 5"/>
          <p:cNvSpPr>
            <a:spLocks noGrp="1"/>
          </p:cNvSpPr>
          <p:nvPr>
            <p:ph type="ftr" sz="quarter" idx="11"/>
          </p:nvPr>
        </p:nvSpPr>
        <p:spPr/>
        <p:txBody>
          <a:bodyPr/>
          <a:lstStyle/>
          <a:p>
            <a:r>
              <a:rPr lang="en-US"/>
              <a:t>Sample Footer</a:t>
            </a:r>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62376327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6CB39B-5F4C-4A7E-9BE3-AAFD45576D16}" type="datetime2">
              <a:rPr lang="en-US" smtClean="0"/>
              <a:t>Saturday, August 1, 2020</a:t>
            </a:fld>
            <a:endParaRPr lang="en-US" dirty="0"/>
          </a:p>
        </p:txBody>
      </p:sp>
      <p:sp>
        <p:nvSpPr>
          <p:cNvPr id="6" name="Footer Placeholder 5"/>
          <p:cNvSpPr>
            <a:spLocks noGrp="1"/>
          </p:cNvSpPr>
          <p:nvPr>
            <p:ph type="ftr" sz="quarter" idx="11"/>
          </p:nvPr>
        </p:nvSpPr>
        <p:spPr/>
        <p:txBody>
          <a:bodyPr/>
          <a:lstStyle/>
          <a:p>
            <a:r>
              <a:rPr lang="en-US"/>
              <a:t>Sample Footer</a:t>
            </a:r>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6145539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6CB39B-5F4C-4A7E-9BE3-AAFD45576D16}" type="datetime2">
              <a:rPr lang="en-US" smtClean="0"/>
              <a:t>Saturday, August 1, 2020</a:t>
            </a:fld>
            <a:endParaRPr lang="en-US" dirty="0"/>
          </a:p>
        </p:txBody>
      </p:sp>
      <p:sp>
        <p:nvSpPr>
          <p:cNvPr id="6" name="Footer Placeholder 5"/>
          <p:cNvSpPr>
            <a:spLocks noGrp="1"/>
          </p:cNvSpPr>
          <p:nvPr>
            <p:ph type="ftr" sz="quarter" idx="11"/>
          </p:nvPr>
        </p:nvSpPr>
        <p:spPr/>
        <p:txBody>
          <a:bodyPr/>
          <a:lstStyle/>
          <a:p>
            <a:r>
              <a:rPr lang="en-US"/>
              <a:t>Sample Footer</a:t>
            </a:r>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409798576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46CB39B-5F4C-4A7E-9BE3-AAFD45576D16}" type="datetime2">
              <a:rPr lang="en-US" smtClean="0"/>
              <a:t>Saturday, August 1, 2020</a:t>
            </a:fld>
            <a:endParaRPr lang="en-US" dirty="0"/>
          </a:p>
        </p:txBody>
      </p:sp>
      <p:sp>
        <p:nvSpPr>
          <p:cNvPr id="4" name="Footer Placeholder 3"/>
          <p:cNvSpPr>
            <a:spLocks noGrp="1"/>
          </p:cNvSpPr>
          <p:nvPr>
            <p:ph type="ftr" sz="quarter" idx="11"/>
          </p:nvPr>
        </p:nvSpPr>
        <p:spPr/>
        <p:txBody>
          <a:bodyPr/>
          <a:lstStyle/>
          <a:p>
            <a:r>
              <a:rPr lang="en-US"/>
              <a:t>Sample Footer</a:t>
            </a:r>
            <a:endParaRPr lang="en-US" dirty="0"/>
          </a:p>
        </p:txBody>
      </p:sp>
      <p:sp>
        <p:nvSpPr>
          <p:cNvPr id="5" name="Slide Number Placeholder 4"/>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89468589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46CB39B-5F4C-4A7E-9BE3-AAFD45576D16}" type="datetime2">
              <a:rPr lang="en-US" smtClean="0"/>
              <a:t>Saturday, August 1, 2020</a:t>
            </a:fld>
            <a:endParaRPr lang="en-US" dirty="0"/>
          </a:p>
        </p:txBody>
      </p:sp>
      <p:sp>
        <p:nvSpPr>
          <p:cNvPr id="4" name="Footer Placeholder 3"/>
          <p:cNvSpPr>
            <a:spLocks noGrp="1"/>
          </p:cNvSpPr>
          <p:nvPr>
            <p:ph type="ftr" sz="quarter" idx="11"/>
          </p:nvPr>
        </p:nvSpPr>
        <p:spPr/>
        <p:txBody>
          <a:bodyPr/>
          <a:lstStyle/>
          <a:p>
            <a:r>
              <a:rPr lang="en-US"/>
              <a:t>Sample Footer</a:t>
            </a:r>
            <a:endParaRPr lang="en-US" dirty="0"/>
          </a:p>
        </p:txBody>
      </p:sp>
      <p:sp>
        <p:nvSpPr>
          <p:cNvPr id="5" name="Slide Number Placeholder 4"/>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51469111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2EBD84-71F4-4271-8C46-0D47C0A9B12E}" type="datetime2">
              <a:rPr lang="en-US" smtClean="0"/>
              <a:t>Saturday, August 1, 2020</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922928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E0CE1-F450-4107-B2CB-17B18F8A3F4A}" type="datetime2">
              <a:rPr lang="en-US" smtClean="0"/>
              <a:t>Saturday, August 1, 2020</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11030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E8C025-CD7A-4966-867E-81CF82B15267}" type="datetime2">
              <a:rPr lang="en-US" smtClean="0"/>
              <a:t>Saturday, August 1, 2020</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25183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809929-0719-4517-94D6-FDF7F99E70F6}" type="datetime2">
              <a:rPr lang="en-US" smtClean="0"/>
              <a:t>Saturday, August 1, 2020</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59963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E95673-5512-4AAA-9AEB-E00C61EC65D5}" type="datetime2">
              <a:rPr lang="en-US" smtClean="0"/>
              <a:t>Saturday, August 1, 2020</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139780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3138FA-2E87-4873-8BBA-13E447C9A99A}" type="datetime2">
              <a:rPr lang="en-US" smtClean="0"/>
              <a:t>Saturday, August 1, 2020</a:t>
            </a:fld>
            <a:endParaRPr lang="en-US"/>
          </a:p>
        </p:txBody>
      </p:sp>
      <p:sp>
        <p:nvSpPr>
          <p:cNvPr id="8" name="Footer Placeholder 7"/>
          <p:cNvSpPr>
            <a:spLocks noGrp="1"/>
          </p:cNvSpPr>
          <p:nvPr>
            <p:ph type="ftr" sz="quarter" idx="11"/>
          </p:nvPr>
        </p:nvSpPr>
        <p:spPr/>
        <p:txBody>
          <a:bodyPr/>
          <a:lstStyle/>
          <a:p>
            <a:r>
              <a:rPr lang="en-US"/>
              <a:t>Sample Footer</a:t>
            </a:r>
          </a:p>
        </p:txBody>
      </p:sp>
      <p:sp>
        <p:nvSpPr>
          <p:cNvPr id="9" name="Slide Number Placeholder 8"/>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326188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5BB40A-97BD-4BFB-B639-0BFF95FDE8B7}" type="datetime2">
              <a:rPr lang="en-US" smtClean="0"/>
              <a:t>Saturday, August 1, 2020</a:t>
            </a:fld>
            <a:endParaRPr lang="en-US"/>
          </a:p>
        </p:txBody>
      </p:sp>
      <p:sp>
        <p:nvSpPr>
          <p:cNvPr id="4" name="Footer Placeholder 3"/>
          <p:cNvSpPr>
            <a:spLocks noGrp="1"/>
          </p:cNvSpPr>
          <p:nvPr>
            <p:ph type="ftr" sz="quarter" idx="11"/>
          </p:nvPr>
        </p:nvSpPr>
        <p:spPr/>
        <p:txBody>
          <a:bodyPr/>
          <a:lstStyle/>
          <a:p>
            <a:r>
              <a:rPr lang="en-US"/>
              <a:t>Sample Footer</a:t>
            </a:r>
          </a:p>
        </p:txBody>
      </p:sp>
      <p:sp>
        <p:nvSpPr>
          <p:cNvPr id="5" name="Slide Number Placeholder 4"/>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764910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9E0E3-ECF6-4CFE-8698-AEFEBCECC3C0}" type="datetime2">
              <a:rPr lang="en-US" smtClean="0"/>
              <a:t>Saturday, August 1, 2020</a:t>
            </a:fld>
            <a:endParaRPr lang="en-US"/>
          </a:p>
        </p:txBody>
      </p:sp>
      <p:sp>
        <p:nvSpPr>
          <p:cNvPr id="3" name="Footer Placeholder 2"/>
          <p:cNvSpPr>
            <a:spLocks noGrp="1"/>
          </p:cNvSpPr>
          <p:nvPr>
            <p:ph type="ftr" sz="quarter" idx="11"/>
          </p:nvPr>
        </p:nvSpPr>
        <p:spPr/>
        <p:txBody>
          <a:bodyPr/>
          <a:lstStyle/>
          <a:p>
            <a:r>
              <a:rPr lang="en-US"/>
              <a:t>Sample Footer</a:t>
            </a:r>
          </a:p>
        </p:txBody>
      </p:sp>
      <p:sp>
        <p:nvSpPr>
          <p:cNvPr id="4" name="Slide Number Placeholder 3"/>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242985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1462FC-960E-4740-921F-B36862979F21}" type="datetime2">
              <a:rPr lang="en-US" smtClean="0"/>
              <a:t>Saturday, August 1, 2020</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059146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0BC9E2-CB44-4C05-9BB5-496C18A241E0}" type="datetime2">
              <a:rPr lang="en-US" smtClean="0"/>
              <a:t>Saturday, August 1, 2020</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94965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46CB39B-5F4C-4A7E-9BE3-AAFD45576D16}" type="datetime2">
              <a:rPr lang="en-US" smtClean="0"/>
              <a:t>Saturday, August 1, 2020</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Sample Footer</a:t>
            </a:r>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563107662"/>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4" name="Picture 3" descr="A close up of a building&#10;&#10;Description automatically generated">
            <a:extLst>
              <a:ext uri="{FF2B5EF4-FFF2-40B4-BE49-F238E27FC236}">
                <a16:creationId xmlns:a16="http://schemas.microsoft.com/office/drawing/2014/main" id="{4D94A389-F4E8-4FF2-B599-66A0BF1A9E50}"/>
              </a:ext>
            </a:extLst>
          </p:cNvPr>
          <p:cNvPicPr>
            <a:picLocks noChangeAspect="1"/>
          </p:cNvPicPr>
          <p:nvPr/>
        </p:nvPicPr>
        <p:blipFill rotWithShape="1">
          <a:blip r:embed="rId3">
            <a:alphaModFix amt="85000"/>
          </a:blip>
          <a:srcRect t="15743" b="13"/>
          <a:stretch/>
        </p:blipFill>
        <p:spPr>
          <a:xfrm>
            <a:off x="20" y="1"/>
            <a:ext cx="12191980" cy="6858000"/>
          </a:xfrm>
          <a:prstGeom prst="rect">
            <a:avLst/>
          </a:prstGeom>
        </p:spPr>
      </p:pic>
      <p:sp>
        <p:nvSpPr>
          <p:cNvPr id="9" name="Rectangle 8">
            <a:extLst>
              <a:ext uri="{FF2B5EF4-FFF2-40B4-BE49-F238E27FC236}">
                <a16:creationId xmlns:a16="http://schemas.microsoft.com/office/drawing/2014/main" id="{C3476303-160A-4DC3-81F1-6072CCAEE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
            <a:ext cx="12192000" cy="6858000"/>
          </a:xfrm>
          <a:prstGeom prst="rect">
            <a:avLst/>
          </a:prstGeom>
          <a:gradFill flip="none" rotWithShape="1">
            <a:gsLst>
              <a:gs pos="32000">
                <a:schemeClr val="bg2">
                  <a:lumMod val="75000"/>
                  <a:alpha val="4000"/>
                </a:schemeClr>
              </a:gs>
              <a:gs pos="100000">
                <a:schemeClr val="bg2">
                  <a:lumMod val="40000"/>
                  <a:alpha val="66000"/>
                </a:scheme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useBgFill="1">
        <p:nvSpPr>
          <p:cNvPr id="11" name="Rectangle 10">
            <a:extLst>
              <a:ext uri="{FF2B5EF4-FFF2-40B4-BE49-F238E27FC236}">
                <a16:creationId xmlns:a16="http://schemas.microsoft.com/office/drawing/2014/main" id="{92B1B090-BB76-4C46-9191-8857341C2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79272" y="1828800"/>
            <a:ext cx="8833456" cy="3200400"/>
          </a:xfrm>
          <a:prstGeom prst="rect">
            <a:avLst/>
          </a:prstGeom>
          <a:ln w="190500" cap="sq">
            <a:solidFill>
              <a:srgbClr val="FFFFFF"/>
            </a:solidFill>
            <a:miter lim="800000"/>
          </a:ln>
          <a:effectLst>
            <a:outerShdw blurRad="54991" dist="17780" dir="5400000" algn="t" rotWithShape="0">
              <a:prstClr val="black">
                <a:alpha val="40000"/>
              </a:prstClr>
            </a:outerShdw>
          </a:effectLst>
          <a:scene3d>
            <a:camera prst="orthographicFront"/>
            <a:lightRig rig="twoPt" dir="t">
              <a:rot lat="0" lon="0" rev="7200000"/>
            </a:lightRig>
          </a:scene3d>
          <a:sp3d>
            <a:bevelT w="25400" h="19050"/>
          </a:sp3d>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CC1395-FE39-4696-9EFB-BAFB226D9F84}"/>
              </a:ext>
            </a:extLst>
          </p:cNvPr>
          <p:cNvSpPr>
            <a:spLocks noGrp="1"/>
          </p:cNvSpPr>
          <p:nvPr>
            <p:ph type="ctrTitle"/>
          </p:nvPr>
        </p:nvSpPr>
        <p:spPr>
          <a:xfrm>
            <a:off x="1941534" y="2011680"/>
            <a:ext cx="8354862" cy="1771180"/>
          </a:xfrm>
        </p:spPr>
        <p:txBody>
          <a:bodyPr>
            <a:normAutofit/>
          </a:bodyPr>
          <a:lstStyle/>
          <a:p>
            <a:r>
              <a:rPr lang="en-US" sz="4400"/>
              <a:t>Tableau Visualization Project</a:t>
            </a:r>
            <a:endParaRPr lang="en-IN" sz="4400"/>
          </a:p>
        </p:txBody>
      </p:sp>
      <p:sp>
        <p:nvSpPr>
          <p:cNvPr id="3" name="Subtitle 2">
            <a:extLst>
              <a:ext uri="{FF2B5EF4-FFF2-40B4-BE49-F238E27FC236}">
                <a16:creationId xmlns:a16="http://schemas.microsoft.com/office/drawing/2014/main" id="{987E548B-7921-4844-83D1-6469687C8213}"/>
              </a:ext>
            </a:extLst>
          </p:cNvPr>
          <p:cNvSpPr>
            <a:spLocks noGrp="1"/>
          </p:cNvSpPr>
          <p:nvPr>
            <p:ph type="subTitle" idx="1"/>
          </p:nvPr>
        </p:nvSpPr>
        <p:spPr>
          <a:xfrm>
            <a:off x="1941533" y="3883069"/>
            <a:ext cx="8354863" cy="967228"/>
          </a:xfrm>
        </p:spPr>
        <p:txBody>
          <a:bodyPr>
            <a:noAutofit/>
          </a:bodyPr>
          <a:lstStyle/>
          <a:p>
            <a:pPr>
              <a:lnSpc>
                <a:spcPct val="110000"/>
              </a:lnSpc>
            </a:pPr>
            <a:r>
              <a:rPr lang="en-US" sz="1600" b="1" u="sng" dirty="0">
                <a:solidFill>
                  <a:schemeClr val="bg1"/>
                </a:solidFill>
                <a:effectLst/>
                <a:highlight>
                  <a:srgbClr val="C0C0C0"/>
                </a:highlight>
              </a:rPr>
              <a:t>IBM HR dataset for attrition</a:t>
            </a:r>
          </a:p>
          <a:p>
            <a:pPr>
              <a:lnSpc>
                <a:spcPct val="110000"/>
              </a:lnSpc>
            </a:pPr>
            <a:r>
              <a:rPr lang="en-IN" sz="1600" dirty="0">
                <a:solidFill>
                  <a:schemeClr val="bg1"/>
                </a:solidFill>
                <a:effectLst/>
                <a:highlight>
                  <a:srgbClr val="C0C0C0"/>
                </a:highlight>
              </a:rPr>
              <a:t>This dataset analysis will help in finding the factors of attrition from which the employees are suffering</a:t>
            </a:r>
            <a:r>
              <a:rPr lang="en-IN" sz="1600" dirty="0">
                <a:effectLst/>
                <a:highlight>
                  <a:srgbClr val="C0C0C0"/>
                </a:highlight>
              </a:rPr>
              <a:t>.</a:t>
            </a:r>
          </a:p>
        </p:txBody>
      </p:sp>
    </p:spTree>
    <p:extLst>
      <p:ext uri="{BB962C8B-B14F-4D97-AF65-F5344CB8AC3E}">
        <p14:creationId xmlns:p14="http://schemas.microsoft.com/office/powerpoint/2010/main" val="12881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55A44-BDE8-468E-BF84-8BB058EF3A72}"/>
              </a:ext>
            </a:extLst>
          </p:cNvPr>
          <p:cNvSpPr>
            <a:spLocks noGrp="1"/>
          </p:cNvSpPr>
          <p:nvPr>
            <p:ph type="title"/>
          </p:nvPr>
        </p:nvSpPr>
        <p:spPr>
          <a:xfrm>
            <a:off x="913794" y="121920"/>
            <a:ext cx="10353761" cy="1326321"/>
          </a:xfrm>
        </p:spPr>
        <p:txBody>
          <a:bodyPr/>
          <a:lstStyle/>
          <a:p>
            <a:r>
              <a:rPr lang="en-US" dirty="0"/>
              <a:t>Story according to charts</a:t>
            </a:r>
            <a:endParaRPr lang="en-IN" dirty="0"/>
          </a:p>
        </p:txBody>
      </p:sp>
      <p:pic>
        <p:nvPicPr>
          <p:cNvPr id="4" name="Content Placeholder 3">
            <a:extLst>
              <a:ext uri="{FF2B5EF4-FFF2-40B4-BE49-F238E27FC236}">
                <a16:creationId xmlns:a16="http://schemas.microsoft.com/office/drawing/2014/main" id="{598D0086-48C7-4B58-BA99-5F1A6BC2C06E}"/>
              </a:ext>
            </a:extLst>
          </p:cNvPr>
          <p:cNvPicPr>
            <a:picLocks noGrp="1" noChangeAspect="1"/>
          </p:cNvPicPr>
          <p:nvPr>
            <p:ph idx="1"/>
          </p:nvPr>
        </p:nvPicPr>
        <p:blipFill>
          <a:blip r:embed="rId2"/>
          <a:stretch>
            <a:fillRect/>
          </a:stretch>
        </p:blipFill>
        <p:spPr>
          <a:xfrm>
            <a:off x="1351280" y="1219200"/>
            <a:ext cx="9916275" cy="5140960"/>
          </a:xfrm>
          <a:prstGeom prst="rect">
            <a:avLst/>
          </a:prstGeom>
        </p:spPr>
      </p:pic>
    </p:spTree>
    <p:extLst>
      <p:ext uri="{BB962C8B-B14F-4D97-AF65-F5344CB8AC3E}">
        <p14:creationId xmlns:p14="http://schemas.microsoft.com/office/powerpoint/2010/main" val="3401174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383C5-28D2-4612-A364-D21B5EF8CFD9}"/>
              </a:ext>
            </a:extLst>
          </p:cNvPr>
          <p:cNvSpPr>
            <a:spLocks noGrp="1"/>
          </p:cNvSpPr>
          <p:nvPr>
            <p:ph type="title"/>
          </p:nvPr>
        </p:nvSpPr>
        <p:spPr>
          <a:xfrm>
            <a:off x="913795" y="609601"/>
            <a:ext cx="10353761" cy="548640"/>
          </a:xfrm>
        </p:spPr>
        <p:txBody>
          <a:bodyPr>
            <a:normAutofit fontScale="90000"/>
          </a:bodyPr>
          <a:lstStyle/>
          <a:p>
            <a:endParaRPr lang="en-IN" dirty="0"/>
          </a:p>
        </p:txBody>
      </p:sp>
      <p:pic>
        <p:nvPicPr>
          <p:cNvPr id="4" name="Content Placeholder 3">
            <a:extLst>
              <a:ext uri="{FF2B5EF4-FFF2-40B4-BE49-F238E27FC236}">
                <a16:creationId xmlns:a16="http://schemas.microsoft.com/office/drawing/2014/main" id="{C11B7641-D1E9-4A60-8E3C-94BD5B4855DE}"/>
              </a:ext>
            </a:extLst>
          </p:cNvPr>
          <p:cNvPicPr>
            <a:picLocks noGrp="1" noChangeAspect="1"/>
          </p:cNvPicPr>
          <p:nvPr>
            <p:ph idx="1"/>
          </p:nvPr>
        </p:nvPicPr>
        <p:blipFill>
          <a:blip r:embed="rId2"/>
          <a:stretch>
            <a:fillRect/>
          </a:stretch>
        </p:blipFill>
        <p:spPr>
          <a:xfrm>
            <a:off x="1706880" y="609601"/>
            <a:ext cx="8981439" cy="5638798"/>
          </a:xfrm>
          <a:prstGeom prst="rect">
            <a:avLst/>
          </a:prstGeom>
        </p:spPr>
      </p:pic>
    </p:spTree>
    <p:extLst>
      <p:ext uri="{BB962C8B-B14F-4D97-AF65-F5344CB8AC3E}">
        <p14:creationId xmlns:p14="http://schemas.microsoft.com/office/powerpoint/2010/main" val="593556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E78D7-92B0-429F-9AC0-42129B519C9B}"/>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455CDC88-522F-41A7-9966-E5A1614BC046}"/>
              </a:ext>
            </a:extLst>
          </p:cNvPr>
          <p:cNvPicPr>
            <a:picLocks noGrp="1" noChangeAspect="1"/>
          </p:cNvPicPr>
          <p:nvPr>
            <p:ph idx="1"/>
          </p:nvPr>
        </p:nvPicPr>
        <p:blipFill>
          <a:blip r:embed="rId2"/>
          <a:stretch>
            <a:fillRect/>
          </a:stretch>
        </p:blipFill>
        <p:spPr>
          <a:xfrm>
            <a:off x="913795" y="609600"/>
            <a:ext cx="10445085" cy="5943600"/>
          </a:xfrm>
          <a:prstGeom prst="rect">
            <a:avLst/>
          </a:prstGeom>
        </p:spPr>
      </p:pic>
    </p:spTree>
    <p:extLst>
      <p:ext uri="{BB962C8B-B14F-4D97-AF65-F5344CB8AC3E}">
        <p14:creationId xmlns:p14="http://schemas.microsoft.com/office/powerpoint/2010/main" val="3485101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2778E-32B8-474A-BCAC-209DE45ADDA6}"/>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064C5E20-9DBD-4C08-A74F-9ECA981F66B8}"/>
              </a:ext>
            </a:extLst>
          </p:cNvPr>
          <p:cNvPicPr>
            <a:picLocks noGrp="1" noChangeAspect="1"/>
          </p:cNvPicPr>
          <p:nvPr>
            <p:ph idx="1"/>
          </p:nvPr>
        </p:nvPicPr>
        <p:blipFill>
          <a:blip r:embed="rId2"/>
          <a:stretch>
            <a:fillRect/>
          </a:stretch>
        </p:blipFill>
        <p:spPr>
          <a:xfrm>
            <a:off x="913795" y="609600"/>
            <a:ext cx="10364410" cy="5913120"/>
          </a:xfrm>
          <a:prstGeom prst="rect">
            <a:avLst/>
          </a:prstGeom>
        </p:spPr>
      </p:pic>
    </p:spTree>
    <p:extLst>
      <p:ext uri="{BB962C8B-B14F-4D97-AF65-F5344CB8AC3E}">
        <p14:creationId xmlns:p14="http://schemas.microsoft.com/office/powerpoint/2010/main" val="3718722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FC4B7-5504-46A1-8A47-4AAE28AA9FC7}"/>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36B3B7A-A8C3-47A1-8297-EF728E41EE94}"/>
              </a:ext>
            </a:extLst>
          </p:cNvPr>
          <p:cNvSpPr>
            <a:spLocks noGrp="1"/>
          </p:cNvSpPr>
          <p:nvPr>
            <p:ph idx="1"/>
          </p:nvPr>
        </p:nvSpPr>
        <p:spPr/>
        <p:txBody>
          <a:bodyPr/>
          <a:lstStyle/>
          <a:p>
            <a:r>
              <a:rPr lang="en-US" dirty="0"/>
              <a:t>We can see most of the laboratory technicians are suffering form attrition as the attrition count is 62 in this job role.</a:t>
            </a:r>
          </a:p>
          <a:p>
            <a:r>
              <a:rPr lang="en-IN" dirty="0"/>
              <a:t>We can see the employees which are promoted recently with a current job role are suffering form attrition. Even the employees lying in the mid range of the same graph are also suffering form the attrition. So, these could be some areas of concern.</a:t>
            </a:r>
          </a:p>
          <a:p>
            <a:r>
              <a:rPr lang="en-IN" dirty="0"/>
              <a:t>In the last chart we can see most of the laboratory technicians with only one number of companies worked  has the highest attrition count and by the time when the number of companies worked increase the attrition count decreases.</a:t>
            </a:r>
          </a:p>
          <a:p>
            <a:pPr marL="0" indent="0">
              <a:buNone/>
            </a:pPr>
            <a:endParaRPr lang="en-IN" dirty="0"/>
          </a:p>
          <a:p>
            <a:endParaRPr lang="en-IN" dirty="0"/>
          </a:p>
        </p:txBody>
      </p:sp>
    </p:spTree>
    <p:extLst>
      <p:ext uri="{BB962C8B-B14F-4D97-AF65-F5344CB8AC3E}">
        <p14:creationId xmlns:p14="http://schemas.microsoft.com/office/powerpoint/2010/main" val="2968928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BC24D-917C-4375-9CF8-81197124EBA9}"/>
              </a:ext>
            </a:extLst>
          </p:cNvPr>
          <p:cNvSpPr>
            <a:spLocks noGrp="1"/>
          </p:cNvSpPr>
          <p:nvPr>
            <p:ph type="title"/>
          </p:nvPr>
        </p:nvSpPr>
        <p:spPr/>
        <p:txBody>
          <a:bodyPr/>
          <a:lstStyle/>
          <a:p>
            <a:r>
              <a:rPr lang="en-US" cap="none" dirty="0"/>
              <a:t>How many employees are suffering form attrition?</a:t>
            </a:r>
            <a:endParaRPr lang="en-IN" cap="none" dirty="0"/>
          </a:p>
        </p:txBody>
      </p:sp>
      <p:pic>
        <p:nvPicPr>
          <p:cNvPr id="4" name="Content Placeholder 3">
            <a:extLst>
              <a:ext uri="{FF2B5EF4-FFF2-40B4-BE49-F238E27FC236}">
                <a16:creationId xmlns:a16="http://schemas.microsoft.com/office/drawing/2014/main" id="{A7BB5375-E343-49AC-9353-0CA97FB0000B}"/>
              </a:ext>
            </a:extLst>
          </p:cNvPr>
          <p:cNvPicPr>
            <a:picLocks noGrp="1" noChangeAspect="1"/>
          </p:cNvPicPr>
          <p:nvPr>
            <p:ph idx="1"/>
          </p:nvPr>
        </p:nvPicPr>
        <p:blipFill>
          <a:blip r:embed="rId2"/>
          <a:stretch>
            <a:fillRect/>
          </a:stretch>
        </p:blipFill>
        <p:spPr>
          <a:xfrm>
            <a:off x="3234519" y="2095500"/>
            <a:ext cx="5713437" cy="3695700"/>
          </a:xfrm>
          <a:prstGeom prst="rect">
            <a:avLst/>
          </a:prstGeom>
        </p:spPr>
      </p:pic>
    </p:spTree>
    <p:extLst>
      <p:ext uri="{BB962C8B-B14F-4D97-AF65-F5344CB8AC3E}">
        <p14:creationId xmlns:p14="http://schemas.microsoft.com/office/powerpoint/2010/main" val="3577727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8565D-43B4-4765-8A26-0ED8D24FE176}"/>
              </a:ext>
            </a:extLst>
          </p:cNvPr>
          <p:cNvSpPr>
            <a:spLocks noGrp="1"/>
          </p:cNvSpPr>
          <p:nvPr>
            <p:ph type="title"/>
          </p:nvPr>
        </p:nvSpPr>
        <p:spPr/>
        <p:txBody>
          <a:bodyPr/>
          <a:lstStyle/>
          <a:p>
            <a:r>
              <a:rPr lang="en-US" cap="none" dirty="0"/>
              <a:t>Create some key information in the form of KPI.</a:t>
            </a:r>
            <a:endParaRPr lang="en-IN" cap="none" dirty="0"/>
          </a:p>
        </p:txBody>
      </p:sp>
      <p:pic>
        <p:nvPicPr>
          <p:cNvPr id="4" name="Content Placeholder 3">
            <a:extLst>
              <a:ext uri="{FF2B5EF4-FFF2-40B4-BE49-F238E27FC236}">
                <a16:creationId xmlns:a16="http://schemas.microsoft.com/office/drawing/2014/main" id="{C4803DA5-323D-4109-8C07-0814CCE0921A}"/>
              </a:ext>
            </a:extLst>
          </p:cNvPr>
          <p:cNvPicPr>
            <a:picLocks noGrp="1" noChangeAspect="1"/>
          </p:cNvPicPr>
          <p:nvPr>
            <p:ph idx="1"/>
          </p:nvPr>
        </p:nvPicPr>
        <p:blipFill>
          <a:blip r:embed="rId2"/>
          <a:stretch>
            <a:fillRect/>
          </a:stretch>
        </p:blipFill>
        <p:spPr>
          <a:xfrm>
            <a:off x="2500312" y="3328987"/>
            <a:ext cx="7181850" cy="1228725"/>
          </a:xfrm>
          <a:prstGeom prst="rect">
            <a:avLst/>
          </a:prstGeom>
        </p:spPr>
      </p:pic>
    </p:spTree>
    <p:extLst>
      <p:ext uri="{BB962C8B-B14F-4D97-AF65-F5344CB8AC3E}">
        <p14:creationId xmlns:p14="http://schemas.microsoft.com/office/powerpoint/2010/main" val="3496558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1DA88-5F23-49D7-8CE1-5D2F563AAEB6}"/>
              </a:ext>
            </a:extLst>
          </p:cNvPr>
          <p:cNvSpPr>
            <a:spLocks noGrp="1"/>
          </p:cNvSpPr>
          <p:nvPr>
            <p:ph type="title"/>
          </p:nvPr>
        </p:nvSpPr>
        <p:spPr>
          <a:xfrm>
            <a:off x="913795" y="609600"/>
            <a:ext cx="10353761" cy="1326321"/>
          </a:xfrm>
        </p:spPr>
        <p:txBody>
          <a:bodyPr/>
          <a:lstStyle/>
          <a:p>
            <a:r>
              <a:rPr lang="en-US" cap="none" dirty="0"/>
              <a:t>What is the attrition count according to the job role?</a:t>
            </a:r>
            <a:endParaRPr lang="en-IN" cap="none" dirty="0"/>
          </a:p>
        </p:txBody>
      </p:sp>
      <p:pic>
        <p:nvPicPr>
          <p:cNvPr id="4" name="Content Placeholder 3">
            <a:extLst>
              <a:ext uri="{FF2B5EF4-FFF2-40B4-BE49-F238E27FC236}">
                <a16:creationId xmlns:a16="http://schemas.microsoft.com/office/drawing/2014/main" id="{EABED1B8-123A-4144-87C0-5C021AD79574}"/>
              </a:ext>
            </a:extLst>
          </p:cNvPr>
          <p:cNvPicPr>
            <a:picLocks noGrp="1" noChangeAspect="1"/>
          </p:cNvPicPr>
          <p:nvPr>
            <p:ph idx="1"/>
          </p:nvPr>
        </p:nvPicPr>
        <p:blipFill>
          <a:blip r:embed="rId2"/>
          <a:stretch>
            <a:fillRect/>
          </a:stretch>
        </p:blipFill>
        <p:spPr>
          <a:xfrm>
            <a:off x="2763520" y="1935921"/>
            <a:ext cx="7599680" cy="4464879"/>
          </a:xfrm>
          <a:prstGeom prst="rect">
            <a:avLst/>
          </a:prstGeom>
        </p:spPr>
      </p:pic>
    </p:spTree>
    <p:extLst>
      <p:ext uri="{BB962C8B-B14F-4D97-AF65-F5344CB8AC3E}">
        <p14:creationId xmlns:p14="http://schemas.microsoft.com/office/powerpoint/2010/main" val="2845758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1F517-8557-4FB5-9AF9-EA9F2B199E69}"/>
              </a:ext>
            </a:extLst>
          </p:cNvPr>
          <p:cNvSpPr>
            <a:spLocks noGrp="1"/>
          </p:cNvSpPr>
          <p:nvPr>
            <p:ph type="title"/>
          </p:nvPr>
        </p:nvSpPr>
        <p:spPr/>
        <p:txBody>
          <a:bodyPr/>
          <a:lstStyle/>
          <a:p>
            <a:r>
              <a:rPr lang="en-US" cap="none" dirty="0"/>
              <a:t>What is the Attrition count w.r.t years since last promotion and years in current role?</a:t>
            </a:r>
            <a:endParaRPr lang="en-IN" cap="none" dirty="0"/>
          </a:p>
        </p:txBody>
      </p:sp>
      <p:pic>
        <p:nvPicPr>
          <p:cNvPr id="4" name="Content Placeholder 3">
            <a:extLst>
              <a:ext uri="{FF2B5EF4-FFF2-40B4-BE49-F238E27FC236}">
                <a16:creationId xmlns:a16="http://schemas.microsoft.com/office/drawing/2014/main" id="{F35BFD60-2905-41B8-A60D-C5196E0CE15D}"/>
              </a:ext>
            </a:extLst>
          </p:cNvPr>
          <p:cNvPicPr>
            <a:picLocks noGrp="1" noChangeAspect="1"/>
          </p:cNvPicPr>
          <p:nvPr>
            <p:ph idx="1"/>
          </p:nvPr>
        </p:nvPicPr>
        <p:blipFill>
          <a:blip r:embed="rId2"/>
          <a:stretch>
            <a:fillRect/>
          </a:stretch>
        </p:blipFill>
        <p:spPr>
          <a:xfrm>
            <a:off x="3474720" y="2095500"/>
            <a:ext cx="5303520" cy="4224020"/>
          </a:xfrm>
          <a:prstGeom prst="rect">
            <a:avLst/>
          </a:prstGeom>
        </p:spPr>
      </p:pic>
    </p:spTree>
    <p:extLst>
      <p:ext uri="{BB962C8B-B14F-4D97-AF65-F5344CB8AC3E}">
        <p14:creationId xmlns:p14="http://schemas.microsoft.com/office/powerpoint/2010/main" val="2424215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58B7A-B716-4725-8FE7-2F9CF8EE9BF8}"/>
              </a:ext>
            </a:extLst>
          </p:cNvPr>
          <p:cNvSpPr>
            <a:spLocks noGrp="1"/>
          </p:cNvSpPr>
          <p:nvPr>
            <p:ph type="title"/>
          </p:nvPr>
        </p:nvSpPr>
        <p:spPr/>
        <p:txBody>
          <a:bodyPr/>
          <a:lstStyle/>
          <a:p>
            <a:r>
              <a:rPr lang="en-US" cap="none" dirty="0"/>
              <a:t>What is the attrition relation with the years with current manager?</a:t>
            </a:r>
            <a:endParaRPr lang="en-IN" cap="none" dirty="0"/>
          </a:p>
        </p:txBody>
      </p:sp>
      <p:pic>
        <p:nvPicPr>
          <p:cNvPr id="6" name="Content Placeholder 5">
            <a:extLst>
              <a:ext uri="{FF2B5EF4-FFF2-40B4-BE49-F238E27FC236}">
                <a16:creationId xmlns:a16="http://schemas.microsoft.com/office/drawing/2014/main" id="{92FA5D31-A3DB-4079-BB60-D2DA4E7ACA4B}"/>
              </a:ext>
            </a:extLst>
          </p:cNvPr>
          <p:cNvPicPr>
            <a:picLocks noGrp="1" noChangeAspect="1"/>
          </p:cNvPicPr>
          <p:nvPr>
            <p:ph idx="1"/>
          </p:nvPr>
        </p:nvPicPr>
        <p:blipFill>
          <a:blip r:embed="rId2"/>
          <a:stretch>
            <a:fillRect/>
          </a:stretch>
        </p:blipFill>
        <p:spPr>
          <a:xfrm>
            <a:off x="2749380" y="2095500"/>
            <a:ext cx="6851819" cy="3990340"/>
          </a:xfrm>
          <a:prstGeom prst="rect">
            <a:avLst/>
          </a:prstGeom>
        </p:spPr>
      </p:pic>
    </p:spTree>
    <p:extLst>
      <p:ext uri="{BB962C8B-B14F-4D97-AF65-F5344CB8AC3E}">
        <p14:creationId xmlns:p14="http://schemas.microsoft.com/office/powerpoint/2010/main" val="1423490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81D0-F6C2-48B7-91C5-D642092C82D5}"/>
              </a:ext>
            </a:extLst>
          </p:cNvPr>
          <p:cNvSpPr>
            <a:spLocks noGrp="1"/>
          </p:cNvSpPr>
          <p:nvPr>
            <p:ph type="title"/>
          </p:nvPr>
        </p:nvSpPr>
        <p:spPr/>
        <p:txBody>
          <a:bodyPr/>
          <a:lstStyle/>
          <a:p>
            <a:r>
              <a:rPr lang="en-US" cap="none" dirty="0"/>
              <a:t>What is the attrition count according to the number of companies worked with job role?</a:t>
            </a:r>
            <a:endParaRPr lang="en-IN" cap="none" dirty="0"/>
          </a:p>
        </p:txBody>
      </p:sp>
      <p:pic>
        <p:nvPicPr>
          <p:cNvPr id="4" name="Content Placeholder 3">
            <a:extLst>
              <a:ext uri="{FF2B5EF4-FFF2-40B4-BE49-F238E27FC236}">
                <a16:creationId xmlns:a16="http://schemas.microsoft.com/office/drawing/2014/main" id="{3F48227F-91C6-4D43-A311-3DAF7A9F6B23}"/>
              </a:ext>
            </a:extLst>
          </p:cNvPr>
          <p:cNvPicPr>
            <a:picLocks noGrp="1" noChangeAspect="1"/>
          </p:cNvPicPr>
          <p:nvPr>
            <p:ph idx="1"/>
          </p:nvPr>
        </p:nvPicPr>
        <p:blipFill>
          <a:blip r:embed="rId2"/>
          <a:stretch>
            <a:fillRect/>
          </a:stretch>
        </p:blipFill>
        <p:spPr>
          <a:xfrm>
            <a:off x="2225041" y="2095500"/>
            <a:ext cx="7934960" cy="4386580"/>
          </a:xfrm>
          <a:prstGeom prst="rect">
            <a:avLst/>
          </a:prstGeom>
        </p:spPr>
      </p:pic>
    </p:spTree>
    <p:extLst>
      <p:ext uri="{BB962C8B-B14F-4D97-AF65-F5344CB8AC3E}">
        <p14:creationId xmlns:p14="http://schemas.microsoft.com/office/powerpoint/2010/main" val="2945433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E98E4-5B24-44D9-B889-931B832F6834}"/>
              </a:ext>
            </a:extLst>
          </p:cNvPr>
          <p:cNvSpPr>
            <a:spLocks noGrp="1"/>
          </p:cNvSpPr>
          <p:nvPr>
            <p:ph type="title"/>
          </p:nvPr>
        </p:nvSpPr>
        <p:spPr>
          <a:xfrm>
            <a:off x="919119" y="71120"/>
            <a:ext cx="10353761" cy="1326321"/>
          </a:xfrm>
        </p:spPr>
        <p:txBody>
          <a:bodyPr/>
          <a:lstStyle/>
          <a:p>
            <a:r>
              <a:rPr lang="en-US" dirty="0"/>
              <a:t>Main Dashboard</a:t>
            </a:r>
            <a:endParaRPr lang="en-IN" dirty="0"/>
          </a:p>
        </p:txBody>
      </p:sp>
      <p:pic>
        <p:nvPicPr>
          <p:cNvPr id="4" name="Content Placeholder 3">
            <a:extLst>
              <a:ext uri="{FF2B5EF4-FFF2-40B4-BE49-F238E27FC236}">
                <a16:creationId xmlns:a16="http://schemas.microsoft.com/office/drawing/2014/main" id="{478711C7-4D88-4531-95F5-C5CC4F281058}"/>
              </a:ext>
            </a:extLst>
          </p:cNvPr>
          <p:cNvPicPr>
            <a:picLocks noGrp="1" noChangeAspect="1"/>
          </p:cNvPicPr>
          <p:nvPr>
            <p:ph idx="1"/>
          </p:nvPr>
        </p:nvPicPr>
        <p:blipFill>
          <a:blip r:embed="rId2"/>
          <a:stretch>
            <a:fillRect/>
          </a:stretch>
        </p:blipFill>
        <p:spPr>
          <a:xfrm>
            <a:off x="1361440" y="1097280"/>
            <a:ext cx="9692640" cy="5608320"/>
          </a:xfrm>
          <a:prstGeom prst="rect">
            <a:avLst/>
          </a:prstGeom>
        </p:spPr>
      </p:pic>
    </p:spTree>
    <p:extLst>
      <p:ext uri="{BB962C8B-B14F-4D97-AF65-F5344CB8AC3E}">
        <p14:creationId xmlns:p14="http://schemas.microsoft.com/office/powerpoint/2010/main" val="2631360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F094D-AF1F-47FD-8B35-ED3592D68F95}"/>
              </a:ext>
            </a:extLst>
          </p:cNvPr>
          <p:cNvSpPr>
            <a:spLocks noGrp="1"/>
          </p:cNvSpPr>
          <p:nvPr>
            <p:ph type="title"/>
          </p:nvPr>
        </p:nvSpPr>
        <p:spPr>
          <a:xfrm>
            <a:off x="919119" y="162560"/>
            <a:ext cx="10353761" cy="1326321"/>
          </a:xfrm>
        </p:spPr>
        <p:txBody>
          <a:bodyPr/>
          <a:lstStyle/>
          <a:p>
            <a:r>
              <a:rPr lang="en-US" dirty="0"/>
              <a:t>Dashboard for extra features</a:t>
            </a:r>
            <a:endParaRPr lang="en-IN" dirty="0"/>
          </a:p>
        </p:txBody>
      </p:sp>
      <p:pic>
        <p:nvPicPr>
          <p:cNvPr id="4" name="Content Placeholder 3">
            <a:extLst>
              <a:ext uri="{FF2B5EF4-FFF2-40B4-BE49-F238E27FC236}">
                <a16:creationId xmlns:a16="http://schemas.microsoft.com/office/drawing/2014/main" id="{C696375A-CF1E-4025-A75E-CCE45DA169B3}"/>
              </a:ext>
            </a:extLst>
          </p:cNvPr>
          <p:cNvPicPr>
            <a:picLocks noGrp="1" noChangeAspect="1"/>
          </p:cNvPicPr>
          <p:nvPr>
            <p:ph idx="1"/>
          </p:nvPr>
        </p:nvPicPr>
        <p:blipFill>
          <a:blip r:embed="rId2"/>
          <a:stretch>
            <a:fillRect/>
          </a:stretch>
        </p:blipFill>
        <p:spPr>
          <a:xfrm>
            <a:off x="1452881" y="1381760"/>
            <a:ext cx="9326880" cy="5201920"/>
          </a:xfrm>
          <a:prstGeom prst="rect">
            <a:avLst/>
          </a:prstGeom>
        </p:spPr>
      </p:pic>
    </p:spTree>
    <p:extLst>
      <p:ext uri="{BB962C8B-B14F-4D97-AF65-F5344CB8AC3E}">
        <p14:creationId xmlns:p14="http://schemas.microsoft.com/office/powerpoint/2010/main" val="17763675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otalTime>64</TotalTime>
  <Words>225</Words>
  <Application>Microsoft Office PowerPoint</Application>
  <PresentationFormat>Widescreen</PresentationFormat>
  <Paragraphs>16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Bookman Old Style</vt:lpstr>
      <vt:lpstr>Calibri</vt:lpstr>
      <vt:lpstr>Rockwell</vt:lpstr>
      <vt:lpstr>Damask</vt:lpstr>
      <vt:lpstr>Tableau Visualization Project</vt:lpstr>
      <vt:lpstr>How many employees are suffering form attrition?</vt:lpstr>
      <vt:lpstr>Create some key information in the form of KPI.</vt:lpstr>
      <vt:lpstr>What is the attrition count according to the job role?</vt:lpstr>
      <vt:lpstr>What is the Attrition count w.r.t years since last promotion and years in current role?</vt:lpstr>
      <vt:lpstr>What is the attrition relation with the years with current manager?</vt:lpstr>
      <vt:lpstr>What is the attrition count according to the number of companies worked with job role?</vt:lpstr>
      <vt:lpstr>Main Dashboard</vt:lpstr>
      <vt:lpstr>Dashboard for extra features</vt:lpstr>
      <vt:lpstr>Story according to charts</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 Visualization Project</dc:title>
  <dc:creator>siddhant pant</dc:creator>
  <cp:lastModifiedBy>siddhant pant</cp:lastModifiedBy>
  <cp:revision>5</cp:revision>
  <dcterms:created xsi:type="dcterms:W3CDTF">2020-08-01T15:31:41Z</dcterms:created>
  <dcterms:modified xsi:type="dcterms:W3CDTF">2020-08-01T17:02:18Z</dcterms:modified>
</cp:coreProperties>
</file>