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58" r:id="rId6"/>
    <p:sldId id="259" r:id="rId7"/>
    <p:sldId id="275" r:id="rId8"/>
    <p:sldId id="260" r:id="rId9"/>
    <p:sldId id="261" r:id="rId10"/>
    <p:sldId id="262" r:id="rId11"/>
    <p:sldId id="263" r:id="rId12"/>
    <p:sldId id="264" r:id="rId13"/>
    <p:sldId id="265" r:id="rId14"/>
    <p:sldId id="276" r:id="rId15"/>
    <p:sldId id="266" r:id="rId16"/>
    <p:sldId id="267" r:id="rId17"/>
    <p:sldId id="268" r:id="rId18"/>
    <p:sldId id="269" r:id="rId19"/>
    <p:sldId id="270" r:id="rId20"/>
    <p:sldId id="271" r:id="rId21"/>
    <p:sldId id="272" r:id="rId22"/>
    <p:sldId id="274" r:id="rId23"/>
    <p:sldId id="273"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6B35F-7FF8-4FD2-A6C5-DE0CA06A3C39}" v="28" dt="2023-11-19T22:51:46.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4" d="100"/>
          <a:sy n="94" d="100"/>
        </p:scale>
        <p:origin x="55" y="2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haina666@gmail.com" userId="b744353a6c35dcdd" providerId="LiveId" clId="{2006B35F-7FF8-4FD2-A6C5-DE0CA06A3C39}"/>
    <pc:docChg chg="custSel addSld modSld">
      <pc:chgData name="coolhaina666@gmail.com" userId="b744353a6c35dcdd" providerId="LiveId" clId="{2006B35F-7FF8-4FD2-A6C5-DE0CA06A3C39}" dt="2023-11-19T22:51:59.037" v="76" actId="1076"/>
      <pc:docMkLst>
        <pc:docMk/>
      </pc:docMkLst>
      <pc:sldChg chg="modSp mod">
        <pc:chgData name="coolhaina666@gmail.com" userId="b744353a6c35dcdd" providerId="LiveId" clId="{2006B35F-7FF8-4FD2-A6C5-DE0CA06A3C39}" dt="2023-11-19T22:51:54.919" v="75" actId="1076"/>
        <pc:sldMkLst>
          <pc:docMk/>
          <pc:sldMk cId="683978758" sldId="260"/>
        </pc:sldMkLst>
        <pc:spChg chg="mod">
          <ac:chgData name="coolhaina666@gmail.com" userId="b744353a6c35dcdd" providerId="LiveId" clId="{2006B35F-7FF8-4FD2-A6C5-DE0CA06A3C39}" dt="2023-11-19T22:51:54.919" v="75" actId="1076"/>
          <ac:spMkLst>
            <pc:docMk/>
            <pc:sldMk cId="683978758" sldId="260"/>
            <ac:spMk id="4" creationId="{3452776A-FFD3-F71E-1742-378362EC1B98}"/>
          </ac:spMkLst>
        </pc:spChg>
      </pc:sldChg>
      <pc:sldChg chg="modSp mod">
        <pc:chgData name="coolhaina666@gmail.com" userId="b744353a6c35dcdd" providerId="LiveId" clId="{2006B35F-7FF8-4FD2-A6C5-DE0CA06A3C39}" dt="2023-11-19T22:51:59.037" v="76" actId="1076"/>
        <pc:sldMkLst>
          <pc:docMk/>
          <pc:sldMk cId="3442724537" sldId="261"/>
        </pc:sldMkLst>
        <pc:spChg chg="mod">
          <ac:chgData name="coolhaina666@gmail.com" userId="b744353a6c35dcdd" providerId="LiveId" clId="{2006B35F-7FF8-4FD2-A6C5-DE0CA06A3C39}" dt="2023-11-19T22:51:59.037" v="76" actId="1076"/>
          <ac:spMkLst>
            <pc:docMk/>
            <pc:sldMk cId="3442724537" sldId="261"/>
            <ac:spMk id="4" creationId="{0343ED96-2FBD-6C14-9D2B-35F8A3C6DF13}"/>
          </ac:spMkLst>
        </pc:spChg>
      </pc:sldChg>
      <pc:sldChg chg="addSp delSp modSp">
        <pc:chgData name="coolhaina666@gmail.com" userId="b744353a6c35dcdd" providerId="LiveId" clId="{2006B35F-7FF8-4FD2-A6C5-DE0CA06A3C39}" dt="2023-11-19T22:51:46.544" v="74" actId="21"/>
        <pc:sldMkLst>
          <pc:docMk/>
          <pc:sldMk cId="2099426324" sldId="263"/>
        </pc:sldMkLst>
        <pc:picChg chg="del mod">
          <ac:chgData name="coolhaina666@gmail.com" userId="b744353a6c35dcdd" providerId="LiveId" clId="{2006B35F-7FF8-4FD2-A6C5-DE0CA06A3C39}" dt="2023-11-19T22:51:46.544" v="74" actId="21"/>
          <ac:picMkLst>
            <pc:docMk/>
            <pc:sldMk cId="2099426324" sldId="263"/>
            <ac:picMk id="5122" creationId="{40228785-CFD1-E62A-DB68-5ED99D988CC6}"/>
          </ac:picMkLst>
        </pc:picChg>
        <pc:picChg chg="add mod">
          <ac:chgData name="coolhaina666@gmail.com" userId="b744353a6c35dcdd" providerId="LiveId" clId="{2006B35F-7FF8-4FD2-A6C5-DE0CA06A3C39}" dt="2023-11-19T22:51:42.801" v="72" actId="1076"/>
          <ac:picMkLst>
            <pc:docMk/>
            <pc:sldMk cId="2099426324" sldId="263"/>
            <ac:picMk id="5126" creationId="{C7951D5C-4A2B-9392-7401-620CCB599557}"/>
          </ac:picMkLst>
        </pc:picChg>
      </pc:sldChg>
      <pc:sldChg chg="addSp delSp modSp">
        <pc:chgData name="coolhaina666@gmail.com" userId="b744353a6c35dcdd" providerId="LiveId" clId="{2006B35F-7FF8-4FD2-A6C5-DE0CA06A3C39}" dt="2023-11-19T22:49:29.676" v="68" actId="1076"/>
        <pc:sldMkLst>
          <pc:docMk/>
          <pc:sldMk cId="2887082798" sldId="273"/>
        </pc:sldMkLst>
        <pc:picChg chg="del">
          <ac:chgData name="coolhaina666@gmail.com" userId="b744353a6c35dcdd" providerId="LiveId" clId="{2006B35F-7FF8-4FD2-A6C5-DE0CA06A3C39}" dt="2023-11-19T22:47:51.466" v="48" actId="21"/>
          <ac:picMkLst>
            <pc:docMk/>
            <pc:sldMk cId="2887082798" sldId="273"/>
            <ac:picMk id="14338" creationId="{A1C71D94-863B-296F-405A-70C345E18C16}"/>
          </ac:picMkLst>
        </pc:picChg>
        <pc:picChg chg="mod">
          <ac:chgData name="coolhaina666@gmail.com" userId="b744353a6c35dcdd" providerId="LiveId" clId="{2006B35F-7FF8-4FD2-A6C5-DE0CA06A3C39}" dt="2023-11-19T22:49:22.897" v="66" actId="1076"/>
          <ac:picMkLst>
            <pc:docMk/>
            <pc:sldMk cId="2887082798" sldId="273"/>
            <ac:picMk id="14340" creationId="{0C27C982-A913-B14E-2CE4-1D8504331CAA}"/>
          </ac:picMkLst>
        </pc:picChg>
        <pc:picChg chg="mod">
          <ac:chgData name="coolhaina666@gmail.com" userId="b744353a6c35dcdd" providerId="LiveId" clId="{2006B35F-7FF8-4FD2-A6C5-DE0CA06A3C39}" dt="2023-11-19T22:49:29.676" v="68" actId="1076"/>
          <ac:picMkLst>
            <pc:docMk/>
            <pc:sldMk cId="2887082798" sldId="273"/>
            <ac:picMk id="14342" creationId="{383085AA-7FF1-58D1-4A46-107A360A14E2}"/>
          </ac:picMkLst>
        </pc:picChg>
        <pc:picChg chg="mod">
          <ac:chgData name="coolhaina666@gmail.com" userId="b744353a6c35dcdd" providerId="LiveId" clId="{2006B35F-7FF8-4FD2-A6C5-DE0CA06A3C39}" dt="2023-11-19T22:49:13.826" v="61" actId="1076"/>
          <ac:picMkLst>
            <pc:docMk/>
            <pc:sldMk cId="2887082798" sldId="273"/>
            <ac:picMk id="14348" creationId="{AEFC4939-42DC-8E26-2195-9AC2C2FC84FC}"/>
          </ac:picMkLst>
        </pc:picChg>
        <pc:picChg chg="add mod">
          <ac:chgData name="coolhaina666@gmail.com" userId="b744353a6c35dcdd" providerId="LiveId" clId="{2006B35F-7FF8-4FD2-A6C5-DE0CA06A3C39}" dt="2023-11-19T22:49:16.833" v="63" actId="1076"/>
          <ac:picMkLst>
            <pc:docMk/>
            <pc:sldMk cId="2887082798" sldId="273"/>
            <ac:picMk id="14350" creationId="{34E8CAA8-03FD-6172-40EA-A39CEFAC8994}"/>
          </ac:picMkLst>
        </pc:picChg>
      </pc:sldChg>
      <pc:sldChg chg="addSp delSp modSp new mod">
        <pc:chgData name="coolhaina666@gmail.com" userId="b744353a6c35dcdd" providerId="LiveId" clId="{2006B35F-7FF8-4FD2-A6C5-DE0CA06A3C39}" dt="2023-11-19T22:47:44.518" v="47" actId="26606"/>
        <pc:sldMkLst>
          <pc:docMk/>
          <pc:sldMk cId="1844135175" sldId="274"/>
        </pc:sldMkLst>
        <pc:spChg chg="mod">
          <ac:chgData name="coolhaina666@gmail.com" userId="b744353a6c35dcdd" providerId="LiveId" clId="{2006B35F-7FF8-4FD2-A6C5-DE0CA06A3C39}" dt="2023-11-19T22:47:44.518" v="47" actId="26606"/>
          <ac:spMkLst>
            <pc:docMk/>
            <pc:sldMk cId="1844135175" sldId="274"/>
            <ac:spMk id="2" creationId="{970A37EA-E424-9F74-D666-D86B1F8D194C}"/>
          </ac:spMkLst>
        </pc:spChg>
        <pc:spChg chg="mod ord">
          <ac:chgData name="coolhaina666@gmail.com" userId="b744353a6c35dcdd" providerId="LiveId" clId="{2006B35F-7FF8-4FD2-A6C5-DE0CA06A3C39}" dt="2023-11-19T22:47:44.518" v="47" actId="26606"/>
          <ac:spMkLst>
            <pc:docMk/>
            <pc:sldMk cId="1844135175" sldId="274"/>
            <ac:spMk id="3" creationId="{1B83046A-61F3-D62A-E333-917A4F7E58CC}"/>
          </ac:spMkLst>
        </pc:spChg>
        <pc:spChg chg="del">
          <ac:chgData name="coolhaina666@gmail.com" userId="b744353a6c35dcdd" providerId="LiveId" clId="{2006B35F-7FF8-4FD2-A6C5-DE0CA06A3C39}" dt="2023-11-19T22:46:35.788" v="36" actId="21"/>
          <ac:spMkLst>
            <pc:docMk/>
            <pc:sldMk cId="1844135175" sldId="274"/>
            <ac:spMk id="4" creationId="{6B72CEC4-D489-4764-6D7E-73F229CBF2B4}"/>
          </ac:spMkLst>
        </pc:spChg>
        <pc:picChg chg="add mod">
          <ac:chgData name="coolhaina666@gmail.com" userId="b744353a6c35dcdd" providerId="LiveId" clId="{2006B35F-7FF8-4FD2-A6C5-DE0CA06A3C39}" dt="2023-11-19T22:47:44.518" v="47" actId="26606"/>
          <ac:picMkLst>
            <pc:docMk/>
            <pc:sldMk cId="1844135175" sldId="274"/>
            <ac:picMk id="5" creationId="{F2D89857-39E5-0908-93E1-EA94A9C4DEA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12/22/2023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12/22/2023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jpe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697767"/>
            <a:ext cx="4062942" cy="2438400"/>
          </a:xfrm>
        </p:spPr>
        <p:txBody>
          <a:bodyPr anchor="b">
            <a:normAutofit/>
          </a:bodyPr>
          <a:lstStyle/>
          <a:p>
            <a:r>
              <a:rPr lang="en-US" sz="4400" b="1" u="sng" dirty="0"/>
              <a:t>HOUSE PRICE PREDICTION</a:t>
            </a:r>
          </a:p>
        </p:txBody>
      </p:sp>
      <p:sp>
        <p:nvSpPr>
          <p:cNvPr id="5" name="Subtitle 4"/>
          <p:cNvSpPr>
            <a:spLocks noGrp="1"/>
          </p:cNvSpPr>
          <p:nvPr>
            <p:ph type="body" sz="half" idx="2"/>
          </p:nvPr>
        </p:nvSpPr>
        <p:spPr>
          <a:xfrm>
            <a:off x="1053852" y="3284984"/>
            <a:ext cx="4062942" cy="1930400"/>
          </a:xfrm>
        </p:spPr>
        <p:txBody>
          <a:bodyPr>
            <a:normAutofit/>
          </a:bodyPr>
          <a:lstStyle/>
          <a:p>
            <a:br>
              <a:rPr lang="en-US" dirty="0"/>
            </a:br>
            <a:r>
              <a:rPr lang="en-US" dirty="0"/>
              <a:t>-Siddhant Saini(210962160)</a:t>
            </a:r>
            <a:endParaRPr lang="en-US" b="1" dirty="0"/>
          </a:p>
        </p:txBody>
      </p:sp>
      <p:pic>
        <p:nvPicPr>
          <p:cNvPr id="1028" name="Picture 4" descr="House Price Prediction — Data Science Project guide 1 | by Laxmi Kumari |  Medium">
            <a:extLst>
              <a:ext uri="{FF2B5EF4-FFF2-40B4-BE49-F238E27FC236}">
                <a16:creationId xmlns:a16="http://schemas.microsoft.com/office/drawing/2014/main" id="{EF47EBB0-9A29-1D76-1BDC-DD9A3E62DB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4971" y="1092795"/>
            <a:ext cx="6094413" cy="4570809"/>
          </a:xfrm>
          <a:prstGeom prst="rect">
            <a:avLst/>
          </a:prstGeom>
          <a:solidFill>
            <a:srgbClr val="FFFFFF"/>
          </a:solidFill>
        </p:spPr>
      </p:pic>
      <p:sp>
        <p:nvSpPr>
          <p:cNvPr id="3" name="TextBox 2">
            <a:extLst>
              <a:ext uri="{FF2B5EF4-FFF2-40B4-BE49-F238E27FC236}">
                <a16:creationId xmlns:a16="http://schemas.microsoft.com/office/drawing/2014/main" id="{9EECDCCE-8FAA-554E-46F0-1CEB6BC2995F}"/>
              </a:ext>
            </a:extLst>
          </p:cNvPr>
          <p:cNvSpPr txBox="1"/>
          <p:nvPr/>
        </p:nvSpPr>
        <p:spPr>
          <a:xfrm>
            <a:off x="2818048" y="6381328"/>
            <a:ext cx="6552728" cy="338554"/>
          </a:xfrm>
          <a:prstGeom prst="rect">
            <a:avLst/>
          </a:prstGeom>
          <a:noFill/>
        </p:spPr>
        <p:txBody>
          <a:bodyPr wrap="square" rtlCol="0">
            <a:spAutoFit/>
          </a:bodyPr>
          <a:lstStyle/>
          <a:p>
            <a:pPr algn="ctr"/>
            <a:r>
              <a:rPr lang="en-IN" sz="1600" i="1" dirty="0"/>
              <a:t>Department of computer science and Engineering-MIT Manipal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CCE6-98B0-E3EB-019E-81D603E61921}"/>
              </a:ext>
            </a:extLst>
          </p:cNvPr>
          <p:cNvSpPr>
            <a:spLocks noGrp="1"/>
          </p:cNvSpPr>
          <p:nvPr>
            <p:ph type="title"/>
          </p:nvPr>
        </p:nvSpPr>
        <p:spPr>
          <a:xfrm>
            <a:off x="871503" y="480063"/>
            <a:ext cx="10242841" cy="648072"/>
          </a:xfrm>
        </p:spPr>
        <p:txBody>
          <a:bodyPr/>
          <a:lstStyle/>
          <a:p>
            <a:r>
              <a:rPr lang="en-IN" b="1" dirty="0"/>
              <a:t>1.Data collection and preprocessing</a:t>
            </a:r>
          </a:p>
        </p:txBody>
      </p:sp>
      <p:sp>
        <p:nvSpPr>
          <p:cNvPr id="3" name="Content Placeholder 2">
            <a:extLst>
              <a:ext uri="{FF2B5EF4-FFF2-40B4-BE49-F238E27FC236}">
                <a16:creationId xmlns:a16="http://schemas.microsoft.com/office/drawing/2014/main" id="{93DB2405-AF84-1CED-6F03-60B2C3B3C6F4}"/>
              </a:ext>
            </a:extLst>
          </p:cNvPr>
          <p:cNvSpPr>
            <a:spLocks noGrp="1"/>
          </p:cNvSpPr>
          <p:nvPr>
            <p:ph sz="half" idx="1"/>
          </p:nvPr>
        </p:nvSpPr>
        <p:spPr>
          <a:xfrm>
            <a:off x="909836" y="1395978"/>
            <a:ext cx="5078677" cy="3584585"/>
          </a:xfrm>
        </p:spPr>
        <p:txBody>
          <a:bodyPr/>
          <a:lstStyle/>
          <a:p>
            <a:pPr marL="0" indent="0">
              <a:buNone/>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The datasets used, namely "House_Price.csv" and "City_Price.csv," were obtained from UCI reliable sources, ensuring a diverse representation of updated articles. Preprocessing involved several essential steps to prepare the data for analysis. The datasets were loaded using Pandas, missing values were handled. Subsequently, a comprehensive data cleaning process was implemented using the Histogram plotting, gives us an idea about the features.</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pic>
        <p:nvPicPr>
          <p:cNvPr id="6146" name="Picture 2">
            <a:extLst>
              <a:ext uri="{FF2B5EF4-FFF2-40B4-BE49-F238E27FC236}">
                <a16:creationId xmlns:a16="http://schemas.microsoft.com/office/drawing/2014/main" id="{5BBE76F1-546B-98E4-8592-25C90BA019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2444" y="1376772"/>
            <a:ext cx="5472608"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581498B1-442B-8E6D-1B70-DDE384E776D1}"/>
              </a:ext>
            </a:extLst>
          </p:cNvPr>
          <p:cNvSpPr txBox="1">
            <a:spLocks/>
          </p:cNvSpPr>
          <p:nvPr/>
        </p:nvSpPr>
        <p:spPr>
          <a:xfrm>
            <a:off x="883480" y="5229200"/>
            <a:ext cx="5078677" cy="3584585"/>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sz="1600" dirty="0">
                <a:latin typeface="Times New Roman" panose="02020603050405020304" pitchFamily="18" charset="0"/>
                <a:ea typeface="Times New Roman" panose="02020603050405020304" pitchFamily="18" charset="0"/>
                <a:cs typeface="Arial" panose="020B0604020202020204" pitchFamily="34" charset="0"/>
              </a:rPr>
              <a:t>Attribute Information: </a:t>
            </a:r>
            <a:r>
              <a:rPr lang="en-US" sz="2000" dirty="0">
                <a:latin typeface="Times New Roman" panose="02020603050405020304" pitchFamily="18" charset="0"/>
                <a:cs typeface="Arial" panose="020B0604020202020204" pitchFamily="34" charset="0"/>
              </a:rPr>
              <a:t>CRIM, ZN, INDUS, CHAS, NOX, RM, AGE, DIS, RAD, TAX, PTRATIO, B, LSTAT, MEDV</a:t>
            </a:r>
          </a:p>
        </p:txBody>
      </p:sp>
    </p:spTree>
    <p:extLst>
      <p:ext uri="{BB962C8B-B14F-4D97-AF65-F5344CB8AC3E}">
        <p14:creationId xmlns:p14="http://schemas.microsoft.com/office/powerpoint/2010/main" val="14260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CCE6-98B0-E3EB-019E-81D603E61921}"/>
              </a:ext>
            </a:extLst>
          </p:cNvPr>
          <p:cNvSpPr>
            <a:spLocks noGrp="1"/>
          </p:cNvSpPr>
          <p:nvPr>
            <p:ph type="title"/>
          </p:nvPr>
        </p:nvSpPr>
        <p:spPr>
          <a:xfrm>
            <a:off x="4654252" y="332656"/>
            <a:ext cx="10360501" cy="1223963"/>
          </a:xfrm>
        </p:spPr>
        <p:txBody>
          <a:bodyPr anchor="b">
            <a:normAutofit/>
          </a:bodyPr>
          <a:lstStyle/>
          <a:p>
            <a:r>
              <a:rPr lang="en-IN" b="1" dirty="0"/>
              <a:t>Dataset</a:t>
            </a:r>
          </a:p>
        </p:txBody>
      </p:sp>
      <p:pic>
        <p:nvPicPr>
          <p:cNvPr id="8" name="Content Placeholder 7" descr="A white text on a black background&#10;&#10;Description automatically generated">
            <a:extLst>
              <a:ext uri="{FF2B5EF4-FFF2-40B4-BE49-F238E27FC236}">
                <a16:creationId xmlns:a16="http://schemas.microsoft.com/office/drawing/2014/main" id="{EC8BB9CB-807F-667B-617B-C3188561EE3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87257" y="1701797"/>
            <a:ext cx="8678340" cy="4881566"/>
          </a:xfrm>
          <a:noFill/>
        </p:spPr>
      </p:pic>
    </p:spTree>
    <p:extLst>
      <p:ext uri="{BB962C8B-B14F-4D97-AF65-F5344CB8AC3E}">
        <p14:creationId xmlns:p14="http://schemas.microsoft.com/office/powerpoint/2010/main" val="129855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92AB-AC52-B974-DF30-273433CF15F9}"/>
              </a:ext>
            </a:extLst>
          </p:cNvPr>
          <p:cNvSpPr>
            <a:spLocks noGrp="1"/>
          </p:cNvSpPr>
          <p:nvPr>
            <p:ph type="title"/>
          </p:nvPr>
        </p:nvSpPr>
        <p:spPr>
          <a:xfrm>
            <a:off x="1218883" y="274637"/>
            <a:ext cx="10360501" cy="1223963"/>
          </a:xfrm>
        </p:spPr>
        <p:txBody>
          <a:bodyPr anchor="b">
            <a:normAutofit/>
          </a:bodyPr>
          <a:lstStyle/>
          <a:p>
            <a:r>
              <a:rPr lang="en-IN" b="1" dirty="0"/>
              <a:t>2.Feature Engineering</a:t>
            </a:r>
          </a:p>
        </p:txBody>
      </p:sp>
      <p:pic>
        <p:nvPicPr>
          <p:cNvPr id="7170" name="Picture 2" descr="Train and Test datasets in Machine Learning - Javatpoint">
            <a:extLst>
              <a:ext uri="{FF2B5EF4-FFF2-40B4-BE49-F238E27FC236}">
                <a16:creationId xmlns:a16="http://schemas.microsoft.com/office/drawing/2014/main" id="{D3FE91B1-478E-AC52-7935-5D13CDE8FC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8883" y="3117718"/>
            <a:ext cx="5078677" cy="1643644"/>
          </a:xfrm>
          <a:prstGeom prst="rect">
            <a:avLst/>
          </a:prstGeom>
          <a:solidFill>
            <a:srgbClr val="FFFFFF"/>
          </a:solidFill>
        </p:spPr>
      </p:pic>
      <p:sp>
        <p:nvSpPr>
          <p:cNvPr id="3" name="Content Placeholder 2">
            <a:extLst>
              <a:ext uri="{FF2B5EF4-FFF2-40B4-BE49-F238E27FC236}">
                <a16:creationId xmlns:a16="http://schemas.microsoft.com/office/drawing/2014/main" id="{0006270E-1941-CE69-A084-C08B62BE020B}"/>
              </a:ext>
            </a:extLst>
          </p:cNvPr>
          <p:cNvSpPr>
            <a:spLocks noGrp="1"/>
          </p:cNvSpPr>
          <p:nvPr>
            <p:ph sz="half" idx="2"/>
          </p:nvPr>
        </p:nvSpPr>
        <p:spPr>
          <a:xfrm>
            <a:off x="6500707" y="1706880"/>
            <a:ext cx="5078677" cy="4465320"/>
          </a:xfrm>
        </p:spPr>
        <p:txBody>
          <a:bodyPr>
            <a:normAutofit/>
          </a:bodyPr>
          <a:lstStyle/>
          <a:p>
            <a:pPr marL="0" indent="0">
              <a:buNone/>
            </a:pPr>
            <a:r>
              <a:rPr lang="en-IN">
                <a:effectLst/>
              </a:rPr>
              <a:t>The dataset was split into training and testing sets using Scikit-</a:t>
            </a:r>
            <a:r>
              <a:rPr lang="en-IN" err="1">
                <a:effectLst/>
              </a:rPr>
              <a:t>Learn's</a:t>
            </a:r>
            <a:r>
              <a:rPr lang="en-IN">
                <a:effectLst/>
              </a:rPr>
              <a:t> train test split () function, with the training set utilized to train the models. Here, we have used a function Stratified Shuffle Split that helps in equal distribution of important features categories in train and test data. </a:t>
            </a:r>
          </a:p>
          <a:p>
            <a:pPr marL="0" indent="0">
              <a:buNone/>
            </a:pPr>
            <a:endParaRPr lang="en-IN" dirty="0"/>
          </a:p>
        </p:txBody>
      </p:sp>
    </p:spTree>
    <p:extLst>
      <p:ext uri="{BB962C8B-B14F-4D97-AF65-F5344CB8AC3E}">
        <p14:creationId xmlns:p14="http://schemas.microsoft.com/office/powerpoint/2010/main" val="14802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8D26-0932-5391-5C59-21523485CD73}"/>
              </a:ext>
            </a:extLst>
          </p:cNvPr>
          <p:cNvSpPr>
            <a:spLocks noGrp="1"/>
          </p:cNvSpPr>
          <p:nvPr>
            <p:ph type="title"/>
          </p:nvPr>
        </p:nvSpPr>
        <p:spPr/>
        <p:txBody>
          <a:bodyPr/>
          <a:lstStyle/>
          <a:p>
            <a:r>
              <a:rPr lang="en-IN" b="1" dirty="0"/>
              <a:t>3.Looking for correlations</a:t>
            </a:r>
          </a:p>
        </p:txBody>
      </p:sp>
      <p:sp>
        <p:nvSpPr>
          <p:cNvPr id="3" name="Content Placeholder 2">
            <a:extLst>
              <a:ext uri="{FF2B5EF4-FFF2-40B4-BE49-F238E27FC236}">
                <a16:creationId xmlns:a16="http://schemas.microsoft.com/office/drawing/2014/main" id="{217BD573-2542-A210-7FF7-344D0B0705AC}"/>
              </a:ext>
            </a:extLst>
          </p:cNvPr>
          <p:cNvSpPr>
            <a:spLocks noGrp="1"/>
          </p:cNvSpPr>
          <p:nvPr>
            <p:ph sz="half" idx="1"/>
          </p:nvPr>
        </p:nvSpPr>
        <p:spPr>
          <a:xfrm>
            <a:off x="1218883" y="2085994"/>
            <a:ext cx="5078677" cy="4465320"/>
          </a:xfrm>
        </p:spPr>
        <p:txBody>
          <a:bodyPr/>
          <a:lstStyle/>
          <a:p>
            <a:pPr marL="0" indent="0">
              <a:buNone/>
            </a:pPr>
            <a:r>
              <a:rPr lang="en-IN" sz="2400" dirty="0">
                <a:effectLst/>
                <a:latin typeface="Times New Roman" panose="02020603050405020304" pitchFamily="18" charset="0"/>
                <a:ea typeface="Times New Roman" panose="02020603050405020304" pitchFamily="18" charset="0"/>
                <a:cs typeface="Arial" panose="020B0604020202020204" pitchFamily="34" charset="0"/>
              </a:rPr>
              <a:t>The Result of the correlation method is a table with a lot of numbers that represents how well the relationship is between two columns. The number varies from -1 to 1. 1 means that there is a 1 to 1 relationship (a perfect correlation), and for this data set, each time a value went up in the first column, the other one went up as well.</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8194" name="Picture 2">
            <a:extLst>
              <a:ext uri="{FF2B5EF4-FFF2-40B4-BE49-F238E27FC236}">
                <a16:creationId xmlns:a16="http://schemas.microsoft.com/office/drawing/2014/main" id="{AE666D44-6481-2AC4-B101-995D527B4D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6460" y="1916832"/>
            <a:ext cx="5206732"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60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8C3E-7363-688E-E440-A2332BA636B8}"/>
              </a:ext>
            </a:extLst>
          </p:cNvPr>
          <p:cNvSpPr>
            <a:spLocks noGrp="1"/>
          </p:cNvSpPr>
          <p:nvPr>
            <p:ph type="title"/>
          </p:nvPr>
        </p:nvSpPr>
        <p:spPr>
          <a:xfrm>
            <a:off x="1053852" y="65507"/>
            <a:ext cx="10360501" cy="1223963"/>
          </a:xfrm>
        </p:spPr>
        <p:txBody>
          <a:bodyPr/>
          <a:lstStyle/>
          <a:p>
            <a:r>
              <a:rPr lang="en-IN" b="1" dirty="0"/>
              <a:t>4.Missing Attributes</a:t>
            </a:r>
          </a:p>
        </p:txBody>
      </p:sp>
      <p:sp>
        <p:nvSpPr>
          <p:cNvPr id="5" name="Content Placeholder 2">
            <a:extLst>
              <a:ext uri="{FF2B5EF4-FFF2-40B4-BE49-F238E27FC236}">
                <a16:creationId xmlns:a16="http://schemas.microsoft.com/office/drawing/2014/main" id="{0EF9F666-9516-F4AC-16C9-DF817C2F7E53}"/>
              </a:ext>
            </a:extLst>
          </p:cNvPr>
          <p:cNvSpPr>
            <a:spLocks noGrp="1"/>
          </p:cNvSpPr>
          <p:nvPr>
            <p:ph sz="half" idx="2"/>
          </p:nvPr>
        </p:nvSpPr>
        <p:spPr>
          <a:xfrm>
            <a:off x="909836" y="1498600"/>
            <a:ext cx="9196011" cy="2232247"/>
          </a:xfrm>
        </p:spPr>
        <p:txBody>
          <a:bodyPr>
            <a:normAutofit/>
          </a:bodyPr>
          <a:lstStyle/>
          <a:p>
            <a:pPr marL="0" indent="0">
              <a:buNone/>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Handling missing data in a dataset involves three primary options: removing data points with missing values, dropping entire attributes with missing data, or using techniques like the Simple Imputer from scikit-learn to replace missing values with a constant, mean, or median. Simple Imputer offers a streamlined way to tackle missing values, ensuring a more complete dataset for analysis or modelling purposes. The choice among these strategies depends on the dataset's context and the impact of missing data on the intended analysis.</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9218" name="Picture 2" descr="5 Ways To Handle Missing Values In Machine Learning Datasets">
            <a:extLst>
              <a:ext uri="{FF2B5EF4-FFF2-40B4-BE49-F238E27FC236}">
                <a16:creationId xmlns:a16="http://schemas.microsoft.com/office/drawing/2014/main" id="{8986399D-472B-842E-C784-EA4E14303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49" y="3910363"/>
            <a:ext cx="701992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86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3DE0-6112-456A-0EFA-E0D33A9D430C}"/>
              </a:ext>
            </a:extLst>
          </p:cNvPr>
          <p:cNvSpPr>
            <a:spLocks noGrp="1"/>
          </p:cNvSpPr>
          <p:nvPr>
            <p:ph type="title"/>
          </p:nvPr>
        </p:nvSpPr>
        <p:spPr>
          <a:xfrm>
            <a:off x="1218883" y="274637"/>
            <a:ext cx="10360501" cy="1223963"/>
          </a:xfrm>
        </p:spPr>
        <p:txBody>
          <a:bodyPr anchor="b">
            <a:normAutofit/>
          </a:bodyPr>
          <a:lstStyle/>
          <a:p>
            <a:r>
              <a:rPr lang="en-IN" b="1" dirty="0"/>
              <a:t>5.Feature Scaling</a:t>
            </a:r>
          </a:p>
        </p:txBody>
      </p:sp>
      <p:pic>
        <p:nvPicPr>
          <p:cNvPr id="10242" name="Picture 2" descr="Feature Scaling Techniques | Why Feature Scaling is Important">
            <a:extLst>
              <a:ext uri="{FF2B5EF4-FFF2-40B4-BE49-F238E27FC236}">
                <a16:creationId xmlns:a16="http://schemas.microsoft.com/office/drawing/2014/main" id="{61199883-8DE6-8145-F600-288390C679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053852" y="2348880"/>
            <a:ext cx="5078677" cy="2856755"/>
          </a:xfrm>
          <a:prstGeom prst="rect">
            <a:avLst/>
          </a:prstGeom>
          <a:solidFill>
            <a:srgbClr val="FFFFFF"/>
          </a:solidFill>
        </p:spPr>
      </p:pic>
      <p:sp>
        <p:nvSpPr>
          <p:cNvPr id="3" name="Content Placeholder 2">
            <a:extLst>
              <a:ext uri="{FF2B5EF4-FFF2-40B4-BE49-F238E27FC236}">
                <a16:creationId xmlns:a16="http://schemas.microsoft.com/office/drawing/2014/main" id="{3C67C7D9-1E64-D273-7F93-DA8150C181CA}"/>
              </a:ext>
            </a:extLst>
          </p:cNvPr>
          <p:cNvSpPr>
            <a:spLocks noGrp="1"/>
          </p:cNvSpPr>
          <p:nvPr>
            <p:ph sz="half" idx="2"/>
          </p:nvPr>
        </p:nvSpPr>
        <p:spPr>
          <a:xfrm>
            <a:off x="6500707" y="1706880"/>
            <a:ext cx="5078677" cy="4465320"/>
          </a:xfrm>
        </p:spPr>
        <p:txBody>
          <a:bodyPr>
            <a:normAutofit/>
          </a:bodyPr>
          <a:lstStyle/>
          <a:p>
            <a:pPr marL="0" indent="0">
              <a:buNone/>
            </a:pPr>
            <a:r>
              <a:rPr lang="en-IN" sz="1800">
                <a:effectLst/>
              </a:rPr>
              <a:t>Feature scaling is a crucial preprocessing step in machine learning, ensuring that variables are on a similar scale. Two popular methods for scaling data are Min-max scaling, also known as normalization, and Standardization. Min-max scaling re-scales data to a range between 0 and 1, preserving relative distances between values. </a:t>
            </a:r>
            <a:r>
              <a:rPr lang="en-IN" sz="1800" err="1">
                <a:effectLst/>
              </a:rPr>
              <a:t>Sklearn’s</a:t>
            </a:r>
            <a:r>
              <a:rPr lang="en-IN" sz="1800">
                <a:effectLst/>
              </a:rPr>
              <a:t> </a:t>
            </a:r>
            <a:r>
              <a:rPr lang="en-IN" sz="1800" err="1">
                <a:effectLst/>
              </a:rPr>
              <a:t>MinMaxScaler</a:t>
            </a:r>
            <a:r>
              <a:rPr lang="en-IN" sz="1800">
                <a:effectLst/>
              </a:rPr>
              <a:t> class simplifies this process. Conversely, Standardization centres the data around mean 0 and standard deviation 1, making it robust to outliers. </a:t>
            </a:r>
            <a:r>
              <a:rPr lang="en-IN" sz="1800" err="1">
                <a:effectLst/>
              </a:rPr>
              <a:t>Sklearn's</a:t>
            </a:r>
            <a:r>
              <a:rPr lang="en-IN" sz="1800">
                <a:effectLst/>
              </a:rPr>
              <a:t> </a:t>
            </a:r>
            <a:r>
              <a:rPr lang="en-IN" sz="1800" err="1">
                <a:effectLst/>
              </a:rPr>
              <a:t>StandardScaler</a:t>
            </a:r>
            <a:r>
              <a:rPr lang="en-IN" sz="1800">
                <a:effectLst/>
              </a:rPr>
              <a:t> class performs this transformation. The choice between these methods depends on the nature of the data and the specific requirements of the machine learning algorithm being used.</a:t>
            </a:r>
          </a:p>
          <a:p>
            <a:r>
              <a:rPr lang="en-IN" sz="1800">
                <a:effectLst/>
              </a:rPr>
              <a:t> </a:t>
            </a:r>
          </a:p>
          <a:p>
            <a:endParaRPr lang="en-IN" sz="1800"/>
          </a:p>
        </p:txBody>
      </p:sp>
    </p:spTree>
    <p:extLst>
      <p:ext uri="{BB962C8B-B14F-4D97-AF65-F5344CB8AC3E}">
        <p14:creationId xmlns:p14="http://schemas.microsoft.com/office/powerpoint/2010/main" val="387495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FE9E-D4BD-0458-E6E2-2EB678AFB878}"/>
              </a:ext>
            </a:extLst>
          </p:cNvPr>
          <p:cNvSpPr>
            <a:spLocks noGrp="1"/>
          </p:cNvSpPr>
          <p:nvPr>
            <p:ph type="title"/>
          </p:nvPr>
        </p:nvSpPr>
        <p:spPr/>
        <p:txBody>
          <a:bodyPr/>
          <a:lstStyle/>
          <a:p>
            <a:r>
              <a:rPr lang="en-IN" b="1" dirty="0"/>
              <a:t>6.Selecting a desired model</a:t>
            </a:r>
          </a:p>
        </p:txBody>
      </p:sp>
      <p:sp>
        <p:nvSpPr>
          <p:cNvPr id="3" name="Content Placeholder 2">
            <a:extLst>
              <a:ext uri="{FF2B5EF4-FFF2-40B4-BE49-F238E27FC236}">
                <a16:creationId xmlns:a16="http://schemas.microsoft.com/office/drawing/2014/main" id="{8CBF667D-EC80-1B49-7840-E3A94A909F2E}"/>
              </a:ext>
            </a:extLst>
          </p:cNvPr>
          <p:cNvSpPr>
            <a:spLocks noGrp="1"/>
          </p:cNvSpPr>
          <p:nvPr>
            <p:ph sz="half" idx="1"/>
          </p:nvPr>
        </p:nvSpPr>
        <p:spPr/>
        <p:txBody>
          <a:bodyPr>
            <a:normAutofit/>
          </a:bodyPr>
          <a:lstStyle/>
          <a:p>
            <a:pPr marL="0" indent="0">
              <a:buNone/>
            </a:pPr>
            <a:r>
              <a:rPr lang="en-IN" sz="2400" dirty="0">
                <a:effectLst/>
                <a:latin typeface="Times New Roman" panose="02020603050405020304" pitchFamily="18" charset="0"/>
                <a:ea typeface="Times New Roman" panose="02020603050405020304" pitchFamily="18" charset="0"/>
                <a:cs typeface="Arial" panose="020B0604020202020204" pitchFamily="34" charset="0"/>
              </a:rPr>
              <a:t>Selecting the optimal model for housing price prediction involves evaluating regression-based algorithms like Linear Regression, Decision Tree Regressor, and Random Forest Regressor. Assess these models based on simplicity, interpretability, and predictive performance using metrics like RMSE. Aim for a balanced choice that balances interpretability and accuracy while meeting project objectives and stakeholder needs for precise housing price forecasts.</a:t>
            </a:r>
            <a:endParaRPr lang="en-IN" sz="2400" dirty="0"/>
          </a:p>
        </p:txBody>
      </p:sp>
      <p:pic>
        <p:nvPicPr>
          <p:cNvPr id="11266" name="Picture 2">
            <a:extLst>
              <a:ext uri="{FF2B5EF4-FFF2-40B4-BE49-F238E27FC236}">
                <a16:creationId xmlns:a16="http://schemas.microsoft.com/office/drawing/2014/main" id="{00C9BE77-8FC8-77B5-DDE0-DEA0AA8FB7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6500" y="2204864"/>
            <a:ext cx="4526662" cy="3096344"/>
          </a:xfrm>
          <a:prstGeom prst="rect">
            <a:avLst/>
          </a:prstGeom>
          <a:noFill/>
          <a:ln>
            <a:noFill/>
          </a:ln>
          <a:effectLst>
            <a:outerShdw dist="107763" dir="189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636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9A86-DB26-9D4C-F431-F7BC450AF83B}"/>
              </a:ext>
            </a:extLst>
          </p:cNvPr>
          <p:cNvSpPr>
            <a:spLocks noGrp="1"/>
          </p:cNvSpPr>
          <p:nvPr>
            <p:ph type="title"/>
          </p:nvPr>
        </p:nvSpPr>
        <p:spPr>
          <a:xfrm>
            <a:off x="1218883" y="274637"/>
            <a:ext cx="10360501" cy="1223963"/>
          </a:xfrm>
        </p:spPr>
        <p:txBody>
          <a:bodyPr anchor="b">
            <a:normAutofit/>
          </a:bodyPr>
          <a:lstStyle/>
          <a:p>
            <a:r>
              <a:rPr lang="en-IN" b="1" dirty="0"/>
              <a:t>7. Testing a model</a:t>
            </a:r>
          </a:p>
        </p:txBody>
      </p:sp>
      <p:sp>
        <p:nvSpPr>
          <p:cNvPr id="4" name="Content Placeholder 3">
            <a:extLst>
              <a:ext uri="{FF2B5EF4-FFF2-40B4-BE49-F238E27FC236}">
                <a16:creationId xmlns:a16="http://schemas.microsoft.com/office/drawing/2014/main" id="{2BDC1EB6-610A-4718-B29F-4A405AC0C7F8}"/>
              </a:ext>
            </a:extLst>
          </p:cNvPr>
          <p:cNvSpPr>
            <a:spLocks noGrp="1"/>
          </p:cNvSpPr>
          <p:nvPr>
            <p:ph sz="half" idx="1"/>
          </p:nvPr>
        </p:nvSpPr>
        <p:spPr>
          <a:xfrm>
            <a:off x="1218883" y="1706880"/>
            <a:ext cx="5078677" cy="4465320"/>
          </a:xfrm>
        </p:spPr>
        <p:txBody>
          <a:bodyPr>
            <a:normAutofit/>
          </a:bodyPr>
          <a:lstStyle/>
          <a:p>
            <a:pPr marL="0" indent="0">
              <a:buNone/>
            </a:pPr>
            <a:r>
              <a:rPr lang="en-IN" sz="1800">
                <a:effectLst/>
              </a:rPr>
              <a:t>Testing the model in the housing price prediction project involves deploying the chosen algorithm on the test dataset, which was set aside during the training phase. This step assesses the model's performance on unseen data to validate its generalization ability. By feeding the test dataset into the trained model, calculate evaluation metrics such as RMSE to quantify the predictive accuracy. Ensure the model doesn't overfit, meaning it performs well not just on the training data but also on new, unseen data. </a:t>
            </a:r>
            <a:r>
              <a:rPr lang="en-IN" sz="1800" err="1">
                <a:effectLst/>
              </a:rPr>
              <a:t>Analyze</a:t>
            </a:r>
            <a:r>
              <a:rPr lang="en-IN" sz="1800">
                <a:effectLst/>
              </a:rPr>
              <a:t> the model's performance insights gleaned from testing to confirm its reliability in making accurate predictions for housing prices in the suburban Boston area.</a:t>
            </a:r>
          </a:p>
          <a:p>
            <a:pPr marL="0" indent="0">
              <a:buNone/>
            </a:pPr>
            <a:endParaRPr lang="en-IN" sz="1800"/>
          </a:p>
        </p:txBody>
      </p:sp>
      <p:pic>
        <p:nvPicPr>
          <p:cNvPr id="12290" name="Picture 2">
            <a:extLst>
              <a:ext uri="{FF2B5EF4-FFF2-40B4-BE49-F238E27FC236}">
                <a16:creationId xmlns:a16="http://schemas.microsoft.com/office/drawing/2014/main" id="{73E7B9A8-9FF0-DC5A-D069-2B357E62E6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4492" y="2614772"/>
            <a:ext cx="5078677" cy="13331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642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CE8C-6C32-708E-C33D-98890A34E2DF}"/>
              </a:ext>
            </a:extLst>
          </p:cNvPr>
          <p:cNvSpPr>
            <a:spLocks noGrp="1"/>
          </p:cNvSpPr>
          <p:nvPr>
            <p:ph type="title"/>
          </p:nvPr>
        </p:nvSpPr>
        <p:spPr/>
        <p:txBody>
          <a:bodyPr/>
          <a:lstStyle/>
          <a:p>
            <a:r>
              <a:rPr lang="en-IN" b="1" dirty="0"/>
              <a:t>Conclusion</a:t>
            </a:r>
            <a:r>
              <a:rPr lang="en-IN" dirty="0"/>
              <a:t> </a:t>
            </a:r>
          </a:p>
        </p:txBody>
      </p:sp>
      <p:sp>
        <p:nvSpPr>
          <p:cNvPr id="5" name="Content Placeholder 3">
            <a:extLst>
              <a:ext uri="{FF2B5EF4-FFF2-40B4-BE49-F238E27FC236}">
                <a16:creationId xmlns:a16="http://schemas.microsoft.com/office/drawing/2014/main" id="{6B3A5684-285B-F817-0C73-79BCE2BE2DE4}"/>
              </a:ext>
            </a:extLst>
          </p:cNvPr>
          <p:cNvSpPr>
            <a:spLocks noGrp="1"/>
          </p:cNvSpPr>
          <p:nvPr>
            <p:ph sz="half" idx="1"/>
          </p:nvPr>
        </p:nvSpPr>
        <p:spPr>
          <a:xfrm>
            <a:off x="1219200" y="1706563"/>
            <a:ext cx="5078413" cy="4465637"/>
          </a:xfrm>
        </p:spPr>
        <p:txBody>
          <a:bodyPr>
            <a:normAutofit lnSpcReduction="10000"/>
          </a:bodyPr>
          <a:lstStyle/>
          <a:p>
            <a:pPr marL="0" indent="0">
              <a:buNone/>
            </a:pPr>
            <a:r>
              <a:rPr lang="en-IN" sz="2400" dirty="0">
                <a:effectLst/>
                <a:latin typeface="Times New Roman" panose="02020603050405020304" pitchFamily="18" charset="0"/>
                <a:ea typeface="Times New Roman" panose="02020603050405020304" pitchFamily="18" charset="0"/>
                <a:cs typeface="Arial" panose="020B0604020202020204" pitchFamily="34" charset="0"/>
              </a:rPr>
              <a:t>In conclusion, employing machine learning models like the Random Forest Regressor holds promise for accurate housing price prediction in suburban Boston. The model's superior accuracy highlights its potential, yet trade-offs between complexity, interpretability, and performance demand careful consideration. Continual model refinement is essential for enhancing accuracy and ensuring practical usability in real estate decision-making within this dynamic market.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dirty="0"/>
          </a:p>
        </p:txBody>
      </p:sp>
      <p:pic>
        <p:nvPicPr>
          <p:cNvPr id="13314" name="Picture 2" descr="Can your suburb help fix Australia's housing crisis? It all comes down to  density | Population | The Guardian">
            <a:extLst>
              <a:ext uri="{FF2B5EF4-FFF2-40B4-BE49-F238E27FC236}">
                <a16:creationId xmlns:a16="http://schemas.microsoft.com/office/drawing/2014/main" id="{78DF0FF3-F935-43B3-6BFD-29A7FDBC3C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8468" y="451025"/>
            <a:ext cx="2605111" cy="260511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What is a Suburb? - WorldAtlas">
            <a:extLst>
              <a:ext uri="{FF2B5EF4-FFF2-40B4-BE49-F238E27FC236}">
                <a16:creationId xmlns:a16="http://schemas.microsoft.com/office/drawing/2014/main" id="{A6781FB2-7886-1CC0-8647-6AA52820E3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4652" y="3801864"/>
            <a:ext cx="3135998"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37EA-E424-9F74-D666-D86B1F8D194C}"/>
              </a:ext>
            </a:extLst>
          </p:cNvPr>
          <p:cNvSpPr>
            <a:spLocks noGrp="1"/>
          </p:cNvSpPr>
          <p:nvPr>
            <p:ph type="title"/>
          </p:nvPr>
        </p:nvSpPr>
        <p:spPr>
          <a:xfrm>
            <a:off x="1218883" y="274637"/>
            <a:ext cx="10360501" cy="1223963"/>
          </a:xfrm>
        </p:spPr>
        <p:txBody>
          <a:bodyPr anchor="b">
            <a:normAutofit/>
          </a:bodyPr>
          <a:lstStyle/>
          <a:p>
            <a:r>
              <a:rPr lang="en-IN" b="1" dirty="0"/>
              <a:t>Future work</a:t>
            </a:r>
          </a:p>
        </p:txBody>
      </p:sp>
      <p:pic>
        <p:nvPicPr>
          <p:cNvPr id="5" name="Picture 4">
            <a:extLst>
              <a:ext uri="{FF2B5EF4-FFF2-40B4-BE49-F238E27FC236}">
                <a16:creationId xmlns:a16="http://schemas.microsoft.com/office/drawing/2014/main" id="{F2D89857-39E5-0908-93E1-EA94A9C4DEA4}"/>
              </a:ext>
            </a:extLst>
          </p:cNvPr>
          <p:cNvPicPr>
            <a:picLocks noChangeAspect="1"/>
          </p:cNvPicPr>
          <p:nvPr/>
        </p:nvPicPr>
        <p:blipFill rotWithShape="1">
          <a:blip r:embed="rId2"/>
          <a:srcRect l="12399" r="11682"/>
          <a:stretch/>
        </p:blipFill>
        <p:spPr>
          <a:xfrm>
            <a:off x="1218883" y="1706880"/>
            <a:ext cx="5078677" cy="4465320"/>
          </a:xfrm>
          <a:prstGeom prst="rect">
            <a:avLst/>
          </a:prstGeom>
          <a:noFill/>
        </p:spPr>
      </p:pic>
      <p:sp>
        <p:nvSpPr>
          <p:cNvPr id="3" name="Content Placeholder 2">
            <a:extLst>
              <a:ext uri="{FF2B5EF4-FFF2-40B4-BE49-F238E27FC236}">
                <a16:creationId xmlns:a16="http://schemas.microsoft.com/office/drawing/2014/main" id="{1B83046A-61F3-D62A-E333-917A4F7E58CC}"/>
              </a:ext>
            </a:extLst>
          </p:cNvPr>
          <p:cNvSpPr>
            <a:spLocks noGrp="1"/>
          </p:cNvSpPr>
          <p:nvPr>
            <p:ph sz="half" idx="2"/>
          </p:nvPr>
        </p:nvSpPr>
        <p:spPr>
          <a:xfrm>
            <a:off x="6500707" y="1706880"/>
            <a:ext cx="5078677" cy="4465320"/>
          </a:xfrm>
        </p:spPr>
        <p:txBody>
          <a:bodyPr>
            <a:normAutofit/>
          </a:bodyPr>
          <a:lstStyle/>
          <a:p>
            <a:r>
              <a:rPr lang="en-IN" sz="1500" b="1" i="1" u="sng" dirty="0">
                <a:effectLst/>
              </a:rPr>
              <a:t>Study of Regional Variations</a:t>
            </a:r>
            <a:r>
              <a:rPr lang="en-IN" sz="1500" dirty="0">
                <a:effectLst/>
              </a:rPr>
              <a:t>: Conduct focused studies to understand and refine models for localized predictions within diverse neighbourhoods or regions in the suburban Boston housing market.</a:t>
            </a:r>
          </a:p>
          <a:p>
            <a:r>
              <a:rPr lang="en-IN" sz="1500" b="1" i="1" u="sng" dirty="0">
                <a:effectLst/>
              </a:rPr>
              <a:t>Continuous Model Refinement</a:t>
            </a:r>
            <a:r>
              <a:rPr lang="en-IN" sz="1500" dirty="0">
                <a:effectLst/>
              </a:rPr>
              <a:t>: Ensure ongoing refinement and adaptation of models to keep pace with evolving market conditions, maintaining relevance and accuracy in a dynamic real estate landscape.</a:t>
            </a:r>
          </a:p>
          <a:p>
            <a:r>
              <a:rPr lang="en-IN" sz="1500" b="1" i="1" u="sng" dirty="0">
                <a:effectLst/>
              </a:rPr>
              <a:t>Integration of Additional Data Sources</a:t>
            </a:r>
            <a:r>
              <a:rPr lang="en-IN" sz="1500" dirty="0">
                <a:effectLst/>
              </a:rPr>
              <a:t>: Enhance models by incorporating diverse data sources such as demographic trends, environmental factors, or real-time market data to provide a more comprehensive understanding of housing market variations.</a:t>
            </a:r>
          </a:p>
          <a:p>
            <a:endParaRPr lang="en-IN" sz="1500" dirty="0"/>
          </a:p>
        </p:txBody>
      </p:sp>
    </p:spTree>
    <p:extLst>
      <p:ext uri="{BB962C8B-B14F-4D97-AF65-F5344CB8AC3E}">
        <p14:creationId xmlns:p14="http://schemas.microsoft.com/office/powerpoint/2010/main" val="184413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B88B0-FA76-C1AE-A2BE-31AA97E56BE6}"/>
              </a:ext>
            </a:extLst>
          </p:cNvPr>
          <p:cNvSpPr>
            <a:spLocks noGrp="1"/>
          </p:cNvSpPr>
          <p:nvPr>
            <p:ph type="body" sz="half" idx="2"/>
          </p:nvPr>
        </p:nvSpPr>
        <p:spPr>
          <a:xfrm>
            <a:off x="1125860" y="1412776"/>
            <a:ext cx="9721080" cy="4896544"/>
          </a:xfrm>
        </p:spPr>
        <p:txBody>
          <a:bodyPr>
            <a:normAutofit lnSpcReduction="10000"/>
          </a:bodyPr>
          <a:lstStyle/>
          <a:p>
            <a:r>
              <a:rPr lang="en-IN" sz="2900" dirty="0">
                <a:effectLst/>
                <a:latin typeface="Times New Roman" panose="02020603050405020304" pitchFamily="18" charset="0"/>
                <a:ea typeface="ADLaM Display" panose="020F0502020204030204" pitchFamily="2" charset="0"/>
                <a:cs typeface="Times New Roman" panose="02020603050405020304" pitchFamily="18" charset="0"/>
              </a:rPr>
              <a:t>This study addresses the prediction of housing prices using machine learning. With instances and continuous attributes plus one binary attribute, including the target variable denoting median home values, the project employs data preprocessing steps like imputation, feature scaling, and correlation analysis. The process involves splitting data into training and test sets using stratified shuffling, forming attribute combinations, and constructing a machine learning pipeline. Models such as Linear Regression, Decision Tree Regressor, and Random Forest Regressor are applied, utilizing cross-validation to evaluate performance. The objective is to determine the most accurate model for predicting housing prices, emphasizing the exploration of different algorithms.</a:t>
            </a:r>
          </a:p>
          <a:p>
            <a:endParaRPr lang="en-IN" dirty="0"/>
          </a:p>
        </p:txBody>
      </p:sp>
      <p:sp>
        <p:nvSpPr>
          <p:cNvPr id="5" name="TextBox 4">
            <a:extLst>
              <a:ext uri="{FF2B5EF4-FFF2-40B4-BE49-F238E27FC236}">
                <a16:creationId xmlns:a16="http://schemas.microsoft.com/office/drawing/2014/main" id="{1BA27DFD-CCF3-0FAC-58EB-A3B3D423B0EF}"/>
              </a:ext>
            </a:extLst>
          </p:cNvPr>
          <p:cNvSpPr txBox="1"/>
          <p:nvPr/>
        </p:nvSpPr>
        <p:spPr>
          <a:xfrm>
            <a:off x="1269876" y="332656"/>
            <a:ext cx="2494013" cy="646331"/>
          </a:xfrm>
          <a:prstGeom prst="rect">
            <a:avLst/>
          </a:prstGeom>
          <a:noFill/>
        </p:spPr>
        <p:txBody>
          <a:bodyPr wrap="square" rtlCol="0">
            <a:spAutoFit/>
          </a:bodyPr>
          <a:lstStyle/>
          <a:p>
            <a:r>
              <a:rPr lang="en-IN" sz="3600" b="1" dirty="0"/>
              <a:t>ABSTRACT</a:t>
            </a:r>
          </a:p>
        </p:txBody>
      </p:sp>
    </p:spTree>
    <p:extLst>
      <p:ext uri="{BB962C8B-B14F-4D97-AF65-F5344CB8AC3E}">
        <p14:creationId xmlns:p14="http://schemas.microsoft.com/office/powerpoint/2010/main" val="183292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348A-5107-FB91-B208-7FD6A88B03CC}"/>
              </a:ext>
            </a:extLst>
          </p:cNvPr>
          <p:cNvSpPr>
            <a:spLocks noGrp="1"/>
          </p:cNvSpPr>
          <p:nvPr>
            <p:ph type="title"/>
          </p:nvPr>
        </p:nvSpPr>
        <p:spPr/>
        <p:txBody>
          <a:bodyPr/>
          <a:lstStyle/>
          <a:p>
            <a:r>
              <a:rPr lang="en-IN" b="1" dirty="0"/>
              <a:t>Applications</a:t>
            </a:r>
          </a:p>
        </p:txBody>
      </p:sp>
      <p:sp>
        <p:nvSpPr>
          <p:cNvPr id="3" name="Content Placeholder 2">
            <a:extLst>
              <a:ext uri="{FF2B5EF4-FFF2-40B4-BE49-F238E27FC236}">
                <a16:creationId xmlns:a16="http://schemas.microsoft.com/office/drawing/2014/main" id="{55CA56B5-2B7A-583C-0B5E-00C19900D179}"/>
              </a:ext>
            </a:extLst>
          </p:cNvPr>
          <p:cNvSpPr>
            <a:spLocks noGrp="1"/>
          </p:cNvSpPr>
          <p:nvPr>
            <p:ph sz="half" idx="1"/>
          </p:nvPr>
        </p:nvSpPr>
        <p:spPr>
          <a:xfrm>
            <a:off x="1125860" y="1916832"/>
            <a:ext cx="5078677" cy="4465320"/>
          </a:xfrm>
        </p:spPr>
        <p:txBody>
          <a:bodyPr>
            <a:normAutofit fontScale="62500" lnSpcReduction="20000"/>
          </a:bodyPr>
          <a:lstStyle/>
          <a:p>
            <a:pPr algn="l">
              <a:buFont typeface="+mj-lt"/>
              <a:buAutoNum type="arabicPeriod"/>
            </a:pPr>
            <a:r>
              <a:rPr lang="en-US" b="1" i="0" dirty="0">
                <a:effectLst/>
                <a:latin typeface="Söhne"/>
              </a:rPr>
              <a:t>Investment Optimization</a:t>
            </a:r>
            <a:r>
              <a:rPr lang="en-US" b="0" i="0" dirty="0">
                <a:effectLst/>
                <a:latin typeface="Söhne"/>
              </a:rPr>
              <a:t>: Helps investors make informed decisions on buying, selling, or holding properties for optimal portfolio management.</a:t>
            </a:r>
          </a:p>
          <a:p>
            <a:pPr algn="l">
              <a:buFont typeface="+mj-lt"/>
              <a:buAutoNum type="arabicPeriod"/>
            </a:pPr>
            <a:r>
              <a:rPr lang="en-US" b="1" i="0" dirty="0">
                <a:effectLst/>
                <a:latin typeface="Söhne"/>
              </a:rPr>
              <a:t>Accurate Valuation</a:t>
            </a:r>
            <a:r>
              <a:rPr lang="en-US" b="0" i="0" dirty="0">
                <a:effectLst/>
                <a:latin typeface="Söhne"/>
              </a:rPr>
              <a:t>: Assists appraisers and agents in determining precise property values using various factors and historical data.</a:t>
            </a:r>
          </a:p>
          <a:p>
            <a:pPr algn="l">
              <a:buFont typeface="+mj-lt"/>
              <a:buAutoNum type="arabicPeriod"/>
            </a:pPr>
            <a:r>
              <a:rPr lang="en-US" b="1" i="0" dirty="0">
                <a:effectLst/>
                <a:latin typeface="Söhne"/>
              </a:rPr>
              <a:t>Financial Planning</a:t>
            </a:r>
            <a:r>
              <a:rPr lang="en-US" b="0" i="0" dirty="0">
                <a:effectLst/>
                <a:latin typeface="Söhne"/>
              </a:rPr>
              <a:t>: Aids buyers and sellers in understanding potential financial impacts and planning for mortgages or budgeting.</a:t>
            </a:r>
          </a:p>
          <a:p>
            <a:pPr algn="l">
              <a:buFont typeface="+mj-lt"/>
              <a:buAutoNum type="arabicPeriod"/>
            </a:pPr>
            <a:r>
              <a:rPr lang="en-US" b="1" i="0" dirty="0">
                <a:effectLst/>
                <a:latin typeface="Söhne"/>
              </a:rPr>
              <a:t>Risk Assessment for Lenders</a:t>
            </a:r>
            <a:r>
              <a:rPr lang="en-US" b="0" i="0" dirty="0">
                <a:effectLst/>
                <a:latin typeface="Söhne"/>
              </a:rPr>
              <a:t>: Enables lenders to assess loan risks better, improving decision-making for loan approvals and interest rates.</a:t>
            </a:r>
          </a:p>
          <a:p>
            <a:pPr algn="l">
              <a:buFont typeface="+mj-lt"/>
              <a:buAutoNum type="arabicPeriod"/>
            </a:pPr>
            <a:r>
              <a:rPr lang="en-US" b="1" i="0" dirty="0">
                <a:effectLst/>
                <a:latin typeface="Söhne"/>
              </a:rPr>
              <a:t>Urban Planning Insights</a:t>
            </a:r>
            <a:r>
              <a:rPr lang="en-US" b="0" i="0" dirty="0">
                <a:effectLst/>
                <a:latin typeface="Söhne"/>
              </a:rPr>
              <a:t>: Supports city planners in understanding housing market trends and demands for efficient urban development and policy-making.</a:t>
            </a:r>
          </a:p>
          <a:p>
            <a:pPr marL="0" indent="0">
              <a:buNone/>
            </a:pPr>
            <a:endParaRPr lang="en-IN" dirty="0"/>
          </a:p>
        </p:txBody>
      </p:sp>
      <p:pic>
        <p:nvPicPr>
          <p:cNvPr id="14340" name="Picture 4" descr="Top 7 Best Real Estate Companies in India 2023">
            <a:extLst>
              <a:ext uri="{FF2B5EF4-FFF2-40B4-BE49-F238E27FC236}">
                <a16:creationId xmlns:a16="http://schemas.microsoft.com/office/drawing/2014/main" id="{0C27C982-A913-B14E-2CE4-1D8504331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708" y="3459426"/>
            <a:ext cx="3671889" cy="1223963"/>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Godrej Group - Wikipedia">
            <a:extLst>
              <a:ext uri="{FF2B5EF4-FFF2-40B4-BE49-F238E27FC236}">
                <a16:creationId xmlns:a16="http://schemas.microsoft.com/office/drawing/2014/main" id="{383085AA-7FF1-58D1-4A46-107A360A14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8243" y="2458803"/>
            <a:ext cx="2398480" cy="1157267"/>
          </a:xfrm>
          <a:prstGeom prst="rect">
            <a:avLst/>
          </a:prstGeom>
          <a:noFill/>
          <a:extLst>
            <a:ext uri="{909E8E84-426E-40DD-AFC4-6F175D3DCCD1}">
              <a14:hiddenFill xmlns:a14="http://schemas.microsoft.com/office/drawing/2010/main">
                <a:solidFill>
                  <a:srgbClr val="FFFFFF"/>
                </a:solidFill>
              </a14:hiddenFill>
            </a:ext>
          </a:extLst>
        </p:spPr>
      </p:pic>
      <p:pic>
        <p:nvPicPr>
          <p:cNvPr id="14348" name="Picture 12" descr="DLF India | Leading Real Estate Developers">
            <a:extLst>
              <a:ext uri="{FF2B5EF4-FFF2-40B4-BE49-F238E27FC236}">
                <a16:creationId xmlns:a16="http://schemas.microsoft.com/office/drawing/2014/main" id="{AEFC4939-42DC-8E26-2195-9AC2C2FC84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468" y="764704"/>
            <a:ext cx="2820077" cy="1223963"/>
          </a:xfrm>
          <a:prstGeom prst="rect">
            <a:avLst/>
          </a:prstGeom>
          <a:noFill/>
          <a:extLst>
            <a:ext uri="{909E8E84-426E-40DD-AFC4-6F175D3DCCD1}">
              <a14:hiddenFill xmlns:a14="http://schemas.microsoft.com/office/drawing/2010/main">
                <a:solidFill>
                  <a:srgbClr val="FFFFFF"/>
                </a:solidFill>
              </a14:hiddenFill>
            </a:ext>
          </a:extLst>
        </p:spPr>
      </p:pic>
      <p:pic>
        <p:nvPicPr>
          <p:cNvPr id="14350" name="Picture 14" descr="Lodha - India's No.1 Real Estate Developer | World's Finest Developments">
            <a:extLst>
              <a:ext uri="{FF2B5EF4-FFF2-40B4-BE49-F238E27FC236}">
                <a16:creationId xmlns:a16="http://schemas.microsoft.com/office/drawing/2014/main" id="{34E8CAA8-03FD-6172-40EA-A39CEFAC8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2484" y="4149492"/>
            <a:ext cx="1904999" cy="142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B9DD4-32CB-4BAA-1A3C-FC16DA594E3B}"/>
              </a:ext>
            </a:extLst>
          </p:cNvPr>
          <p:cNvSpPr>
            <a:spLocks noGrp="1"/>
          </p:cNvSpPr>
          <p:nvPr>
            <p:ph type="body" sz="half" idx="2"/>
          </p:nvPr>
        </p:nvSpPr>
        <p:spPr>
          <a:xfrm>
            <a:off x="1125860" y="1268760"/>
            <a:ext cx="9649073" cy="5256584"/>
          </a:xfrm>
        </p:spPr>
        <p:txBody>
          <a:bodyPr>
            <a:normAutofit/>
          </a:bodyPr>
          <a:lstStyle/>
          <a:p>
            <a:r>
              <a:rPr lang="en-IN" sz="2400" dirty="0">
                <a:effectLst/>
                <a:ea typeface="Times New Roman" panose="02020603050405020304" pitchFamily="18" charset="0"/>
                <a:cs typeface="Arial" panose="020B0604020202020204" pitchFamily="34" charset="0"/>
              </a:rPr>
              <a:t>Utilizing a dataset containing 506 instances and 13 continuous attributes, alongside one binary attribute representing median home values ("MEDV"), this research aims to leverage machine learning models to forecast housing prices. By employing meticulous data preprocessing steps, including handling missing values and feature scaling, the study aims to optimize predictive accuracy. Through the implementation of a machine learning pipeline incorporating models like Linear Regression, Decision Tree Regressor, and Random Forest Regressor, the performance of these algorithms will be rigorously evaluated using cross-validation with Root Mean Squared Error (RMSE) as the primary metric. This research endeavours to identify the most effective model for predicting suburban Boston housing prices, offering insights into the applicability of machine learning techniques in the real estate domain.</a:t>
            </a:r>
            <a:endParaRPr lang="en-IN" sz="2400" dirty="0">
              <a:effectLst/>
              <a:ea typeface="Calibri" panose="020F0502020204030204" pitchFamily="34" charset="0"/>
              <a:cs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B52EAC1E-DB0A-F0DF-1650-A08A0D1FDD70}"/>
              </a:ext>
            </a:extLst>
          </p:cNvPr>
          <p:cNvSpPr>
            <a:spLocks noGrp="1"/>
          </p:cNvSpPr>
          <p:nvPr>
            <p:ph idx="1"/>
          </p:nvPr>
        </p:nvSpPr>
        <p:spPr>
          <a:xfrm>
            <a:off x="1413892" y="404664"/>
            <a:ext cx="3672408" cy="612552"/>
          </a:xfrm>
        </p:spPr>
        <p:txBody>
          <a:bodyPr>
            <a:noAutofit/>
          </a:bodyPr>
          <a:lstStyle/>
          <a:p>
            <a:pPr marL="0" indent="0">
              <a:buNone/>
            </a:pPr>
            <a:r>
              <a:rPr lang="en-IN" sz="3600" b="1" dirty="0"/>
              <a:t>INTRODUCTION</a:t>
            </a:r>
          </a:p>
        </p:txBody>
      </p:sp>
    </p:spTree>
    <p:extLst>
      <p:ext uri="{BB962C8B-B14F-4D97-AF65-F5344CB8AC3E}">
        <p14:creationId xmlns:p14="http://schemas.microsoft.com/office/powerpoint/2010/main" val="409350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1B09B0-C282-9853-6B82-39627FCD1F43}"/>
              </a:ext>
            </a:extLst>
          </p:cNvPr>
          <p:cNvSpPr>
            <a:spLocks noGrp="1"/>
          </p:cNvSpPr>
          <p:nvPr>
            <p:ph type="body" sz="half" idx="2"/>
          </p:nvPr>
        </p:nvSpPr>
        <p:spPr>
          <a:xfrm>
            <a:off x="1341884" y="1268760"/>
            <a:ext cx="8856984" cy="4608512"/>
          </a:xfrm>
        </p:spPr>
        <p:txBody>
          <a:bodyPr>
            <a:normAutofit/>
          </a:bodyPr>
          <a:lstStyle/>
          <a:p>
            <a:r>
              <a:rPr lang="en-US" b="1" i="1" u="sng" dirty="0"/>
              <a:t>Arthur Charpentier </a:t>
            </a:r>
            <a:r>
              <a:rPr lang="en-US" dirty="0"/>
              <a:t>Known for his research in actuarial science and machine learning applications in insurance and finance, Charpentier has published work related to predictive modelling and risk assessment, which can be relevant to housing price prediction. </a:t>
            </a:r>
          </a:p>
          <a:p>
            <a:endParaRPr lang="en-US" dirty="0"/>
          </a:p>
          <a:p>
            <a:r>
              <a:rPr lang="en-US" b="1" i="1" u="sng" dirty="0"/>
              <a:t>Steven D. Levitt  </a:t>
            </a:r>
            <a:r>
              <a:rPr lang="en-US" dirty="0"/>
              <a:t>Co-author of the book "Freakonomics," Levitt's research on applied economics and unconventional datasets might contain unconventional approaches to understanding housing markets and prices.</a:t>
            </a:r>
          </a:p>
          <a:p>
            <a:endParaRPr lang="en-US" dirty="0"/>
          </a:p>
          <a:p>
            <a:r>
              <a:rPr lang="en-US" b="1" i="1" u="sng" dirty="0"/>
              <a:t>Matthew E. Kahn  </a:t>
            </a:r>
            <a:r>
              <a:rPr lang="en-US" dirty="0"/>
              <a:t>Known for research on environmental and urban economics, Kahn's work on factors influencing housing markets, such as environmental amenities and transportation, can be relevant to housing price prediction models. </a:t>
            </a:r>
            <a:endParaRPr lang="en-IN" dirty="0"/>
          </a:p>
        </p:txBody>
      </p:sp>
      <p:sp>
        <p:nvSpPr>
          <p:cNvPr id="4" name="Content Placeholder 3">
            <a:extLst>
              <a:ext uri="{FF2B5EF4-FFF2-40B4-BE49-F238E27FC236}">
                <a16:creationId xmlns:a16="http://schemas.microsoft.com/office/drawing/2014/main" id="{6140BE0A-4519-FCB5-C978-78FE0D2E47B3}"/>
              </a:ext>
            </a:extLst>
          </p:cNvPr>
          <p:cNvSpPr>
            <a:spLocks noGrp="1"/>
          </p:cNvSpPr>
          <p:nvPr>
            <p:ph idx="1"/>
          </p:nvPr>
        </p:nvSpPr>
        <p:spPr>
          <a:xfrm>
            <a:off x="1125860" y="404664"/>
            <a:ext cx="6094413" cy="684560"/>
          </a:xfrm>
        </p:spPr>
        <p:txBody>
          <a:bodyPr/>
          <a:lstStyle/>
          <a:p>
            <a:pPr marL="0" indent="0">
              <a:buNone/>
            </a:pPr>
            <a:r>
              <a:rPr lang="en-IN" b="1" dirty="0"/>
              <a:t>Literature Review</a:t>
            </a:r>
          </a:p>
        </p:txBody>
      </p:sp>
    </p:spTree>
    <p:extLst>
      <p:ext uri="{BB962C8B-B14F-4D97-AF65-F5344CB8AC3E}">
        <p14:creationId xmlns:p14="http://schemas.microsoft.com/office/powerpoint/2010/main" val="3248645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0DA0D3-7BDC-69ED-0743-00CDB38B5EB8}"/>
              </a:ext>
            </a:extLst>
          </p:cNvPr>
          <p:cNvSpPr>
            <a:spLocks noGrp="1"/>
          </p:cNvSpPr>
          <p:nvPr>
            <p:ph type="body" sz="half" idx="2"/>
          </p:nvPr>
        </p:nvSpPr>
        <p:spPr>
          <a:xfrm>
            <a:off x="909836" y="1988840"/>
            <a:ext cx="5112567" cy="5112568"/>
          </a:xfrm>
        </p:spPr>
        <p:txBody>
          <a:bodyPr>
            <a:normAutofit/>
          </a:bodyPr>
          <a:lstStyle/>
          <a:p>
            <a:r>
              <a:rPr lang="en-IN" sz="2800" dirty="0">
                <a:effectLst/>
                <a:ea typeface="Times New Roman" panose="02020603050405020304" pitchFamily="18" charset="0"/>
                <a:cs typeface="Arial" panose="020B0604020202020204" pitchFamily="34" charset="0"/>
              </a:rPr>
              <a:t>Linear Regression establishes relationships between variables by fitting a linear equation to data. While simple and interpretable, it assumes linear relationships and might struggle to capture nuanced patterns in housing price prediction.</a:t>
            </a:r>
            <a:endParaRPr lang="en-IN" sz="2800" dirty="0">
              <a:effectLst/>
              <a:ea typeface="Calibri" panose="020F0502020204030204" pitchFamily="34" charset="0"/>
              <a:cs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3452776A-FFD3-F71E-1742-378362EC1B98}"/>
              </a:ext>
            </a:extLst>
          </p:cNvPr>
          <p:cNvSpPr>
            <a:spLocks noGrp="1"/>
          </p:cNvSpPr>
          <p:nvPr>
            <p:ph idx="1"/>
          </p:nvPr>
        </p:nvSpPr>
        <p:spPr>
          <a:xfrm>
            <a:off x="919471" y="548680"/>
            <a:ext cx="6094413" cy="648072"/>
          </a:xfrm>
        </p:spPr>
        <p:txBody>
          <a:bodyPr>
            <a:normAutofit/>
          </a:bodyPr>
          <a:lstStyle/>
          <a:p>
            <a:pPr marL="0" indent="0">
              <a:buNone/>
            </a:pPr>
            <a:r>
              <a:rPr lang="en-IN" sz="3200" b="1" dirty="0"/>
              <a:t>Linear regression </a:t>
            </a:r>
          </a:p>
        </p:txBody>
      </p:sp>
      <p:pic>
        <p:nvPicPr>
          <p:cNvPr id="2050" name="Picture 2" descr="Linear Regression Explained. A High Level Overview of Linear… | by Jason  Wong | Towards Data Science">
            <a:extLst>
              <a:ext uri="{FF2B5EF4-FFF2-40B4-BE49-F238E27FC236}">
                <a16:creationId xmlns:a16="http://schemas.microsoft.com/office/drawing/2014/main" id="{F509A405-DC9E-BA67-B3A5-D99173BC0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886" y="1196752"/>
            <a:ext cx="5406868"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97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572051-35A3-707A-A4A0-80A82F24DBE5}"/>
              </a:ext>
            </a:extLst>
          </p:cNvPr>
          <p:cNvSpPr>
            <a:spLocks noGrp="1"/>
          </p:cNvSpPr>
          <p:nvPr>
            <p:ph type="title"/>
          </p:nvPr>
        </p:nvSpPr>
        <p:spPr>
          <a:xfrm>
            <a:off x="981844" y="2067087"/>
            <a:ext cx="5340468" cy="3384376"/>
          </a:xfrm>
        </p:spPr>
        <p:txBody>
          <a:bodyPr anchor="b">
            <a:normAutofit/>
          </a:bodyPr>
          <a:lstStyle/>
          <a:p>
            <a:r>
              <a:rPr lang="en-IN" sz="2400" dirty="0">
                <a:effectLst/>
              </a:rPr>
              <a:t>The Decision Tree Regressor segments data based on attribute values to form a tree-like structure for sequential decision-making. Its interpretability is useful for capturing complex relationships in housing price prediction, but it may overfit due to complex trees memorizing noise in the data.</a:t>
            </a:r>
          </a:p>
          <a:p>
            <a:endParaRPr lang="en-IN" sz="2000" dirty="0"/>
          </a:p>
        </p:txBody>
      </p:sp>
      <p:pic>
        <p:nvPicPr>
          <p:cNvPr id="5" name="Picture 2" descr="Machine Learning Decision Tree Model Example_Melbourne House Price  Prediction | by Cui Feng | Medium">
            <a:extLst>
              <a:ext uri="{FF2B5EF4-FFF2-40B4-BE49-F238E27FC236}">
                <a16:creationId xmlns:a16="http://schemas.microsoft.com/office/drawing/2014/main" id="{01F3C86D-3AE2-8071-8619-7097CF44D5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85435" y="1384833"/>
            <a:ext cx="5078677" cy="4088334"/>
          </a:xfrm>
          <a:prstGeom prst="rect">
            <a:avLst/>
          </a:prstGeom>
          <a:solidFill>
            <a:srgbClr val="FFFFFF"/>
          </a:solidFill>
        </p:spPr>
      </p:pic>
      <p:sp>
        <p:nvSpPr>
          <p:cNvPr id="4" name="Content Placeholder 3">
            <a:extLst>
              <a:ext uri="{FF2B5EF4-FFF2-40B4-BE49-F238E27FC236}">
                <a16:creationId xmlns:a16="http://schemas.microsoft.com/office/drawing/2014/main" id="{0343ED96-2FBD-6C14-9D2B-35F8A3C6DF13}"/>
              </a:ext>
            </a:extLst>
          </p:cNvPr>
          <p:cNvSpPr>
            <a:spLocks noGrp="1"/>
          </p:cNvSpPr>
          <p:nvPr>
            <p:ph sz="half" idx="2"/>
          </p:nvPr>
        </p:nvSpPr>
        <p:spPr>
          <a:xfrm>
            <a:off x="632860" y="764704"/>
            <a:ext cx="5472607" cy="836153"/>
          </a:xfrm>
        </p:spPr>
        <p:txBody>
          <a:bodyPr>
            <a:normAutofit/>
          </a:bodyPr>
          <a:lstStyle/>
          <a:p>
            <a:pPr marL="0" indent="0" algn="ctr">
              <a:buNone/>
            </a:pPr>
            <a:r>
              <a:rPr lang="en-IN" sz="3200" b="1" dirty="0"/>
              <a:t>Decision Tree Regressor</a:t>
            </a:r>
          </a:p>
        </p:txBody>
      </p:sp>
    </p:spTree>
    <p:extLst>
      <p:ext uri="{BB962C8B-B14F-4D97-AF65-F5344CB8AC3E}">
        <p14:creationId xmlns:p14="http://schemas.microsoft.com/office/powerpoint/2010/main" val="344272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C225-BFCD-78C2-42C4-B4CAB78DE748}"/>
              </a:ext>
            </a:extLst>
          </p:cNvPr>
          <p:cNvSpPr>
            <a:spLocks noGrp="1"/>
          </p:cNvSpPr>
          <p:nvPr>
            <p:ph type="title"/>
          </p:nvPr>
        </p:nvSpPr>
        <p:spPr/>
        <p:txBody>
          <a:bodyPr/>
          <a:lstStyle/>
          <a:p>
            <a:r>
              <a:rPr lang="en-IN" b="1" dirty="0"/>
              <a:t>Random Forest Regressor</a:t>
            </a:r>
          </a:p>
        </p:txBody>
      </p:sp>
      <p:sp>
        <p:nvSpPr>
          <p:cNvPr id="4" name="Content Placeholder 3">
            <a:extLst>
              <a:ext uri="{FF2B5EF4-FFF2-40B4-BE49-F238E27FC236}">
                <a16:creationId xmlns:a16="http://schemas.microsoft.com/office/drawing/2014/main" id="{C21982DD-30E8-B91D-0EC9-12AB147B24E1}"/>
              </a:ext>
            </a:extLst>
          </p:cNvPr>
          <p:cNvSpPr>
            <a:spLocks noGrp="1"/>
          </p:cNvSpPr>
          <p:nvPr>
            <p:ph sz="half" idx="2"/>
          </p:nvPr>
        </p:nvSpPr>
        <p:spPr>
          <a:xfrm>
            <a:off x="909836" y="1844824"/>
            <a:ext cx="5078677" cy="4465320"/>
          </a:xfrm>
        </p:spPr>
        <p:txBody>
          <a:bodyPr/>
          <a:lstStyle/>
          <a:p>
            <a:pPr marL="0" indent="0" algn="ctr">
              <a:buNone/>
            </a:pPr>
            <a:r>
              <a:rPr lang="en-IN" dirty="0">
                <a:effectLst/>
                <a:latin typeface="+mj-lt"/>
                <a:ea typeface="Calibri" panose="020F0502020204030204" pitchFamily="34" charset="0"/>
                <a:cs typeface="Arial" panose="020B0604020202020204" pitchFamily="34" charset="0"/>
              </a:rPr>
              <a:t> </a:t>
            </a:r>
            <a:r>
              <a:rPr lang="en-IN" dirty="0">
                <a:effectLst/>
                <a:latin typeface="+mj-lt"/>
                <a:ea typeface="Times New Roman" panose="02020603050405020304" pitchFamily="18" charset="0"/>
                <a:cs typeface="Arial" panose="020B0604020202020204" pitchFamily="34" charset="0"/>
              </a:rPr>
              <a:t>The Random Forest Regressor combines multiple decision trees to refine predictions. Handling non-linear relationships and high-dimensional data, it offers robust predictions by aggregating outputs, reducing overfitting, and enhancing accuracy in housing price predictions.</a:t>
            </a:r>
            <a:endParaRPr lang="en-IN" dirty="0">
              <a:effectLst/>
              <a:latin typeface="+mj-lt"/>
              <a:ea typeface="Calibri" panose="020F0502020204030204" pitchFamily="34" charset="0"/>
              <a:cs typeface="Arial" panose="020B0604020202020204" pitchFamily="34" charset="0"/>
            </a:endParaRPr>
          </a:p>
          <a:p>
            <a:pPr marL="0" indent="0">
              <a:buNone/>
            </a:pPr>
            <a:endParaRPr lang="en-IN" dirty="0"/>
          </a:p>
        </p:txBody>
      </p:sp>
      <p:pic>
        <p:nvPicPr>
          <p:cNvPr id="4098" name="Picture 2" descr="Random Forest Regression. Random Forest Regression is a… | by Chaya | Level  Up Coding">
            <a:extLst>
              <a:ext uri="{FF2B5EF4-FFF2-40B4-BE49-F238E27FC236}">
                <a16:creationId xmlns:a16="http://schemas.microsoft.com/office/drawing/2014/main" id="{64C4B4B2-6E6F-FE48-52FB-A83C2931D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769" y="1740371"/>
            <a:ext cx="5321965" cy="3377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71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6719-B87D-41CA-C940-095632E1BD05}"/>
              </a:ext>
            </a:extLst>
          </p:cNvPr>
          <p:cNvSpPr>
            <a:spLocks noGrp="1"/>
          </p:cNvSpPr>
          <p:nvPr>
            <p:ph type="title"/>
          </p:nvPr>
        </p:nvSpPr>
        <p:spPr>
          <a:xfrm>
            <a:off x="981844" y="116632"/>
            <a:ext cx="10360501" cy="1223963"/>
          </a:xfrm>
        </p:spPr>
        <p:txBody>
          <a:bodyPr>
            <a:normAutofit/>
          </a:bodyPr>
          <a:lstStyle/>
          <a:p>
            <a:r>
              <a:rPr lang="en-IN" sz="4000" b="1" dirty="0"/>
              <a:t>RMSE(root mean squared error)</a:t>
            </a:r>
          </a:p>
        </p:txBody>
      </p:sp>
      <p:sp>
        <p:nvSpPr>
          <p:cNvPr id="3" name="Content Placeholder 2">
            <a:extLst>
              <a:ext uri="{FF2B5EF4-FFF2-40B4-BE49-F238E27FC236}">
                <a16:creationId xmlns:a16="http://schemas.microsoft.com/office/drawing/2014/main" id="{F2DAA110-2FF9-05B8-F0D6-4C2211EF4D4C}"/>
              </a:ext>
            </a:extLst>
          </p:cNvPr>
          <p:cNvSpPr>
            <a:spLocks noGrp="1"/>
          </p:cNvSpPr>
          <p:nvPr>
            <p:ph sz="half" idx="1"/>
          </p:nvPr>
        </p:nvSpPr>
        <p:spPr>
          <a:xfrm>
            <a:off x="1341884" y="1772816"/>
            <a:ext cx="10145935" cy="2520280"/>
          </a:xfrm>
        </p:spPr>
        <p:txBody>
          <a:bodyPr/>
          <a:lstStyle/>
          <a:p>
            <a:pPr marL="0" indent="0">
              <a:buNone/>
            </a:pPr>
            <a:r>
              <a:rPr lang="en-IN" sz="2400" dirty="0">
                <a:effectLst/>
                <a:latin typeface="Times New Roman" panose="02020603050405020304" pitchFamily="18" charset="0"/>
                <a:ea typeface="Times New Roman" panose="02020603050405020304" pitchFamily="18" charset="0"/>
                <a:cs typeface="Arial" panose="020B0604020202020204" pitchFamily="34" charset="0"/>
              </a:rPr>
              <a:t>In comparing regression models, the Root Mean Squared Error (RMSE) revealed that the Random Forest Regressor exhibited the lowest error, indicating its superior predictive accuracy for housing price prediction in suburban Boston. This lower RMSE led to the selection of the Random Forest model over others, emphasizing its efficiency in capturing complex relationships and diverse attributes, thus making it the preferred choice for this task.</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5124" name="Picture 4" descr="Root Mean Square Error (RMSE): What You Need To Know - Arize AI">
            <a:extLst>
              <a:ext uri="{FF2B5EF4-FFF2-40B4-BE49-F238E27FC236}">
                <a16:creationId xmlns:a16="http://schemas.microsoft.com/office/drawing/2014/main" id="{F7345838-95C2-465C-2AB5-D4366DC25B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7948" y="4149080"/>
            <a:ext cx="3800499" cy="232683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1468FCA-AFC2-2326-A085-2ECED790F786}"/>
              </a:ext>
            </a:extLst>
          </p:cNvPr>
          <p:cNvCxnSpPr/>
          <p:nvPr/>
        </p:nvCxnSpPr>
        <p:spPr>
          <a:xfrm>
            <a:off x="6022404" y="5402906"/>
            <a:ext cx="115212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5126" name="Picture 6" descr="Root-Mean-Square Error in R Programming - GeeksforGeeks">
            <a:extLst>
              <a:ext uri="{FF2B5EF4-FFF2-40B4-BE49-F238E27FC236}">
                <a16:creationId xmlns:a16="http://schemas.microsoft.com/office/drawing/2014/main" id="{C7951D5C-4A2B-9392-7401-620CCB599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3608" y="4783781"/>
            <a:ext cx="37052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4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9690-6E39-3EAF-A0B4-7514AF574541}"/>
              </a:ext>
            </a:extLst>
          </p:cNvPr>
          <p:cNvSpPr>
            <a:spLocks noGrp="1"/>
          </p:cNvSpPr>
          <p:nvPr>
            <p:ph type="title"/>
          </p:nvPr>
        </p:nvSpPr>
        <p:spPr>
          <a:xfrm>
            <a:off x="1117309" y="188640"/>
            <a:ext cx="10360501" cy="1223963"/>
          </a:xfrm>
        </p:spPr>
        <p:txBody>
          <a:bodyPr>
            <a:normAutofit/>
          </a:bodyPr>
          <a:lstStyle/>
          <a:p>
            <a:r>
              <a:rPr lang="en-IN" b="1" dirty="0"/>
              <a:t>Methodology</a:t>
            </a:r>
          </a:p>
        </p:txBody>
      </p:sp>
      <p:sp>
        <p:nvSpPr>
          <p:cNvPr id="3" name="Content Placeholder 2">
            <a:extLst>
              <a:ext uri="{FF2B5EF4-FFF2-40B4-BE49-F238E27FC236}">
                <a16:creationId xmlns:a16="http://schemas.microsoft.com/office/drawing/2014/main" id="{D0F1D0CE-5B9B-CA75-70D8-7F8D1FC5341A}"/>
              </a:ext>
            </a:extLst>
          </p:cNvPr>
          <p:cNvSpPr>
            <a:spLocks noGrp="1"/>
          </p:cNvSpPr>
          <p:nvPr>
            <p:ph sz="half" idx="1"/>
          </p:nvPr>
        </p:nvSpPr>
        <p:spPr/>
        <p:txBody>
          <a:bodyPr/>
          <a:lstStyle/>
          <a:p>
            <a:r>
              <a:rPr lang="en-IN" dirty="0"/>
              <a:t>Data collection and preprocessing</a:t>
            </a:r>
          </a:p>
          <a:p>
            <a:r>
              <a:rPr lang="en-IN" dirty="0"/>
              <a:t>Feature engineering</a:t>
            </a:r>
          </a:p>
          <a:p>
            <a:r>
              <a:rPr lang="en-IN" dirty="0"/>
              <a:t>Looking for correlations </a:t>
            </a:r>
          </a:p>
          <a:p>
            <a:r>
              <a:rPr lang="en-IN" dirty="0"/>
              <a:t>Missing Attributes</a:t>
            </a:r>
          </a:p>
          <a:p>
            <a:r>
              <a:rPr lang="en-IN" dirty="0"/>
              <a:t>Feature Scaling</a:t>
            </a:r>
          </a:p>
          <a:p>
            <a:r>
              <a:rPr lang="en-IN" dirty="0"/>
              <a:t>Selecting a desired model</a:t>
            </a:r>
          </a:p>
          <a:p>
            <a:r>
              <a:rPr lang="en-IN" dirty="0"/>
              <a:t>Testing the model</a:t>
            </a:r>
          </a:p>
        </p:txBody>
      </p:sp>
      <p:pic>
        <p:nvPicPr>
          <p:cNvPr id="6" name="Picture 5">
            <a:extLst>
              <a:ext uri="{FF2B5EF4-FFF2-40B4-BE49-F238E27FC236}">
                <a16:creationId xmlns:a16="http://schemas.microsoft.com/office/drawing/2014/main" id="{E052EEB7-A50A-F7EC-D0CA-258BDB156734}"/>
              </a:ext>
            </a:extLst>
          </p:cNvPr>
          <p:cNvPicPr>
            <a:picLocks noChangeAspect="1"/>
          </p:cNvPicPr>
          <p:nvPr/>
        </p:nvPicPr>
        <p:blipFill>
          <a:blip r:embed="rId2"/>
          <a:stretch>
            <a:fillRect/>
          </a:stretch>
        </p:blipFill>
        <p:spPr>
          <a:xfrm>
            <a:off x="6968834" y="1268760"/>
            <a:ext cx="4078596" cy="4450451"/>
          </a:xfrm>
          <a:prstGeom prst="rect">
            <a:avLst/>
          </a:prstGeom>
        </p:spPr>
      </p:pic>
    </p:spTree>
    <p:extLst>
      <p:ext uri="{BB962C8B-B14F-4D97-AF65-F5344CB8AC3E}">
        <p14:creationId xmlns:p14="http://schemas.microsoft.com/office/powerpoint/2010/main" val="93656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171</TotalTime>
  <Words>1529</Words>
  <Application>Microsoft Office PowerPoint</Application>
  <PresentationFormat>Custom</PresentationFormat>
  <Paragraphs>58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Söhne</vt:lpstr>
      <vt:lpstr>Times New Roman</vt:lpstr>
      <vt:lpstr>Tech 16x9</vt:lpstr>
      <vt:lpstr>HOUSE PRICE PREDICTION</vt:lpstr>
      <vt:lpstr>PowerPoint Presentation</vt:lpstr>
      <vt:lpstr>PowerPoint Presentation</vt:lpstr>
      <vt:lpstr>PowerPoint Presentation</vt:lpstr>
      <vt:lpstr>PowerPoint Presentation</vt:lpstr>
      <vt:lpstr>The Decision Tree Regressor segments data based on attribute values to form a tree-like structure for sequential decision-making. Its interpretability is useful for capturing complex relationships in housing price prediction, but it may overfit due to complex trees memorizing noise in the data. </vt:lpstr>
      <vt:lpstr>Random Forest Regressor</vt:lpstr>
      <vt:lpstr>RMSE(root mean squared error)</vt:lpstr>
      <vt:lpstr>Methodology</vt:lpstr>
      <vt:lpstr>1.Data collection and preprocessing</vt:lpstr>
      <vt:lpstr>Dataset</vt:lpstr>
      <vt:lpstr>2.Feature Engineering</vt:lpstr>
      <vt:lpstr>3.Looking for correlations</vt:lpstr>
      <vt:lpstr>4.Missing Attributes</vt:lpstr>
      <vt:lpstr>5.Feature Scaling</vt:lpstr>
      <vt:lpstr>6.Selecting a desired model</vt:lpstr>
      <vt:lpstr>7. Testing a model</vt:lpstr>
      <vt:lpstr>Conclusion </vt:lpstr>
      <vt:lpstr>Future work</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coolhaina666@gmail.com</dc:creator>
  <cp:lastModifiedBy>Siddhant Saini</cp:lastModifiedBy>
  <cp:revision>5</cp:revision>
  <dcterms:created xsi:type="dcterms:W3CDTF">2023-11-19T21:21:04Z</dcterms:created>
  <dcterms:modified xsi:type="dcterms:W3CDTF">2023-12-22T15:23:41Z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