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7" r:id="rId1"/>
  </p:sldMasterIdLst>
  <p:notesMasterIdLst>
    <p:notesMasterId r:id="rId23"/>
  </p:notesMasterIdLst>
  <p:sldIdLst>
    <p:sldId id="275" r:id="rId2"/>
    <p:sldId id="319" r:id="rId3"/>
    <p:sldId id="322" r:id="rId4"/>
    <p:sldId id="337" r:id="rId5"/>
    <p:sldId id="323" r:id="rId6"/>
    <p:sldId id="338" r:id="rId7"/>
    <p:sldId id="320" r:id="rId8"/>
    <p:sldId id="339" r:id="rId9"/>
    <p:sldId id="321" r:id="rId10"/>
    <p:sldId id="340" r:id="rId11"/>
    <p:sldId id="330" r:id="rId12"/>
    <p:sldId id="331" r:id="rId13"/>
    <p:sldId id="332" r:id="rId14"/>
    <p:sldId id="343" r:id="rId15"/>
    <p:sldId id="344" r:id="rId16"/>
    <p:sldId id="334" r:id="rId17"/>
    <p:sldId id="342" r:id="rId18"/>
    <p:sldId id="335" r:id="rId19"/>
    <p:sldId id="336" r:id="rId20"/>
    <p:sldId id="341" r:id="rId21"/>
    <p:sldId id="329" r:id="rId2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it Viit" initials="VV" lastIdx="2" clrIdx="0">
    <p:extLst>
      <p:ext uri="{19B8F6BF-5375-455C-9EA6-DF929625EA0E}">
        <p15:presenceInfo xmlns:p15="http://schemas.microsoft.com/office/powerpoint/2012/main" userId="Viit Vii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C630"/>
    <a:srgbClr val="FF6600"/>
    <a:srgbClr val="0996FF"/>
    <a:srgbClr val="008FFA"/>
    <a:srgbClr val="43AEFF"/>
    <a:srgbClr val="25A2FF"/>
    <a:srgbClr val="189CDE"/>
    <a:srgbClr val="0192FF"/>
    <a:srgbClr val="0594FF"/>
    <a:srgbClr val="008A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9981B592-AEF7-4F19-89CE-62E2656F1C5E}" type="datetimeFigureOut">
              <a:rPr lang="en-IN" smtClean="0"/>
              <a:t>26-12-2022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D5559C-9A1D-465C-BD22-C64000BBBB10}" type="slidenum">
              <a:rPr lang="en-IN" smtClean="0"/>
              <a:t>‹#›</a:t>
            </a:fld>
            <a:endParaRPr lang="en-IN"/>
          </a:p>
        </p:txBody>
      </p:sp>
    </p:spTree>
    <p:extLst>
      <p:ext uri="{BB962C8B-B14F-4D97-AF65-F5344CB8AC3E}">
        <p14:creationId xmlns:p14="http://schemas.microsoft.com/office/powerpoint/2010/main" val="3119784859"/>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BD5559C-9A1D-465C-BD22-C64000BBBB10}" type="slidenum">
              <a:rPr kumimoji="0" lang="en-IN"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IN"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8720408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BD5559C-9A1D-465C-BD22-C64000BBBB10}" type="slidenum">
              <a:rPr kumimoji="0" lang="en-IN"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IN"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572611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BD5559C-9A1D-465C-BD22-C64000BBBB10}" type="slidenum">
              <a:rPr kumimoji="0" lang="en-IN"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en-IN"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674394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BD5559C-9A1D-465C-BD22-C64000BBBB10}" type="slidenum">
              <a:rPr kumimoji="0" lang="en-IN"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IN"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09390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BD5559C-9A1D-465C-BD22-C64000BBBB10}" type="slidenum">
              <a:rPr kumimoji="0" lang="en-IN"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IN"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58630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BD5559C-9A1D-465C-BD22-C64000BBBB10}" type="slidenum">
              <a:rPr kumimoji="0" lang="en-IN"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IN"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365217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BD5559C-9A1D-465C-BD22-C64000BBBB10}" type="slidenum">
              <a:rPr kumimoji="0" lang="en-IN"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IN"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8455537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BD5559C-9A1D-465C-BD22-C64000BBBB10}" type="slidenum">
              <a:rPr kumimoji="0" lang="en-IN"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IN"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3182782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BD5559C-9A1D-465C-BD22-C64000BBBB10}" type="slidenum">
              <a:rPr kumimoji="0" lang="en-IN"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IN"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463047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BD5559C-9A1D-465C-BD22-C64000BBBB10}" type="slidenum">
              <a:rPr kumimoji="0" lang="en-IN"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IN"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379807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BD5559C-9A1D-465C-BD22-C64000BBBB10}" type="slidenum">
              <a:rPr kumimoji="0" lang="en-IN"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IN"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617594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BD5559C-9A1D-465C-BD22-C64000BBBB10}" type="slidenum">
              <a:rPr kumimoji="0" lang="en-IN"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IN"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809175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426944" y="4774267"/>
            <a:ext cx="2057400" cy="273844"/>
          </a:xfrm>
        </p:spPr>
        <p:txBody>
          <a:bodyPr/>
          <a:lstStyle/>
          <a:p>
            <a:endParaRPr lang="en-IN" dirty="0"/>
          </a:p>
        </p:txBody>
      </p:sp>
      <p:sp>
        <p:nvSpPr>
          <p:cNvPr id="5" name="Footer Placeholder 4"/>
          <p:cNvSpPr>
            <a:spLocks noGrp="1"/>
          </p:cNvSpPr>
          <p:nvPr>
            <p:ph type="ftr" sz="quarter" idx="11"/>
          </p:nvPr>
        </p:nvSpPr>
        <p:spPr/>
        <p:txBody>
          <a:bodyPr/>
          <a:lstStyle/>
          <a:p>
            <a:r>
              <a:rPr lang="en-IN" dirty="0"/>
              <a:t>Department of Mechanical Engineering, VIIT,Pune-48</a:t>
            </a:r>
          </a:p>
        </p:txBody>
      </p:sp>
      <p:sp>
        <p:nvSpPr>
          <p:cNvPr id="6" name="Slide Number Placeholder 5"/>
          <p:cNvSpPr>
            <a:spLocks noGrp="1"/>
          </p:cNvSpPr>
          <p:nvPr>
            <p:ph type="sldNum" sz="quarter" idx="12"/>
          </p:nvPr>
        </p:nvSpPr>
        <p:spPr/>
        <p:txBody>
          <a:bodyPr/>
          <a:lstStyle/>
          <a:p>
            <a:fld id="{3FCAF691-C30B-4477-A4FB-AFF7F164B000}" type="slidenum">
              <a:rPr lang="en-IN" smtClean="0"/>
              <a:t>‹#›</a:t>
            </a:fld>
            <a:endParaRPr lang="en-IN"/>
          </a:p>
        </p:txBody>
      </p:sp>
    </p:spTree>
    <p:extLst>
      <p:ext uri="{BB962C8B-B14F-4D97-AF65-F5344CB8AC3E}">
        <p14:creationId xmlns:p14="http://schemas.microsoft.com/office/powerpoint/2010/main" val="183985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r>
              <a:rPr lang="en-IN"/>
              <a:t>Department of Mechanical Engineering, VIIT,Pune-48</a:t>
            </a:r>
          </a:p>
        </p:txBody>
      </p:sp>
      <p:sp>
        <p:nvSpPr>
          <p:cNvPr id="6" name="Slide Number Placeholder 5"/>
          <p:cNvSpPr>
            <a:spLocks noGrp="1"/>
          </p:cNvSpPr>
          <p:nvPr>
            <p:ph type="sldNum" sz="quarter" idx="12"/>
          </p:nvPr>
        </p:nvSpPr>
        <p:spPr/>
        <p:txBody>
          <a:bodyPr/>
          <a:lstStyle/>
          <a:p>
            <a:fld id="{3FCAF691-C30B-4477-A4FB-AFF7F164B000}" type="slidenum">
              <a:rPr lang="en-IN" smtClean="0"/>
              <a:t>‹#›</a:t>
            </a:fld>
            <a:endParaRPr lang="en-IN"/>
          </a:p>
        </p:txBody>
      </p:sp>
    </p:spTree>
    <p:extLst>
      <p:ext uri="{BB962C8B-B14F-4D97-AF65-F5344CB8AC3E}">
        <p14:creationId xmlns:p14="http://schemas.microsoft.com/office/powerpoint/2010/main" val="2258044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r>
              <a:rPr lang="en-IN"/>
              <a:t>Department of Mechanical Engineering, VIIT,Pune-48</a:t>
            </a:r>
          </a:p>
        </p:txBody>
      </p:sp>
      <p:sp>
        <p:nvSpPr>
          <p:cNvPr id="6" name="Slide Number Placeholder 5"/>
          <p:cNvSpPr>
            <a:spLocks noGrp="1"/>
          </p:cNvSpPr>
          <p:nvPr>
            <p:ph type="sldNum" sz="quarter" idx="12"/>
          </p:nvPr>
        </p:nvSpPr>
        <p:spPr/>
        <p:txBody>
          <a:bodyPr/>
          <a:lstStyle/>
          <a:p>
            <a:fld id="{3FCAF691-C30B-4477-A4FB-AFF7F164B000}" type="slidenum">
              <a:rPr lang="en-IN" smtClean="0"/>
              <a:t>‹#›</a:t>
            </a:fld>
            <a:endParaRPr lang="en-IN"/>
          </a:p>
        </p:txBody>
      </p:sp>
    </p:spTree>
    <p:extLst>
      <p:ext uri="{BB962C8B-B14F-4D97-AF65-F5344CB8AC3E}">
        <p14:creationId xmlns:p14="http://schemas.microsoft.com/office/powerpoint/2010/main" val="1088881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r>
              <a:rPr lang="en-IN" dirty="0"/>
              <a:t>Department of Mechanical Engineering, VIIT,Pune-48</a:t>
            </a:r>
          </a:p>
        </p:txBody>
      </p:sp>
      <p:sp>
        <p:nvSpPr>
          <p:cNvPr id="6" name="Slide Number Placeholder 5"/>
          <p:cNvSpPr>
            <a:spLocks noGrp="1"/>
          </p:cNvSpPr>
          <p:nvPr>
            <p:ph type="sldNum" sz="quarter" idx="12"/>
          </p:nvPr>
        </p:nvSpPr>
        <p:spPr/>
        <p:txBody>
          <a:bodyPr/>
          <a:lstStyle/>
          <a:p>
            <a:fld id="{3FCAF691-C30B-4477-A4FB-AFF7F164B000}" type="slidenum">
              <a:rPr lang="en-IN" smtClean="0"/>
              <a:t>‹#›</a:t>
            </a:fld>
            <a:endParaRPr lang="en-IN"/>
          </a:p>
        </p:txBody>
      </p:sp>
    </p:spTree>
    <p:extLst>
      <p:ext uri="{BB962C8B-B14F-4D97-AF65-F5344CB8AC3E}">
        <p14:creationId xmlns:p14="http://schemas.microsoft.com/office/powerpoint/2010/main" val="3759914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r>
              <a:rPr lang="en-IN"/>
              <a:t>Department of Mechanical Engineering, VIIT,Pune-48</a:t>
            </a:r>
          </a:p>
        </p:txBody>
      </p:sp>
      <p:sp>
        <p:nvSpPr>
          <p:cNvPr id="6" name="Slide Number Placeholder 5"/>
          <p:cNvSpPr>
            <a:spLocks noGrp="1"/>
          </p:cNvSpPr>
          <p:nvPr>
            <p:ph type="sldNum" sz="quarter" idx="12"/>
          </p:nvPr>
        </p:nvSpPr>
        <p:spPr/>
        <p:txBody>
          <a:bodyPr/>
          <a:lstStyle/>
          <a:p>
            <a:fld id="{3FCAF691-C30B-4477-A4FB-AFF7F164B000}" type="slidenum">
              <a:rPr lang="en-IN" smtClean="0"/>
              <a:t>‹#›</a:t>
            </a:fld>
            <a:endParaRPr lang="en-IN"/>
          </a:p>
        </p:txBody>
      </p:sp>
    </p:spTree>
    <p:extLst>
      <p:ext uri="{BB962C8B-B14F-4D97-AF65-F5344CB8AC3E}">
        <p14:creationId xmlns:p14="http://schemas.microsoft.com/office/powerpoint/2010/main" val="414783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r>
              <a:rPr lang="en-IN"/>
              <a:t>Department of Mechanical Engineering, VIIT,Pune-48</a:t>
            </a:r>
          </a:p>
        </p:txBody>
      </p:sp>
      <p:sp>
        <p:nvSpPr>
          <p:cNvPr id="7" name="Slide Number Placeholder 6"/>
          <p:cNvSpPr>
            <a:spLocks noGrp="1"/>
          </p:cNvSpPr>
          <p:nvPr>
            <p:ph type="sldNum" sz="quarter" idx="12"/>
          </p:nvPr>
        </p:nvSpPr>
        <p:spPr/>
        <p:txBody>
          <a:bodyPr/>
          <a:lstStyle/>
          <a:p>
            <a:fld id="{3FCAF691-C30B-4477-A4FB-AFF7F164B000}" type="slidenum">
              <a:rPr lang="en-IN" smtClean="0"/>
              <a:t>‹#›</a:t>
            </a:fld>
            <a:endParaRPr lang="en-IN"/>
          </a:p>
        </p:txBody>
      </p:sp>
    </p:spTree>
    <p:extLst>
      <p:ext uri="{BB962C8B-B14F-4D97-AF65-F5344CB8AC3E}">
        <p14:creationId xmlns:p14="http://schemas.microsoft.com/office/powerpoint/2010/main" val="2261582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r>
              <a:rPr lang="en-IN"/>
              <a:t>Department of Mechanical Engineering, VIIT,Pune-48</a:t>
            </a:r>
          </a:p>
        </p:txBody>
      </p:sp>
      <p:sp>
        <p:nvSpPr>
          <p:cNvPr id="9" name="Slide Number Placeholder 8"/>
          <p:cNvSpPr>
            <a:spLocks noGrp="1"/>
          </p:cNvSpPr>
          <p:nvPr>
            <p:ph type="sldNum" sz="quarter" idx="12"/>
          </p:nvPr>
        </p:nvSpPr>
        <p:spPr/>
        <p:txBody>
          <a:bodyPr/>
          <a:lstStyle/>
          <a:p>
            <a:fld id="{3FCAF691-C30B-4477-A4FB-AFF7F164B000}" type="slidenum">
              <a:rPr lang="en-IN" smtClean="0"/>
              <a:t>‹#›</a:t>
            </a:fld>
            <a:endParaRPr lang="en-IN"/>
          </a:p>
        </p:txBody>
      </p:sp>
    </p:spTree>
    <p:extLst>
      <p:ext uri="{BB962C8B-B14F-4D97-AF65-F5344CB8AC3E}">
        <p14:creationId xmlns:p14="http://schemas.microsoft.com/office/powerpoint/2010/main" val="1050377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r>
              <a:rPr lang="en-IN"/>
              <a:t>Department of Mechanical Engineering, VIIT,Pune-48</a:t>
            </a:r>
          </a:p>
        </p:txBody>
      </p:sp>
      <p:sp>
        <p:nvSpPr>
          <p:cNvPr id="5" name="Slide Number Placeholder 4"/>
          <p:cNvSpPr>
            <a:spLocks noGrp="1"/>
          </p:cNvSpPr>
          <p:nvPr>
            <p:ph type="sldNum" sz="quarter" idx="12"/>
          </p:nvPr>
        </p:nvSpPr>
        <p:spPr/>
        <p:txBody>
          <a:bodyPr/>
          <a:lstStyle/>
          <a:p>
            <a:fld id="{3FCAF691-C30B-4477-A4FB-AFF7F164B000}" type="slidenum">
              <a:rPr lang="en-IN" smtClean="0"/>
              <a:t>‹#›</a:t>
            </a:fld>
            <a:endParaRPr lang="en-IN"/>
          </a:p>
        </p:txBody>
      </p:sp>
    </p:spTree>
    <p:extLst>
      <p:ext uri="{BB962C8B-B14F-4D97-AF65-F5344CB8AC3E}">
        <p14:creationId xmlns:p14="http://schemas.microsoft.com/office/powerpoint/2010/main" val="930023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r>
              <a:rPr lang="en-IN"/>
              <a:t>Department of Mechanical Engineering, VIIT,Pune-48</a:t>
            </a:r>
          </a:p>
        </p:txBody>
      </p:sp>
      <p:sp>
        <p:nvSpPr>
          <p:cNvPr id="4" name="Slide Number Placeholder 3"/>
          <p:cNvSpPr>
            <a:spLocks noGrp="1"/>
          </p:cNvSpPr>
          <p:nvPr>
            <p:ph type="sldNum" sz="quarter" idx="12"/>
          </p:nvPr>
        </p:nvSpPr>
        <p:spPr/>
        <p:txBody>
          <a:bodyPr/>
          <a:lstStyle/>
          <a:p>
            <a:fld id="{3FCAF691-C30B-4477-A4FB-AFF7F164B000}" type="slidenum">
              <a:rPr lang="en-IN" smtClean="0"/>
              <a:t>‹#›</a:t>
            </a:fld>
            <a:endParaRPr lang="en-IN"/>
          </a:p>
        </p:txBody>
      </p:sp>
    </p:spTree>
    <p:extLst>
      <p:ext uri="{BB962C8B-B14F-4D97-AF65-F5344CB8AC3E}">
        <p14:creationId xmlns:p14="http://schemas.microsoft.com/office/powerpoint/2010/main" val="695106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r>
              <a:rPr lang="en-IN"/>
              <a:t>Department of Mechanical Engineering, VIIT,Pune-48</a:t>
            </a:r>
          </a:p>
        </p:txBody>
      </p:sp>
      <p:sp>
        <p:nvSpPr>
          <p:cNvPr id="7" name="Slide Number Placeholder 6"/>
          <p:cNvSpPr>
            <a:spLocks noGrp="1"/>
          </p:cNvSpPr>
          <p:nvPr>
            <p:ph type="sldNum" sz="quarter" idx="12"/>
          </p:nvPr>
        </p:nvSpPr>
        <p:spPr/>
        <p:txBody>
          <a:bodyPr/>
          <a:lstStyle/>
          <a:p>
            <a:fld id="{3FCAF691-C30B-4477-A4FB-AFF7F164B000}" type="slidenum">
              <a:rPr lang="en-IN" smtClean="0"/>
              <a:t>‹#›</a:t>
            </a:fld>
            <a:endParaRPr lang="en-IN"/>
          </a:p>
        </p:txBody>
      </p:sp>
    </p:spTree>
    <p:extLst>
      <p:ext uri="{BB962C8B-B14F-4D97-AF65-F5344CB8AC3E}">
        <p14:creationId xmlns:p14="http://schemas.microsoft.com/office/powerpoint/2010/main" val="4220172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r>
              <a:rPr lang="en-IN"/>
              <a:t>Department of Mechanical Engineering, VIIT,Pune-48</a:t>
            </a:r>
          </a:p>
        </p:txBody>
      </p:sp>
      <p:sp>
        <p:nvSpPr>
          <p:cNvPr id="7" name="Slide Number Placeholder 6"/>
          <p:cNvSpPr>
            <a:spLocks noGrp="1"/>
          </p:cNvSpPr>
          <p:nvPr>
            <p:ph type="sldNum" sz="quarter" idx="12"/>
          </p:nvPr>
        </p:nvSpPr>
        <p:spPr/>
        <p:txBody>
          <a:bodyPr/>
          <a:lstStyle/>
          <a:p>
            <a:fld id="{3FCAF691-C30B-4477-A4FB-AFF7F164B000}" type="slidenum">
              <a:rPr lang="en-IN" smtClean="0"/>
              <a:t>‹#›</a:t>
            </a:fld>
            <a:endParaRPr lang="en-IN"/>
          </a:p>
        </p:txBody>
      </p:sp>
    </p:spTree>
    <p:extLst>
      <p:ext uri="{BB962C8B-B14F-4D97-AF65-F5344CB8AC3E}">
        <p14:creationId xmlns:p14="http://schemas.microsoft.com/office/powerpoint/2010/main" val="1796728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IN"/>
              <a:t>Department of Mechanical Engineering, VIIT,Pune-48</a:t>
            </a:r>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3FCAF691-C30B-4477-A4FB-AFF7F164B000}" type="slidenum">
              <a:rPr lang="en-IN" smtClean="0"/>
              <a:t>‹#›</a:t>
            </a:fld>
            <a:endParaRPr lang="en-IN"/>
          </a:p>
        </p:txBody>
      </p:sp>
    </p:spTree>
    <p:extLst>
      <p:ext uri="{BB962C8B-B14F-4D97-AF65-F5344CB8AC3E}">
        <p14:creationId xmlns:p14="http://schemas.microsoft.com/office/powerpoint/2010/main" val="322917681"/>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jpe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322FD-CCA9-4406-9618-24339941CFF9}"/>
              </a:ext>
            </a:extLst>
          </p:cNvPr>
          <p:cNvSpPr>
            <a:spLocks noGrp="1"/>
          </p:cNvSpPr>
          <p:nvPr>
            <p:ph type="ctrTitle"/>
          </p:nvPr>
        </p:nvSpPr>
        <p:spPr>
          <a:xfrm>
            <a:off x="964892" y="779334"/>
            <a:ext cx="7214214" cy="900374"/>
          </a:xfrm>
        </p:spPr>
        <p:txBody>
          <a:bodyPr>
            <a:normAutofit fontScale="90000"/>
          </a:bodyPr>
          <a:lstStyle/>
          <a:p>
            <a:pPr>
              <a:lnSpc>
                <a:spcPct val="100000"/>
              </a:lnSpc>
            </a:pPr>
            <a:r>
              <a:rPr lang="en-US" sz="3200" b="1" dirty="0">
                <a:solidFill>
                  <a:srgbClr val="FF6600"/>
                </a:solidFill>
                <a:latin typeface="Tw Cen MT" panose="020B0602020104020603" pitchFamily="34" charset="0"/>
              </a:rPr>
              <a:t>“Shell and Tube Heat Exchanger and the variation in heat and other factors using Custom Baffles”</a:t>
            </a:r>
            <a:endParaRPr lang="en-IN" sz="3200" b="1" dirty="0">
              <a:latin typeface="Tw Cen MT" panose="020B0602020104020603" pitchFamily="34" charset="0"/>
            </a:endParaRPr>
          </a:p>
        </p:txBody>
      </p:sp>
      <p:sp>
        <p:nvSpPr>
          <p:cNvPr id="3" name="Subtitle 2">
            <a:extLst>
              <a:ext uri="{FF2B5EF4-FFF2-40B4-BE49-F238E27FC236}">
                <a16:creationId xmlns:a16="http://schemas.microsoft.com/office/drawing/2014/main" id="{82E6DDC4-FD95-4802-92CF-9A0A66152708}"/>
              </a:ext>
            </a:extLst>
          </p:cNvPr>
          <p:cNvSpPr>
            <a:spLocks noGrp="1"/>
          </p:cNvSpPr>
          <p:nvPr>
            <p:ph type="subTitle" idx="1"/>
          </p:nvPr>
        </p:nvSpPr>
        <p:spPr>
          <a:xfrm>
            <a:off x="980712" y="2798742"/>
            <a:ext cx="7214214" cy="622850"/>
          </a:xfrm>
        </p:spPr>
        <p:txBody>
          <a:bodyPr>
            <a:noAutofit/>
          </a:bodyPr>
          <a:lstStyle/>
          <a:p>
            <a:pPr>
              <a:lnSpc>
                <a:spcPct val="100000"/>
              </a:lnSpc>
              <a:spcBef>
                <a:spcPts val="0"/>
              </a:spcBef>
            </a:pPr>
            <a:r>
              <a:rPr lang="en-IN" sz="1600" dirty="0">
                <a:latin typeface="Tw Cen MT" panose="020B0602020104020603" pitchFamily="34" charset="0"/>
                <a:ea typeface="Verdana" panose="020B0604030504040204" pitchFamily="34" charset="0"/>
              </a:rPr>
              <a:t>Under the Guidance of</a:t>
            </a:r>
          </a:p>
          <a:p>
            <a:pPr>
              <a:lnSpc>
                <a:spcPct val="100000"/>
              </a:lnSpc>
              <a:spcBef>
                <a:spcPts val="0"/>
              </a:spcBef>
            </a:pPr>
            <a:r>
              <a:rPr lang="en-IN" sz="1600" b="1" dirty="0" err="1">
                <a:latin typeface="Tw Cen MT" panose="020B0602020104020603" pitchFamily="34" charset="0"/>
                <a:ea typeface="Verdana" panose="020B0604030504040204" pitchFamily="34" charset="0"/>
              </a:rPr>
              <a:t>Dr.</a:t>
            </a:r>
            <a:r>
              <a:rPr lang="en-IN" sz="1600" b="1" dirty="0">
                <a:latin typeface="Tw Cen MT" panose="020B0602020104020603" pitchFamily="34" charset="0"/>
                <a:ea typeface="Verdana" panose="020B0604030504040204" pitchFamily="34" charset="0"/>
              </a:rPr>
              <a:t> Sandeep Kore</a:t>
            </a:r>
          </a:p>
        </p:txBody>
      </p:sp>
      <p:sp>
        <p:nvSpPr>
          <p:cNvPr id="5" name="Subtitle 2">
            <a:extLst>
              <a:ext uri="{FF2B5EF4-FFF2-40B4-BE49-F238E27FC236}">
                <a16:creationId xmlns:a16="http://schemas.microsoft.com/office/drawing/2014/main" id="{82E6DDC4-FD95-4802-92CF-9A0A66152708}"/>
              </a:ext>
            </a:extLst>
          </p:cNvPr>
          <p:cNvSpPr txBox="1">
            <a:spLocks/>
          </p:cNvSpPr>
          <p:nvPr/>
        </p:nvSpPr>
        <p:spPr>
          <a:xfrm>
            <a:off x="-1" y="4588549"/>
            <a:ext cx="9144000" cy="299359"/>
          </a:xfrm>
          <a:prstGeom prst="rect">
            <a:avLst/>
          </a:prstGeom>
          <a:solidFill>
            <a:srgbClr val="25A2FF"/>
          </a:solidFill>
          <a:ln>
            <a:noFill/>
          </a:ln>
        </p:spPr>
        <p:style>
          <a:lnRef idx="1">
            <a:schemeClr val="accent1"/>
          </a:lnRef>
          <a:fillRef idx="3">
            <a:schemeClr val="accent1"/>
          </a:fillRef>
          <a:effectRef idx="2">
            <a:schemeClr val="accent1"/>
          </a:effectRef>
          <a:fontRef idx="minor">
            <a:schemeClr val="lt1"/>
          </a:fontRef>
        </p:style>
        <p:txBody>
          <a:bodyPr vert="horz" lIns="68580" tIns="34290" rIns="68580" bIns="34290" rtlCol="0">
            <a:no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40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r>
              <a:rPr lang="en-IN" sz="1600" b="1" dirty="0">
                <a:solidFill>
                  <a:schemeClr val="bg1"/>
                </a:solidFill>
                <a:latin typeface="Verdana" panose="020B0604030504040204" pitchFamily="34" charset="0"/>
                <a:ea typeface="Verdana" panose="020B0604030504040204" pitchFamily="34" charset="0"/>
                <a:cs typeface="Arial" pitchFamily="34" charset="0"/>
              </a:rPr>
              <a:t>BRACT’S, Vishwakarma Institute of Information Technology, Pune-48</a:t>
            </a:r>
          </a:p>
        </p:txBody>
      </p:sp>
      <p:sp>
        <p:nvSpPr>
          <p:cNvPr id="10" name="TextBox 9">
            <a:extLst>
              <a:ext uri="{FF2B5EF4-FFF2-40B4-BE49-F238E27FC236}">
                <a16:creationId xmlns:a16="http://schemas.microsoft.com/office/drawing/2014/main" id="{7BC8DCE3-CE2F-7A4A-AE14-06063D7911C6}"/>
              </a:ext>
            </a:extLst>
          </p:cNvPr>
          <p:cNvSpPr txBox="1"/>
          <p:nvPr/>
        </p:nvSpPr>
        <p:spPr>
          <a:xfrm>
            <a:off x="2297537" y="-12018"/>
            <a:ext cx="4575628" cy="338554"/>
          </a:xfrm>
          <a:prstGeom prst="rect">
            <a:avLst/>
          </a:prstGeom>
          <a:noFill/>
        </p:spPr>
        <p:txBody>
          <a:bodyPr wrap="square">
            <a:spAutoFit/>
          </a:bodyPr>
          <a:lstStyle/>
          <a:p>
            <a:pPr algn="ctr"/>
            <a:r>
              <a:rPr lang="en-IN" sz="1600" dirty="0"/>
              <a:t>A BTech Project Presentation on</a:t>
            </a:r>
          </a:p>
        </p:txBody>
      </p:sp>
      <p:sp>
        <p:nvSpPr>
          <p:cNvPr id="12" name="TextBox 11">
            <a:extLst>
              <a:ext uri="{FF2B5EF4-FFF2-40B4-BE49-F238E27FC236}">
                <a16:creationId xmlns:a16="http://schemas.microsoft.com/office/drawing/2014/main" id="{7C9F3D3A-1D74-1E89-B628-6158F3881B02}"/>
              </a:ext>
            </a:extLst>
          </p:cNvPr>
          <p:cNvSpPr txBox="1"/>
          <p:nvPr/>
        </p:nvSpPr>
        <p:spPr>
          <a:xfrm>
            <a:off x="2285999" y="1679708"/>
            <a:ext cx="4572000" cy="830997"/>
          </a:xfrm>
          <a:prstGeom prst="rect">
            <a:avLst/>
          </a:prstGeom>
          <a:noFill/>
        </p:spPr>
        <p:txBody>
          <a:bodyPr wrap="square">
            <a:spAutoFit/>
          </a:bodyPr>
          <a:lstStyle/>
          <a:p>
            <a:pPr algn="ctr"/>
            <a:r>
              <a:rPr lang="en-IN" sz="1600" dirty="0"/>
              <a:t>By</a:t>
            </a:r>
          </a:p>
          <a:p>
            <a:pPr algn="ctr"/>
            <a:r>
              <a:rPr lang="en-IN" sz="1600" b="1" dirty="0"/>
              <a:t>Siddhant Udgirkar (21910623)</a:t>
            </a:r>
          </a:p>
          <a:p>
            <a:pPr algn="ctr"/>
            <a:r>
              <a:rPr lang="en-IN" sz="1600" b="1" dirty="0"/>
              <a:t>Vishal </a:t>
            </a:r>
            <a:r>
              <a:rPr lang="en-IN" sz="1600" b="1" dirty="0" err="1"/>
              <a:t>Reghate</a:t>
            </a:r>
            <a:r>
              <a:rPr lang="en-IN" sz="1600" b="1" dirty="0"/>
              <a:t> (21910702)</a:t>
            </a:r>
          </a:p>
        </p:txBody>
      </p:sp>
      <p:pic>
        <p:nvPicPr>
          <p:cNvPr id="13" name="Picture 12">
            <a:extLst>
              <a:ext uri="{FF2B5EF4-FFF2-40B4-BE49-F238E27FC236}">
                <a16:creationId xmlns:a16="http://schemas.microsoft.com/office/drawing/2014/main" id="{255785A6-1FDD-16B4-5FD1-E5C5BB4946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14" name="Subtitle 2">
            <a:extLst>
              <a:ext uri="{FF2B5EF4-FFF2-40B4-BE49-F238E27FC236}">
                <a16:creationId xmlns:a16="http://schemas.microsoft.com/office/drawing/2014/main" id="{0E8F5807-A1D3-2285-D982-EA42E16F984F}"/>
              </a:ext>
            </a:extLst>
          </p:cNvPr>
          <p:cNvSpPr txBox="1">
            <a:spLocks/>
          </p:cNvSpPr>
          <p:nvPr/>
        </p:nvSpPr>
        <p:spPr>
          <a:xfrm>
            <a:off x="964892" y="3603559"/>
            <a:ext cx="7214214" cy="622850"/>
          </a:xfrm>
          <a:prstGeom prst="rect">
            <a:avLst/>
          </a:prstGeom>
        </p:spPr>
        <p:txBody>
          <a:bodyPr vert="horz" lIns="91440" tIns="45720" rIns="91440" bIns="45720" rtlCol="0">
            <a:no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nSpc>
                <a:spcPct val="100000"/>
              </a:lnSpc>
              <a:spcBef>
                <a:spcPts val="0"/>
              </a:spcBef>
            </a:pPr>
            <a:r>
              <a:rPr lang="en-IN" sz="1600" dirty="0">
                <a:latin typeface="Tw Cen MT" panose="020B0602020104020603" pitchFamily="34" charset="0"/>
                <a:ea typeface="Verdana" panose="020B0604030504040204" pitchFamily="34" charset="0"/>
              </a:rPr>
              <a:t>Submitted to</a:t>
            </a:r>
          </a:p>
          <a:p>
            <a:pPr>
              <a:lnSpc>
                <a:spcPct val="100000"/>
              </a:lnSpc>
              <a:spcBef>
                <a:spcPts val="0"/>
              </a:spcBef>
            </a:pPr>
            <a:r>
              <a:rPr lang="en-IN" sz="1600" b="1" dirty="0">
                <a:latin typeface="Tw Cen MT" panose="020B0602020104020603" pitchFamily="34" charset="0"/>
                <a:ea typeface="Verdana" panose="020B0604030504040204" pitchFamily="34" charset="0"/>
              </a:rPr>
              <a:t>Department of Mechanical Engineering</a:t>
            </a:r>
          </a:p>
        </p:txBody>
      </p:sp>
      <p:sp>
        <p:nvSpPr>
          <p:cNvPr id="16" name="Subtitle 2">
            <a:extLst>
              <a:ext uri="{FF2B5EF4-FFF2-40B4-BE49-F238E27FC236}">
                <a16:creationId xmlns:a16="http://schemas.microsoft.com/office/drawing/2014/main" id="{347139E8-363E-0C75-7530-74125C573013}"/>
              </a:ext>
            </a:extLst>
          </p:cNvPr>
          <p:cNvSpPr txBox="1">
            <a:spLocks/>
          </p:cNvSpPr>
          <p:nvPr/>
        </p:nvSpPr>
        <p:spPr>
          <a:xfrm>
            <a:off x="3360555" y="4819776"/>
            <a:ext cx="2438708" cy="316032"/>
          </a:xfrm>
          <a:prstGeom prst="rect">
            <a:avLst/>
          </a:prstGeom>
        </p:spPr>
        <p:txBody>
          <a:bodyPr vert="horz" lIns="91440" tIns="45720" rIns="91440" bIns="45720" rtlCol="0">
            <a:no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nSpc>
                <a:spcPct val="100000"/>
              </a:lnSpc>
              <a:spcBef>
                <a:spcPts val="0"/>
              </a:spcBef>
            </a:pPr>
            <a:r>
              <a:rPr lang="en-IN" sz="1600" b="1" dirty="0">
                <a:latin typeface="Tw Cen MT" panose="020B0602020104020603" pitchFamily="34" charset="0"/>
                <a:ea typeface="Verdana" panose="020B0604030504040204" pitchFamily="34" charset="0"/>
              </a:rPr>
              <a:t>[AY 2022-23]</a:t>
            </a:r>
          </a:p>
        </p:txBody>
      </p:sp>
    </p:spTree>
    <p:extLst>
      <p:ext uri="{BB962C8B-B14F-4D97-AF65-F5344CB8AC3E}">
        <p14:creationId xmlns:p14="http://schemas.microsoft.com/office/powerpoint/2010/main" val="26751402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0E0317-BED5-BB89-B277-26CCD4A7AAF2}"/>
              </a:ext>
            </a:extLst>
          </p:cNvPr>
          <p:cNvSpPr>
            <a:spLocks noGrp="1"/>
          </p:cNvSpPr>
          <p:nvPr>
            <p:ph idx="1"/>
          </p:nvPr>
        </p:nvSpPr>
        <p:spPr>
          <a:xfrm>
            <a:off x="628650" y="475488"/>
            <a:ext cx="7886700" cy="4157235"/>
          </a:xfrm>
        </p:spPr>
        <p:txBody>
          <a:bodyPr/>
          <a:lstStyle/>
          <a:p>
            <a:pPr marL="0" indent="0">
              <a:lnSpc>
                <a:spcPct val="150000"/>
              </a:lnSpc>
              <a:buNone/>
            </a:pPr>
            <a:r>
              <a:rPr lang="en-IN" sz="1800" dirty="0">
                <a:effectLst/>
                <a:latin typeface="Times New Roman" panose="02020603050405020304" pitchFamily="18" charset="0"/>
                <a:ea typeface="Calibri" panose="020F0502020204030204" pitchFamily="34" charset="0"/>
              </a:rPr>
              <a:t>The goal of this project is to study the effect of custom baffles on the performance of shell and tube heat exchangers and to develop methods for optimizing their design and selection. The project will involve performing experiments and/or computer simulations to investigate the effect of different design parameters, such as the size and orientation of the baffles, on the heat transfer coefficient, pressure drop, and overall performance of the heat exchanger. The results of the study will be used to develop design guidelines and tools for optimizing the use of custom baffles in shell and tube heat exchangers.</a:t>
            </a:r>
            <a:endParaRPr lang="en-IN" dirty="0"/>
          </a:p>
        </p:txBody>
      </p:sp>
      <p:sp>
        <p:nvSpPr>
          <p:cNvPr id="4" name="Footer Placeholder 3">
            <a:extLst>
              <a:ext uri="{FF2B5EF4-FFF2-40B4-BE49-F238E27FC236}">
                <a16:creationId xmlns:a16="http://schemas.microsoft.com/office/drawing/2014/main" id="{A5BD6AF2-C558-F2AE-7AE1-8C273DDEC1CE}"/>
              </a:ext>
            </a:extLst>
          </p:cNvPr>
          <p:cNvSpPr>
            <a:spLocks noGrp="1"/>
          </p:cNvSpPr>
          <p:nvPr>
            <p:ph type="ftr" sz="quarter" idx="11"/>
          </p:nvPr>
        </p:nvSpPr>
        <p:spPr/>
        <p:txBody>
          <a:bodyPr/>
          <a:lstStyle/>
          <a:p>
            <a:r>
              <a:rPr lang="en-IN"/>
              <a:t>Department of Mechanical Engineering, VIIT,Pune-48</a:t>
            </a:r>
            <a:endParaRPr lang="en-IN" dirty="0"/>
          </a:p>
        </p:txBody>
      </p:sp>
      <p:sp>
        <p:nvSpPr>
          <p:cNvPr id="5" name="Slide Number Placeholder 4">
            <a:extLst>
              <a:ext uri="{FF2B5EF4-FFF2-40B4-BE49-F238E27FC236}">
                <a16:creationId xmlns:a16="http://schemas.microsoft.com/office/drawing/2014/main" id="{349F9468-9C4A-EB00-34BB-79D358F0B7FD}"/>
              </a:ext>
            </a:extLst>
          </p:cNvPr>
          <p:cNvSpPr>
            <a:spLocks noGrp="1"/>
          </p:cNvSpPr>
          <p:nvPr>
            <p:ph type="sldNum" sz="quarter" idx="12"/>
          </p:nvPr>
        </p:nvSpPr>
        <p:spPr/>
        <p:txBody>
          <a:bodyPr/>
          <a:lstStyle/>
          <a:p>
            <a:fld id="{3FCAF691-C30B-4477-A4FB-AFF7F164B000}" type="slidenum">
              <a:rPr lang="en-IN" smtClean="0"/>
              <a:t>10</a:t>
            </a:fld>
            <a:endParaRPr lang="en-IN"/>
          </a:p>
        </p:txBody>
      </p:sp>
    </p:spTree>
    <p:extLst>
      <p:ext uri="{BB962C8B-B14F-4D97-AF65-F5344CB8AC3E}">
        <p14:creationId xmlns:p14="http://schemas.microsoft.com/office/powerpoint/2010/main" val="947038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25C49-0FED-4D6B-B28B-CEC15C30020F}"/>
              </a:ext>
            </a:extLst>
          </p:cNvPr>
          <p:cNvSpPr>
            <a:spLocks noGrp="1"/>
          </p:cNvSpPr>
          <p:nvPr>
            <p:ph type="title"/>
          </p:nvPr>
        </p:nvSpPr>
        <p:spPr>
          <a:xfrm>
            <a:off x="628650" y="0"/>
            <a:ext cx="7886700" cy="728004"/>
          </a:xfrm>
        </p:spPr>
        <p:txBody>
          <a:bodyPr vert="horz" lIns="91440" tIns="45720" rIns="91440" bIns="45720" rtlCol="0" anchor="ctr">
            <a:normAutofit fontScale="90000"/>
          </a:bodyPr>
          <a:lstStyle/>
          <a:p>
            <a:pPr algn="ctr"/>
            <a:r>
              <a:rPr lang="en-US" sz="3200" b="1" dirty="0">
                <a:solidFill>
                  <a:srgbClr val="FF6600"/>
                </a:solidFill>
                <a:latin typeface="Tw Cen MT" panose="020B0602020104020603" pitchFamily="34" charset="0"/>
              </a:rPr>
              <a:t>Experiment on segmented baffles on the setup</a:t>
            </a:r>
          </a:p>
        </p:txBody>
      </p:sp>
      <p:sp>
        <p:nvSpPr>
          <p:cNvPr id="12" name="Rectangle 11"/>
          <p:cNvSpPr/>
          <p:nvPr/>
        </p:nvSpPr>
        <p:spPr>
          <a:xfrm>
            <a:off x="0" y="4890813"/>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endParaRPr>
          </a:p>
        </p:txBody>
      </p:sp>
      <p:sp>
        <p:nvSpPr>
          <p:cNvPr id="13" name="Slide Number Placeholder 4">
            <a:extLst>
              <a:ext uri="{FF2B5EF4-FFF2-40B4-BE49-F238E27FC236}">
                <a16:creationId xmlns:a16="http://schemas.microsoft.com/office/drawing/2014/main" id="{7DA496CA-B28D-4CA7-951D-950D5EA764C3}"/>
              </a:ext>
            </a:extLst>
          </p:cNvPr>
          <p:cNvSpPr>
            <a:spLocks noGrp="1"/>
          </p:cNvSpPr>
          <p:nvPr>
            <p:ph type="sldNum" sz="quarter" idx="12"/>
          </p:nvPr>
        </p:nvSpPr>
        <p:spPr>
          <a:xfrm>
            <a:off x="8603226" y="4882455"/>
            <a:ext cx="540774" cy="273844"/>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FCAF691-C30B-4477-A4FB-AFF7F164B000}" type="slidenum">
              <a:rPr kumimoji="0" lang="en-IN" sz="1000" b="1" i="0" u="none" strike="noStrike" kern="1200" cap="none" spc="0" normalizeH="0" baseline="0" noProof="0" smtClean="0">
                <a:ln>
                  <a:noFill/>
                </a:ln>
                <a:solidFill>
                  <a:prstClr val="black"/>
                </a:solidFill>
                <a:effectLst/>
                <a:uLnTx/>
                <a:uFillTx/>
                <a:latin typeface="Verdana" panose="020B0604030504040204" pitchFamily="34" charset="0"/>
                <a:ea typeface="Verdana" panose="020B060403050404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Footer Placeholder 4">
            <a:extLst>
              <a:ext uri="{FF2B5EF4-FFF2-40B4-BE49-F238E27FC236}">
                <a16:creationId xmlns:a16="http://schemas.microsoft.com/office/drawing/2014/main" id="{E3AE3681-1363-4B69-8F30-D228852B80A3}"/>
              </a:ext>
            </a:extLst>
          </p:cNvPr>
          <p:cNvSpPr>
            <a:spLocks noGrp="1"/>
          </p:cNvSpPr>
          <p:nvPr>
            <p:ph type="ftr" sz="quarter" idx="11"/>
          </p:nvPr>
        </p:nvSpPr>
        <p:spPr>
          <a:xfrm>
            <a:off x="0" y="4869656"/>
            <a:ext cx="8879681" cy="273844"/>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Department of Mechanical Engineering, VIIT,Pune-48</a:t>
            </a:r>
          </a:p>
        </p:txBody>
      </p:sp>
      <p:sp>
        <p:nvSpPr>
          <p:cNvPr id="7" name="Rectangle 4">
            <a:extLst>
              <a:ext uri="{FF2B5EF4-FFF2-40B4-BE49-F238E27FC236}">
                <a16:creationId xmlns:a16="http://schemas.microsoft.com/office/drawing/2014/main" id="{06865231-1A37-4A0B-9A0E-C82945B822FE}"/>
              </a:ext>
            </a:extLst>
          </p:cNvPr>
          <p:cNvSpPr>
            <a:spLocks noChangeArrowheads="1"/>
          </p:cNvSpPr>
          <p:nvPr/>
        </p:nvSpPr>
        <p:spPr bwMode="auto">
          <a:xfrm>
            <a:off x="992981" y="266227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0" name="Rectangle 6">
            <a:extLst>
              <a:ext uri="{FF2B5EF4-FFF2-40B4-BE49-F238E27FC236}">
                <a16:creationId xmlns:a16="http://schemas.microsoft.com/office/drawing/2014/main" id="{3D50A030-696F-4D38-AD4B-A637C58465DE}"/>
              </a:ext>
            </a:extLst>
          </p:cNvPr>
          <p:cNvSpPr>
            <a:spLocks noChangeArrowheads="1"/>
          </p:cNvSpPr>
          <p:nvPr/>
        </p:nvSpPr>
        <p:spPr bwMode="auto">
          <a:xfrm>
            <a:off x="4836319" y="260830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9" name="Picture 8">
            <a:extLst>
              <a:ext uri="{FF2B5EF4-FFF2-40B4-BE49-F238E27FC236}">
                <a16:creationId xmlns:a16="http://schemas.microsoft.com/office/drawing/2014/main" id="{D3E32B8D-5B59-7673-71A8-D875BE3F34D2}"/>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4623" y="749161"/>
            <a:ext cx="2886075" cy="3847465"/>
          </a:xfrm>
          <a:prstGeom prst="rect">
            <a:avLst/>
          </a:prstGeom>
          <a:noFill/>
          <a:ln>
            <a:noFill/>
          </a:ln>
        </p:spPr>
      </p:pic>
      <p:pic>
        <p:nvPicPr>
          <p:cNvPr id="14" name="Picture 13">
            <a:extLst>
              <a:ext uri="{FF2B5EF4-FFF2-40B4-BE49-F238E27FC236}">
                <a16:creationId xmlns:a16="http://schemas.microsoft.com/office/drawing/2014/main" id="{3D82E5AE-61E8-DB66-A0D9-FC499A993978}"/>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79549" y="758368"/>
            <a:ext cx="2871470" cy="3829050"/>
          </a:xfrm>
          <a:prstGeom prst="rect">
            <a:avLst/>
          </a:prstGeom>
          <a:noFill/>
          <a:ln>
            <a:noFill/>
          </a:ln>
        </p:spPr>
      </p:pic>
    </p:spTree>
    <p:extLst>
      <p:ext uri="{BB962C8B-B14F-4D97-AF65-F5344CB8AC3E}">
        <p14:creationId xmlns:p14="http://schemas.microsoft.com/office/powerpoint/2010/main" val="2182563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25C49-0FED-4D6B-B28B-CEC15C30020F}"/>
              </a:ext>
            </a:extLst>
          </p:cNvPr>
          <p:cNvSpPr>
            <a:spLocks noGrp="1"/>
          </p:cNvSpPr>
          <p:nvPr>
            <p:ph type="title"/>
          </p:nvPr>
        </p:nvSpPr>
        <p:spPr>
          <a:xfrm>
            <a:off x="628650" y="0"/>
            <a:ext cx="7886700" cy="728004"/>
          </a:xfrm>
        </p:spPr>
        <p:txBody>
          <a:bodyPr vert="horz" lIns="91440" tIns="45720" rIns="91440" bIns="45720" rtlCol="0" anchor="ctr">
            <a:normAutofit/>
          </a:bodyPr>
          <a:lstStyle/>
          <a:p>
            <a:pPr algn="ctr"/>
            <a:r>
              <a:rPr kumimoji="0" lang="en-US" altLang="en-US" sz="3200" b="1" i="0" u="none" strike="noStrike" cap="none" normalizeH="0" baseline="0" dirty="0">
                <a:ln>
                  <a:noFill/>
                </a:ln>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READINGS OF THE EXPERIMENT</a:t>
            </a:r>
            <a:endParaRPr lang="en-US" sz="3200" b="1" dirty="0">
              <a:solidFill>
                <a:schemeClr val="accent2"/>
              </a:solidFill>
              <a:latin typeface="Tw Cen MT" panose="020B0602020104020603" pitchFamily="34" charset="0"/>
            </a:endParaRPr>
          </a:p>
        </p:txBody>
      </p:sp>
      <p:sp>
        <p:nvSpPr>
          <p:cNvPr id="12" name="Rectangle 11"/>
          <p:cNvSpPr/>
          <p:nvPr/>
        </p:nvSpPr>
        <p:spPr>
          <a:xfrm>
            <a:off x="0" y="4890813"/>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endParaRPr>
          </a:p>
        </p:txBody>
      </p:sp>
      <p:sp>
        <p:nvSpPr>
          <p:cNvPr id="13" name="Slide Number Placeholder 4">
            <a:extLst>
              <a:ext uri="{FF2B5EF4-FFF2-40B4-BE49-F238E27FC236}">
                <a16:creationId xmlns:a16="http://schemas.microsoft.com/office/drawing/2014/main" id="{7DA496CA-B28D-4CA7-951D-950D5EA764C3}"/>
              </a:ext>
            </a:extLst>
          </p:cNvPr>
          <p:cNvSpPr>
            <a:spLocks noGrp="1"/>
          </p:cNvSpPr>
          <p:nvPr>
            <p:ph type="sldNum" sz="quarter" idx="12"/>
          </p:nvPr>
        </p:nvSpPr>
        <p:spPr>
          <a:xfrm>
            <a:off x="8603226" y="4882455"/>
            <a:ext cx="540774" cy="273844"/>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FCAF691-C30B-4477-A4FB-AFF7F164B000}" type="slidenum">
              <a:rPr kumimoji="0" lang="en-IN" sz="1000" b="1" i="0" u="none" strike="noStrike" kern="1200" cap="none" spc="0" normalizeH="0" baseline="0" noProof="0" smtClean="0">
                <a:ln>
                  <a:noFill/>
                </a:ln>
                <a:solidFill>
                  <a:prstClr val="black"/>
                </a:solidFill>
                <a:effectLst/>
                <a:uLnTx/>
                <a:uFillTx/>
                <a:latin typeface="Verdana" panose="020B0604030504040204" pitchFamily="34" charset="0"/>
                <a:ea typeface="Verdana" panose="020B060403050404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Footer Placeholder 4">
            <a:extLst>
              <a:ext uri="{FF2B5EF4-FFF2-40B4-BE49-F238E27FC236}">
                <a16:creationId xmlns:a16="http://schemas.microsoft.com/office/drawing/2014/main" id="{E3AE3681-1363-4B69-8F30-D228852B80A3}"/>
              </a:ext>
            </a:extLst>
          </p:cNvPr>
          <p:cNvSpPr>
            <a:spLocks noGrp="1"/>
          </p:cNvSpPr>
          <p:nvPr>
            <p:ph type="ftr" sz="quarter" idx="11"/>
          </p:nvPr>
        </p:nvSpPr>
        <p:spPr>
          <a:xfrm>
            <a:off x="0" y="4869656"/>
            <a:ext cx="8879681" cy="273844"/>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Department of Mechanical Engineering, VIIT,Pune-48</a:t>
            </a:r>
          </a:p>
        </p:txBody>
      </p:sp>
      <p:sp>
        <p:nvSpPr>
          <p:cNvPr id="7" name="Rectangle 4">
            <a:extLst>
              <a:ext uri="{FF2B5EF4-FFF2-40B4-BE49-F238E27FC236}">
                <a16:creationId xmlns:a16="http://schemas.microsoft.com/office/drawing/2014/main" id="{06865231-1A37-4A0B-9A0E-C82945B822FE}"/>
              </a:ext>
            </a:extLst>
          </p:cNvPr>
          <p:cNvSpPr>
            <a:spLocks noChangeArrowheads="1"/>
          </p:cNvSpPr>
          <p:nvPr/>
        </p:nvSpPr>
        <p:spPr bwMode="auto">
          <a:xfrm>
            <a:off x="992981" y="266227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0" name="Rectangle 6">
            <a:extLst>
              <a:ext uri="{FF2B5EF4-FFF2-40B4-BE49-F238E27FC236}">
                <a16:creationId xmlns:a16="http://schemas.microsoft.com/office/drawing/2014/main" id="{3D50A030-696F-4D38-AD4B-A637C58465DE}"/>
              </a:ext>
            </a:extLst>
          </p:cNvPr>
          <p:cNvSpPr>
            <a:spLocks noChangeArrowheads="1"/>
          </p:cNvSpPr>
          <p:nvPr/>
        </p:nvSpPr>
        <p:spPr bwMode="auto">
          <a:xfrm>
            <a:off x="4836319" y="260830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3" name="Table 2">
            <a:extLst>
              <a:ext uri="{FF2B5EF4-FFF2-40B4-BE49-F238E27FC236}">
                <a16:creationId xmlns:a16="http://schemas.microsoft.com/office/drawing/2014/main" id="{9B03AE2D-50EF-7D26-0137-0ACC71BA491D}"/>
              </a:ext>
            </a:extLst>
          </p:cNvPr>
          <p:cNvGraphicFramePr>
            <a:graphicFrameLocks noGrp="1"/>
          </p:cNvGraphicFramePr>
          <p:nvPr/>
        </p:nvGraphicFramePr>
        <p:xfrm>
          <a:off x="2222182" y="1444180"/>
          <a:ext cx="4699635" cy="3114675"/>
        </p:xfrm>
        <a:graphic>
          <a:graphicData uri="http://schemas.openxmlformats.org/drawingml/2006/table">
            <a:tbl>
              <a:tblPr firstRow="1" firstCol="1" bandRow="1">
                <a:tableStyleId>{5C22544A-7EE6-4342-B048-85BDC9FD1C3A}</a:tableStyleId>
              </a:tblPr>
              <a:tblGrid>
                <a:gridCol w="939800">
                  <a:extLst>
                    <a:ext uri="{9D8B030D-6E8A-4147-A177-3AD203B41FA5}">
                      <a16:colId xmlns:a16="http://schemas.microsoft.com/office/drawing/2014/main" val="2013266184"/>
                    </a:ext>
                  </a:extLst>
                </a:gridCol>
                <a:gridCol w="939800">
                  <a:extLst>
                    <a:ext uri="{9D8B030D-6E8A-4147-A177-3AD203B41FA5}">
                      <a16:colId xmlns:a16="http://schemas.microsoft.com/office/drawing/2014/main" val="2805896783"/>
                    </a:ext>
                  </a:extLst>
                </a:gridCol>
                <a:gridCol w="939800">
                  <a:extLst>
                    <a:ext uri="{9D8B030D-6E8A-4147-A177-3AD203B41FA5}">
                      <a16:colId xmlns:a16="http://schemas.microsoft.com/office/drawing/2014/main" val="1377562331"/>
                    </a:ext>
                  </a:extLst>
                </a:gridCol>
                <a:gridCol w="939800">
                  <a:extLst>
                    <a:ext uri="{9D8B030D-6E8A-4147-A177-3AD203B41FA5}">
                      <a16:colId xmlns:a16="http://schemas.microsoft.com/office/drawing/2014/main" val="866735090"/>
                    </a:ext>
                  </a:extLst>
                </a:gridCol>
                <a:gridCol w="940435">
                  <a:extLst>
                    <a:ext uri="{9D8B030D-6E8A-4147-A177-3AD203B41FA5}">
                      <a16:colId xmlns:a16="http://schemas.microsoft.com/office/drawing/2014/main" val="95232581"/>
                    </a:ext>
                  </a:extLst>
                </a:gridCol>
              </a:tblGrid>
              <a:tr h="614680">
                <a:tc>
                  <a:txBody>
                    <a:bodyPr/>
                    <a:lstStyle/>
                    <a:p>
                      <a:pPr algn="ctr">
                        <a:lnSpc>
                          <a:spcPct val="150000"/>
                        </a:lnSpc>
                        <a:spcAft>
                          <a:spcPts val="800"/>
                        </a:spcAft>
                      </a:pPr>
                      <a:r>
                        <a:rPr lang="en-IN" sz="1200">
                          <a:effectLst/>
                        </a:rPr>
                        <a:t>Cold flow</a:t>
                      </a:r>
                      <a:endParaRPr lang="en-IN" sz="1100">
                        <a:effectLst/>
                      </a:endParaRPr>
                    </a:p>
                    <a:p>
                      <a:pPr algn="ctr">
                        <a:lnSpc>
                          <a:spcPct val="150000"/>
                        </a:lnSpc>
                        <a:spcAft>
                          <a:spcPts val="800"/>
                        </a:spcAft>
                      </a:pPr>
                      <a:r>
                        <a:rPr lang="en-IN" sz="1200">
                          <a:effectLst/>
                        </a:rPr>
                        <a:t>(LPM)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IN" sz="1200" dirty="0">
                          <a:effectLst/>
                        </a:rPr>
                        <a:t>Hot In</a:t>
                      </a:r>
                      <a:endParaRPr lang="en-IN" sz="1100" dirty="0">
                        <a:effectLst/>
                      </a:endParaRPr>
                    </a:p>
                    <a:p>
                      <a:pPr algn="ctr">
                        <a:lnSpc>
                          <a:spcPct val="150000"/>
                        </a:lnSpc>
                        <a:spcAft>
                          <a:spcPts val="800"/>
                        </a:spcAft>
                      </a:pPr>
                      <a:r>
                        <a:rPr lang="en-IN" sz="1200" dirty="0">
                          <a:effectLst/>
                        </a:rPr>
                        <a:t>(T1) °C</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IN" sz="1200">
                          <a:effectLst/>
                        </a:rPr>
                        <a:t>Hot Out</a:t>
                      </a:r>
                      <a:endParaRPr lang="en-IN" sz="1100">
                        <a:effectLst/>
                      </a:endParaRPr>
                    </a:p>
                    <a:p>
                      <a:pPr algn="ctr">
                        <a:lnSpc>
                          <a:spcPct val="150000"/>
                        </a:lnSpc>
                        <a:spcAft>
                          <a:spcPts val="800"/>
                        </a:spcAft>
                      </a:pPr>
                      <a:r>
                        <a:rPr lang="en-IN" sz="1200">
                          <a:effectLst/>
                        </a:rPr>
                        <a:t>(T2) °C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IN" sz="1200">
                          <a:effectLst/>
                        </a:rPr>
                        <a:t>Cold In</a:t>
                      </a:r>
                      <a:endParaRPr lang="en-IN" sz="1100">
                        <a:effectLst/>
                      </a:endParaRPr>
                    </a:p>
                    <a:p>
                      <a:pPr algn="ctr">
                        <a:lnSpc>
                          <a:spcPct val="150000"/>
                        </a:lnSpc>
                        <a:spcAft>
                          <a:spcPts val="800"/>
                        </a:spcAft>
                      </a:pPr>
                      <a:r>
                        <a:rPr lang="en-IN" sz="1200">
                          <a:effectLst/>
                        </a:rPr>
                        <a:t>(T3) °C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IN" sz="1200" dirty="0">
                          <a:effectLst/>
                        </a:rPr>
                        <a:t>Cold Out</a:t>
                      </a:r>
                      <a:endParaRPr lang="en-IN" sz="1100" dirty="0">
                        <a:effectLst/>
                      </a:endParaRPr>
                    </a:p>
                    <a:p>
                      <a:pPr algn="ctr">
                        <a:lnSpc>
                          <a:spcPct val="150000"/>
                        </a:lnSpc>
                        <a:spcAft>
                          <a:spcPts val="800"/>
                        </a:spcAft>
                      </a:pPr>
                      <a:r>
                        <a:rPr lang="en-IN" sz="1200" dirty="0">
                          <a:effectLst/>
                        </a:rPr>
                        <a:t>(T4) °C</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18318919"/>
                  </a:ext>
                </a:extLst>
              </a:tr>
              <a:tr h="631825">
                <a:tc>
                  <a:txBody>
                    <a:bodyPr/>
                    <a:lstStyle/>
                    <a:p>
                      <a:pPr algn="ctr">
                        <a:lnSpc>
                          <a:spcPct val="150000"/>
                        </a:lnSpc>
                        <a:spcAft>
                          <a:spcPts val="800"/>
                        </a:spcAft>
                      </a:pPr>
                      <a:r>
                        <a:rPr lang="en-IN" sz="1200">
                          <a:effectLst/>
                        </a:rPr>
                        <a:t>2.5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IN" sz="1200">
                          <a:effectLst/>
                        </a:rPr>
                        <a:t>47.25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IN" sz="1200">
                          <a:effectLst/>
                        </a:rPr>
                        <a:t>42.1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IN" sz="1200">
                          <a:effectLst/>
                        </a:rPr>
                        <a:t>31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IN" sz="1200">
                          <a:effectLst/>
                        </a:rPr>
                        <a:t>36.2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61440717"/>
                  </a:ext>
                </a:extLst>
              </a:tr>
              <a:tr h="614680">
                <a:tc>
                  <a:txBody>
                    <a:bodyPr/>
                    <a:lstStyle/>
                    <a:p>
                      <a:pPr algn="ctr">
                        <a:lnSpc>
                          <a:spcPct val="150000"/>
                        </a:lnSpc>
                        <a:spcAft>
                          <a:spcPts val="800"/>
                        </a:spcAft>
                      </a:pPr>
                      <a:r>
                        <a:rPr lang="en-IN" sz="1200">
                          <a:effectLst/>
                        </a:rPr>
                        <a:t>4.5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IN" sz="1200">
                          <a:effectLst/>
                        </a:rPr>
                        <a:t>47.25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IN" sz="1200">
                          <a:effectLst/>
                        </a:rPr>
                        <a:t>40.5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IN" sz="1200">
                          <a:effectLst/>
                        </a:rPr>
                        <a:t>31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IN" sz="1200">
                          <a:effectLst/>
                        </a:rPr>
                        <a:t>33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37239450"/>
                  </a:ext>
                </a:extLst>
              </a:tr>
              <a:tr h="631825">
                <a:tc>
                  <a:txBody>
                    <a:bodyPr/>
                    <a:lstStyle/>
                    <a:p>
                      <a:pPr algn="ctr">
                        <a:lnSpc>
                          <a:spcPct val="150000"/>
                        </a:lnSpc>
                        <a:spcAft>
                          <a:spcPts val="800"/>
                        </a:spcAft>
                      </a:pPr>
                      <a:r>
                        <a:rPr lang="en-IN" sz="1200">
                          <a:effectLst/>
                        </a:rPr>
                        <a:t>6.5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IN" sz="1200">
                          <a:effectLst/>
                        </a:rPr>
                        <a:t>47.25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IN" sz="1200">
                          <a:effectLst/>
                        </a:rPr>
                        <a:t>40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IN" sz="1200">
                          <a:effectLst/>
                        </a:rPr>
                        <a:t>31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IN" sz="1200">
                          <a:effectLst/>
                        </a:rPr>
                        <a:t>32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58540848"/>
                  </a:ext>
                </a:extLst>
              </a:tr>
              <a:tr h="614680">
                <a:tc>
                  <a:txBody>
                    <a:bodyPr/>
                    <a:lstStyle/>
                    <a:p>
                      <a:pPr algn="ctr">
                        <a:lnSpc>
                          <a:spcPct val="150000"/>
                        </a:lnSpc>
                        <a:spcAft>
                          <a:spcPts val="800"/>
                        </a:spcAft>
                      </a:pPr>
                      <a:r>
                        <a:rPr lang="en-IN" sz="1200">
                          <a:effectLst/>
                        </a:rPr>
                        <a:t>8.5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IN" sz="1200">
                          <a:effectLst/>
                        </a:rPr>
                        <a:t>47.25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IN" sz="1200">
                          <a:effectLst/>
                        </a:rPr>
                        <a:t>39.6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IN" sz="1200">
                          <a:effectLst/>
                        </a:rPr>
                        <a:t>31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IN" sz="1200" dirty="0">
                          <a:effectLst/>
                        </a:rPr>
                        <a:t>31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94903741"/>
                  </a:ext>
                </a:extLst>
              </a:tr>
            </a:tbl>
          </a:graphicData>
        </a:graphic>
      </p:graphicFrame>
      <p:sp>
        <p:nvSpPr>
          <p:cNvPr id="4" name="Rectangle 1">
            <a:extLst>
              <a:ext uri="{FF2B5EF4-FFF2-40B4-BE49-F238E27FC236}">
                <a16:creationId xmlns:a16="http://schemas.microsoft.com/office/drawing/2014/main" id="{C6A9DDE7-921E-582B-2B66-B24834C29503}"/>
              </a:ext>
            </a:extLst>
          </p:cNvPr>
          <p:cNvSpPr>
            <a:spLocks noChangeArrowheads="1"/>
          </p:cNvSpPr>
          <p:nvPr/>
        </p:nvSpPr>
        <p:spPr bwMode="auto">
          <a:xfrm>
            <a:off x="1198372" y="721627"/>
            <a:ext cx="3220690"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Cross flow and 4 baffles- (Hot Flow 2.5)</a:t>
            </a:r>
            <a:endParaRPr kumimoji="0" lang="en-US" altLang="en-US" sz="7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175327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25C49-0FED-4D6B-B28B-CEC15C30020F}"/>
              </a:ext>
            </a:extLst>
          </p:cNvPr>
          <p:cNvSpPr>
            <a:spLocks noGrp="1"/>
          </p:cNvSpPr>
          <p:nvPr>
            <p:ph type="title"/>
          </p:nvPr>
        </p:nvSpPr>
        <p:spPr>
          <a:xfrm>
            <a:off x="628650" y="0"/>
            <a:ext cx="7886700" cy="728004"/>
          </a:xfrm>
        </p:spPr>
        <p:txBody>
          <a:bodyPr vert="horz" lIns="91440" tIns="45720" rIns="91440" bIns="45720" rtlCol="0" anchor="ctr">
            <a:normAutofit/>
          </a:bodyPr>
          <a:lstStyle/>
          <a:p>
            <a:pPr algn="ctr"/>
            <a:r>
              <a:rPr lang="en-US" sz="3200" b="1" dirty="0">
                <a:solidFill>
                  <a:srgbClr val="FF6600"/>
                </a:solidFill>
                <a:latin typeface="Tw Cen MT" panose="020B0602020104020603" pitchFamily="34" charset="0"/>
              </a:rPr>
              <a:t>Type the slide title</a:t>
            </a:r>
          </a:p>
        </p:txBody>
      </p:sp>
      <p:sp>
        <p:nvSpPr>
          <p:cNvPr id="12" name="Rectangle 11"/>
          <p:cNvSpPr/>
          <p:nvPr/>
        </p:nvSpPr>
        <p:spPr>
          <a:xfrm>
            <a:off x="0" y="4890813"/>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endParaRPr>
          </a:p>
        </p:txBody>
      </p:sp>
      <p:sp>
        <p:nvSpPr>
          <p:cNvPr id="13" name="Slide Number Placeholder 4">
            <a:extLst>
              <a:ext uri="{FF2B5EF4-FFF2-40B4-BE49-F238E27FC236}">
                <a16:creationId xmlns:a16="http://schemas.microsoft.com/office/drawing/2014/main" id="{7DA496CA-B28D-4CA7-951D-950D5EA764C3}"/>
              </a:ext>
            </a:extLst>
          </p:cNvPr>
          <p:cNvSpPr>
            <a:spLocks noGrp="1"/>
          </p:cNvSpPr>
          <p:nvPr>
            <p:ph type="sldNum" sz="quarter" idx="12"/>
          </p:nvPr>
        </p:nvSpPr>
        <p:spPr>
          <a:xfrm>
            <a:off x="8603226" y="4882455"/>
            <a:ext cx="540774" cy="273844"/>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FCAF691-C30B-4477-A4FB-AFF7F164B000}" type="slidenum">
              <a:rPr kumimoji="0" lang="en-IN" sz="1000" b="1" i="0" u="none" strike="noStrike" kern="1200" cap="none" spc="0" normalizeH="0" baseline="0" noProof="0" smtClean="0">
                <a:ln>
                  <a:noFill/>
                </a:ln>
                <a:solidFill>
                  <a:prstClr val="black"/>
                </a:solidFill>
                <a:effectLst/>
                <a:uLnTx/>
                <a:uFillTx/>
                <a:latin typeface="Verdana" panose="020B0604030504040204" pitchFamily="34" charset="0"/>
                <a:ea typeface="Verdana" panose="020B060403050404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Footer Placeholder 4">
            <a:extLst>
              <a:ext uri="{FF2B5EF4-FFF2-40B4-BE49-F238E27FC236}">
                <a16:creationId xmlns:a16="http://schemas.microsoft.com/office/drawing/2014/main" id="{E3AE3681-1363-4B69-8F30-D228852B80A3}"/>
              </a:ext>
            </a:extLst>
          </p:cNvPr>
          <p:cNvSpPr>
            <a:spLocks noGrp="1"/>
          </p:cNvSpPr>
          <p:nvPr>
            <p:ph type="ftr" sz="quarter" idx="11"/>
          </p:nvPr>
        </p:nvSpPr>
        <p:spPr>
          <a:xfrm>
            <a:off x="0" y="4869656"/>
            <a:ext cx="8879681" cy="273844"/>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Department of Mechanical Engineering, VIIT,Pune-48</a:t>
            </a:r>
          </a:p>
        </p:txBody>
      </p:sp>
      <p:sp>
        <p:nvSpPr>
          <p:cNvPr id="7" name="Rectangle 4">
            <a:extLst>
              <a:ext uri="{FF2B5EF4-FFF2-40B4-BE49-F238E27FC236}">
                <a16:creationId xmlns:a16="http://schemas.microsoft.com/office/drawing/2014/main" id="{06865231-1A37-4A0B-9A0E-C82945B822FE}"/>
              </a:ext>
            </a:extLst>
          </p:cNvPr>
          <p:cNvSpPr>
            <a:spLocks noChangeArrowheads="1"/>
          </p:cNvSpPr>
          <p:nvPr/>
        </p:nvSpPr>
        <p:spPr bwMode="auto">
          <a:xfrm>
            <a:off x="992981" y="266227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0" name="Rectangle 6">
            <a:extLst>
              <a:ext uri="{FF2B5EF4-FFF2-40B4-BE49-F238E27FC236}">
                <a16:creationId xmlns:a16="http://schemas.microsoft.com/office/drawing/2014/main" id="{3D50A030-696F-4D38-AD4B-A637C58465DE}"/>
              </a:ext>
            </a:extLst>
          </p:cNvPr>
          <p:cNvSpPr>
            <a:spLocks noChangeArrowheads="1"/>
          </p:cNvSpPr>
          <p:nvPr/>
        </p:nvSpPr>
        <p:spPr bwMode="auto">
          <a:xfrm>
            <a:off x="4836319" y="260830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3" name="Table 2">
            <a:extLst>
              <a:ext uri="{FF2B5EF4-FFF2-40B4-BE49-F238E27FC236}">
                <a16:creationId xmlns:a16="http://schemas.microsoft.com/office/drawing/2014/main" id="{E521536D-FEE1-6806-3ADA-687654B063F4}"/>
              </a:ext>
            </a:extLst>
          </p:cNvPr>
          <p:cNvGraphicFramePr>
            <a:graphicFrameLocks noGrp="1"/>
          </p:cNvGraphicFramePr>
          <p:nvPr>
            <p:extLst>
              <p:ext uri="{D42A27DB-BD31-4B8C-83A1-F6EECF244321}">
                <p14:modId xmlns:p14="http://schemas.microsoft.com/office/powerpoint/2010/main" val="1678734916"/>
              </p:ext>
            </p:extLst>
          </p:nvPr>
        </p:nvGraphicFramePr>
        <p:xfrm>
          <a:off x="2207704" y="1352045"/>
          <a:ext cx="4509135" cy="3241040"/>
        </p:xfrm>
        <a:graphic>
          <a:graphicData uri="http://schemas.openxmlformats.org/drawingml/2006/table">
            <a:tbl>
              <a:tblPr firstRow="1" firstCol="1" bandRow="1">
                <a:tableStyleId>{5C22544A-7EE6-4342-B048-85BDC9FD1C3A}</a:tableStyleId>
              </a:tblPr>
              <a:tblGrid>
                <a:gridCol w="901700">
                  <a:extLst>
                    <a:ext uri="{9D8B030D-6E8A-4147-A177-3AD203B41FA5}">
                      <a16:colId xmlns:a16="http://schemas.microsoft.com/office/drawing/2014/main" val="1332975082"/>
                    </a:ext>
                  </a:extLst>
                </a:gridCol>
                <a:gridCol w="901700">
                  <a:extLst>
                    <a:ext uri="{9D8B030D-6E8A-4147-A177-3AD203B41FA5}">
                      <a16:colId xmlns:a16="http://schemas.microsoft.com/office/drawing/2014/main" val="3976090921"/>
                    </a:ext>
                  </a:extLst>
                </a:gridCol>
                <a:gridCol w="901700">
                  <a:extLst>
                    <a:ext uri="{9D8B030D-6E8A-4147-A177-3AD203B41FA5}">
                      <a16:colId xmlns:a16="http://schemas.microsoft.com/office/drawing/2014/main" val="836297043"/>
                    </a:ext>
                  </a:extLst>
                </a:gridCol>
                <a:gridCol w="901700">
                  <a:extLst>
                    <a:ext uri="{9D8B030D-6E8A-4147-A177-3AD203B41FA5}">
                      <a16:colId xmlns:a16="http://schemas.microsoft.com/office/drawing/2014/main" val="122995123"/>
                    </a:ext>
                  </a:extLst>
                </a:gridCol>
                <a:gridCol w="902335">
                  <a:extLst>
                    <a:ext uri="{9D8B030D-6E8A-4147-A177-3AD203B41FA5}">
                      <a16:colId xmlns:a16="http://schemas.microsoft.com/office/drawing/2014/main" val="2338492732"/>
                    </a:ext>
                  </a:extLst>
                </a:gridCol>
              </a:tblGrid>
              <a:tr h="641350">
                <a:tc>
                  <a:txBody>
                    <a:bodyPr/>
                    <a:lstStyle/>
                    <a:p>
                      <a:pPr algn="ctr">
                        <a:lnSpc>
                          <a:spcPct val="150000"/>
                        </a:lnSpc>
                        <a:spcAft>
                          <a:spcPts val="800"/>
                        </a:spcAft>
                      </a:pPr>
                      <a:r>
                        <a:rPr lang="en-IN" sz="1200">
                          <a:effectLst/>
                        </a:rPr>
                        <a:t>Cold flow</a:t>
                      </a:r>
                      <a:endParaRPr lang="en-IN" sz="1100">
                        <a:effectLst/>
                      </a:endParaRPr>
                    </a:p>
                    <a:p>
                      <a:pPr algn="ctr">
                        <a:lnSpc>
                          <a:spcPct val="150000"/>
                        </a:lnSpc>
                        <a:spcAft>
                          <a:spcPts val="800"/>
                        </a:spcAft>
                      </a:pPr>
                      <a:r>
                        <a:rPr lang="en-IN" sz="1200">
                          <a:effectLst/>
                        </a:rPr>
                        <a:t>(LPM)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IN" sz="1200">
                          <a:effectLst/>
                        </a:rPr>
                        <a:t>Hot In</a:t>
                      </a:r>
                      <a:endParaRPr lang="en-IN" sz="1100">
                        <a:effectLst/>
                      </a:endParaRPr>
                    </a:p>
                    <a:p>
                      <a:pPr algn="ctr">
                        <a:lnSpc>
                          <a:spcPct val="150000"/>
                        </a:lnSpc>
                        <a:spcAft>
                          <a:spcPts val="800"/>
                        </a:spcAft>
                      </a:pPr>
                      <a:r>
                        <a:rPr lang="en-IN" sz="1200">
                          <a:effectLst/>
                        </a:rPr>
                        <a:t>(T1) °C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IN" sz="1200">
                          <a:effectLst/>
                        </a:rPr>
                        <a:t>Hot Out</a:t>
                      </a:r>
                      <a:endParaRPr lang="en-IN" sz="1100">
                        <a:effectLst/>
                      </a:endParaRPr>
                    </a:p>
                    <a:p>
                      <a:pPr algn="ctr">
                        <a:lnSpc>
                          <a:spcPct val="150000"/>
                        </a:lnSpc>
                        <a:spcAft>
                          <a:spcPts val="800"/>
                        </a:spcAft>
                      </a:pPr>
                      <a:r>
                        <a:rPr lang="en-IN" sz="1200">
                          <a:effectLst/>
                        </a:rPr>
                        <a:t>(T2) °C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IN" sz="1200">
                          <a:effectLst/>
                        </a:rPr>
                        <a:t>Cold In</a:t>
                      </a:r>
                      <a:endParaRPr lang="en-IN" sz="1100">
                        <a:effectLst/>
                      </a:endParaRPr>
                    </a:p>
                    <a:p>
                      <a:pPr algn="ctr">
                        <a:lnSpc>
                          <a:spcPct val="150000"/>
                        </a:lnSpc>
                        <a:spcAft>
                          <a:spcPts val="800"/>
                        </a:spcAft>
                      </a:pPr>
                      <a:r>
                        <a:rPr lang="en-IN" sz="1200">
                          <a:effectLst/>
                        </a:rPr>
                        <a:t>(T3) °C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IN" sz="1200">
                          <a:effectLst/>
                        </a:rPr>
                        <a:t>Cold Out</a:t>
                      </a:r>
                      <a:endParaRPr lang="en-IN" sz="1100">
                        <a:effectLst/>
                      </a:endParaRPr>
                    </a:p>
                    <a:p>
                      <a:pPr algn="ctr">
                        <a:lnSpc>
                          <a:spcPct val="150000"/>
                        </a:lnSpc>
                        <a:spcAft>
                          <a:spcPts val="800"/>
                        </a:spcAft>
                      </a:pPr>
                      <a:r>
                        <a:rPr lang="en-IN" sz="1200">
                          <a:effectLst/>
                        </a:rPr>
                        <a:t>(T4) °C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47924406"/>
                  </a:ext>
                </a:extLst>
              </a:tr>
              <a:tr h="658495">
                <a:tc>
                  <a:txBody>
                    <a:bodyPr/>
                    <a:lstStyle/>
                    <a:p>
                      <a:pPr algn="ctr">
                        <a:lnSpc>
                          <a:spcPct val="150000"/>
                        </a:lnSpc>
                        <a:spcAft>
                          <a:spcPts val="800"/>
                        </a:spcAft>
                      </a:pPr>
                      <a:r>
                        <a:rPr lang="en-IN" sz="1200">
                          <a:effectLst/>
                        </a:rPr>
                        <a:t>2.5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IN" sz="1200">
                          <a:effectLst/>
                        </a:rPr>
                        <a:t>37.8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IN" sz="1200">
                          <a:effectLst/>
                        </a:rPr>
                        <a:t>33.1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IN" sz="1200">
                          <a:effectLst/>
                        </a:rPr>
                        <a:t>31.4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IN" sz="1200">
                          <a:effectLst/>
                        </a:rPr>
                        <a:t>32.8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80486734"/>
                  </a:ext>
                </a:extLst>
              </a:tr>
              <a:tr h="641350">
                <a:tc>
                  <a:txBody>
                    <a:bodyPr/>
                    <a:lstStyle/>
                    <a:p>
                      <a:pPr algn="ctr">
                        <a:lnSpc>
                          <a:spcPct val="150000"/>
                        </a:lnSpc>
                        <a:spcAft>
                          <a:spcPts val="800"/>
                        </a:spcAft>
                      </a:pPr>
                      <a:r>
                        <a:rPr lang="en-IN" sz="1200">
                          <a:effectLst/>
                        </a:rPr>
                        <a:t>4.5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IN" sz="1200">
                          <a:effectLst/>
                        </a:rPr>
                        <a:t>37.8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IN" sz="1200">
                          <a:effectLst/>
                        </a:rPr>
                        <a:t>33.1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IN" sz="1200">
                          <a:effectLst/>
                        </a:rPr>
                        <a:t>31.4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IN" sz="1200">
                          <a:effectLst/>
                        </a:rPr>
                        <a:t>32.9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84418911"/>
                  </a:ext>
                </a:extLst>
              </a:tr>
              <a:tr h="658495">
                <a:tc>
                  <a:txBody>
                    <a:bodyPr/>
                    <a:lstStyle/>
                    <a:p>
                      <a:pPr algn="ctr">
                        <a:lnSpc>
                          <a:spcPct val="150000"/>
                        </a:lnSpc>
                        <a:spcAft>
                          <a:spcPts val="800"/>
                        </a:spcAft>
                      </a:pPr>
                      <a:r>
                        <a:rPr lang="en-IN" sz="1200">
                          <a:effectLst/>
                        </a:rPr>
                        <a:t>6.5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IN" sz="1200">
                          <a:effectLst/>
                        </a:rPr>
                        <a:t>37.8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IN" sz="1200">
                          <a:effectLst/>
                        </a:rPr>
                        <a:t>33.6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IN" sz="1200">
                          <a:effectLst/>
                        </a:rPr>
                        <a:t>31.4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IN" sz="1200">
                          <a:effectLst/>
                        </a:rPr>
                        <a:t>33.05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173060232"/>
                  </a:ext>
                </a:extLst>
              </a:tr>
              <a:tr h="641350">
                <a:tc>
                  <a:txBody>
                    <a:bodyPr/>
                    <a:lstStyle/>
                    <a:p>
                      <a:pPr algn="ctr">
                        <a:lnSpc>
                          <a:spcPct val="150000"/>
                        </a:lnSpc>
                        <a:spcAft>
                          <a:spcPts val="800"/>
                        </a:spcAft>
                      </a:pPr>
                      <a:r>
                        <a:rPr lang="en-IN" sz="1200">
                          <a:effectLst/>
                        </a:rPr>
                        <a:t>8.5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IN" sz="1200">
                          <a:effectLst/>
                        </a:rPr>
                        <a:t>37.8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IN" sz="1200">
                          <a:effectLst/>
                        </a:rPr>
                        <a:t>33.8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IN" sz="1200">
                          <a:effectLst/>
                        </a:rPr>
                        <a:t>31.4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IN" sz="1200" dirty="0">
                          <a:effectLst/>
                        </a:rPr>
                        <a:t>33.6</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97339262"/>
                  </a:ext>
                </a:extLst>
              </a:tr>
            </a:tbl>
          </a:graphicData>
        </a:graphic>
      </p:graphicFrame>
      <p:sp>
        <p:nvSpPr>
          <p:cNvPr id="4" name="Rectangle 1">
            <a:extLst>
              <a:ext uri="{FF2B5EF4-FFF2-40B4-BE49-F238E27FC236}">
                <a16:creationId xmlns:a16="http://schemas.microsoft.com/office/drawing/2014/main" id="{6EC4BA02-14B8-60F3-380A-C9D830F59541}"/>
              </a:ext>
            </a:extLst>
          </p:cNvPr>
          <p:cNvSpPr>
            <a:spLocks noChangeArrowheads="1"/>
          </p:cNvSpPr>
          <p:nvPr/>
        </p:nvSpPr>
        <p:spPr bwMode="auto">
          <a:xfrm>
            <a:off x="2208022" y="796292"/>
            <a:ext cx="278839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Cross flow and 4 baffles- (Hot Flow 4.5)</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b="1" dirty="0">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b="1" dirty="0">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b="1" dirty="0">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01732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FB3BDDBA-79F2-25CE-6D79-FB06A410812B}"/>
              </a:ext>
            </a:extLst>
          </p:cNvPr>
          <p:cNvGraphicFramePr>
            <a:graphicFrameLocks noGrp="1"/>
          </p:cNvGraphicFramePr>
          <p:nvPr>
            <p:ph idx="1"/>
            <p:extLst>
              <p:ext uri="{D42A27DB-BD31-4B8C-83A1-F6EECF244321}">
                <p14:modId xmlns:p14="http://schemas.microsoft.com/office/powerpoint/2010/main" val="106449888"/>
              </p:ext>
            </p:extLst>
          </p:nvPr>
        </p:nvGraphicFramePr>
        <p:xfrm>
          <a:off x="1975104" y="1414113"/>
          <a:ext cx="4632960" cy="2797175"/>
        </p:xfrm>
        <a:graphic>
          <a:graphicData uri="http://schemas.openxmlformats.org/drawingml/2006/table">
            <a:tbl>
              <a:tblPr firstRow="1" firstCol="1" bandRow="1">
                <a:tableStyleId>{5C22544A-7EE6-4342-B048-85BDC9FD1C3A}</a:tableStyleId>
              </a:tblPr>
              <a:tblGrid>
                <a:gridCol w="926465">
                  <a:extLst>
                    <a:ext uri="{9D8B030D-6E8A-4147-A177-3AD203B41FA5}">
                      <a16:colId xmlns:a16="http://schemas.microsoft.com/office/drawing/2014/main" val="2389938183"/>
                    </a:ext>
                  </a:extLst>
                </a:gridCol>
                <a:gridCol w="926465">
                  <a:extLst>
                    <a:ext uri="{9D8B030D-6E8A-4147-A177-3AD203B41FA5}">
                      <a16:colId xmlns:a16="http://schemas.microsoft.com/office/drawing/2014/main" val="1124935793"/>
                    </a:ext>
                  </a:extLst>
                </a:gridCol>
                <a:gridCol w="926465">
                  <a:extLst>
                    <a:ext uri="{9D8B030D-6E8A-4147-A177-3AD203B41FA5}">
                      <a16:colId xmlns:a16="http://schemas.microsoft.com/office/drawing/2014/main" val="3463305811"/>
                    </a:ext>
                  </a:extLst>
                </a:gridCol>
                <a:gridCol w="926465">
                  <a:extLst>
                    <a:ext uri="{9D8B030D-6E8A-4147-A177-3AD203B41FA5}">
                      <a16:colId xmlns:a16="http://schemas.microsoft.com/office/drawing/2014/main" val="1661180332"/>
                    </a:ext>
                  </a:extLst>
                </a:gridCol>
                <a:gridCol w="927100">
                  <a:extLst>
                    <a:ext uri="{9D8B030D-6E8A-4147-A177-3AD203B41FA5}">
                      <a16:colId xmlns:a16="http://schemas.microsoft.com/office/drawing/2014/main" val="1905752115"/>
                    </a:ext>
                  </a:extLst>
                </a:gridCol>
              </a:tblGrid>
              <a:tr h="536575">
                <a:tc>
                  <a:txBody>
                    <a:bodyPr/>
                    <a:lstStyle/>
                    <a:p>
                      <a:pPr algn="ctr">
                        <a:lnSpc>
                          <a:spcPct val="150000"/>
                        </a:lnSpc>
                        <a:spcAft>
                          <a:spcPts val="800"/>
                        </a:spcAft>
                      </a:pPr>
                      <a:r>
                        <a:rPr lang="en-IN" sz="1200">
                          <a:effectLst/>
                        </a:rPr>
                        <a:t>Cold flow</a:t>
                      </a:r>
                      <a:endParaRPr lang="en-IN" sz="1100">
                        <a:effectLst/>
                      </a:endParaRPr>
                    </a:p>
                    <a:p>
                      <a:pPr algn="ctr">
                        <a:lnSpc>
                          <a:spcPct val="150000"/>
                        </a:lnSpc>
                        <a:spcAft>
                          <a:spcPts val="800"/>
                        </a:spcAft>
                      </a:pPr>
                      <a:r>
                        <a:rPr lang="en-IN" sz="1200">
                          <a:effectLst/>
                        </a:rPr>
                        <a:t>(LPM)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IN" sz="1200" dirty="0">
                          <a:effectLst/>
                        </a:rPr>
                        <a:t>Hot In</a:t>
                      </a:r>
                      <a:endParaRPr lang="en-IN" sz="1100" dirty="0">
                        <a:effectLst/>
                      </a:endParaRPr>
                    </a:p>
                    <a:p>
                      <a:pPr algn="ctr">
                        <a:lnSpc>
                          <a:spcPct val="150000"/>
                        </a:lnSpc>
                        <a:spcAft>
                          <a:spcPts val="800"/>
                        </a:spcAft>
                      </a:pPr>
                      <a:r>
                        <a:rPr lang="en-IN" sz="1200" dirty="0">
                          <a:effectLst/>
                        </a:rPr>
                        <a:t>(T1) °C</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IN" sz="1200">
                          <a:effectLst/>
                        </a:rPr>
                        <a:t>Hot Out</a:t>
                      </a:r>
                      <a:endParaRPr lang="en-IN" sz="1100">
                        <a:effectLst/>
                      </a:endParaRPr>
                    </a:p>
                    <a:p>
                      <a:pPr algn="ctr">
                        <a:lnSpc>
                          <a:spcPct val="150000"/>
                        </a:lnSpc>
                        <a:spcAft>
                          <a:spcPts val="800"/>
                        </a:spcAft>
                      </a:pPr>
                      <a:r>
                        <a:rPr lang="en-IN" sz="1200">
                          <a:effectLst/>
                        </a:rPr>
                        <a:t>(T2) °C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IN" sz="1200">
                          <a:effectLst/>
                        </a:rPr>
                        <a:t>Cold In</a:t>
                      </a:r>
                      <a:endParaRPr lang="en-IN" sz="1100">
                        <a:effectLst/>
                      </a:endParaRPr>
                    </a:p>
                    <a:p>
                      <a:pPr algn="ctr">
                        <a:lnSpc>
                          <a:spcPct val="150000"/>
                        </a:lnSpc>
                        <a:spcAft>
                          <a:spcPts val="800"/>
                        </a:spcAft>
                      </a:pPr>
                      <a:r>
                        <a:rPr lang="en-IN" sz="1200">
                          <a:effectLst/>
                        </a:rPr>
                        <a:t>(T3) °C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IN" sz="1200" dirty="0">
                          <a:effectLst/>
                        </a:rPr>
                        <a:t>Cold Out</a:t>
                      </a:r>
                      <a:endParaRPr lang="en-IN" sz="1100" dirty="0">
                        <a:effectLst/>
                      </a:endParaRPr>
                    </a:p>
                    <a:p>
                      <a:pPr algn="ctr">
                        <a:lnSpc>
                          <a:spcPct val="150000"/>
                        </a:lnSpc>
                        <a:spcAft>
                          <a:spcPts val="800"/>
                        </a:spcAft>
                      </a:pPr>
                      <a:r>
                        <a:rPr lang="en-IN" sz="1200" dirty="0">
                          <a:effectLst/>
                        </a:rPr>
                        <a:t>(T4) °C</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56063568"/>
                  </a:ext>
                </a:extLst>
              </a:tr>
              <a:tr h="551180">
                <a:tc>
                  <a:txBody>
                    <a:bodyPr/>
                    <a:lstStyle/>
                    <a:p>
                      <a:pPr algn="ctr">
                        <a:lnSpc>
                          <a:spcPct val="150000"/>
                        </a:lnSpc>
                        <a:spcAft>
                          <a:spcPts val="800"/>
                        </a:spcAft>
                      </a:pPr>
                      <a:r>
                        <a:rPr lang="en-IN" sz="1200">
                          <a:effectLst/>
                        </a:rPr>
                        <a:t>2.5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IN" sz="1200">
                          <a:effectLst/>
                        </a:rPr>
                        <a:t>35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IN" sz="1200">
                          <a:effectLst/>
                        </a:rPr>
                        <a:t>33.3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IN" sz="1200">
                          <a:effectLst/>
                        </a:rPr>
                        <a:t>28.9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IN" sz="1200">
                          <a:effectLst/>
                        </a:rPr>
                        <a:t>30.8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09265950"/>
                  </a:ext>
                </a:extLst>
              </a:tr>
              <a:tr h="536575">
                <a:tc>
                  <a:txBody>
                    <a:bodyPr/>
                    <a:lstStyle/>
                    <a:p>
                      <a:pPr algn="ctr">
                        <a:lnSpc>
                          <a:spcPct val="150000"/>
                        </a:lnSpc>
                        <a:spcAft>
                          <a:spcPts val="800"/>
                        </a:spcAft>
                      </a:pPr>
                      <a:r>
                        <a:rPr lang="en-IN" sz="1200">
                          <a:effectLst/>
                        </a:rPr>
                        <a:t>4.5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IN" sz="1200">
                          <a:effectLst/>
                        </a:rPr>
                        <a:t>35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IN" sz="1200">
                          <a:effectLst/>
                        </a:rPr>
                        <a:t>33.5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IN" sz="1200">
                          <a:effectLst/>
                        </a:rPr>
                        <a:t>28.9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IN" sz="1200">
                          <a:effectLst/>
                        </a:rPr>
                        <a:t>30.4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29643364"/>
                  </a:ext>
                </a:extLst>
              </a:tr>
              <a:tr h="551180">
                <a:tc>
                  <a:txBody>
                    <a:bodyPr/>
                    <a:lstStyle/>
                    <a:p>
                      <a:pPr algn="ctr">
                        <a:lnSpc>
                          <a:spcPct val="150000"/>
                        </a:lnSpc>
                        <a:spcAft>
                          <a:spcPts val="800"/>
                        </a:spcAft>
                      </a:pPr>
                      <a:r>
                        <a:rPr lang="en-IN" sz="1200">
                          <a:effectLst/>
                        </a:rPr>
                        <a:t>6.5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IN" sz="1200">
                          <a:effectLst/>
                        </a:rPr>
                        <a:t>35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IN" sz="1200">
                          <a:effectLst/>
                        </a:rPr>
                        <a:t>33.5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IN" sz="1200">
                          <a:effectLst/>
                        </a:rPr>
                        <a:t>28.9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IN" sz="1200">
                          <a:effectLst/>
                        </a:rPr>
                        <a:t>30.1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13727622"/>
                  </a:ext>
                </a:extLst>
              </a:tr>
              <a:tr h="536575">
                <a:tc>
                  <a:txBody>
                    <a:bodyPr/>
                    <a:lstStyle/>
                    <a:p>
                      <a:pPr algn="ctr">
                        <a:lnSpc>
                          <a:spcPct val="150000"/>
                        </a:lnSpc>
                        <a:spcAft>
                          <a:spcPts val="800"/>
                        </a:spcAft>
                      </a:pPr>
                      <a:r>
                        <a:rPr lang="en-IN" sz="1200">
                          <a:effectLst/>
                        </a:rPr>
                        <a:t>8.5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IN" sz="1200">
                          <a:effectLst/>
                        </a:rPr>
                        <a:t>35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IN" sz="1200">
                          <a:effectLst/>
                        </a:rPr>
                        <a:t>34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IN" sz="1200">
                          <a:effectLst/>
                        </a:rPr>
                        <a:t>28.9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IN" sz="1200" dirty="0">
                          <a:effectLst/>
                        </a:rPr>
                        <a:t>30.4</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70016069"/>
                  </a:ext>
                </a:extLst>
              </a:tr>
            </a:tbl>
          </a:graphicData>
        </a:graphic>
      </p:graphicFrame>
      <p:sp>
        <p:nvSpPr>
          <p:cNvPr id="4" name="Footer Placeholder 3">
            <a:extLst>
              <a:ext uri="{FF2B5EF4-FFF2-40B4-BE49-F238E27FC236}">
                <a16:creationId xmlns:a16="http://schemas.microsoft.com/office/drawing/2014/main" id="{9F5D7F57-34E3-CAD9-977F-3936BD130CEB}"/>
              </a:ext>
            </a:extLst>
          </p:cNvPr>
          <p:cNvSpPr>
            <a:spLocks noGrp="1"/>
          </p:cNvSpPr>
          <p:nvPr>
            <p:ph type="ftr" sz="quarter" idx="11"/>
          </p:nvPr>
        </p:nvSpPr>
        <p:spPr/>
        <p:txBody>
          <a:bodyPr/>
          <a:lstStyle/>
          <a:p>
            <a:r>
              <a:rPr lang="en-IN"/>
              <a:t>Department of Mechanical Engineering, VIIT,Pune-48</a:t>
            </a:r>
            <a:endParaRPr lang="en-IN" dirty="0"/>
          </a:p>
        </p:txBody>
      </p:sp>
      <p:sp>
        <p:nvSpPr>
          <p:cNvPr id="5" name="Slide Number Placeholder 4">
            <a:extLst>
              <a:ext uri="{FF2B5EF4-FFF2-40B4-BE49-F238E27FC236}">
                <a16:creationId xmlns:a16="http://schemas.microsoft.com/office/drawing/2014/main" id="{63CDCE73-09BA-D475-A1FB-376CDE62C59B}"/>
              </a:ext>
            </a:extLst>
          </p:cNvPr>
          <p:cNvSpPr>
            <a:spLocks noGrp="1"/>
          </p:cNvSpPr>
          <p:nvPr>
            <p:ph type="sldNum" sz="quarter" idx="12"/>
          </p:nvPr>
        </p:nvSpPr>
        <p:spPr/>
        <p:txBody>
          <a:bodyPr/>
          <a:lstStyle/>
          <a:p>
            <a:fld id="{3FCAF691-C30B-4477-A4FB-AFF7F164B000}" type="slidenum">
              <a:rPr lang="en-IN" smtClean="0"/>
              <a:t>14</a:t>
            </a:fld>
            <a:endParaRPr lang="en-IN"/>
          </a:p>
        </p:txBody>
      </p:sp>
      <p:sp>
        <p:nvSpPr>
          <p:cNvPr id="7" name="Rectangle 1">
            <a:extLst>
              <a:ext uri="{FF2B5EF4-FFF2-40B4-BE49-F238E27FC236}">
                <a16:creationId xmlns:a16="http://schemas.microsoft.com/office/drawing/2014/main" id="{788318B2-1D7E-1E0D-A84F-CF8A444E6A35}"/>
              </a:ext>
            </a:extLst>
          </p:cNvPr>
          <p:cNvSpPr>
            <a:spLocks noChangeArrowheads="1"/>
          </p:cNvSpPr>
          <p:nvPr/>
        </p:nvSpPr>
        <p:spPr bwMode="auto">
          <a:xfrm>
            <a:off x="268224" y="932212"/>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Cross flow and 4 baffles- (Hot Flow 6.5)</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86381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A8D51360-FF7C-6AC3-A320-5108022BA189}"/>
              </a:ext>
            </a:extLst>
          </p:cNvPr>
          <p:cNvGraphicFramePr>
            <a:graphicFrameLocks noGrp="1"/>
          </p:cNvGraphicFramePr>
          <p:nvPr>
            <p:ph idx="1"/>
          </p:nvPr>
        </p:nvGraphicFramePr>
        <p:xfrm>
          <a:off x="2279332" y="1372076"/>
          <a:ext cx="4585335" cy="3258185"/>
        </p:xfrm>
        <a:graphic>
          <a:graphicData uri="http://schemas.openxmlformats.org/drawingml/2006/table">
            <a:tbl>
              <a:tblPr firstRow="1" firstCol="1" bandRow="1">
                <a:tableStyleId>{5C22544A-7EE6-4342-B048-85BDC9FD1C3A}</a:tableStyleId>
              </a:tblPr>
              <a:tblGrid>
                <a:gridCol w="916940">
                  <a:extLst>
                    <a:ext uri="{9D8B030D-6E8A-4147-A177-3AD203B41FA5}">
                      <a16:colId xmlns:a16="http://schemas.microsoft.com/office/drawing/2014/main" val="2271960336"/>
                    </a:ext>
                  </a:extLst>
                </a:gridCol>
                <a:gridCol w="916940">
                  <a:extLst>
                    <a:ext uri="{9D8B030D-6E8A-4147-A177-3AD203B41FA5}">
                      <a16:colId xmlns:a16="http://schemas.microsoft.com/office/drawing/2014/main" val="1060099368"/>
                    </a:ext>
                  </a:extLst>
                </a:gridCol>
                <a:gridCol w="916940">
                  <a:extLst>
                    <a:ext uri="{9D8B030D-6E8A-4147-A177-3AD203B41FA5}">
                      <a16:colId xmlns:a16="http://schemas.microsoft.com/office/drawing/2014/main" val="2958893489"/>
                    </a:ext>
                  </a:extLst>
                </a:gridCol>
                <a:gridCol w="916940">
                  <a:extLst>
                    <a:ext uri="{9D8B030D-6E8A-4147-A177-3AD203B41FA5}">
                      <a16:colId xmlns:a16="http://schemas.microsoft.com/office/drawing/2014/main" val="4244196790"/>
                    </a:ext>
                  </a:extLst>
                </a:gridCol>
                <a:gridCol w="917575">
                  <a:extLst>
                    <a:ext uri="{9D8B030D-6E8A-4147-A177-3AD203B41FA5}">
                      <a16:colId xmlns:a16="http://schemas.microsoft.com/office/drawing/2014/main" val="948433413"/>
                    </a:ext>
                  </a:extLst>
                </a:gridCol>
              </a:tblGrid>
              <a:tr h="644525">
                <a:tc>
                  <a:txBody>
                    <a:bodyPr/>
                    <a:lstStyle/>
                    <a:p>
                      <a:pPr algn="ctr">
                        <a:lnSpc>
                          <a:spcPct val="150000"/>
                        </a:lnSpc>
                        <a:spcAft>
                          <a:spcPts val="800"/>
                        </a:spcAft>
                      </a:pPr>
                      <a:r>
                        <a:rPr lang="en-IN" sz="1200">
                          <a:effectLst/>
                        </a:rPr>
                        <a:t>Cold flow</a:t>
                      </a:r>
                      <a:endParaRPr lang="en-IN" sz="1100">
                        <a:effectLst/>
                      </a:endParaRPr>
                    </a:p>
                    <a:p>
                      <a:pPr algn="ctr">
                        <a:lnSpc>
                          <a:spcPct val="150000"/>
                        </a:lnSpc>
                        <a:spcAft>
                          <a:spcPts val="800"/>
                        </a:spcAft>
                      </a:pPr>
                      <a:r>
                        <a:rPr lang="en-IN" sz="1200">
                          <a:effectLst/>
                        </a:rPr>
                        <a:t>(LPM)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IN" sz="1200">
                          <a:effectLst/>
                        </a:rPr>
                        <a:t>Hot In</a:t>
                      </a:r>
                      <a:endParaRPr lang="en-IN" sz="1100">
                        <a:effectLst/>
                      </a:endParaRPr>
                    </a:p>
                    <a:p>
                      <a:pPr algn="ctr">
                        <a:lnSpc>
                          <a:spcPct val="150000"/>
                        </a:lnSpc>
                        <a:spcAft>
                          <a:spcPts val="800"/>
                        </a:spcAft>
                      </a:pPr>
                      <a:r>
                        <a:rPr lang="en-IN" sz="1200">
                          <a:effectLst/>
                        </a:rPr>
                        <a:t>(T1) °C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IN" sz="1200">
                          <a:effectLst/>
                        </a:rPr>
                        <a:t>Hot Out</a:t>
                      </a:r>
                      <a:endParaRPr lang="en-IN" sz="1100">
                        <a:effectLst/>
                      </a:endParaRPr>
                    </a:p>
                    <a:p>
                      <a:pPr algn="ctr">
                        <a:lnSpc>
                          <a:spcPct val="150000"/>
                        </a:lnSpc>
                        <a:spcAft>
                          <a:spcPts val="800"/>
                        </a:spcAft>
                      </a:pPr>
                      <a:r>
                        <a:rPr lang="en-IN" sz="1200">
                          <a:effectLst/>
                        </a:rPr>
                        <a:t>(T2) °C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IN" sz="1200">
                          <a:effectLst/>
                        </a:rPr>
                        <a:t>Cold In</a:t>
                      </a:r>
                      <a:endParaRPr lang="en-IN" sz="1100">
                        <a:effectLst/>
                      </a:endParaRPr>
                    </a:p>
                    <a:p>
                      <a:pPr algn="ctr">
                        <a:lnSpc>
                          <a:spcPct val="150000"/>
                        </a:lnSpc>
                        <a:spcAft>
                          <a:spcPts val="800"/>
                        </a:spcAft>
                      </a:pPr>
                      <a:r>
                        <a:rPr lang="en-IN" sz="1200">
                          <a:effectLst/>
                        </a:rPr>
                        <a:t>(T3) °C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IN" sz="1200">
                          <a:effectLst/>
                        </a:rPr>
                        <a:t>Cold Out</a:t>
                      </a:r>
                      <a:endParaRPr lang="en-IN" sz="1100">
                        <a:effectLst/>
                      </a:endParaRPr>
                    </a:p>
                    <a:p>
                      <a:pPr algn="ctr">
                        <a:lnSpc>
                          <a:spcPct val="150000"/>
                        </a:lnSpc>
                        <a:spcAft>
                          <a:spcPts val="800"/>
                        </a:spcAft>
                      </a:pPr>
                      <a:r>
                        <a:rPr lang="en-IN" sz="1200">
                          <a:effectLst/>
                        </a:rPr>
                        <a:t>(T4) °C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03897582"/>
                  </a:ext>
                </a:extLst>
              </a:tr>
              <a:tr h="662305">
                <a:tc>
                  <a:txBody>
                    <a:bodyPr/>
                    <a:lstStyle/>
                    <a:p>
                      <a:pPr algn="ctr">
                        <a:lnSpc>
                          <a:spcPct val="150000"/>
                        </a:lnSpc>
                        <a:spcAft>
                          <a:spcPts val="800"/>
                        </a:spcAft>
                      </a:pPr>
                      <a:r>
                        <a:rPr lang="en-IN" sz="1200">
                          <a:effectLst/>
                        </a:rPr>
                        <a:t>2.5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IN" sz="1200">
                          <a:effectLst/>
                        </a:rPr>
                        <a:t>33.2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IN" sz="1200">
                          <a:effectLst/>
                        </a:rPr>
                        <a:t>32.7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IN" sz="1200">
                          <a:effectLst/>
                        </a:rPr>
                        <a:t>29.9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IN" sz="1200">
                          <a:effectLst/>
                        </a:rPr>
                        <a:t>31.1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706482338"/>
                  </a:ext>
                </a:extLst>
              </a:tr>
              <a:tr h="644525">
                <a:tc>
                  <a:txBody>
                    <a:bodyPr/>
                    <a:lstStyle/>
                    <a:p>
                      <a:pPr algn="ctr">
                        <a:lnSpc>
                          <a:spcPct val="150000"/>
                        </a:lnSpc>
                        <a:spcAft>
                          <a:spcPts val="800"/>
                        </a:spcAft>
                      </a:pPr>
                      <a:r>
                        <a:rPr lang="en-IN" sz="1200">
                          <a:effectLst/>
                        </a:rPr>
                        <a:t>4.5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IN" sz="1200">
                          <a:effectLst/>
                        </a:rPr>
                        <a:t>33.2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IN" sz="1200">
                          <a:effectLst/>
                        </a:rPr>
                        <a:t>32.7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IN" sz="1200">
                          <a:effectLst/>
                        </a:rPr>
                        <a:t>29.9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IN" sz="1200">
                          <a:effectLst/>
                        </a:rPr>
                        <a:t>30.3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74201074"/>
                  </a:ext>
                </a:extLst>
              </a:tr>
              <a:tr h="662305">
                <a:tc>
                  <a:txBody>
                    <a:bodyPr/>
                    <a:lstStyle/>
                    <a:p>
                      <a:pPr algn="ctr">
                        <a:lnSpc>
                          <a:spcPct val="150000"/>
                        </a:lnSpc>
                        <a:spcAft>
                          <a:spcPts val="800"/>
                        </a:spcAft>
                      </a:pPr>
                      <a:r>
                        <a:rPr lang="en-IN" sz="1200">
                          <a:effectLst/>
                        </a:rPr>
                        <a:t>6.5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IN" sz="1200">
                          <a:effectLst/>
                        </a:rPr>
                        <a:t>33.2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IN" sz="1200">
                          <a:effectLst/>
                        </a:rPr>
                        <a:t>33.2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IN" sz="1200">
                          <a:effectLst/>
                        </a:rPr>
                        <a:t>29.9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IN" sz="1200">
                          <a:effectLst/>
                        </a:rPr>
                        <a:t>30.3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241119135"/>
                  </a:ext>
                </a:extLst>
              </a:tr>
              <a:tr h="644525">
                <a:tc>
                  <a:txBody>
                    <a:bodyPr/>
                    <a:lstStyle/>
                    <a:p>
                      <a:pPr algn="ctr">
                        <a:lnSpc>
                          <a:spcPct val="150000"/>
                        </a:lnSpc>
                        <a:spcAft>
                          <a:spcPts val="800"/>
                        </a:spcAft>
                      </a:pPr>
                      <a:r>
                        <a:rPr lang="en-IN" sz="1200">
                          <a:effectLst/>
                        </a:rPr>
                        <a:t>8.5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IN" sz="1200">
                          <a:effectLst/>
                        </a:rPr>
                        <a:t>33.2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IN" sz="1200">
                          <a:effectLst/>
                        </a:rPr>
                        <a:t>34.4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IN" sz="1200">
                          <a:effectLst/>
                        </a:rPr>
                        <a:t>29.9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IN" sz="1200" dirty="0">
                          <a:effectLst/>
                        </a:rPr>
                        <a:t>30.6</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05544674"/>
                  </a:ext>
                </a:extLst>
              </a:tr>
            </a:tbl>
          </a:graphicData>
        </a:graphic>
      </p:graphicFrame>
      <p:sp>
        <p:nvSpPr>
          <p:cNvPr id="4" name="Footer Placeholder 3">
            <a:extLst>
              <a:ext uri="{FF2B5EF4-FFF2-40B4-BE49-F238E27FC236}">
                <a16:creationId xmlns:a16="http://schemas.microsoft.com/office/drawing/2014/main" id="{95B4D194-EE68-C0DE-FF0C-2E96CFB64D85}"/>
              </a:ext>
            </a:extLst>
          </p:cNvPr>
          <p:cNvSpPr>
            <a:spLocks noGrp="1"/>
          </p:cNvSpPr>
          <p:nvPr>
            <p:ph type="ftr" sz="quarter" idx="11"/>
          </p:nvPr>
        </p:nvSpPr>
        <p:spPr/>
        <p:txBody>
          <a:bodyPr/>
          <a:lstStyle/>
          <a:p>
            <a:r>
              <a:rPr lang="en-IN"/>
              <a:t>Department of Mechanical Engineering, VIIT,Pune-48</a:t>
            </a:r>
            <a:endParaRPr lang="en-IN" dirty="0"/>
          </a:p>
        </p:txBody>
      </p:sp>
      <p:sp>
        <p:nvSpPr>
          <p:cNvPr id="5" name="Slide Number Placeholder 4">
            <a:extLst>
              <a:ext uri="{FF2B5EF4-FFF2-40B4-BE49-F238E27FC236}">
                <a16:creationId xmlns:a16="http://schemas.microsoft.com/office/drawing/2014/main" id="{408AEE76-914B-3242-C3DC-226A98BBBE60}"/>
              </a:ext>
            </a:extLst>
          </p:cNvPr>
          <p:cNvSpPr>
            <a:spLocks noGrp="1"/>
          </p:cNvSpPr>
          <p:nvPr>
            <p:ph type="sldNum" sz="quarter" idx="12"/>
          </p:nvPr>
        </p:nvSpPr>
        <p:spPr/>
        <p:txBody>
          <a:bodyPr/>
          <a:lstStyle/>
          <a:p>
            <a:fld id="{3FCAF691-C30B-4477-A4FB-AFF7F164B000}" type="slidenum">
              <a:rPr lang="en-IN" smtClean="0"/>
              <a:t>15</a:t>
            </a:fld>
            <a:endParaRPr lang="en-IN"/>
          </a:p>
        </p:txBody>
      </p:sp>
      <p:sp>
        <p:nvSpPr>
          <p:cNvPr id="7" name="Rectangle 1">
            <a:extLst>
              <a:ext uri="{FF2B5EF4-FFF2-40B4-BE49-F238E27FC236}">
                <a16:creationId xmlns:a16="http://schemas.microsoft.com/office/drawing/2014/main" id="{A292EF71-D224-BD26-EF7F-750003AADE92}"/>
              </a:ext>
            </a:extLst>
          </p:cNvPr>
          <p:cNvSpPr>
            <a:spLocks noChangeArrowheads="1"/>
          </p:cNvSpPr>
          <p:nvPr/>
        </p:nvSpPr>
        <p:spPr bwMode="auto">
          <a:xfrm>
            <a:off x="109728" y="77787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Cross flow and 4 baffles- (Hot Flow 8.5)</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062963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25C49-0FED-4D6B-B28B-CEC15C30020F}"/>
              </a:ext>
            </a:extLst>
          </p:cNvPr>
          <p:cNvSpPr>
            <a:spLocks noGrp="1"/>
          </p:cNvSpPr>
          <p:nvPr>
            <p:ph type="title"/>
          </p:nvPr>
        </p:nvSpPr>
        <p:spPr>
          <a:xfrm>
            <a:off x="628650" y="0"/>
            <a:ext cx="7886700" cy="728004"/>
          </a:xfrm>
        </p:spPr>
        <p:txBody>
          <a:bodyPr vert="horz" lIns="91440" tIns="45720" rIns="91440" bIns="45720" rtlCol="0" anchor="ctr">
            <a:normAutofit/>
          </a:bodyPr>
          <a:lstStyle/>
          <a:p>
            <a:pPr algn="ctr"/>
            <a:r>
              <a:rPr lang="en-US" sz="3200" b="1" dirty="0">
                <a:solidFill>
                  <a:srgbClr val="FF6600"/>
                </a:solidFill>
                <a:latin typeface="Tw Cen MT" panose="020B0602020104020603" pitchFamily="34" charset="0"/>
              </a:rPr>
              <a:t>Our Custom Designed Baffles</a:t>
            </a:r>
          </a:p>
        </p:txBody>
      </p:sp>
      <p:sp>
        <p:nvSpPr>
          <p:cNvPr id="12" name="Rectangle 11"/>
          <p:cNvSpPr/>
          <p:nvPr/>
        </p:nvSpPr>
        <p:spPr>
          <a:xfrm>
            <a:off x="0" y="4890813"/>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endParaRPr>
          </a:p>
        </p:txBody>
      </p:sp>
      <p:sp>
        <p:nvSpPr>
          <p:cNvPr id="13" name="Slide Number Placeholder 4">
            <a:extLst>
              <a:ext uri="{FF2B5EF4-FFF2-40B4-BE49-F238E27FC236}">
                <a16:creationId xmlns:a16="http://schemas.microsoft.com/office/drawing/2014/main" id="{7DA496CA-B28D-4CA7-951D-950D5EA764C3}"/>
              </a:ext>
            </a:extLst>
          </p:cNvPr>
          <p:cNvSpPr>
            <a:spLocks noGrp="1"/>
          </p:cNvSpPr>
          <p:nvPr>
            <p:ph type="sldNum" sz="quarter" idx="12"/>
          </p:nvPr>
        </p:nvSpPr>
        <p:spPr>
          <a:xfrm>
            <a:off x="8603226" y="4882455"/>
            <a:ext cx="540774" cy="273844"/>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FCAF691-C30B-4477-A4FB-AFF7F164B000}" type="slidenum">
              <a:rPr kumimoji="0" lang="en-IN" sz="1000" b="1" i="0" u="none" strike="noStrike" kern="1200" cap="none" spc="0" normalizeH="0" baseline="0" noProof="0" smtClean="0">
                <a:ln>
                  <a:noFill/>
                </a:ln>
                <a:solidFill>
                  <a:prstClr val="black"/>
                </a:solidFill>
                <a:effectLst/>
                <a:uLnTx/>
                <a:uFillTx/>
                <a:latin typeface="Verdana" panose="020B0604030504040204" pitchFamily="34" charset="0"/>
                <a:ea typeface="Verdana" panose="020B060403050404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Footer Placeholder 4">
            <a:extLst>
              <a:ext uri="{FF2B5EF4-FFF2-40B4-BE49-F238E27FC236}">
                <a16:creationId xmlns:a16="http://schemas.microsoft.com/office/drawing/2014/main" id="{E3AE3681-1363-4B69-8F30-D228852B80A3}"/>
              </a:ext>
            </a:extLst>
          </p:cNvPr>
          <p:cNvSpPr>
            <a:spLocks noGrp="1"/>
          </p:cNvSpPr>
          <p:nvPr>
            <p:ph type="ftr" sz="quarter" idx="11"/>
          </p:nvPr>
        </p:nvSpPr>
        <p:spPr>
          <a:xfrm>
            <a:off x="0" y="4869656"/>
            <a:ext cx="8879681" cy="273844"/>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Department of Mechanical Engineering, VIIT,Pune-48</a:t>
            </a:r>
          </a:p>
        </p:txBody>
      </p:sp>
      <p:sp>
        <p:nvSpPr>
          <p:cNvPr id="7" name="Rectangle 4">
            <a:extLst>
              <a:ext uri="{FF2B5EF4-FFF2-40B4-BE49-F238E27FC236}">
                <a16:creationId xmlns:a16="http://schemas.microsoft.com/office/drawing/2014/main" id="{06865231-1A37-4A0B-9A0E-C82945B822FE}"/>
              </a:ext>
            </a:extLst>
          </p:cNvPr>
          <p:cNvSpPr>
            <a:spLocks noChangeArrowheads="1"/>
          </p:cNvSpPr>
          <p:nvPr/>
        </p:nvSpPr>
        <p:spPr bwMode="auto">
          <a:xfrm>
            <a:off x="992981" y="266227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0" name="Rectangle 6">
            <a:extLst>
              <a:ext uri="{FF2B5EF4-FFF2-40B4-BE49-F238E27FC236}">
                <a16:creationId xmlns:a16="http://schemas.microsoft.com/office/drawing/2014/main" id="{3D50A030-696F-4D38-AD4B-A637C58465DE}"/>
              </a:ext>
            </a:extLst>
          </p:cNvPr>
          <p:cNvSpPr>
            <a:spLocks noChangeArrowheads="1"/>
          </p:cNvSpPr>
          <p:nvPr/>
        </p:nvSpPr>
        <p:spPr bwMode="auto">
          <a:xfrm>
            <a:off x="4836319" y="260830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4" name="Picture 3">
            <a:extLst>
              <a:ext uri="{FF2B5EF4-FFF2-40B4-BE49-F238E27FC236}">
                <a16:creationId xmlns:a16="http://schemas.microsoft.com/office/drawing/2014/main" id="{2D3A3F88-C983-BD69-5A03-19B0E9DDE06A}"/>
              </a:ext>
            </a:extLst>
          </p:cNvPr>
          <p:cNvPicPr>
            <a:picLocks noChangeAspect="1"/>
          </p:cNvPicPr>
          <p:nvPr/>
        </p:nvPicPr>
        <p:blipFill>
          <a:blip r:embed="rId4"/>
          <a:stretch>
            <a:fillRect/>
          </a:stretch>
        </p:blipFill>
        <p:spPr>
          <a:xfrm>
            <a:off x="1396663" y="954842"/>
            <a:ext cx="6350674" cy="3572254"/>
          </a:xfrm>
          <a:prstGeom prst="rect">
            <a:avLst/>
          </a:prstGeom>
        </p:spPr>
      </p:pic>
    </p:spTree>
    <p:extLst>
      <p:ext uri="{BB962C8B-B14F-4D97-AF65-F5344CB8AC3E}">
        <p14:creationId xmlns:p14="http://schemas.microsoft.com/office/powerpoint/2010/main" val="8191396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7BBDF42E-090C-2195-C76B-F5985ED60E25}"/>
              </a:ext>
            </a:extLst>
          </p:cNvPr>
          <p:cNvPicPr>
            <a:picLocks noGrp="1" noChangeAspect="1"/>
          </p:cNvPicPr>
          <p:nvPr>
            <p:ph idx="1"/>
          </p:nvPr>
        </p:nvPicPr>
        <p:blipFill>
          <a:blip r:embed="rId2"/>
          <a:stretch>
            <a:fillRect/>
          </a:stretch>
        </p:blipFill>
        <p:spPr>
          <a:xfrm>
            <a:off x="1343039" y="755459"/>
            <a:ext cx="6457921" cy="3632581"/>
          </a:xfrm>
        </p:spPr>
      </p:pic>
      <p:sp>
        <p:nvSpPr>
          <p:cNvPr id="4" name="Footer Placeholder 3">
            <a:extLst>
              <a:ext uri="{FF2B5EF4-FFF2-40B4-BE49-F238E27FC236}">
                <a16:creationId xmlns:a16="http://schemas.microsoft.com/office/drawing/2014/main" id="{09F4C30C-EE1C-D0A0-6543-B45DE3E9FFBA}"/>
              </a:ext>
            </a:extLst>
          </p:cNvPr>
          <p:cNvSpPr>
            <a:spLocks noGrp="1"/>
          </p:cNvSpPr>
          <p:nvPr>
            <p:ph type="ftr" sz="quarter" idx="11"/>
          </p:nvPr>
        </p:nvSpPr>
        <p:spPr/>
        <p:txBody>
          <a:bodyPr/>
          <a:lstStyle/>
          <a:p>
            <a:r>
              <a:rPr lang="en-IN"/>
              <a:t>Department of Mechanical Engineering, VIIT,Pune-48</a:t>
            </a:r>
            <a:endParaRPr lang="en-IN" dirty="0"/>
          </a:p>
        </p:txBody>
      </p:sp>
      <p:sp>
        <p:nvSpPr>
          <p:cNvPr id="5" name="Slide Number Placeholder 4">
            <a:extLst>
              <a:ext uri="{FF2B5EF4-FFF2-40B4-BE49-F238E27FC236}">
                <a16:creationId xmlns:a16="http://schemas.microsoft.com/office/drawing/2014/main" id="{A5ABE2DF-4C01-05A4-8EBB-97715003DDCE}"/>
              </a:ext>
            </a:extLst>
          </p:cNvPr>
          <p:cNvSpPr>
            <a:spLocks noGrp="1"/>
          </p:cNvSpPr>
          <p:nvPr>
            <p:ph type="sldNum" sz="quarter" idx="12"/>
          </p:nvPr>
        </p:nvSpPr>
        <p:spPr/>
        <p:txBody>
          <a:bodyPr/>
          <a:lstStyle/>
          <a:p>
            <a:fld id="{3FCAF691-C30B-4477-A4FB-AFF7F164B000}" type="slidenum">
              <a:rPr lang="en-IN" smtClean="0"/>
              <a:t>17</a:t>
            </a:fld>
            <a:endParaRPr lang="en-IN"/>
          </a:p>
        </p:txBody>
      </p:sp>
    </p:spTree>
    <p:extLst>
      <p:ext uri="{BB962C8B-B14F-4D97-AF65-F5344CB8AC3E}">
        <p14:creationId xmlns:p14="http://schemas.microsoft.com/office/powerpoint/2010/main" val="3055647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25C49-0FED-4D6B-B28B-CEC15C30020F}"/>
              </a:ext>
            </a:extLst>
          </p:cNvPr>
          <p:cNvSpPr>
            <a:spLocks noGrp="1"/>
          </p:cNvSpPr>
          <p:nvPr>
            <p:ph type="title"/>
          </p:nvPr>
        </p:nvSpPr>
        <p:spPr>
          <a:xfrm>
            <a:off x="628650" y="0"/>
            <a:ext cx="7886700" cy="728004"/>
          </a:xfrm>
        </p:spPr>
        <p:txBody>
          <a:bodyPr vert="horz" lIns="91440" tIns="45720" rIns="91440" bIns="45720" rtlCol="0" anchor="ctr">
            <a:normAutofit/>
          </a:bodyPr>
          <a:lstStyle/>
          <a:p>
            <a:pPr algn="ctr"/>
            <a:r>
              <a:rPr lang="en-US" sz="3200" b="1" dirty="0">
                <a:solidFill>
                  <a:srgbClr val="FF6600"/>
                </a:solidFill>
                <a:latin typeface="Tw Cen MT" panose="020B0602020104020603" pitchFamily="34" charset="0"/>
              </a:rPr>
              <a:t>Conclusion</a:t>
            </a:r>
          </a:p>
        </p:txBody>
      </p:sp>
      <p:sp>
        <p:nvSpPr>
          <p:cNvPr id="12" name="Rectangle 11"/>
          <p:cNvSpPr/>
          <p:nvPr/>
        </p:nvSpPr>
        <p:spPr>
          <a:xfrm>
            <a:off x="0" y="4890813"/>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endParaRPr>
          </a:p>
        </p:txBody>
      </p:sp>
      <p:sp>
        <p:nvSpPr>
          <p:cNvPr id="13" name="Slide Number Placeholder 4">
            <a:extLst>
              <a:ext uri="{FF2B5EF4-FFF2-40B4-BE49-F238E27FC236}">
                <a16:creationId xmlns:a16="http://schemas.microsoft.com/office/drawing/2014/main" id="{7DA496CA-B28D-4CA7-951D-950D5EA764C3}"/>
              </a:ext>
            </a:extLst>
          </p:cNvPr>
          <p:cNvSpPr>
            <a:spLocks noGrp="1"/>
          </p:cNvSpPr>
          <p:nvPr>
            <p:ph type="sldNum" sz="quarter" idx="12"/>
          </p:nvPr>
        </p:nvSpPr>
        <p:spPr>
          <a:xfrm>
            <a:off x="8603226" y="4882455"/>
            <a:ext cx="540774" cy="273844"/>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FCAF691-C30B-4477-A4FB-AFF7F164B000}" type="slidenum">
              <a:rPr kumimoji="0" lang="en-IN" sz="1000" b="1" i="0" u="none" strike="noStrike" kern="1200" cap="none" spc="0" normalizeH="0" baseline="0" noProof="0" smtClean="0">
                <a:ln>
                  <a:noFill/>
                </a:ln>
                <a:solidFill>
                  <a:prstClr val="black"/>
                </a:solidFill>
                <a:effectLst/>
                <a:uLnTx/>
                <a:uFillTx/>
                <a:latin typeface="Verdana" panose="020B0604030504040204" pitchFamily="34" charset="0"/>
                <a:ea typeface="Verdana" panose="020B060403050404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Footer Placeholder 4">
            <a:extLst>
              <a:ext uri="{FF2B5EF4-FFF2-40B4-BE49-F238E27FC236}">
                <a16:creationId xmlns:a16="http://schemas.microsoft.com/office/drawing/2014/main" id="{E3AE3681-1363-4B69-8F30-D228852B80A3}"/>
              </a:ext>
            </a:extLst>
          </p:cNvPr>
          <p:cNvSpPr>
            <a:spLocks noGrp="1"/>
          </p:cNvSpPr>
          <p:nvPr>
            <p:ph type="ftr" sz="quarter" idx="11"/>
          </p:nvPr>
        </p:nvSpPr>
        <p:spPr>
          <a:xfrm>
            <a:off x="0" y="4869656"/>
            <a:ext cx="8879681" cy="273844"/>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Department of Mechanical Engineering, VIIT,Pune-48</a:t>
            </a:r>
          </a:p>
        </p:txBody>
      </p:sp>
      <p:sp>
        <p:nvSpPr>
          <p:cNvPr id="8" name="TextBox 7">
            <a:extLst>
              <a:ext uri="{FF2B5EF4-FFF2-40B4-BE49-F238E27FC236}">
                <a16:creationId xmlns:a16="http://schemas.microsoft.com/office/drawing/2014/main" id="{19447929-6AC0-4681-B6CB-C839875BFE73}"/>
              </a:ext>
            </a:extLst>
          </p:cNvPr>
          <p:cNvSpPr txBox="1"/>
          <p:nvPr/>
        </p:nvSpPr>
        <p:spPr>
          <a:xfrm>
            <a:off x="446484" y="1077783"/>
            <a:ext cx="8251031" cy="2540888"/>
          </a:xfrm>
          <a:prstGeom prst="rect">
            <a:avLst/>
          </a:prstGeom>
          <a:noFill/>
        </p:spPr>
        <p:txBody>
          <a:bodyPr wrap="square">
            <a:spAutoFit/>
          </a:bodyPr>
          <a:lstStyle/>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 project on shell and tube heat exchangers and the variation in heat and other factors using custom baffles might involve studying the effect of different design parameters, such as the size and orientation of the baffles, on the heat transfer coefficient, pressure drop, and overall performance of the heat exchanger. The results of the study could be used to develop design guidelines and tools for optimizing the use of custom baffles in shell and tube heat exchangers for different applications.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4">
            <a:extLst>
              <a:ext uri="{FF2B5EF4-FFF2-40B4-BE49-F238E27FC236}">
                <a16:creationId xmlns:a16="http://schemas.microsoft.com/office/drawing/2014/main" id="{06865231-1A37-4A0B-9A0E-C82945B822FE}"/>
              </a:ext>
            </a:extLst>
          </p:cNvPr>
          <p:cNvSpPr>
            <a:spLocks noChangeArrowheads="1"/>
          </p:cNvSpPr>
          <p:nvPr/>
        </p:nvSpPr>
        <p:spPr bwMode="auto">
          <a:xfrm>
            <a:off x="992981" y="266227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0" name="Rectangle 6">
            <a:extLst>
              <a:ext uri="{FF2B5EF4-FFF2-40B4-BE49-F238E27FC236}">
                <a16:creationId xmlns:a16="http://schemas.microsoft.com/office/drawing/2014/main" id="{3D50A030-696F-4D38-AD4B-A637C58465DE}"/>
              </a:ext>
            </a:extLst>
          </p:cNvPr>
          <p:cNvSpPr>
            <a:spLocks noChangeArrowheads="1"/>
          </p:cNvSpPr>
          <p:nvPr/>
        </p:nvSpPr>
        <p:spPr bwMode="auto">
          <a:xfrm>
            <a:off x="4836319" y="260830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7450024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25C49-0FED-4D6B-B28B-CEC15C30020F}"/>
              </a:ext>
            </a:extLst>
          </p:cNvPr>
          <p:cNvSpPr>
            <a:spLocks noGrp="1"/>
          </p:cNvSpPr>
          <p:nvPr>
            <p:ph type="title"/>
          </p:nvPr>
        </p:nvSpPr>
        <p:spPr>
          <a:xfrm>
            <a:off x="628650" y="0"/>
            <a:ext cx="7886700" cy="728004"/>
          </a:xfrm>
        </p:spPr>
        <p:txBody>
          <a:bodyPr vert="horz" lIns="91440" tIns="45720" rIns="91440" bIns="45720" rtlCol="0" anchor="ctr">
            <a:normAutofit/>
          </a:bodyPr>
          <a:lstStyle/>
          <a:p>
            <a:pPr algn="ctr"/>
            <a:r>
              <a:rPr lang="en-US" sz="3200" b="1" dirty="0">
                <a:solidFill>
                  <a:srgbClr val="FF6600"/>
                </a:solidFill>
                <a:latin typeface="Tw Cen MT" panose="020B0602020104020603" pitchFamily="34" charset="0"/>
              </a:rPr>
              <a:t>References</a:t>
            </a:r>
          </a:p>
        </p:txBody>
      </p:sp>
      <p:sp>
        <p:nvSpPr>
          <p:cNvPr id="12" name="Rectangle 11"/>
          <p:cNvSpPr/>
          <p:nvPr/>
        </p:nvSpPr>
        <p:spPr>
          <a:xfrm>
            <a:off x="0" y="4890813"/>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endParaRPr>
          </a:p>
        </p:txBody>
      </p:sp>
      <p:sp>
        <p:nvSpPr>
          <p:cNvPr id="13" name="Slide Number Placeholder 4">
            <a:extLst>
              <a:ext uri="{FF2B5EF4-FFF2-40B4-BE49-F238E27FC236}">
                <a16:creationId xmlns:a16="http://schemas.microsoft.com/office/drawing/2014/main" id="{7DA496CA-B28D-4CA7-951D-950D5EA764C3}"/>
              </a:ext>
            </a:extLst>
          </p:cNvPr>
          <p:cNvSpPr>
            <a:spLocks noGrp="1"/>
          </p:cNvSpPr>
          <p:nvPr>
            <p:ph type="sldNum" sz="quarter" idx="12"/>
          </p:nvPr>
        </p:nvSpPr>
        <p:spPr>
          <a:xfrm>
            <a:off x="8603226" y="4882455"/>
            <a:ext cx="540774" cy="273844"/>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FCAF691-C30B-4477-A4FB-AFF7F164B000}" type="slidenum">
              <a:rPr kumimoji="0" lang="en-IN" sz="1000" b="1" i="0" u="none" strike="noStrike" kern="1200" cap="none" spc="0" normalizeH="0" baseline="0" noProof="0" smtClean="0">
                <a:ln>
                  <a:noFill/>
                </a:ln>
                <a:solidFill>
                  <a:prstClr val="black"/>
                </a:solidFill>
                <a:effectLst/>
                <a:uLnTx/>
                <a:uFillTx/>
                <a:latin typeface="Verdana" panose="020B0604030504040204" pitchFamily="34" charset="0"/>
                <a:ea typeface="Verdana" panose="020B060403050404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Footer Placeholder 4">
            <a:extLst>
              <a:ext uri="{FF2B5EF4-FFF2-40B4-BE49-F238E27FC236}">
                <a16:creationId xmlns:a16="http://schemas.microsoft.com/office/drawing/2014/main" id="{E3AE3681-1363-4B69-8F30-D228852B80A3}"/>
              </a:ext>
            </a:extLst>
          </p:cNvPr>
          <p:cNvSpPr>
            <a:spLocks noGrp="1"/>
          </p:cNvSpPr>
          <p:nvPr>
            <p:ph type="ftr" sz="quarter" idx="11"/>
          </p:nvPr>
        </p:nvSpPr>
        <p:spPr>
          <a:xfrm>
            <a:off x="0" y="4869656"/>
            <a:ext cx="8879681" cy="273844"/>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Department of Mechanical Engineering, VIIT,Pune-48</a:t>
            </a:r>
          </a:p>
        </p:txBody>
      </p:sp>
      <p:sp>
        <p:nvSpPr>
          <p:cNvPr id="8" name="TextBox 7">
            <a:extLst>
              <a:ext uri="{FF2B5EF4-FFF2-40B4-BE49-F238E27FC236}">
                <a16:creationId xmlns:a16="http://schemas.microsoft.com/office/drawing/2014/main" id="{19447929-6AC0-4681-B6CB-C839875BFE73}"/>
              </a:ext>
            </a:extLst>
          </p:cNvPr>
          <p:cNvSpPr txBox="1"/>
          <p:nvPr/>
        </p:nvSpPr>
        <p:spPr>
          <a:xfrm>
            <a:off x="628649" y="840502"/>
            <a:ext cx="8251031" cy="3787383"/>
          </a:xfrm>
          <a:prstGeom prst="rect">
            <a:avLst/>
          </a:prstGeom>
          <a:noFill/>
        </p:spPr>
        <p:txBody>
          <a:bodyPr wrap="square">
            <a:spAutoFit/>
          </a:bodyPr>
          <a:lstStyle/>
          <a:p>
            <a:pPr marL="342900" lvl="0" indent="-342900">
              <a:lnSpc>
                <a:spcPct val="150000"/>
              </a:lnSpc>
              <a:buSzPts val="1000"/>
              <a:buFont typeface="+mj-lt"/>
              <a:buAutoNum type="arabi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"Heat Exchangers: Selection, Rating, and Thermal Design, Third Edition" by S. K. Ghosh and 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Kuppan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SzPts val="1000"/>
              <a:buFont typeface="+mj-lt"/>
              <a:buAutoNum type="arabi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"Heat Exchangers: Fundamentals and Applications" by T. L. Bergman, A. S. Lavine, F. P.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Incropera</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and D. P. DeWitt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SzPts val="1000"/>
              <a:buFont typeface="+mj-lt"/>
              <a:buAutoNum type="arabi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"Heat Exchangers: Selection, Rating, and Thermal Design" by S. K. Ghosh</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SzPts val="1000"/>
              <a:buFont typeface="+mj-lt"/>
              <a:buAutoNum type="arabi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"Heat Exchangers: Types and Applications" by R. K. Shah and D. R.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Sekulib</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SzPts val="1000"/>
              <a:buFont typeface="+mj-lt"/>
              <a:buAutoNum type="arabi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"Heat Exchangers: Selection, Rating, and Thermal Design" by S.K. Shah and D.R. Lewin, provides a comprehensive overview of heat exchanger design, including shell and tube heat exchangers and the use of custom baffles.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4">
            <a:extLst>
              <a:ext uri="{FF2B5EF4-FFF2-40B4-BE49-F238E27FC236}">
                <a16:creationId xmlns:a16="http://schemas.microsoft.com/office/drawing/2014/main" id="{06865231-1A37-4A0B-9A0E-C82945B822FE}"/>
              </a:ext>
            </a:extLst>
          </p:cNvPr>
          <p:cNvSpPr>
            <a:spLocks noChangeArrowheads="1"/>
          </p:cNvSpPr>
          <p:nvPr/>
        </p:nvSpPr>
        <p:spPr bwMode="auto">
          <a:xfrm>
            <a:off x="992981" y="266227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0" name="Rectangle 6">
            <a:extLst>
              <a:ext uri="{FF2B5EF4-FFF2-40B4-BE49-F238E27FC236}">
                <a16:creationId xmlns:a16="http://schemas.microsoft.com/office/drawing/2014/main" id="{3D50A030-696F-4D38-AD4B-A637C58465DE}"/>
              </a:ext>
            </a:extLst>
          </p:cNvPr>
          <p:cNvSpPr>
            <a:spLocks noChangeArrowheads="1"/>
          </p:cNvSpPr>
          <p:nvPr/>
        </p:nvSpPr>
        <p:spPr bwMode="auto">
          <a:xfrm>
            <a:off x="4836319" y="260830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581482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25C49-0FED-4D6B-B28B-CEC15C30020F}"/>
              </a:ext>
            </a:extLst>
          </p:cNvPr>
          <p:cNvSpPr>
            <a:spLocks noGrp="1"/>
          </p:cNvSpPr>
          <p:nvPr>
            <p:ph type="title"/>
          </p:nvPr>
        </p:nvSpPr>
        <p:spPr>
          <a:xfrm>
            <a:off x="628650" y="0"/>
            <a:ext cx="7886700" cy="728004"/>
          </a:xfrm>
        </p:spPr>
        <p:txBody>
          <a:bodyPr vert="horz" lIns="91440" tIns="45720" rIns="91440" bIns="45720" rtlCol="0" anchor="ctr">
            <a:normAutofit/>
          </a:bodyPr>
          <a:lstStyle/>
          <a:p>
            <a:pPr algn="ctr"/>
            <a:r>
              <a:rPr lang="en-US" sz="3200" b="1" dirty="0">
                <a:solidFill>
                  <a:srgbClr val="FF6600"/>
                </a:solidFill>
                <a:latin typeface="Tw Cen MT" panose="020B0602020104020603" pitchFamily="34" charset="0"/>
              </a:rPr>
              <a:t>Content</a:t>
            </a:r>
            <a:endParaRPr lang="en-IN" sz="3200" b="1" dirty="0">
              <a:solidFill>
                <a:srgbClr val="FF6600"/>
              </a:solidFill>
              <a:latin typeface="Tw Cen MT" panose="020B0602020104020603" pitchFamily="34" charset="0"/>
            </a:endParaRPr>
          </a:p>
        </p:txBody>
      </p:sp>
      <p:sp>
        <p:nvSpPr>
          <p:cNvPr id="12" name="Rectangle 11"/>
          <p:cNvSpPr/>
          <p:nvPr/>
        </p:nvSpPr>
        <p:spPr>
          <a:xfrm>
            <a:off x="0" y="4890813"/>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endParaRPr>
          </a:p>
        </p:txBody>
      </p:sp>
      <p:sp>
        <p:nvSpPr>
          <p:cNvPr id="13" name="Slide Number Placeholder 4">
            <a:extLst>
              <a:ext uri="{FF2B5EF4-FFF2-40B4-BE49-F238E27FC236}">
                <a16:creationId xmlns:a16="http://schemas.microsoft.com/office/drawing/2014/main" id="{7DA496CA-B28D-4CA7-951D-950D5EA764C3}"/>
              </a:ext>
            </a:extLst>
          </p:cNvPr>
          <p:cNvSpPr>
            <a:spLocks noGrp="1"/>
          </p:cNvSpPr>
          <p:nvPr>
            <p:ph type="sldNum" sz="quarter" idx="12"/>
          </p:nvPr>
        </p:nvSpPr>
        <p:spPr>
          <a:xfrm>
            <a:off x="8603226" y="4882455"/>
            <a:ext cx="540774" cy="273844"/>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FCAF691-C30B-4477-A4FB-AFF7F164B000}" type="slidenum">
              <a:rPr kumimoji="0" lang="en-IN" sz="1000" b="1" i="0" u="none" strike="noStrike" kern="1200" cap="none" spc="0" normalizeH="0" baseline="0" noProof="0" smtClean="0">
                <a:ln>
                  <a:noFill/>
                </a:ln>
                <a:solidFill>
                  <a:prstClr val="black"/>
                </a:solidFill>
                <a:effectLst/>
                <a:uLnTx/>
                <a:uFillTx/>
                <a:latin typeface="Verdana" panose="020B0604030504040204" pitchFamily="34" charset="0"/>
                <a:ea typeface="Verdana" panose="020B060403050404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Footer Placeholder 4">
            <a:extLst>
              <a:ext uri="{FF2B5EF4-FFF2-40B4-BE49-F238E27FC236}">
                <a16:creationId xmlns:a16="http://schemas.microsoft.com/office/drawing/2014/main" id="{E3AE3681-1363-4B69-8F30-D228852B80A3}"/>
              </a:ext>
            </a:extLst>
          </p:cNvPr>
          <p:cNvSpPr>
            <a:spLocks noGrp="1"/>
          </p:cNvSpPr>
          <p:nvPr>
            <p:ph type="ftr" sz="quarter" idx="11"/>
          </p:nvPr>
        </p:nvSpPr>
        <p:spPr>
          <a:xfrm>
            <a:off x="0" y="4869656"/>
            <a:ext cx="8879681" cy="273844"/>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Department of Mechanical Engineering, VIIT,Pune-48</a:t>
            </a:r>
          </a:p>
        </p:txBody>
      </p:sp>
      <p:sp>
        <p:nvSpPr>
          <p:cNvPr id="8" name="TextBox 7">
            <a:extLst>
              <a:ext uri="{FF2B5EF4-FFF2-40B4-BE49-F238E27FC236}">
                <a16:creationId xmlns:a16="http://schemas.microsoft.com/office/drawing/2014/main" id="{19447929-6AC0-4681-B6CB-C839875BFE73}"/>
              </a:ext>
            </a:extLst>
          </p:cNvPr>
          <p:cNvSpPr txBox="1"/>
          <p:nvPr/>
        </p:nvSpPr>
        <p:spPr>
          <a:xfrm>
            <a:off x="628649" y="840502"/>
            <a:ext cx="8251031" cy="212519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latin typeface="Tw Cen MT" panose="020B0602020104020603" pitchFamily="34" charset="0"/>
              </a:rPr>
              <a:t>Introduction</a:t>
            </a:r>
          </a:p>
          <a:p>
            <a:pPr marL="285750" indent="-285750">
              <a:lnSpc>
                <a:spcPct val="150000"/>
              </a:lnSpc>
              <a:buFont typeface="Arial" panose="020B0604020202020204" pitchFamily="34" charset="0"/>
              <a:buChar char="•"/>
            </a:pPr>
            <a:r>
              <a:rPr lang="en-IN" dirty="0">
                <a:latin typeface="Tw Cen MT" panose="020B0602020104020603" pitchFamily="34" charset="0"/>
              </a:rPr>
              <a:t>Literature Review</a:t>
            </a:r>
          </a:p>
          <a:p>
            <a:pPr marL="285750" indent="-285750">
              <a:lnSpc>
                <a:spcPct val="150000"/>
              </a:lnSpc>
              <a:buFont typeface="Arial" panose="020B0604020202020204" pitchFamily="34" charset="0"/>
              <a:buChar char="•"/>
            </a:pPr>
            <a:r>
              <a:rPr lang="en-IN" dirty="0">
                <a:latin typeface="Tw Cen MT" panose="020B0602020104020603" pitchFamily="34" charset="0"/>
              </a:rPr>
              <a:t>Problem Definition</a:t>
            </a:r>
          </a:p>
          <a:p>
            <a:pPr marL="285750" indent="-285750">
              <a:lnSpc>
                <a:spcPct val="150000"/>
              </a:lnSpc>
              <a:buFont typeface="Arial" panose="020B0604020202020204" pitchFamily="34" charset="0"/>
              <a:buChar char="•"/>
            </a:pPr>
            <a:r>
              <a:rPr lang="en-IN" dirty="0">
                <a:latin typeface="Tw Cen MT" panose="020B0602020104020603" pitchFamily="34" charset="0"/>
              </a:rPr>
              <a:t>Conclusion</a:t>
            </a:r>
          </a:p>
          <a:p>
            <a:pPr marL="285750" indent="-285750">
              <a:lnSpc>
                <a:spcPct val="150000"/>
              </a:lnSpc>
              <a:buFont typeface="Arial" panose="020B0604020202020204" pitchFamily="34" charset="0"/>
              <a:buChar char="•"/>
            </a:pPr>
            <a:r>
              <a:rPr lang="en-IN" dirty="0">
                <a:latin typeface="Tw Cen MT" panose="020B0602020104020603" pitchFamily="34" charset="0"/>
              </a:rPr>
              <a:t>References </a:t>
            </a:r>
          </a:p>
        </p:txBody>
      </p:sp>
      <p:sp>
        <p:nvSpPr>
          <p:cNvPr id="7" name="Rectangle 4">
            <a:extLst>
              <a:ext uri="{FF2B5EF4-FFF2-40B4-BE49-F238E27FC236}">
                <a16:creationId xmlns:a16="http://schemas.microsoft.com/office/drawing/2014/main" id="{06865231-1A37-4A0B-9A0E-C82945B822FE}"/>
              </a:ext>
            </a:extLst>
          </p:cNvPr>
          <p:cNvSpPr>
            <a:spLocks noChangeArrowheads="1"/>
          </p:cNvSpPr>
          <p:nvPr/>
        </p:nvSpPr>
        <p:spPr bwMode="auto">
          <a:xfrm>
            <a:off x="992981" y="266227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0" name="Rectangle 6">
            <a:extLst>
              <a:ext uri="{FF2B5EF4-FFF2-40B4-BE49-F238E27FC236}">
                <a16:creationId xmlns:a16="http://schemas.microsoft.com/office/drawing/2014/main" id="{3D50A030-696F-4D38-AD4B-A637C58465DE}"/>
              </a:ext>
            </a:extLst>
          </p:cNvPr>
          <p:cNvSpPr>
            <a:spLocks noChangeArrowheads="1"/>
          </p:cNvSpPr>
          <p:nvPr/>
        </p:nvSpPr>
        <p:spPr bwMode="auto">
          <a:xfrm>
            <a:off x="4836319" y="260830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7870729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5992B4-9129-70F1-9491-65BB60589BF3}"/>
              </a:ext>
            </a:extLst>
          </p:cNvPr>
          <p:cNvSpPr>
            <a:spLocks noGrp="1"/>
          </p:cNvSpPr>
          <p:nvPr>
            <p:ph idx="1"/>
          </p:nvPr>
        </p:nvSpPr>
        <p:spPr>
          <a:xfrm>
            <a:off x="628650" y="398239"/>
            <a:ext cx="7886700" cy="4437651"/>
          </a:xfrm>
        </p:spPr>
        <p:txBody>
          <a:bodyPr>
            <a:normAutofit fontScale="77500" lnSpcReduction="20000"/>
          </a:bodyPr>
          <a:lstStyle/>
          <a:p>
            <a:pPr marL="342900" lvl="0" indent="-342900">
              <a:lnSpc>
                <a:spcPct val="150000"/>
              </a:lnSpc>
              <a:buSzPts val="1000"/>
              <a:buFont typeface="+mj-lt"/>
              <a:buAutoNum type="arabicPeriod"/>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"Handbook of Heat Exchanger Design" by H.Y. Sohn and W.M. Kays, is a comprehensive reference on heat exchanger design, including shell and tube heat exchangers with custom baffles.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SzPts val="1000"/>
              <a:buFont typeface="+mj-lt"/>
              <a:buAutoNum type="arabicPeriod"/>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"Heat Transfer Equipment Design" by J.H. Harker and J.R. Edwards, is a textbook that covers the design and analysis of heat transfer equipment, including shell and tube heat exchangers with custom baffles.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SzPts val="1000"/>
              <a:buFont typeface="+mj-lt"/>
              <a:buAutoNum type="arabicPeriod"/>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"Heat Exchanger Design Handbook, Second Edition" by T.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Kuppan</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This handbook provides detailed information on the design, selection, and operation of shell and tube heat exchangers, including the use of custom baffles to optimize performance.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Footer Placeholder 3">
            <a:extLst>
              <a:ext uri="{FF2B5EF4-FFF2-40B4-BE49-F238E27FC236}">
                <a16:creationId xmlns:a16="http://schemas.microsoft.com/office/drawing/2014/main" id="{ACFC626D-91D3-7937-9D74-67680A6A2791}"/>
              </a:ext>
            </a:extLst>
          </p:cNvPr>
          <p:cNvSpPr>
            <a:spLocks noGrp="1"/>
          </p:cNvSpPr>
          <p:nvPr>
            <p:ph type="ftr" sz="quarter" idx="11"/>
          </p:nvPr>
        </p:nvSpPr>
        <p:spPr/>
        <p:txBody>
          <a:bodyPr/>
          <a:lstStyle/>
          <a:p>
            <a:r>
              <a:rPr lang="en-IN"/>
              <a:t>Department of Mechanical Engineering, VIIT,Pune-48</a:t>
            </a:r>
            <a:endParaRPr lang="en-IN" dirty="0"/>
          </a:p>
        </p:txBody>
      </p:sp>
      <p:sp>
        <p:nvSpPr>
          <p:cNvPr id="5" name="Slide Number Placeholder 4">
            <a:extLst>
              <a:ext uri="{FF2B5EF4-FFF2-40B4-BE49-F238E27FC236}">
                <a16:creationId xmlns:a16="http://schemas.microsoft.com/office/drawing/2014/main" id="{6157905B-F01A-0474-EC48-AF6766F381B7}"/>
              </a:ext>
            </a:extLst>
          </p:cNvPr>
          <p:cNvSpPr>
            <a:spLocks noGrp="1"/>
          </p:cNvSpPr>
          <p:nvPr>
            <p:ph type="sldNum" sz="quarter" idx="12"/>
          </p:nvPr>
        </p:nvSpPr>
        <p:spPr/>
        <p:txBody>
          <a:bodyPr/>
          <a:lstStyle/>
          <a:p>
            <a:fld id="{3FCAF691-C30B-4477-A4FB-AFF7F164B000}" type="slidenum">
              <a:rPr lang="en-IN" smtClean="0"/>
              <a:t>20</a:t>
            </a:fld>
            <a:endParaRPr lang="en-IN"/>
          </a:p>
        </p:txBody>
      </p:sp>
    </p:spTree>
    <p:extLst>
      <p:ext uri="{BB962C8B-B14F-4D97-AF65-F5344CB8AC3E}">
        <p14:creationId xmlns:p14="http://schemas.microsoft.com/office/powerpoint/2010/main" val="31013857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25C49-0FED-4D6B-B28B-CEC15C30020F}"/>
              </a:ext>
            </a:extLst>
          </p:cNvPr>
          <p:cNvSpPr>
            <a:spLocks noGrp="1"/>
          </p:cNvSpPr>
          <p:nvPr>
            <p:ph type="title"/>
          </p:nvPr>
        </p:nvSpPr>
        <p:spPr>
          <a:xfrm>
            <a:off x="628650" y="0"/>
            <a:ext cx="7886700" cy="728004"/>
          </a:xfrm>
        </p:spPr>
        <p:txBody>
          <a:bodyPr vert="horz" lIns="91440" tIns="45720" rIns="91440" bIns="45720" rtlCol="0" anchor="ctr">
            <a:normAutofit/>
          </a:bodyPr>
          <a:lstStyle/>
          <a:p>
            <a:pPr algn="ctr"/>
            <a:r>
              <a:rPr lang="en-IN" sz="3200" b="1" dirty="0">
                <a:solidFill>
                  <a:srgbClr val="FF6600"/>
                </a:solidFill>
                <a:latin typeface="Tw Cen MT" panose="020B0602020104020603" pitchFamily="34" charset="0"/>
              </a:rPr>
              <a:t>Thank you</a:t>
            </a:r>
          </a:p>
        </p:txBody>
      </p:sp>
      <p:sp>
        <p:nvSpPr>
          <p:cNvPr id="12" name="Rectangle 11"/>
          <p:cNvSpPr/>
          <p:nvPr/>
        </p:nvSpPr>
        <p:spPr>
          <a:xfrm>
            <a:off x="0" y="4890813"/>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endParaRPr>
          </a:p>
        </p:txBody>
      </p:sp>
      <p:sp>
        <p:nvSpPr>
          <p:cNvPr id="13" name="Slide Number Placeholder 4">
            <a:extLst>
              <a:ext uri="{FF2B5EF4-FFF2-40B4-BE49-F238E27FC236}">
                <a16:creationId xmlns:a16="http://schemas.microsoft.com/office/drawing/2014/main" id="{7DA496CA-B28D-4CA7-951D-950D5EA764C3}"/>
              </a:ext>
            </a:extLst>
          </p:cNvPr>
          <p:cNvSpPr>
            <a:spLocks noGrp="1"/>
          </p:cNvSpPr>
          <p:nvPr>
            <p:ph type="sldNum" sz="quarter" idx="12"/>
          </p:nvPr>
        </p:nvSpPr>
        <p:spPr>
          <a:xfrm>
            <a:off x="8603226" y="4882455"/>
            <a:ext cx="540774" cy="273844"/>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FCAF691-C30B-4477-A4FB-AFF7F164B000}" type="slidenum">
              <a:rPr kumimoji="0" lang="en-IN" sz="1000" b="1" i="0" u="none" strike="noStrike" kern="1200" cap="none" spc="0" normalizeH="0" baseline="0" noProof="0" smtClean="0">
                <a:ln>
                  <a:noFill/>
                </a:ln>
                <a:solidFill>
                  <a:prstClr val="black"/>
                </a:solidFill>
                <a:effectLst/>
                <a:uLnTx/>
                <a:uFillTx/>
                <a:latin typeface="Verdana" panose="020B0604030504040204" pitchFamily="34" charset="0"/>
                <a:ea typeface="Verdana" panose="020B060403050404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Footer Placeholder 4">
            <a:extLst>
              <a:ext uri="{FF2B5EF4-FFF2-40B4-BE49-F238E27FC236}">
                <a16:creationId xmlns:a16="http://schemas.microsoft.com/office/drawing/2014/main" id="{E3AE3681-1363-4B69-8F30-D228852B80A3}"/>
              </a:ext>
            </a:extLst>
          </p:cNvPr>
          <p:cNvSpPr>
            <a:spLocks noGrp="1"/>
          </p:cNvSpPr>
          <p:nvPr>
            <p:ph type="ftr" sz="quarter" idx="11"/>
          </p:nvPr>
        </p:nvSpPr>
        <p:spPr>
          <a:xfrm>
            <a:off x="0" y="4869656"/>
            <a:ext cx="8879681" cy="273844"/>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Department of Mechanical Engineering, VIIT,Pune-48</a:t>
            </a:r>
          </a:p>
        </p:txBody>
      </p:sp>
      <p:grpSp>
        <p:nvGrpSpPr>
          <p:cNvPr id="18" name="Group 17">
            <a:extLst>
              <a:ext uri="{FF2B5EF4-FFF2-40B4-BE49-F238E27FC236}">
                <a16:creationId xmlns:a16="http://schemas.microsoft.com/office/drawing/2014/main" id="{A84EC5D8-11A9-4255-B9A6-3C9B9500E8C1}"/>
              </a:ext>
            </a:extLst>
          </p:cNvPr>
          <p:cNvGrpSpPr/>
          <p:nvPr/>
        </p:nvGrpSpPr>
        <p:grpSpPr>
          <a:xfrm>
            <a:off x="3962285" y="1962035"/>
            <a:ext cx="1219430" cy="1425252"/>
            <a:chOff x="3962285" y="1962035"/>
            <a:chExt cx="1219430" cy="1425252"/>
          </a:xfrm>
        </p:grpSpPr>
        <p:sp>
          <p:nvSpPr>
            <p:cNvPr id="14" name="TextBox 13">
              <a:extLst>
                <a:ext uri="{FF2B5EF4-FFF2-40B4-BE49-F238E27FC236}">
                  <a16:creationId xmlns:a16="http://schemas.microsoft.com/office/drawing/2014/main" id="{AAC03618-AA16-4A82-8281-BC3C65D7FB38}"/>
                </a:ext>
              </a:extLst>
            </p:cNvPr>
            <p:cNvSpPr txBox="1"/>
            <p:nvPr/>
          </p:nvSpPr>
          <p:spPr>
            <a:xfrm>
              <a:off x="3962285" y="3017955"/>
              <a:ext cx="1219430" cy="369332"/>
            </a:xfrm>
            <a:prstGeom prst="rect">
              <a:avLst/>
            </a:prstGeom>
            <a:noFill/>
          </p:spPr>
          <p:txBody>
            <a:bodyPr wrap="square">
              <a:spAutoFit/>
            </a:bodyPr>
            <a:lstStyle/>
            <a:p>
              <a:pPr algn="ctr"/>
              <a:r>
                <a:rPr lang="en-US" sz="1800" b="1" dirty="0">
                  <a:solidFill>
                    <a:srgbClr val="FF0000"/>
                  </a:solidFill>
                  <a:latin typeface="Tw Cen MT" panose="020B0602020104020603" pitchFamily="34" charset="0"/>
                </a:rPr>
                <a:t>Questions</a:t>
              </a:r>
              <a:endParaRPr lang="en-IN" dirty="0">
                <a:solidFill>
                  <a:srgbClr val="FF0000"/>
                </a:solidFill>
              </a:endParaRPr>
            </a:p>
          </p:txBody>
        </p:sp>
        <p:pic>
          <p:nvPicPr>
            <p:cNvPr id="17" name="Graphic 16" descr="Badge Question Mark outline">
              <a:extLst>
                <a:ext uri="{FF2B5EF4-FFF2-40B4-BE49-F238E27FC236}">
                  <a16:creationId xmlns:a16="http://schemas.microsoft.com/office/drawing/2014/main" id="{3F9C4317-4DE5-42E6-8260-1E2755F968E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62285" y="1962035"/>
              <a:ext cx="1219429" cy="1219429"/>
            </a:xfrm>
            <a:prstGeom prst="rect">
              <a:avLst/>
            </a:prstGeom>
          </p:spPr>
        </p:pic>
      </p:grpSp>
      <p:grpSp>
        <p:nvGrpSpPr>
          <p:cNvPr id="10" name="Group 9">
            <a:extLst>
              <a:ext uri="{FF2B5EF4-FFF2-40B4-BE49-F238E27FC236}">
                <a16:creationId xmlns:a16="http://schemas.microsoft.com/office/drawing/2014/main" id="{AFA28D3C-44C2-4AF2-BA46-A8E27F06CA59}"/>
              </a:ext>
            </a:extLst>
          </p:cNvPr>
          <p:cNvGrpSpPr/>
          <p:nvPr/>
        </p:nvGrpSpPr>
        <p:grpSpPr>
          <a:xfrm>
            <a:off x="2501722" y="4237384"/>
            <a:ext cx="4140553" cy="451824"/>
            <a:chOff x="4679586" y="878988"/>
            <a:chExt cx="1745757" cy="190500"/>
          </a:xfrm>
        </p:grpSpPr>
        <p:sp>
          <p:nvSpPr>
            <p:cNvPr id="15" name="Oval 14">
              <a:extLst>
                <a:ext uri="{FF2B5EF4-FFF2-40B4-BE49-F238E27FC236}">
                  <a16:creationId xmlns:a16="http://schemas.microsoft.com/office/drawing/2014/main" id="{0BE3ADE8-12A1-42B1-9EA9-6B15C2E190FB}"/>
                </a:ext>
              </a:extLst>
            </p:cNvPr>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538C3F2A-35C4-4550-8A15-901A67B2AB6E}"/>
                </a:ext>
              </a:extLst>
            </p:cNvPr>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975D5847-2D51-48FA-9017-AF58F748B8D0}"/>
                </a:ext>
              </a:extLst>
            </p:cNvPr>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2027E153-49A3-44F5-8AB2-719BFDDE1AAC}"/>
                </a:ext>
              </a:extLst>
            </p:cNvPr>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0C64B0E7-6929-4A77-A75E-21C1C8F8E741}"/>
                </a:ext>
              </a:extLst>
            </p:cNvPr>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ECEEF79E-701D-43DB-8417-FCA19539D24F}"/>
                </a:ext>
              </a:extLst>
            </p:cNvPr>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77970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25C49-0FED-4D6B-B28B-CEC15C30020F}"/>
              </a:ext>
            </a:extLst>
          </p:cNvPr>
          <p:cNvSpPr>
            <a:spLocks noGrp="1"/>
          </p:cNvSpPr>
          <p:nvPr>
            <p:ph type="title"/>
          </p:nvPr>
        </p:nvSpPr>
        <p:spPr>
          <a:xfrm>
            <a:off x="628649" y="367575"/>
            <a:ext cx="7886700" cy="728004"/>
          </a:xfrm>
        </p:spPr>
        <p:txBody>
          <a:bodyPr vert="horz" lIns="91440" tIns="45720" rIns="91440" bIns="45720" rtlCol="0" anchor="ctr">
            <a:normAutofit/>
          </a:bodyPr>
          <a:lstStyle/>
          <a:p>
            <a:pPr algn="ctr"/>
            <a:r>
              <a:rPr lang="en-US" sz="3200" b="1" dirty="0">
                <a:solidFill>
                  <a:srgbClr val="FF6600"/>
                </a:solidFill>
                <a:latin typeface="Tw Cen MT" panose="020B0602020104020603" pitchFamily="34" charset="0"/>
              </a:rPr>
              <a:t>Introduction</a:t>
            </a:r>
          </a:p>
        </p:txBody>
      </p:sp>
      <p:sp>
        <p:nvSpPr>
          <p:cNvPr id="12" name="Rectangle 11"/>
          <p:cNvSpPr/>
          <p:nvPr/>
        </p:nvSpPr>
        <p:spPr>
          <a:xfrm>
            <a:off x="0" y="4890813"/>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endParaRPr>
          </a:p>
        </p:txBody>
      </p:sp>
      <p:sp>
        <p:nvSpPr>
          <p:cNvPr id="13" name="Slide Number Placeholder 4">
            <a:extLst>
              <a:ext uri="{FF2B5EF4-FFF2-40B4-BE49-F238E27FC236}">
                <a16:creationId xmlns:a16="http://schemas.microsoft.com/office/drawing/2014/main" id="{7DA496CA-B28D-4CA7-951D-950D5EA764C3}"/>
              </a:ext>
            </a:extLst>
          </p:cNvPr>
          <p:cNvSpPr>
            <a:spLocks noGrp="1"/>
          </p:cNvSpPr>
          <p:nvPr>
            <p:ph type="sldNum" sz="quarter" idx="12"/>
          </p:nvPr>
        </p:nvSpPr>
        <p:spPr>
          <a:xfrm>
            <a:off x="8603226" y="4882455"/>
            <a:ext cx="540774" cy="273844"/>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FCAF691-C30B-4477-A4FB-AFF7F164B000}" type="slidenum">
              <a:rPr kumimoji="0" lang="en-IN" sz="1000" b="1" i="0" u="none" strike="noStrike" kern="1200" cap="none" spc="0" normalizeH="0" baseline="0" noProof="0" smtClean="0">
                <a:ln>
                  <a:noFill/>
                </a:ln>
                <a:solidFill>
                  <a:prstClr val="black"/>
                </a:solidFill>
                <a:effectLst/>
                <a:uLnTx/>
                <a:uFillTx/>
                <a:latin typeface="Verdana" panose="020B0604030504040204" pitchFamily="34" charset="0"/>
                <a:ea typeface="Verdana" panose="020B060403050404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Footer Placeholder 4">
            <a:extLst>
              <a:ext uri="{FF2B5EF4-FFF2-40B4-BE49-F238E27FC236}">
                <a16:creationId xmlns:a16="http://schemas.microsoft.com/office/drawing/2014/main" id="{E3AE3681-1363-4B69-8F30-D228852B80A3}"/>
              </a:ext>
            </a:extLst>
          </p:cNvPr>
          <p:cNvSpPr>
            <a:spLocks noGrp="1"/>
          </p:cNvSpPr>
          <p:nvPr>
            <p:ph type="ftr" sz="quarter" idx="11"/>
          </p:nvPr>
        </p:nvSpPr>
        <p:spPr>
          <a:xfrm>
            <a:off x="0" y="4869656"/>
            <a:ext cx="8879681" cy="273844"/>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Department of Mechanical Engineering, VIIT,Pune-48</a:t>
            </a:r>
          </a:p>
        </p:txBody>
      </p:sp>
      <p:sp>
        <p:nvSpPr>
          <p:cNvPr id="8" name="TextBox 7">
            <a:extLst>
              <a:ext uri="{FF2B5EF4-FFF2-40B4-BE49-F238E27FC236}">
                <a16:creationId xmlns:a16="http://schemas.microsoft.com/office/drawing/2014/main" id="{19447929-6AC0-4681-B6CB-C839875BFE73}"/>
              </a:ext>
            </a:extLst>
          </p:cNvPr>
          <p:cNvSpPr txBox="1"/>
          <p:nvPr/>
        </p:nvSpPr>
        <p:spPr>
          <a:xfrm>
            <a:off x="446483" y="1634178"/>
            <a:ext cx="8251031" cy="2125390"/>
          </a:xfrm>
          <a:prstGeom prst="rect">
            <a:avLst/>
          </a:prstGeom>
          <a:noFill/>
        </p:spPr>
        <p:txBody>
          <a:bodyPr wrap="square">
            <a:spAutoFit/>
          </a:bodyPr>
          <a:lstStyle/>
          <a:p>
            <a:pPr algn="just">
              <a:lnSpc>
                <a:spcPct val="150000"/>
              </a:lnSpc>
              <a:spcBef>
                <a:spcPts val="1200"/>
              </a:spcBef>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 heat exchanger is a device that is used to transfer heat from one fluid to another, and shell and tube heat exchangers are a common type that are widely used in various industrial and commercial applications. In a shell and tube heat exchanger, one fluid flows through a series of tubes that are surrounded by a second fluid in a shell. The heat is transferred from one fluid to the other through the walls of the tubes.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4">
            <a:extLst>
              <a:ext uri="{FF2B5EF4-FFF2-40B4-BE49-F238E27FC236}">
                <a16:creationId xmlns:a16="http://schemas.microsoft.com/office/drawing/2014/main" id="{06865231-1A37-4A0B-9A0E-C82945B822FE}"/>
              </a:ext>
            </a:extLst>
          </p:cNvPr>
          <p:cNvSpPr>
            <a:spLocks noChangeArrowheads="1"/>
          </p:cNvSpPr>
          <p:nvPr/>
        </p:nvSpPr>
        <p:spPr bwMode="auto">
          <a:xfrm>
            <a:off x="992981" y="266227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0" name="Rectangle 6">
            <a:extLst>
              <a:ext uri="{FF2B5EF4-FFF2-40B4-BE49-F238E27FC236}">
                <a16:creationId xmlns:a16="http://schemas.microsoft.com/office/drawing/2014/main" id="{3D50A030-696F-4D38-AD4B-A637C58465DE}"/>
              </a:ext>
            </a:extLst>
          </p:cNvPr>
          <p:cNvSpPr>
            <a:spLocks noChangeArrowheads="1"/>
          </p:cNvSpPr>
          <p:nvPr/>
        </p:nvSpPr>
        <p:spPr bwMode="auto">
          <a:xfrm>
            <a:off x="4836319" y="260830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482654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E3585D-CDAD-64D8-0CC4-53138BB24E0B}"/>
              </a:ext>
            </a:extLst>
          </p:cNvPr>
          <p:cNvSpPr>
            <a:spLocks noGrp="1"/>
          </p:cNvSpPr>
          <p:nvPr>
            <p:ph idx="1"/>
          </p:nvPr>
        </p:nvSpPr>
        <p:spPr>
          <a:xfrm>
            <a:off x="628650" y="597408"/>
            <a:ext cx="7886700" cy="4035315"/>
          </a:xfrm>
        </p:spPr>
        <p:txBody>
          <a:bodyPr/>
          <a:lstStyle/>
          <a:p>
            <a:pPr marL="0" indent="0">
              <a:lnSpc>
                <a:spcPct val="150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Custom baffles are used in shell and tube heat exchangers to improve the heat transfer performance and efficiency. They are typically placed inside the shell of the heat exchanger and can have various shapes and configurations. The use of custom baffles can significantly enhance the heat transfer rate and overall heat transfer coefficient, while also reducing the pressure drop. However, the effects of the baffle geometry and spacing on the heat transfer performance are not fully understood, and further research is needed to optimize the design of shell and tube heat exchangers with custom baffles.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Footer Placeholder 3">
            <a:extLst>
              <a:ext uri="{FF2B5EF4-FFF2-40B4-BE49-F238E27FC236}">
                <a16:creationId xmlns:a16="http://schemas.microsoft.com/office/drawing/2014/main" id="{A4ACEEDD-89B0-53AD-B2AB-0291694B847C}"/>
              </a:ext>
            </a:extLst>
          </p:cNvPr>
          <p:cNvSpPr>
            <a:spLocks noGrp="1"/>
          </p:cNvSpPr>
          <p:nvPr>
            <p:ph type="ftr" sz="quarter" idx="11"/>
          </p:nvPr>
        </p:nvSpPr>
        <p:spPr/>
        <p:txBody>
          <a:bodyPr/>
          <a:lstStyle/>
          <a:p>
            <a:r>
              <a:rPr lang="en-IN"/>
              <a:t>Department of Mechanical Engineering, VIIT,Pune-48</a:t>
            </a:r>
            <a:endParaRPr lang="en-IN" dirty="0"/>
          </a:p>
        </p:txBody>
      </p:sp>
      <p:sp>
        <p:nvSpPr>
          <p:cNvPr id="5" name="Slide Number Placeholder 4">
            <a:extLst>
              <a:ext uri="{FF2B5EF4-FFF2-40B4-BE49-F238E27FC236}">
                <a16:creationId xmlns:a16="http://schemas.microsoft.com/office/drawing/2014/main" id="{16B576A6-6896-FD01-BAA1-18648DB81AA1}"/>
              </a:ext>
            </a:extLst>
          </p:cNvPr>
          <p:cNvSpPr>
            <a:spLocks noGrp="1"/>
          </p:cNvSpPr>
          <p:nvPr>
            <p:ph type="sldNum" sz="quarter" idx="12"/>
          </p:nvPr>
        </p:nvSpPr>
        <p:spPr/>
        <p:txBody>
          <a:bodyPr/>
          <a:lstStyle/>
          <a:p>
            <a:fld id="{3FCAF691-C30B-4477-A4FB-AFF7F164B000}" type="slidenum">
              <a:rPr lang="en-IN" smtClean="0"/>
              <a:t>4</a:t>
            </a:fld>
            <a:endParaRPr lang="en-IN"/>
          </a:p>
        </p:txBody>
      </p:sp>
    </p:spTree>
    <p:extLst>
      <p:ext uri="{BB962C8B-B14F-4D97-AF65-F5344CB8AC3E}">
        <p14:creationId xmlns:p14="http://schemas.microsoft.com/office/powerpoint/2010/main" val="1273918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25C49-0FED-4D6B-B28B-CEC15C30020F}"/>
              </a:ext>
            </a:extLst>
          </p:cNvPr>
          <p:cNvSpPr>
            <a:spLocks noGrp="1"/>
          </p:cNvSpPr>
          <p:nvPr>
            <p:ph type="title"/>
          </p:nvPr>
        </p:nvSpPr>
        <p:spPr>
          <a:xfrm>
            <a:off x="628650" y="-156765"/>
            <a:ext cx="7886700" cy="728004"/>
          </a:xfrm>
        </p:spPr>
        <p:txBody>
          <a:bodyPr vert="horz" lIns="91440" tIns="45720" rIns="91440" bIns="45720" rtlCol="0" anchor="ctr">
            <a:normAutofit/>
          </a:bodyPr>
          <a:lstStyle/>
          <a:p>
            <a:pPr algn="ctr"/>
            <a:r>
              <a:rPr lang="en-US" sz="3200" b="1" dirty="0">
                <a:solidFill>
                  <a:srgbClr val="FF6600"/>
                </a:solidFill>
                <a:latin typeface="Tw Cen MT" panose="020B0602020104020603" pitchFamily="34" charset="0"/>
              </a:rPr>
              <a:t>Literature Review</a:t>
            </a:r>
          </a:p>
        </p:txBody>
      </p:sp>
      <p:sp>
        <p:nvSpPr>
          <p:cNvPr id="12" name="Rectangle 11"/>
          <p:cNvSpPr/>
          <p:nvPr/>
        </p:nvSpPr>
        <p:spPr>
          <a:xfrm>
            <a:off x="0" y="4890813"/>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endParaRPr>
          </a:p>
        </p:txBody>
      </p:sp>
      <p:sp>
        <p:nvSpPr>
          <p:cNvPr id="13" name="Slide Number Placeholder 4">
            <a:extLst>
              <a:ext uri="{FF2B5EF4-FFF2-40B4-BE49-F238E27FC236}">
                <a16:creationId xmlns:a16="http://schemas.microsoft.com/office/drawing/2014/main" id="{7DA496CA-B28D-4CA7-951D-950D5EA764C3}"/>
              </a:ext>
            </a:extLst>
          </p:cNvPr>
          <p:cNvSpPr>
            <a:spLocks noGrp="1"/>
          </p:cNvSpPr>
          <p:nvPr>
            <p:ph type="sldNum" sz="quarter" idx="12"/>
          </p:nvPr>
        </p:nvSpPr>
        <p:spPr>
          <a:xfrm>
            <a:off x="8603226" y="4882455"/>
            <a:ext cx="540774" cy="273844"/>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FCAF691-C30B-4477-A4FB-AFF7F164B000}" type="slidenum">
              <a:rPr kumimoji="0" lang="en-IN" sz="1000" b="1" i="0" u="none" strike="noStrike" kern="1200" cap="none" spc="0" normalizeH="0" baseline="0" noProof="0" smtClean="0">
                <a:ln>
                  <a:noFill/>
                </a:ln>
                <a:solidFill>
                  <a:prstClr val="black"/>
                </a:solidFill>
                <a:effectLst/>
                <a:uLnTx/>
                <a:uFillTx/>
                <a:latin typeface="Verdana" panose="020B0604030504040204" pitchFamily="34" charset="0"/>
                <a:ea typeface="Verdana" panose="020B060403050404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Footer Placeholder 4">
            <a:extLst>
              <a:ext uri="{FF2B5EF4-FFF2-40B4-BE49-F238E27FC236}">
                <a16:creationId xmlns:a16="http://schemas.microsoft.com/office/drawing/2014/main" id="{E3AE3681-1363-4B69-8F30-D228852B80A3}"/>
              </a:ext>
            </a:extLst>
          </p:cNvPr>
          <p:cNvSpPr>
            <a:spLocks noGrp="1"/>
          </p:cNvSpPr>
          <p:nvPr>
            <p:ph type="ftr" sz="quarter" idx="11"/>
          </p:nvPr>
        </p:nvSpPr>
        <p:spPr>
          <a:xfrm>
            <a:off x="0" y="4869656"/>
            <a:ext cx="8879681" cy="273844"/>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Department of Mechanical Engineering, VIIT,Pune-48</a:t>
            </a:r>
          </a:p>
        </p:txBody>
      </p:sp>
      <p:sp>
        <p:nvSpPr>
          <p:cNvPr id="8" name="TextBox 7">
            <a:extLst>
              <a:ext uri="{FF2B5EF4-FFF2-40B4-BE49-F238E27FC236}">
                <a16:creationId xmlns:a16="http://schemas.microsoft.com/office/drawing/2014/main" id="{19447929-6AC0-4681-B6CB-C839875BFE73}"/>
              </a:ext>
            </a:extLst>
          </p:cNvPr>
          <p:cNvSpPr txBox="1"/>
          <p:nvPr/>
        </p:nvSpPr>
        <p:spPr>
          <a:xfrm>
            <a:off x="494471" y="409672"/>
            <a:ext cx="8251031" cy="4510658"/>
          </a:xfrm>
          <a:prstGeom prst="rect">
            <a:avLst/>
          </a:prstGeom>
          <a:noFill/>
        </p:spPr>
        <p:txBody>
          <a:bodyPr wrap="square">
            <a:spAutoFit/>
          </a:bodyPr>
          <a:lstStyle/>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 discussion of the factors that affect the performance of shell and tube heat exchangers, such as the heat transfer rate, overall heat transfer coefficient, and pressure drop</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 review of the previous research on the use of custom baffles in shell and tube heat exchangers, including the effects of the baffle geometry and spacing on the heat transfer performance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 discussion of the limitations of the previous research and the gaps in knowledge that the current study aims to address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 summary of the key findings and insights from the previous research on shell and tube heat exchangers with custom baffles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4">
            <a:extLst>
              <a:ext uri="{FF2B5EF4-FFF2-40B4-BE49-F238E27FC236}">
                <a16:creationId xmlns:a16="http://schemas.microsoft.com/office/drawing/2014/main" id="{06865231-1A37-4A0B-9A0E-C82945B822FE}"/>
              </a:ext>
            </a:extLst>
          </p:cNvPr>
          <p:cNvSpPr>
            <a:spLocks noChangeArrowheads="1"/>
          </p:cNvSpPr>
          <p:nvPr/>
        </p:nvSpPr>
        <p:spPr bwMode="auto">
          <a:xfrm>
            <a:off x="992981" y="266227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0" name="Rectangle 6">
            <a:extLst>
              <a:ext uri="{FF2B5EF4-FFF2-40B4-BE49-F238E27FC236}">
                <a16:creationId xmlns:a16="http://schemas.microsoft.com/office/drawing/2014/main" id="{3D50A030-696F-4D38-AD4B-A637C58465DE}"/>
              </a:ext>
            </a:extLst>
          </p:cNvPr>
          <p:cNvSpPr>
            <a:spLocks noChangeArrowheads="1"/>
          </p:cNvSpPr>
          <p:nvPr/>
        </p:nvSpPr>
        <p:spPr bwMode="auto">
          <a:xfrm>
            <a:off x="4836319" y="260830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512724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D0708B-CF79-0B9A-7A75-54F29AC7AD9F}"/>
              </a:ext>
            </a:extLst>
          </p:cNvPr>
          <p:cNvSpPr>
            <a:spLocks noGrp="1"/>
          </p:cNvSpPr>
          <p:nvPr>
            <p:ph idx="1"/>
          </p:nvPr>
        </p:nvSpPr>
        <p:spPr>
          <a:xfrm>
            <a:off x="628650" y="731520"/>
            <a:ext cx="7886700" cy="3901203"/>
          </a:xfrm>
        </p:spPr>
        <p:txBody>
          <a:bodyPr/>
          <a:lstStyle/>
          <a:p>
            <a:pPr marL="0" indent="0">
              <a:lnSpc>
                <a:spcPct val="150000"/>
              </a:lnSpc>
              <a:buNone/>
            </a:pPr>
            <a:r>
              <a:rPr lang="en-IN" sz="1800" dirty="0">
                <a:effectLst/>
                <a:latin typeface="Times New Roman" panose="02020603050405020304" pitchFamily="18" charset="0"/>
                <a:ea typeface="Calibri" panose="020F0502020204030204" pitchFamily="34" charset="0"/>
              </a:rPr>
              <a:t>Shell and tube heat exchangers are widely used in various industrial and commercial applications to transfer heat from one fluid to another. The performance of shell and tube heat exchangers is influenced by a number of factors, including the heat transfer rate, overall heat transfer coefficient, and pressure drop. Previous research has shown that the use of custom baffles in shell and tube heat exchangers can improve the heat transfer performance and efficiency. However, the effects of the baffle geometry and spacing on the heat transfer performance are not fully understood, and further research is needed to optimize the design of shell and tube heat exchangers with custom baffles. </a:t>
            </a:r>
            <a:endParaRPr lang="en-IN" dirty="0"/>
          </a:p>
        </p:txBody>
      </p:sp>
      <p:sp>
        <p:nvSpPr>
          <p:cNvPr id="4" name="Footer Placeholder 3">
            <a:extLst>
              <a:ext uri="{FF2B5EF4-FFF2-40B4-BE49-F238E27FC236}">
                <a16:creationId xmlns:a16="http://schemas.microsoft.com/office/drawing/2014/main" id="{F3EE71CE-E986-A591-FB50-74363BA598D0}"/>
              </a:ext>
            </a:extLst>
          </p:cNvPr>
          <p:cNvSpPr>
            <a:spLocks noGrp="1"/>
          </p:cNvSpPr>
          <p:nvPr>
            <p:ph type="ftr" sz="quarter" idx="11"/>
          </p:nvPr>
        </p:nvSpPr>
        <p:spPr/>
        <p:txBody>
          <a:bodyPr/>
          <a:lstStyle/>
          <a:p>
            <a:r>
              <a:rPr lang="en-IN"/>
              <a:t>Department of Mechanical Engineering, VIIT,Pune-48</a:t>
            </a:r>
            <a:endParaRPr lang="en-IN" dirty="0"/>
          </a:p>
        </p:txBody>
      </p:sp>
      <p:sp>
        <p:nvSpPr>
          <p:cNvPr id="5" name="Slide Number Placeholder 4">
            <a:extLst>
              <a:ext uri="{FF2B5EF4-FFF2-40B4-BE49-F238E27FC236}">
                <a16:creationId xmlns:a16="http://schemas.microsoft.com/office/drawing/2014/main" id="{21B35082-B51E-2C9F-FE7D-E37064F44BAF}"/>
              </a:ext>
            </a:extLst>
          </p:cNvPr>
          <p:cNvSpPr>
            <a:spLocks noGrp="1"/>
          </p:cNvSpPr>
          <p:nvPr>
            <p:ph type="sldNum" sz="quarter" idx="12"/>
          </p:nvPr>
        </p:nvSpPr>
        <p:spPr/>
        <p:txBody>
          <a:bodyPr/>
          <a:lstStyle/>
          <a:p>
            <a:fld id="{3FCAF691-C30B-4477-A4FB-AFF7F164B000}" type="slidenum">
              <a:rPr lang="en-IN" smtClean="0"/>
              <a:t>6</a:t>
            </a:fld>
            <a:endParaRPr lang="en-IN"/>
          </a:p>
        </p:txBody>
      </p:sp>
    </p:spTree>
    <p:extLst>
      <p:ext uri="{BB962C8B-B14F-4D97-AF65-F5344CB8AC3E}">
        <p14:creationId xmlns:p14="http://schemas.microsoft.com/office/powerpoint/2010/main" val="250025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25C49-0FED-4D6B-B28B-CEC15C30020F}"/>
              </a:ext>
            </a:extLst>
          </p:cNvPr>
          <p:cNvSpPr>
            <a:spLocks noGrp="1"/>
          </p:cNvSpPr>
          <p:nvPr>
            <p:ph type="title"/>
          </p:nvPr>
        </p:nvSpPr>
        <p:spPr>
          <a:xfrm>
            <a:off x="628650" y="0"/>
            <a:ext cx="7886700" cy="728004"/>
          </a:xfrm>
        </p:spPr>
        <p:txBody>
          <a:bodyPr vert="horz" lIns="91440" tIns="45720" rIns="91440" bIns="45720" rtlCol="0" anchor="ctr">
            <a:normAutofit/>
          </a:bodyPr>
          <a:lstStyle/>
          <a:p>
            <a:pPr algn="ctr"/>
            <a:r>
              <a:rPr lang="en-US" sz="3200" b="1" dirty="0">
                <a:solidFill>
                  <a:srgbClr val="FF6600"/>
                </a:solidFill>
                <a:latin typeface="Tw Cen MT" panose="020B0602020104020603" pitchFamily="34" charset="0"/>
              </a:rPr>
              <a:t>Need of the project</a:t>
            </a:r>
            <a:endParaRPr lang="en-IN" sz="3200" b="1" dirty="0">
              <a:solidFill>
                <a:srgbClr val="FF6600"/>
              </a:solidFill>
              <a:latin typeface="Tw Cen MT" panose="020B0602020104020603" pitchFamily="34" charset="0"/>
            </a:endParaRPr>
          </a:p>
        </p:txBody>
      </p:sp>
      <p:sp>
        <p:nvSpPr>
          <p:cNvPr id="12" name="Rectangle 11"/>
          <p:cNvSpPr/>
          <p:nvPr/>
        </p:nvSpPr>
        <p:spPr>
          <a:xfrm>
            <a:off x="0" y="4890813"/>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endParaRPr>
          </a:p>
        </p:txBody>
      </p:sp>
      <p:sp>
        <p:nvSpPr>
          <p:cNvPr id="13" name="Slide Number Placeholder 4">
            <a:extLst>
              <a:ext uri="{FF2B5EF4-FFF2-40B4-BE49-F238E27FC236}">
                <a16:creationId xmlns:a16="http://schemas.microsoft.com/office/drawing/2014/main" id="{7DA496CA-B28D-4CA7-951D-950D5EA764C3}"/>
              </a:ext>
            </a:extLst>
          </p:cNvPr>
          <p:cNvSpPr>
            <a:spLocks noGrp="1"/>
          </p:cNvSpPr>
          <p:nvPr>
            <p:ph type="sldNum" sz="quarter" idx="12"/>
          </p:nvPr>
        </p:nvSpPr>
        <p:spPr>
          <a:xfrm>
            <a:off x="8603226" y="4882455"/>
            <a:ext cx="540774" cy="273844"/>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FCAF691-C30B-4477-A4FB-AFF7F164B000}" type="slidenum">
              <a:rPr kumimoji="0" lang="en-IN" sz="1000" b="1" i="0" u="none" strike="noStrike" kern="1200" cap="none" spc="0" normalizeH="0" baseline="0" noProof="0" smtClean="0">
                <a:ln>
                  <a:noFill/>
                </a:ln>
                <a:solidFill>
                  <a:prstClr val="black"/>
                </a:solidFill>
                <a:effectLst/>
                <a:uLnTx/>
                <a:uFillTx/>
                <a:latin typeface="Verdana" panose="020B0604030504040204" pitchFamily="34" charset="0"/>
                <a:ea typeface="Verdana" panose="020B060403050404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Footer Placeholder 4">
            <a:extLst>
              <a:ext uri="{FF2B5EF4-FFF2-40B4-BE49-F238E27FC236}">
                <a16:creationId xmlns:a16="http://schemas.microsoft.com/office/drawing/2014/main" id="{E3AE3681-1363-4B69-8F30-D228852B80A3}"/>
              </a:ext>
            </a:extLst>
          </p:cNvPr>
          <p:cNvSpPr>
            <a:spLocks noGrp="1"/>
          </p:cNvSpPr>
          <p:nvPr>
            <p:ph type="ftr" sz="quarter" idx="11"/>
          </p:nvPr>
        </p:nvSpPr>
        <p:spPr>
          <a:xfrm>
            <a:off x="0" y="4869656"/>
            <a:ext cx="8879681" cy="273844"/>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Department of Mechanical Engineering, VIIT,Pune-48</a:t>
            </a:r>
          </a:p>
        </p:txBody>
      </p:sp>
      <p:sp>
        <p:nvSpPr>
          <p:cNvPr id="8" name="TextBox 7">
            <a:extLst>
              <a:ext uri="{FF2B5EF4-FFF2-40B4-BE49-F238E27FC236}">
                <a16:creationId xmlns:a16="http://schemas.microsoft.com/office/drawing/2014/main" id="{19447929-6AC0-4681-B6CB-C839875BFE73}"/>
              </a:ext>
            </a:extLst>
          </p:cNvPr>
          <p:cNvSpPr txBox="1"/>
          <p:nvPr/>
        </p:nvSpPr>
        <p:spPr>
          <a:xfrm>
            <a:off x="628649" y="840502"/>
            <a:ext cx="8251031" cy="3889976"/>
          </a:xfrm>
          <a:prstGeom prst="rect">
            <a:avLst/>
          </a:prstGeom>
          <a:noFill/>
        </p:spPr>
        <p:txBody>
          <a:bodyPr wrap="square">
            <a:spAutoFit/>
          </a:bodyPr>
          <a:lstStyle/>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need for a project on shell and tube heat exchangers and the variation in heat and other factors using custom baffles may depend on the specific context in which the heat exchanger will be used. Some potential reasons for conducting such a project could include: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SzPts val="1000"/>
              <a:buFont typeface="+mj-lt"/>
              <a:buAutoNum type="arabi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To improve the efficiency and performance of an existing shell and tube heat exchanger by optimizing the design and selection of custom baffles.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SzPts val="1000"/>
              <a:buFont typeface="+mj-lt"/>
              <a:buAutoNum type="arabi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To design a new shell and tube heat exchanger with custom baffles for a particular application, such as heating or cooling a process fluid in a chemical plant or power generation facility.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4">
            <a:extLst>
              <a:ext uri="{FF2B5EF4-FFF2-40B4-BE49-F238E27FC236}">
                <a16:creationId xmlns:a16="http://schemas.microsoft.com/office/drawing/2014/main" id="{06865231-1A37-4A0B-9A0E-C82945B822FE}"/>
              </a:ext>
            </a:extLst>
          </p:cNvPr>
          <p:cNvSpPr>
            <a:spLocks noChangeArrowheads="1"/>
          </p:cNvSpPr>
          <p:nvPr/>
        </p:nvSpPr>
        <p:spPr bwMode="auto">
          <a:xfrm>
            <a:off x="992981" y="266227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0" name="Rectangle 6">
            <a:extLst>
              <a:ext uri="{FF2B5EF4-FFF2-40B4-BE49-F238E27FC236}">
                <a16:creationId xmlns:a16="http://schemas.microsoft.com/office/drawing/2014/main" id="{3D50A030-696F-4D38-AD4B-A637C58465DE}"/>
              </a:ext>
            </a:extLst>
          </p:cNvPr>
          <p:cNvSpPr>
            <a:spLocks noChangeArrowheads="1"/>
          </p:cNvSpPr>
          <p:nvPr/>
        </p:nvSpPr>
        <p:spPr bwMode="auto">
          <a:xfrm>
            <a:off x="4836319" y="260830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49186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8673F3-A4AE-C71D-749E-DA0D2BB33E3F}"/>
              </a:ext>
            </a:extLst>
          </p:cNvPr>
          <p:cNvSpPr>
            <a:spLocks noGrp="1"/>
          </p:cNvSpPr>
          <p:nvPr>
            <p:ph idx="1"/>
          </p:nvPr>
        </p:nvSpPr>
        <p:spPr>
          <a:xfrm>
            <a:off x="628650" y="585216"/>
            <a:ext cx="7886700" cy="4047507"/>
          </a:xfrm>
        </p:spPr>
        <p:txBody>
          <a:bodyPr/>
          <a:lstStyle/>
          <a:p>
            <a:pPr marL="342900" lvl="0" indent="-342900" algn="just">
              <a:lnSpc>
                <a:spcPct val="150000"/>
              </a:lnSpc>
              <a:buSzPts val="1000"/>
              <a:buFont typeface="+mj-lt"/>
              <a:buAutoNum type="arabicPeriod" startAt="4"/>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To study the effect of different design parameters, such as the size and orientation of the baffles, on the performance of a shell and tube heat exchanger.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SzPts val="1000"/>
              <a:buFont typeface="+mj-lt"/>
              <a:buAutoNum type="arabicPeriod" startAt="4"/>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To compare the performance of different types of heat exchangers, including shell and tube heat exchangers with and without custom baffles, for a particular application.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SzPts val="1000"/>
              <a:buFont typeface="+mj-lt"/>
              <a:buAutoNum type="arabicPeriod" startAt="4"/>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To develop new design methods or computational tools for optimizing the use of custom baffles in shell and tube heat exchangers.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7AFD515A-95EA-0A0F-838A-CB2E4CA5D966}"/>
              </a:ext>
            </a:extLst>
          </p:cNvPr>
          <p:cNvSpPr>
            <a:spLocks noGrp="1"/>
          </p:cNvSpPr>
          <p:nvPr>
            <p:ph type="ftr" sz="quarter" idx="11"/>
          </p:nvPr>
        </p:nvSpPr>
        <p:spPr/>
        <p:txBody>
          <a:bodyPr/>
          <a:lstStyle/>
          <a:p>
            <a:r>
              <a:rPr lang="en-IN"/>
              <a:t>Department of Mechanical Engineering, VIIT,Pune-48</a:t>
            </a:r>
            <a:endParaRPr lang="en-IN" dirty="0"/>
          </a:p>
        </p:txBody>
      </p:sp>
      <p:sp>
        <p:nvSpPr>
          <p:cNvPr id="5" name="Slide Number Placeholder 4">
            <a:extLst>
              <a:ext uri="{FF2B5EF4-FFF2-40B4-BE49-F238E27FC236}">
                <a16:creationId xmlns:a16="http://schemas.microsoft.com/office/drawing/2014/main" id="{0AE4C098-1B56-D246-84BE-8813FFD28EC6}"/>
              </a:ext>
            </a:extLst>
          </p:cNvPr>
          <p:cNvSpPr>
            <a:spLocks noGrp="1"/>
          </p:cNvSpPr>
          <p:nvPr>
            <p:ph type="sldNum" sz="quarter" idx="12"/>
          </p:nvPr>
        </p:nvSpPr>
        <p:spPr/>
        <p:txBody>
          <a:bodyPr/>
          <a:lstStyle/>
          <a:p>
            <a:fld id="{3FCAF691-C30B-4477-A4FB-AFF7F164B000}" type="slidenum">
              <a:rPr lang="en-IN" smtClean="0"/>
              <a:t>8</a:t>
            </a:fld>
            <a:endParaRPr lang="en-IN"/>
          </a:p>
        </p:txBody>
      </p:sp>
    </p:spTree>
    <p:extLst>
      <p:ext uri="{BB962C8B-B14F-4D97-AF65-F5344CB8AC3E}">
        <p14:creationId xmlns:p14="http://schemas.microsoft.com/office/powerpoint/2010/main" val="1525815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25C49-0FED-4D6B-B28B-CEC15C30020F}"/>
              </a:ext>
            </a:extLst>
          </p:cNvPr>
          <p:cNvSpPr>
            <a:spLocks noGrp="1"/>
          </p:cNvSpPr>
          <p:nvPr>
            <p:ph type="title"/>
          </p:nvPr>
        </p:nvSpPr>
        <p:spPr>
          <a:xfrm>
            <a:off x="628650" y="0"/>
            <a:ext cx="7886700" cy="728004"/>
          </a:xfrm>
        </p:spPr>
        <p:txBody>
          <a:bodyPr vert="horz" lIns="91440" tIns="45720" rIns="91440" bIns="45720" rtlCol="0" anchor="ctr">
            <a:normAutofit/>
          </a:bodyPr>
          <a:lstStyle/>
          <a:p>
            <a:pPr algn="ctr"/>
            <a:r>
              <a:rPr lang="en-US" sz="3200" b="1" dirty="0">
                <a:solidFill>
                  <a:srgbClr val="FF6600"/>
                </a:solidFill>
                <a:latin typeface="Tw Cen MT" panose="020B0602020104020603" pitchFamily="34" charset="0"/>
              </a:rPr>
              <a:t>Problem Definition</a:t>
            </a:r>
          </a:p>
        </p:txBody>
      </p:sp>
      <p:sp>
        <p:nvSpPr>
          <p:cNvPr id="12" name="Rectangle 11"/>
          <p:cNvSpPr/>
          <p:nvPr/>
        </p:nvSpPr>
        <p:spPr>
          <a:xfrm>
            <a:off x="0" y="4890813"/>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endParaRPr>
          </a:p>
        </p:txBody>
      </p:sp>
      <p:sp>
        <p:nvSpPr>
          <p:cNvPr id="13" name="Slide Number Placeholder 4">
            <a:extLst>
              <a:ext uri="{FF2B5EF4-FFF2-40B4-BE49-F238E27FC236}">
                <a16:creationId xmlns:a16="http://schemas.microsoft.com/office/drawing/2014/main" id="{7DA496CA-B28D-4CA7-951D-950D5EA764C3}"/>
              </a:ext>
            </a:extLst>
          </p:cNvPr>
          <p:cNvSpPr>
            <a:spLocks noGrp="1"/>
          </p:cNvSpPr>
          <p:nvPr>
            <p:ph type="sldNum" sz="quarter" idx="12"/>
          </p:nvPr>
        </p:nvSpPr>
        <p:spPr>
          <a:xfrm>
            <a:off x="8603226" y="4882455"/>
            <a:ext cx="540774" cy="273844"/>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FCAF691-C30B-4477-A4FB-AFF7F164B000}" type="slidenum">
              <a:rPr kumimoji="0" lang="en-IN" sz="1000" b="1" i="0" u="none" strike="noStrike" kern="1200" cap="none" spc="0" normalizeH="0" baseline="0" noProof="0" smtClean="0">
                <a:ln>
                  <a:noFill/>
                </a:ln>
                <a:solidFill>
                  <a:prstClr val="black"/>
                </a:solidFill>
                <a:effectLst/>
                <a:uLnTx/>
                <a:uFillTx/>
                <a:latin typeface="Verdana" panose="020B0604030504040204" pitchFamily="34" charset="0"/>
                <a:ea typeface="Verdana" panose="020B060403050404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Footer Placeholder 4">
            <a:extLst>
              <a:ext uri="{FF2B5EF4-FFF2-40B4-BE49-F238E27FC236}">
                <a16:creationId xmlns:a16="http://schemas.microsoft.com/office/drawing/2014/main" id="{E3AE3681-1363-4B69-8F30-D228852B80A3}"/>
              </a:ext>
            </a:extLst>
          </p:cNvPr>
          <p:cNvSpPr>
            <a:spLocks noGrp="1"/>
          </p:cNvSpPr>
          <p:nvPr>
            <p:ph type="ftr" sz="quarter" idx="11"/>
          </p:nvPr>
        </p:nvSpPr>
        <p:spPr>
          <a:xfrm>
            <a:off x="0" y="4869656"/>
            <a:ext cx="8879681" cy="273844"/>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Department of Mechanical Engineering, VIIT,Pune-48</a:t>
            </a:r>
          </a:p>
        </p:txBody>
      </p:sp>
      <p:sp>
        <p:nvSpPr>
          <p:cNvPr id="8" name="TextBox 7">
            <a:extLst>
              <a:ext uri="{FF2B5EF4-FFF2-40B4-BE49-F238E27FC236}">
                <a16:creationId xmlns:a16="http://schemas.microsoft.com/office/drawing/2014/main" id="{19447929-6AC0-4681-B6CB-C839875BFE73}"/>
              </a:ext>
            </a:extLst>
          </p:cNvPr>
          <p:cNvSpPr txBox="1"/>
          <p:nvPr/>
        </p:nvSpPr>
        <p:spPr>
          <a:xfrm>
            <a:off x="628649" y="840502"/>
            <a:ext cx="8251031" cy="3371885"/>
          </a:xfrm>
          <a:prstGeom prst="rect">
            <a:avLst/>
          </a:prstGeom>
          <a:noFill/>
        </p:spPr>
        <p:txBody>
          <a:bodyPr wrap="square">
            <a:spAutoFit/>
          </a:bodyPr>
          <a:lstStyle/>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Heat exchangers are widely used in a variety of industrial and commercial applications to transfer heat between fluids. Shell and tube heat exchangers are a common type of heat exchanger, but their performance can be limited by factors such as pressure drop and the heat transfer coefficient. Custom baffles, which are plates or tubes inserted into the shell of the heat exchanger, can be used to improve the performance of shell and tube heat exchangers by enhancing heat transfer and reducing pressure drop. However, the design and selection of custom baffles can be complex, and the optimal design may vary depending on the specific application and design of the heat exchanger.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4">
            <a:extLst>
              <a:ext uri="{FF2B5EF4-FFF2-40B4-BE49-F238E27FC236}">
                <a16:creationId xmlns:a16="http://schemas.microsoft.com/office/drawing/2014/main" id="{06865231-1A37-4A0B-9A0E-C82945B822FE}"/>
              </a:ext>
            </a:extLst>
          </p:cNvPr>
          <p:cNvSpPr>
            <a:spLocks noChangeArrowheads="1"/>
          </p:cNvSpPr>
          <p:nvPr/>
        </p:nvSpPr>
        <p:spPr bwMode="auto">
          <a:xfrm>
            <a:off x="992981" y="266227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0" name="Rectangle 6">
            <a:extLst>
              <a:ext uri="{FF2B5EF4-FFF2-40B4-BE49-F238E27FC236}">
                <a16:creationId xmlns:a16="http://schemas.microsoft.com/office/drawing/2014/main" id="{3D50A030-696F-4D38-AD4B-A637C58465DE}"/>
              </a:ext>
            </a:extLst>
          </p:cNvPr>
          <p:cNvSpPr>
            <a:spLocks noChangeArrowheads="1"/>
          </p:cNvSpPr>
          <p:nvPr/>
        </p:nvSpPr>
        <p:spPr bwMode="auto">
          <a:xfrm>
            <a:off x="4836319" y="260830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0588335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RA_1">
      <a:majorFont>
        <a:latin typeface="Tw Cen MT"/>
        <a:ea typeface=""/>
        <a:cs typeface=""/>
      </a:majorFont>
      <a:minorFont>
        <a:latin typeface="Tw Cen M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10587</TotalTime>
  <Words>1725</Words>
  <Application>Microsoft Office PowerPoint</Application>
  <PresentationFormat>On-screen Show (16:9)</PresentationFormat>
  <Paragraphs>235</Paragraphs>
  <Slides>21</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Times New Roman</vt:lpstr>
      <vt:lpstr>Tw Cen MT</vt:lpstr>
      <vt:lpstr>Verdana</vt:lpstr>
      <vt:lpstr>Office Theme</vt:lpstr>
      <vt:lpstr>“Shell and Tube Heat Exchanger and the variation in heat and other factors using Custom Baffles”</vt:lpstr>
      <vt:lpstr>Content</vt:lpstr>
      <vt:lpstr>Introduction</vt:lpstr>
      <vt:lpstr>PowerPoint Presentation</vt:lpstr>
      <vt:lpstr>Literature Review</vt:lpstr>
      <vt:lpstr>PowerPoint Presentation</vt:lpstr>
      <vt:lpstr>Need of the project</vt:lpstr>
      <vt:lpstr>PowerPoint Presentation</vt:lpstr>
      <vt:lpstr>Problem Definition</vt:lpstr>
      <vt:lpstr>PowerPoint Presentation</vt:lpstr>
      <vt:lpstr>Experiment on segmented baffles on the setup</vt:lpstr>
      <vt:lpstr>READINGS OF THE EXPERIMENT</vt:lpstr>
      <vt:lpstr>Type the slide title</vt:lpstr>
      <vt:lpstr>PowerPoint Presentation</vt:lpstr>
      <vt:lpstr>PowerPoint Presentation</vt:lpstr>
      <vt:lpstr>Our Custom Designed Baffles</vt:lpstr>
      <vt:lpstr>PowerPoint Presentation</vt:lpstr>
      <vt:lpstr>Conclusion</vt:lpstr>
      <vt:lpstr>References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Ethics and Standard Practices for Engineers</dc:title>
  <dc:creator>Viit Viit</dc:creator>
  <cp:lastModifiedBy>Siddhant Udgirkar</cp:lastModifiedBy>
  <cp:revision>543</cp:revision>
  <dcterms:created xsi:type="dcterms:W3CDTF">2020-04-02T16:05:06Z</dcterms:created>
  <dcterms:modified xsi:type="dcterms:W3CDTF">2022-12-26T08:01:52Z</dcterms:modified>
</cp:coreProperties>
</file>