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78" r:id="rId5"/>
    <p:sldId id="279" r:id="rId6"/>
    <p:sldId id="282" r:id="rId7"/>
    <p:sldId id="283" r:id="rId8"/>
    <p:sldId id="284" r:id="rId9"/>
    <p:sldId id="285" r:id="rId10"/>
    <p:sldId id="280" r:id="rId11"/>
    <p:sldId id="281" r:id="rId12"/>
    <p:sldId id="28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12/5/2022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7.png"/><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8" Type="http://schemas.openxmlformats.org/officeDocument/2006/relationships/hyperlink" Target="https://quartzcomponents.com/products/lm317t-adjustable-voltage-regulator-ic" TargetMode="External"/><Relationship Id="rId13" Type="http://schemas.openxmlformats.org/officeDocument/2006/relationships/hyperlink" Target="https://quartzcomponents.com/products/150-ohm-1-4-watt-resistor" TargetMode="External"/><Relationship Id="rId3" Type="http://schemas.openxmlformats.org/officeDocument/2006/relationships/notesSlide" Target="../notesSlides/notesSlide1.xml"/><Relationship Id="rId7" Type="http://schemas.openxmlformats.org/officeDocument/2006/relationships/hyperlink" Target="https://quartzcomponents.com/products/raspberry-pi-cable-for-charging" TargetMode="External"/><Relationship Id="rId12" Type="http://schemas.openxmlformats.org/officeDocument/2006/relationships/hyperlink" Target="https://quartzcomponents.com/products/100-ohm-1-4-watt-resistor" TargetMode="Externa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9.png"/><Relationship Id="rId11" Type="http://schemas.openxmlformats.org/officeDocument/2006/relationships/hyperlink" Target="https://quartzcomponents.com/products/1n5819-shottky-barrier-diode" TargetMode="External"/><Relationship Id="rId5" Type="http://schemas.openxmlformats.org/officeDocument/2006/relationships/image" Target="../media/image8.jpeg"/><Relationship Id="rId10" Type="http://schemas.openxmlformats.org/officeDocument/2006/relationships/hyperlink" Target="https://quartzcomponents.com/products/small-breadboard-mini-solderless-board" TargetMode="External"/><Relationship Id="rId4" Type="http://schemas.openxmlformats.org/officeDocument/2006/relationships/image" Target="../media/image1.jpeg"/><Relationship Id="rId9" Type="http://schemas.openxmlformats.org/officeDocument/2006/relationships/hyperlink" Target="https://quartzcomponents.com/products/bc547-npn-amplifier-transistor" TargetMode="External"/><Relationship Id="rId14" Type="http://schemas.openxmlformats.org/officeDocument/2006/relationships/hyperlink" Target="https://quartzcomponents.com/products/zener-diode-1n4734a-5-6v"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quartzcomponents.com/products/lm317t-adjustable-voltage-regulator-i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404979" y="1470008"/>
            <a:ext cx="3485073" cy="2420504"/>
          </a:xfrm>
        </p:spPr>
        <p:txBody>
          <a:bodyPr>
            <a:normAutofit/>
          </a:bodyPr>
          <a:lstStyle/>
          <a:p>
            <a:pPr algn="l"/>
            <a:r>
              <a:rPr lang="en-US" sz="4000" b="1" dirty="0"/>
              <a:t>Mobile Charging Using Solar Energy</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fontScale="70000" lnSpcReduction="20000"/>
          </a:bodyPr>
          <a:lstStyle/>
          <a:p>
            <a:pPr algn="l"/>
            <a:r>
              <a:rPr lang="en-US" dirty="0"/>
              <a:t>Project by-</a:t>
            </a:r>
          </a:p>
          <a:p>
            <a:pPr algn="l"/>
            <a:r>
              <a:rPr lang="en-US" sz="2300" dirty="0"/>
              <a:t>Siddhant Udgirkar   21910623</a:t>
            </a:r>
            <a:endParaRPr lang="en-US" dirty="0"/>
          </a:p>
          <a:p>
            <a:pPr algn="l"/>
            <a:r>
              <a:rPr lang="en-US" sz="2300" dirty="0"/>
              <a:t>Vishal Reghate   21910702</a:t>
            </a:r>
          </a:p>
        </p:txBody>
      </p:sp>
      <p:pic>
        <p:nvPicPr>
          <p:cNvPr id="1026" name="Picture 2" descr="Vishwakarma Institute Of Information Technology">
            <a:extLst>
              <a:ext uri="{FF2B5EF4-FFF2-40B4-BE49-F238E27FC236}">
                <a16:creationId xmlns:a16="http://schemas.microsoft.com/office/drawing/2014/main" id="{F1A87645-CDC4-744E-D74E-7C9A849813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2216" y="288819"/>
            <a:ext cx="1189566" cy="16191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F52CADB-D30F-A7C6-7F3B-821BBE5D29BB}"/>
              </a:ext>
            </a:extLst>
          </p:cNvPr>
          <p:cNvSpPr txBox="1"/>
          <p:nvPr/>
        </p:nvSpPr>
        <p:spPr>
          <a:xfrm>
            <a:off x="-1" y="2023534"/>
            <a:ext cx="2794000" cy="923330"/>
          </a:xfrm>
          <a:prstGeom prst="rect">
            <a:avLst/>
          </a:prstGeom>
          <a:noFill/>
        </p:spPr>
        <p:txBody>
          <a:bodyPr wrap="square" rtlCol="0">
            <a:spAutoFit/>
          </a:bodyPr>
          <a:lstStyle/>
          <a:p>
            <a:pPr algn="ctr"/>
            <a:r>
              <a:rPr lang="en-IN" dirty="0">
                <a:solidFill>
                  <a:schemeClr val="bg1"/>
                </a:solidFill>
              </a:rPr>
              <a:t>Vishwakarma Institute of Information Technology, Pune</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5" name="TextBox 4">
            <a:extLst>
              <a:ext uri="{FF2B5EF4-FFF2-40B4-BE49-F238E27FC236}">
                <a16:creationId xmlns:a16="http://schemas.microsoft.com/office/drawing/2014/main" id="{E3861BD1-4C83-5B85-8B3B-8326D35EA0B4}"/>
              </a:ext>
            </a:extLst>
          </p:cNvPr>
          <p:cNvSpPr txBox="1"/>
          <p:nvPr/>
        </p:nvSpPr>
        <p:spPr>
          <a:xfrm>
            <a:off x="6257025" y="566678"/>
            <a:ext cx="5680974" cy="5416868"/>
          </a:xfrm>
          <a:prstGeom prst="rect">
            <a:avLst/>
          </a:prstGeom>
          <a:noFill/>
        </p:spPr>
        <p:txBody>
          <a:bodyPr wrap="square">
            <a:spAutoFit/>
          </a:bodyPr>
          <a:lstStyle/>
          <a:p>
            <a:pPr algn="l"/>
            <a:r>
              <a:rPr lang="en-IN" sz="4000" b="1" i="0" u="sng" cap="all" dirty="0">
                <a:solidFill>
                  <a:srgbClr val="FF0000"/>
                </a:solidFill>
                <a:effectLst/>
                <a:latin typeface="Rajdhani"/>
              </a:rPr>
              <a:t>COMPONENTS REQUIRED</a:t>
            </a:r>
          </a:p>
          <a:p>
            <a:pPr algn="l"/>
            <a:endParaRPr lang="en-IN" b="1" cap="all" dirty="0">
              <a:solidFill>
                <a:srgbClr val="383E47"/>
              </a:solidFill>
              <a:latin typeface="Rajdhani"/>
            </a:endParaRPr>
          </a:p>
          <a:p>
            <a:pPr algn="l"/>
            <a:endParaRPr lang="en-IN" sz="2400" b="1" i="0" cap="all" dirty="0">
              <a:effectLst/>
              <a:latin typeface="Rajdhani"/>
            </a:endParaRPr>
          </a:p>
          <a:p>
            <a:pPr algn="l">
              <a:buFont typeface="Arial" panose="020B0604020202020204" pitchFamily="34" charset="0"/>
              <a:buChar char="•"/>
            </a:pPr>
            <a:r>
              <a:rPr lang="en-IN" sz="2400" u="sng" dirty="0">
                <a:latin typeface="Arimo"/>
              </a:rPr>
              <a:t>Solar panel </a:t>
            </a:r>
            <a:r>
              <a:rPr lang="en-IN" sz="2400" dirty="0">
                <a:latin typeface="Arimo"/>
              </a:rPr>
              <a:t>(6V, 3W) – 1                 500/-</a:t>
            </a:r>
            <a:r>
              <a:rPr lang="en-IN" sz="2400" dirty="0" err="1">
                <a:latin typeface="Arimo"/>
              </a:rPr>
              <a:t>rs</a:t>
            </a:r>
            <a:endParaRPr lang="en-IN" sz="2400" b="0" i="0" dirty="0">
              <a:effectLst/>
              <a:latin typeface="Arimo"/>
            </a:endParaRPr>
          </a:p>
          <a:p>
            <a:pPr algn="l">
              <a:buFont typeface="Arial" panose="020B0604020202020204" pitchFamily="34" charset="0"/>
              <a:buChar char="•"/>
            </a:pPr>
            <a:r>
              <a:rPr lang="en-IN" sz="2400" b="0" i="0" strike="noStrike" dirty="0">
                <a:effectLst/>
                <a:latin typeface="Arimo"/>
                <a:hlinkClick r:id="rId7" tooltip="Micro USB cable">
                  <a:extLst>
                    <a:ext uri="{A12FA001-AC4F-418D-AE19-62706E023703}">
                      <ahyp:hlinkClr xmlns:ahyp="http://schemas.microsoft.com/office/drawing/2018/hyperlinkcolor" val="tx"/>
                    </a:ext>
                  </a:extLst>
                </a:hlinkClick>
              </a:rPr>
              <a:t>Micro USB cable</a:t>
            </a:r>
            <a:r>
              <a:rPr lang="en-IN" sz="2400" b="0" i="0" dirty="0">
                <a:effectLst/>
                <a:latin typeface="Arimo"/>
              </a:rPr>
              <a:t> -1                          100/-</a:t>
            </a:r>
            <a:r>
              <a:rPr lang="en-IN" sz="2400" b="0" i="0" dirty="0" err="1">
                <a:effectLst/>
                <a:latin typeface="Arimo"/>
              </a:rPr>
              <a:t>rs</a:t>
            </a:r>
            <a:endParaRPr lang="en-IN" sz="2400" b="0" i="0" dirty="0">
              <a:effectLst/>
              <a:latin typeface="Arimo"/>
            </a:endParaRPr>
          </a:p>
          <a:p>
            <a:pPr algn="l">
              <a:buFont typeface="Arial" panose="020B0604020202020204" pitchFamily="34" charset="0"/>
              <a:buChar char="•"/>
            </a:pPr>
            <a:r>
              <a:rPr lang="en-IN" sz="2400" b="0" i="0" strike="noStrike" dirty="0">
                <a:effectLst/>
                <a:latin typeface="Arimo"/>
                <a:hlinkClick r:id="rId8" tooltip="LM317 Voltage Regulator IC">
                  <a:extLst>
                    <a:ext uri="{A12FA001-AC4F-418D-AE19-62706E023703}">
                      <ahyp:hlinkClr xmlns:ahyp="http://schemas.microsoft.com/office/drawing/2018/hyperlinkcolor" val="tx"/>
                    </a:ext>
                  </a:extLst>
                </a:hlinkClick>
              </a:rPr>
              <a:t>LM317 Voltage Regulator</a:t>
            </a:r>
            <a:r>
              <a:rPr lang="en-IN" sz="2400" b="0" i="0" dirty="0">
                <a:effectLst/>
                <a:latin typeface="Arimo"/>
              </a:rPr>
              <a:t> - 1         20/-</a:t>
            </a:r>
            <a:r>
              <a:rPr lang="en-IN" sz="2400" b="0" i="0" dirty="0" err="1">
                <a:effectLst/>
                <a:latin typeface="Arimo"/>
              </a:rPr>
              <a:t>rs</a:t>
            </a:r>
            <a:endParaRPr lang="en-IN" sz="2400" b="0" i="0" dirty="0">
              <a:effectLst/>
              <a:latin typeface="Arimo"/>
            </a:endParaRPr>
          </a:p>
          <a:p>
            <a:pPr algn="l">
              <a:buFont typeface="Arial" panose="020B0604020202020204" pitchFamily="34" charset="0"/>
              <a:buChar char="•"/>
            </a:pPr>
            <a:r>
              <a:rPr lang="en-IN" sz="2400" b="0" i="0" strike="noStrike" dirty="0">
                <a:effectLst/>
                <a:latin typeface="Arimo"/>
                <a:hlinkClick r:id="rId9">
                  <a:extLst>
                    <a:ext uri="{A12FA001-AC4F-418D-AE19-62706E023703}">
                      <ahyp:hlinkClr xmlns:ahyp="http://schemas.microsoft.com/office/drawing/2018/hyperlinkcolor" val="tx"/>
                    </a:ext>
                  </a:extLst>
                </a:hlinkClick>
              </a:rPr>
              <a:t>BC547 NPN Transistor</a:t>
            </a:r>
            <a:r>
              <a:rPr lang="en-IN" sz="2400" b="0" i="0" dirty="0">
                <a:effectLst/>
                <a:latin typeface="Arimo"/>
              </a:rPr>
              <a:t>  -1               10/-</a:t>
            </a:r>
            <a:r>
              <a:rPr lang="en-IN" sz="2400" b="0" i="0" dirty="0" err="1">
                <a:effectLst/>
                <a:latin typeface="Arimo"/>
              </a:rPr>
              <a:t>rs</a:t>
            </a:r>
            <a:endParaRPr lang="en-IN" sz="2400" b="0" i="0" dirty="0">
              <a:effectLst/>
              <a:latin typeface="Arimo"/>
            </a:endParaRPr>
          </a:p>
          <a:p>
            <a:pPr algn="l">
              <a:buFont typeface="Arial" panose="020B0604020202020204" pitchFamily="34" charset="0"/>
              <a:buChar char="•"/>
            </a:pPr>
            <a:r>
              <a:rPr lang="en-IN" sz="2400" b="0" i="0" strike="noStrike" dirty="0">
                <a:effectLst/>
                <a:latin typeface="Arimo"/>
                <a:hlinkClick r:id="rId10" tooltip="Buy Small Breadboard">
                  <a:extLst>
                    <a:ext uri="{A12FA001-AC4F-418D-AE19-62706E023703}">
                      <ahyp:hlinkClr xmlns:ahyp="http://schemas.microsoft.com/office/drawing/2018/hyperlinkcolor" val="tx"/>
                    </a:ext>
                  </a:extLst>
                </a:hlinkClick>
              </a:rPr>
              <a:t>Small Breadboard</a:t>
            </a:r>
            <a:r>
              <a:rPr lang="en-IN" sz="2400" b="0" i="0" strike="noStrike" dirty="0">
                <a:effectLst/>
                <a:latin typeface="Arimo"/>
              </a:rPr>
              <a:t>                            50/-</a:t>
            </a:r>
            <a:r>
              <a:rPr lang="en-IN" sz="2400" b="0" i="0" strike="noStrike" dirty="0" err="1">
                <a:effectLst/>
                <a:latin typeface="Arimo"/>
              </a:rPr>
              <a:t>rs</a:t>
            </a:r>
            <a:endParaRPr lang="en-IN" sz="2400" b="0" i="0" dirty="0">
              <a:effectLst/>
              <a:latin typeface="Arimo"/>
            </a:endParaRPr>
          </a:p>
          <a:p>
            <a:pPr algn="l">
              <a:buFont typeface="Arial" panose="020B0604020202020204" pitchFamily="34" charset="0"/>
              <a:buChar char="•"/>
            </a:pPr>
            <a:r>
              <a:rPr lang="en-IN" sz="2400" b="0" i="0" strike="noStrike" dirty="0">
                <a:effectLst/>
                <a:latin typeface="Arimo"/>
                <a:hlinkClick r:id="rId11" tooltip="1N5919 Diodes">
                  <a:extLst>
                    <a:ext uri="{A12FA001-AC4F-418D-AE19-62706E023703}">
                      <ahyp:hlinkClr xmlns:ahyp="http://schemas.microsoft.com/office/drawing/2018/hyperlinkcolor" val="tx"/>
                    </a:ext>
                  </a:extLst>
                </a:hlinkClick>
              </a:rPr>
              <a:t>1N5819 Diodes</a:t>
            </a:r>
            <a:r>
              <a:rPr lang="en-IN" sz="2400" b="0" i="0" dirty="0">
                <a:effectLst/>
                <a:latin typeface="Arimo"/>
              </a:rPr>
              <a:t> - 2                           15/-</a:t>
            </a:r>
            <a:r>
              <a:rPr lang="en-IN" sz="2400" b="0" i="0" dirty="0" err="1">
                <a:effectLst/>
                <a:latin typeface="Arimo"/>
              </a:rPr>
              <a:t>rs</a:t>
            </a:r>
            <a:endParaRPr lang="en-IN" sz="2400" b="0" i="0" dirty="0">
              <a:effectLst/>
              <a:latin typeface="Arimo"/>
            </a:endParaRPr>
          </a:p>
          <a:p>
            <a:pPr algn="l">
              <a:buFont typeface="Arial" panose="020B0604020202020204" pitchFamily="34" charset="0"/>
              <a:buChar char="•"/>
            </a:pPr>
            <a:r>
              <a:rPr lang="en-IN" sz="2400" b="0" i="0" strike="noStrike" dirty="0">
                <a:effectLst/>
                <a:latin typeface="Arimo"/>
                <a:hlinkClick r:id="rId12" tooltip="100 Ohm resistors">
                  <a:extLst>
                    <a:ext uri="{A12FA001-AC4F-418D-AE19-62706E023703}">
                      <ahyp:hlinkClr xmlns:ahyp="http://schemas.microsoft.com/office/drawing/2018/hyperlinkcolor" val="tx"/>
                    </a:ext>
                  </a:extLst>
                </a:hlinkClick>
              </a:rPr>
              <a:t>Resistors 100 Ohms</a:t>
            </a:r>
            <a:r>
              <a:rPr lang="en-IN" sz="2400" b="0" i="0" dirty="0">
                <a:effectLst/>
                <a:latin typeface="Arimo"/>
              </a:rPr>
              <a:t> and </a:t>
            </a:r>
            <a:r>
              <a:rPr lang="en-IN" sz="2400" b="0" i="0" strike="noStrike" dirty="0">
                <a:effectLst/>
                <a:latin typeface="Arimo"/>
                <a:hlinkClick r:id="rId13" tooltip="150 Ohm Resistors">
                  <a:extLst>
                    <a:ext uri="{A12FA001-AC4F-418D-AE19-62706E023703}">
                      <ahyp:hlinkClr xmlns:ahyp="http://schemas.microsoft.com/office/drawing/2018/hyperlinkcolor" val="tx"/>
                    </a:ext>
                  </a:extLst>
                </a:hlinkClick>
              </a:rPr>
              <a:t>150 Ohms</a:t>
            </a:r>
            <a:r>
              <a:rPr lang="en-IN" sz="2400" b="0" i="0" dirty="0">
                <a:effectLst/>
                <a:latin typeface="Arimo"/>
              </a:rPr>
              <a:t> - 2</a:t>
            </a:r>
          </a:p>
          <a:p>
            <a:pPr algn="l"/>
            <a:r>
              <a:rPr lang="en-IN" sz="2400" b="0" i="0" dirty="0">
                <a:effectLst/>
                <a:latin typeface="Arimo"/>
              </a:rPr>
              <a:t>		                                   10/-</a:t>
            </a:r>
            <a:r>
              <a:rPr lang="en-IN" sz="2400" b="0" i="0" dirty="0" err="1">
                <a:effectLst/>
                <a:latin typeface="Arimo"/>
              </a:rPr>
              <a:t>rs</a:t>
            </a:r>
            <a:endParaRPr lang="en-IN" sz="2400" b="0" i="0" dirty="0">
              <a:effectLst/>
              <a:latin typeface="Arimo"/>
            </a:endParaRPr>
          </a:p>
          <a:p>
            <a:pPr algn="l">
              <a:buFont typeface="Arial" panose="020B0604020202020204" pitchFamily="34" charset="0"/>
              <a:buChar char="•"/>
            </a:pPr>
            <a:r>
              <a:rPr lang="en-IN" sz="2400" b="0" i="0" strike="noStrike" dirty="0">
                <a:effectLst/>
                <a:latin typeface="Arimo"/>
                <a:hlinkClick r:id="rId14" tooltip="1N4734A 5.6V Zener Diode">
                  <a:extLst>
                    <a:ext uri="{A12FA001-AC4F-418D-AE19-62706E023703}">
                      <ahyp:hlinkClr xmlns:ahyp="http://schemas.microsoft.com/office/drawing/2018/hyperlinkcolor" val="tx"/>
                    </a:ext>
                  </a:extLst>
                </a:hlinkClick>
              </a:rPr>
              <a:t>5.6V 1N4734A Zener Diode </a:t>
            </a:r>
            <a:r>
              <a:rPr lang="en-IN" sz="2400" b="0" i="0" dirty="0">
                <a:effectLst/>
                <a:latin typeface="Arimo"/>
              </a:rPr>
              <a:t>- 1      10/-</a:t>
            </a:r>
            <a:r>
              <a:rPr lang="en-IN" sz="2400" b="0" i="0" dirty="0" err="1">
                <a:effectLst/>
                <a:latin typeface="Arimo"/>
              </a:rPr>
              <a:t>rs</a:t>
            </a:r>
            <a:r>
              <a:rPr lang="en-IN" sz="2400" b="0" i="0" dirty="0">
                <a:effectLst/>
                <a:latin typeface="Arimo"/>
              </a:rPr>
              <a:t> </a:t>
            </a:r>
          </a:p>
          <a:p>
            <a:pPr algn="l"/>
            <a:r>
              <a:rPr lang="en-IN" sz="2400" dirty="0">
                <a:latin typeface="Arimo"/>
              </a:rPr>
              <a:t>   </a:t>
            </a:r>
          </a:p>
          <a:p>
            <a:pPr algn="l"/>
            <a:r>
              <a:rPr lang="en-IN" sz="2400" b="0" i="0" dirty="0">
                <a:effectLst/>
                <a:latin typeface="Arimo"/>
              </a:rPr>
              <a:t>Tota</a:t>
            </a:r>
            <a:r>
              <a:rPr lang="en-IN" sz="2400" dirty="0">
                <a:latin typeface="Arimo"/>
              </a:rPr>
              <a:t>l approximate costing-              750/-</a:t>
            </a:r>
            <a:r>
              <a:rPr lang="en-IN" sz="2400" dirty="0" err="1">
                <a:latin typeface="Arimo"/>
              </a:rPr>
              <a:t>rs</a:t>
            </a:r>
            <a:r>
              <a:rPr lang="en-IN" sz="2400" b="0" i="0" dirty="0">
                <a:effectLst/>
                <a:latin typeface="Arimo"/>
              </a:rPr>
              <a:t> </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8526B-8EF8-B4E9-CDA2-E714F351DAF6}"/>
              </a:ext>
            </a:extLst>
          </p:cNvPr>
          <p:cNvSpPr>
            <a:spLocks noGrp="1"/>
          </p:cNvSpPr>
          <p:nvPr>
            <p:ph type="title"/>
          </p:nvPr>
        </p:nvSpPr>
        <p:spPr>
          <a:xfrm>
            <a:off x="919119" y="745067"/>
            <a:ext cx="7669224" cy="1257300"/>
          </a:xfrm>
        </p:spPr>
        <p:txBody>
          <a:bodyPr>
            <a:normAutofit/>
          </a:bodyPr>
          <a:lstStyle/>
          <a:p>
            <a:r>
              <a:rPr lang="en-IN" b="1" i="0" cap="all" dirty="0">
                <a:solidFill>
                  <a:srgbClr val="FF0000"/>
                </a:solidFill>
                <a:effectLst/>
                <a:latin typeface="Rajdhani"/>
              </a:rPr>
              <a:t>LM317 VOLTAGE REGULATOR</a:t>
            </a:r>
            <a:endParaRPr lang="en-IN" dirty="0">
              <a:solidFill>
                <a:srgbClr val="FF0000"/>
              </a:solidFill>
            </a:endParaRPr>
          </a:p>
        </p:txBody>
      </p:sp>
      <p:sp>
        <p:nvSpPr>
          <p:cNvPr id="3" name="Content Placeholder 2">
            <a:extLst>
              <a:ext uri="{FF2B5EF4-FFF2-40B4-BE49-F238E27FC236}">
                <a16:creationId xmlns:a16="http://schemas.microsoft.com/office/drawing/2014/main" id="{3659323C-CCDB-C36E-D5F9-42BB219DFDEC}"/>
              </a:ext>
            </a:extLst>
          </p:cNvPr>
          <p:cNvSpPr>
            <a:spLocks noGrp="1"/>
          </p:cNvSpPr>
          <p:nvPr>
            <p:ph idx="1"/>
          </p:nvPr>
        </p:nvSpPr>
        <p:spPr>
          <a:xfrm>
            <a:off x="919119" y="2533651"/>
            <a:ext cx="10353762" cy="3714749"/>
          </a:xfrm>
        </p:spPr>
        <p:txBody>
          <a:bodyPr>
            <a:normAutofit fontScale="92500"/>
          </a:bodyPr>
          <a:lstStyle/>
          <a:p>
            <a:pPr algn="l"/>
            <a:r>
              <a:rPr lang="en-US" b="0" i="0" u="none" strike="noStrike" dirty="0">
                <a:solidFill>
                  <a:schemeClr val="tx1"/>
                </a:solidFill>
                <a:effectLst/>
                <a:latin typeface="Arimo"/>
                <a:hlinkClick r:id="rId2" tooltip="LM317t IC">
                  <a:extLst>
                    <a:ext uri="{A12FA001-AC4F-418D-AE19-62706E023703}">
                      <ahyp:hlinkClr xmlns:ahyp="http://schemas.microsoft.com/office/drawing/2018/hyperlinkcolor" val="tx"/>
                    </a:ext>
                  </a:extLst>
                </a:hlinkClick>
              </a:rPr>
              <a:t>LM317</a:t>
            </a:r>
            <a:r>
              <a:rPr lang="en-US" b="0" i="0" dirty="0">
                <a:solidFill>
                  <a:schemeClr val="tx1"/>
                </a:solidFill>
                <a:effectLst/>
                <a:latin typeface="Arimo"/>
              </a:rPr>
              <a:t> is a variable voltage regulator. By using LM317, we can vary the voltage up to 37V with a max current of 1.5A. To get the variable output voltage, the below circuit is used.</a:t>
            </a:r>
          </a:p>
          <a:p>
            <a:pPr algn="l"/>
            <a:r>
              <a:rPr lang="en-US" b="0" i="0" dirty="0">
                <a:solidFill>
                  <a:schemeClr val="tx1"/>
                </a:solidFill>
                <a:effectLst/>
                <a:latin typeface="Arimo"/>
              </a:rPr>
              <a:t>The output voltage can be calculated by using the below formula:</a:t>
            </a:r>
          </a:p>
          <a:p>
            <a:pPr algn="l"/>
            <a:r>
              <a:rPr lang="en-US" b="0" i="0" dirty="0">
                <a:solidFill>
                  <a:schemeClr val="tx1"/>
                </a:solidFill>
                <a:effectLst/>
                <a:latin typeface="Arimo"/>
              </a:rPr>
              <a:t> </a:t>
            </a:r>
            <a:r>
              <a:rPr lang="en-US" b="0" i="0" dirty="0" err="1">
                <a:solidFill>
                  <a:schemeClr val="tx1"/>
                </a:solidFill>
                <a:effectLst/>
                <a:latin typeface="Arimo"/>
              </a:rPr>
              <a:t>V</a:t>
            </a:r>
            <a:r>
              <a:rPr lang="en-US" b="0" i="0" baseline="-25000" dirty="0" err="1">
                <a:solidFill>
                  <a:schemeClr val="tx1"/>
                </a:solidFill>
                <a:effectLst/>
                <a:latin typeface="Arimo"/>
              </a:rPr>
              <a:t>out</a:t>
            </a:r>
            <a:r>
              <a:rPr lang="en-US" b="0" i="0" baseline="-25000" dirty="0">
                <a:solidFill>
                  <a:schemeClr val="tx1"/>
                </a:solidFill>
                <a:effectLst/>
                <a:latin typeface="Arimo"/>
              </a:rPr>
              <a:t> </a:t>
            </a:r>
            <a:r>
              <a:rPr lang="en-US" b="0" i="0" dirty="0">
                <a:solidFill>
                  <a:schemeClr val="tx1"/>
                </a:solidFill>
                <a:effectLst/>
                <a:latin typeface="Arimo"/>
              </a:rPr>
              <a:t>= 1.25(1 + (R</a:t>
            </a:r>
            <a:r>
              <a:rPr lang="en-US" b="0" i="0" baseline="-25000" dirty="0">
                <a:solidFill>
                  <a:schemeClr val="tx1"/>
                </a:solidFill>
                <a:effectLst/>
                <a:latin typeface="Arimo"/>
              </a:rPr>
              <a:t>2</a:t>
            </a:r>
            <a:r>
              <a:rPr lang="en-US" b="0" i="0" dirty="0">
                <a:solidFill>
                  <a:schemeClr val="tx1"/>
                </a:solidFill>
                <a:effectLst/>
                <a:latin typeface="Arimo"/>
              </a:rPr>
              <a:t>/R</a:t>
            </a:r>
            <a:r>
              <a:rPr lang="en-US" b="0" i="0" baseline="-25000" dirty="0">
                <a:solidFill>
                  <a:schemeClr val="tx1"/>
                </a:solidFill>
                <a:effectLst/>
                <a:latin typeface="Arimo"/>
              </a:rPr>
              <a:t>1</a:t>
            </a:r>
            <a:r>
              <a:rPr lang="en-US" b="0" i="0" dirty="0">
                <a:solidFill>
                  <a:schemeClr val="tx1"/>
                </a:solidFill>
                <a:effectLst/>
                <a:latin typeface="Arimo"/>
              </a:rPr>
              <a:t>))</a:t>
            </a:r>
          </a:p>
          <a:p>
            <a:pPr algn="l"/>
            <a:r>
              <a:rPr lang="en-US" b="0" i="0" dirty="0">
                <a:solidFill>
                  <a:schemeClr val="tx1"/>
                </a:solidFill>
                <a:effectLst/>
                <a:latin typeface="Arimo"/>
              </a:rPr>
              <a:t>Now, by varying the value of the resistor R</a:t>
            </a:r>
            <a:r>
              <a:rPr lang="en-US" b="0" i="0" baseline="-25000" dirty="0">
                <a:solidFill>
                  <a:schemeClr val="tx1"/>
                </a:solidFill>
                <a:effectLst/>
                <a:latin typeface="Arimo"/>
              </a:rPr>
              <a:t>2,</a:t>
            </a:r>
            <a:r>
              <a:rPr lang="en-US" b="0" i="0" dirty="0">
                <a:solidFill>
                  <a:schemeClr val="tx1"/>
                </a:solidFill>
                <a:effectLst/>
                <a:latin typeface="Arimo"/>
              </a:rPr>
              <a:t> you can vary the output voltage.</a:t>
            </a:r>
          </a:p>
          <a:p>
            <a:pPr algn="l"/>
            <a:r>
              <a:rPr lang="en-US" b="0" i="0" dirty="0">
                <a:solidFill>
                  <a:schemeClr val="tx1"/>
                </a:solidFill>
                <a:effectLst/>
                <a:latin typeface="Arimo"/>
              </a:rPr>
              <a:t>Note: Even though the output voltage is dependent on the external resistors connected to the LM317, the input voltage should be greater (minimum of 3V) than the desired output voltage.</a:t>
            </a:r>
          </a:p>
        </p:txBody>
      </p:sp>
      <p:pic>
        <p:nvPicPr>
          <p:cNvPr id="2052" name="Picture 4" descr="LM317 Circuit">
            <a:extLst>
              <a:ext uri="{FF2B5EF4-FFF2-40B4-BE49-F238E27FC236}">
                <a16:creationId xmlns:a16="http://schemas.microsoft.com/office/drawing/2014/main" id="{901CDED1-F23A-F3A9-E754-0FBC300BC3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4767" y="279399"/>
            <a:ext cx="3404793" cy="205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119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C580B-BF43-8D72-EE33-8FB536E8BF04}"/>
              </a:ext>
            </a:extLst>
          </p:cNvPr>
          <p:cNvSpPr>
            <a:spLocks noGrp="1"/>
          </p:cNvSpPr>
          <p:nvPr>
            <p:ph type="title"/>
          </p:nvPr>
        </p:nvSpPr>
        <p:spPr>
          <a:xfrm>
            <a:off x="2784140" y="631429"/>
            <a:ext cx="6613072" cy="1257300"/>
          </a:xfrm>
        </p:spPr>
        <p:txBody>
          <a:bodyPr>
            <a:normAutofit fontScale="90000"/>
          </a:bodyPr>
          <a:lstStyle/>
          <a:p>
            <a:r>
              <a:rPr lang="fr-FR" b="1" i="0" cap="all" dirty="0">
                <a:solidFill>
                  <a:srgbClr val="FF0000"/>
                </a:solidFill>
                <a:effectLst/>
                <a:latin typeface="Rajdhani"/>
              </a:rPr>
              <a:t>SOLAR MOBILE PHONE CHARGER CIRCUIT DIAGRAM</a:t>
            </a:r>
            <a:endParaRPr lang="en-IN" dirty="0">
              <a:solidFill>
                <a:srgbClr val="FF0000"/>
              </a:solidFill>
            </a:endParaRPr>
          </a:p>
        </p:txBody>
      </p:sp>
      <p:pic>
        <p:nvPicPr>
          <p:cNvPr id="3074" name="Picture 2" descr="Solar Powered Mobile Phone Charger Circuit Diagram">
            <a:extLst>
              <a:ext uri="{FF2B5EF4-FFF2-40B4-BE49-F238E27FC236}">
                <a16:creationId xmlns:a16="http://schemas.microsoft.com/office/drawing/2014/main" id="{663F1C7B-AA6A-2507-1726-E2BD5D2B31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567" y="2494225"/>
            <a:ext cx="7828218" cy="2963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780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C5357-FF77-B6EF-985F-217E008E0087}"/>
              </a:ext>
            </a:extLst>
          </p:cNvPr>
          <p:cNvSpPr>
            <a:spLocks noGrp="1"/>
          </p:cNvSpPr>
          <p:nvPr>
            <p:ph type="title"/>
          </p:nvPr>
        </p:nvSpPr>
        <p:spPr/>
        <p:txBody>
          <a:bodyPr/>
          <a:lstStyle/>
          <a:p>
            <a:r>
              <a:rPr lang="en-IN" dirty="0">
                <a:solidFill>
                  <a:srgbClr val="FF0000"/>
                </a:solidFill>
              </a:rPr>
              <a:t>Assembly</a:t>
            </a:r>
          </a:p>
        </p:txBody>
      </p:sp>
      <p:pic>
        <p:nvPicPr>
          <p:cNvPr id="4098" name="Picture 2" descr="Solar powered mobile phone charger circuit setup">
            <a:extLst>
              <a:ext uri="{FF2B5EF4-FFF2-40B4-BE49-F238E27FC236}">
                <a16:creationId xmlns:a16="http://schemas.microsoft.com/office/drawing/2014/main" id="{88AC5141-F027-4AF0-1A99-333057F335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05175" y="2076450"/>
            <a:ext cx="5572125"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024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5325B-866A-6B26-25D2-DD193BD43E8A}"/>
              </a:ext>
            </a:extLst>
          </p:cNvPr>
          <p:cNvSpPr>
            <a:spLocks noGrp="1"/>
          </p:cNvSpPr>
          <p:nvPr>
            <p:ph type="title"/>
          </p:nvPr>
        </p:nvSpPr>
        <p:spPr/>
        <p:txBody>
          <a:bodyPr/>
          <a:lstStyle/>
          <a:p>
            <a:r>
              <a:rPr lang="en-IN" dirty="0">
                <a:solidFill>
                  <a:srgbClr val="FF0000"/>
                </a:solidFill>
              </a:rPr>
              <a:t>Trials</a:t>
            </a:r>
          </a:p>
        </p:txBody>
      </p:sp>
      <p:pic>
        <p:nvPicPr>
          <p:cNvPr id="5" name="Content Placeholder 4">
            <a:extLst>
              <a:ext uri="{FF2B5EF4-FFF2-40B4-BE49-F238E27FC236}">
                <a16:creationId xmlns:a16="http://schemas.microsoft.com/office/drawing/2014/main" id="{A6CA364D-F270-1CBD-860B-3A1C9B9DF67E}"/>
              </a:ext>
            </a:extLst>
          </p:cNvPr>
          <p:cNvPicPr>
            <a:picLocks noGrp="1" noChangeAspect="1"/>
          </p:cNvPicPr>
          <p:nvPr>
            <p:ph idx="1"/>
          </p:nvPr>
        </p:nvPicPr>
        <p:blipFill>
          <a:blip r:embed="rId2"/>
          <a:stretch>
            <a:fillRect/>
          </a:stretch>
        </p:blipFill>
        <p:spPr>
          <a:xfrm>
            <a:off x="323036" y="2492372"/>
            <a:ext cx="2493167" cy="3324224"/>
          </a:xfrm>
        </p:spPr>
      </p:pic>
      <p:pic>
        <p:nvPicPr>
          <p:cNvPr id="9" name="Picture 8">
            <a:extLst>
              <a:ext uri="{FF2B5EF4-FFF2-40B4-BE49-F238E27FC236}">
                <a16:creationId xmlns:a16="http://schemas.microsoft.com/office/drawing/2014/main" id="{BCB6095D-4B8D-B2BD-5B35-7FC7200CC9BB}"/>
              </a:ext>
            </a:extLst>
          </p:cNvPr>
          <p:cNvPicPr>
            <a:picLocks noChangeAspect="1"/>
          </p:cNvPicPr>
          <p:nvPr/>
        </p:nvPicPr>
        <p:blipFill>
          <a:blip r:embed="rId3"/>
          <a:stretch>
            <a:fillRect/>
          </a:stretch>
        </p:blipFill>
        <p:spPr>
          <a:xfrm>
            <a:off x="3283861" y="2492371"/>
            <a:ext cx="2493169" cy="3324225"/>
          </a:xfrm>
          <a:prstGeom prst="rect">
            <a:avLst/>
          </a:prstGeom>
        </p:spPr>
      </p:pic>
      <p:pic>
        <p:nvPicPr>
          <p:cNvPr id="11" name="Picture 10">
            <a:extLst>
              <a:ext uri="{FF2B5EF4-FFF2-40B4-BE49-F238E27FC236}">
                <a16:creationId xmlns:a16="http://schemas.microsoft.com/office/drawing/2014/main" id="{D7F82877-7352-8CE2-CCAB-6A7030975789}"/>
              </a:ext>
            </a:extLst>
          </p:cNvPr>
          <p:cNvPicPr>
            <a:picLocks noChangeAspect="1"/>
          </p:cNvPicPr>
          <p:nvPr/>
        </p:nvPicPr>
        <p:blipFill>
          <a:blip r:embed="rId4"/>
          <a:stretch>
            <a:fillRect/>
          </a:stretch>
        </p:blipFill>
        <p:spPr>
          <a:xfrm>
            <a:off x="6244688" y="2492371"/>
            <a:ext cx="2493169" cy="3324225"/>
          </a:xfrm>
          <a:prstGeom prst="rect">
            <a:avLst/>
          </a:prstGeom>
        </p:spPr>
      </p:pic>
      <p:pic>
        <p:nvPicPr>
          <p:cNvPr id="13" name="Picture 12">
            <a:extLst>
              <a:ext uri="{FF2B5EF4-FFF2-40B4-BE49-F238E27FC236}">
                <a16:creationId xmlns:a16="http://schemas.microsoft.com/office/drawing/2014/main" id="{0C260BBB-C7D6-E30E-3437-5A9D07F5C276}"/>
              </a:ext>
            </a:extLst>
          </p:cNvPr>
          <p:cNvPicPr>
            <a:picLocks noChangeAspect="1"/>
          </p:cNvPicPr>
          <p:nvPr/>
        </p:nvPicPr>
        <p:blipFill>
          <a:blip r:embed="rId5"/>
          <a:stretch>
            <a:fillRect/>
          </a:stretch>
        </p:blipFill>
        <p:spPr>
          <a:xfrm>
            <a:off x="9205515" y="2492372"/>
            <a:ext cx="2493169" cy="3324225"/>
          </a:xfrm>
          <a:prstGeom prst="rect">
            <a:avLst/>
          </a:prstGeom>
        </p:spPr>
      </p:pic>
    </p:spTree>
    <p:extLst>
      <p:ext uri="{BB962C8B-B14F-4D97-AF65-F5344CB8AC3E}">
        <p14:creationId xmlns:p14="http://schemas.microsoft.com/office/powerpoint/2010/main" val="2841237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37164-B27F-7036-974D-A1387F62B60A}"/>
              </a:ext>
            </a:extLst>
          </p:cNvPr>
          <p:cNvSpPr>
            <a:spLocks noGrp="1"/>
          </p:cNvSpPr>
          <p:nvPr>
            <p:ph type="title"/>
          </p:nvPr>
        </p:nvSpPr>
        <p:spPr/>
        <p:txBody>
          <a:bodyPr/>
          <a:lstStyle/>
          <a:p>
            <a:r>
              <a:rPr lang="en-IN" dirty="0">
                <a:solidFill>
                  <a:srgbClr val="FF0000"/>
                </a:solidFill>
              </a:rPr>
              <a:t>Working</a:t>
            </a:r>
          </a:p>
        </p:txBody>
      </p:sp>
      <p:sp>
        <p:nvSpPr>
          <p:cNvPr id="3" name="Content Placeholder 2">
            <a:extLst>
              <a:ext uri="{FF2B5EF4-FFF2-40B4-BE49-F238E27FC236}">
                <a16:creationId xmlns:a16="http://schemas.microsoft.com/office/drawing/2014/main" id="{2E0B123D-42D7-542E-DF6E-304044FB0D25}"/>
              </a:ext>
            </a:extLst>
          </p:cNvPr>
          <p:cNvSpPr>
            <a:spLocks noGrp="1"/>
          </p:cNvSpPr>
          <p:nvPr>
            <p:ph idx="1"/>
          </p:nvPr>
        </p:nvSpPr>
        <p:spPr/>
        <p:txBody>
          <a:bodyPr>
            <a:normAutofit fontScale="92500"/>
          </a:bodyPr>
          <a:lstStyle/>
          <a:p>
            <a:pPr marL="36900" indent="0" algn="ctr">
              <a:buNone/>
            </a:pPr>
            <a:r>
              <a:rPr lang="en-US" b="0" i="0" dirty="0">
                <a:solidFill>
                  <a:schemeClr val="tx1"/>
                </a:solidFill>
                <a:effectLst/>
                <a:latin typeface="Arimo"/>
              </a:rPr>
              <a:t>Solar cells are usually made out of silicon wafers. The silicon atoms in the solar cells form 4 strong bonds with its neighboring silicon atoms. By having these strong bonds, the electrons will stay in one place, and no current flow is seen. These solar cells usually have two layers of semiconductors. The top layer of the solar cell is doped with phosphorous to convert it into an n-type semiconductor, and the lower layer is doped with boron to convert it into a p-type semiconductor. The N-type layer has excess electrons, and the p-type layer has extra holes. When light particles strike the solar cell, the photons present in the light will have enough energy to knock the electrons from their bond, leading it to move towards the N-side, and the hole (formed by the absence of an electron) will move towards the P-side. The movable electrons are then collected at the thin metal material present at the top of the solar cell.</a:t>
            </a:r>
            <a:endParaRPr lang="en-IN" dirty="0">
              <a:solidFill>
                <a:schemeClr val="tx1"/>
              </a:solidFill>
            </a:endParaRPr>
          </a:p>
        </p:txBody>
      </p:sp>
    </p:spTree>
    <p:extLst>
      <p:ext uri="{BB962C8B-B14F-4D97-AF65-F5344CB8AC3E}">
        <p14:creationId xmlns:p14="http://schemas.microsoft.com/office/powerpoint/2010/main" val="4201772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12F572-887D-BEF3-4CA1-AF9D148D596B}"/>
              </a:ext>
            </a:extLst>
          </p:cNvPr>
          <p:cNvSpPr>
            <a:spLocks noGrp="1"/>
          </p:cNvSpPr>
          <p:nvPr>
            <p:ph idx="1"/>
          </p:nvPr>
        </p:nvSpPr>
        <p:spPr>
          <a:xfrm>
            <a:off x="919119" y="1441450"/>
            <a:ext cx="10353762" cy="3714749"/>
          </a:xfrm>
        </p:spPr>
        <p:txBody>
          <a:bodyPr>
            <a:normAutofit fontScale="92500"/>
          </a:bodyPr>
          <a:lstStyle/>
          <a:p>
            <a:pPr marL="36900" indent="0" algn="ctr">
              <a:buNone/>
            </a:pPr>
            <a:r>
              <a:rPr lang="en-US" b="0" i="0" dirty="0">
                <a:solidFill>
                  <a:schemeClr val="tx1"/>
                </a:solidFill>
                <a:effectLst/>
                <a:latin typeface="Arimo"/>
              </a:rPr>
              <a:t>If an external circuit is connected to these metal materials, the electrons will flow into the external circuit and then reach the conductive aluminum sheet present at the back of the solar cell. The electron then settles in the hole which is present in the P-type layer of the solar cell. Each solar cell has a voltage of 0.5V to 0.6V. The solar cells are connected in series to get the required voltage. Usually, 12 solar cells connected in series are sufficient to charge a mobile phone. There are three types of solar panels. They are Monocrystalline, polycrystalline, and thin-film. In our project, we are going to use two 6V 80mA solar panels. We are connecting the two solar panels in series to get a voltage of 12V and 80mA. The below pic shows the single mini solar panel which can generate an output voltage of 6V with a max current of 80mA.</a:t>
            </a:r>
            <a:endParaRPr lang="en-IN" dirty="0">
              <a:solidFill>
                <a:schemeClr val="tx1"/>
              </a:solidFill>
            </a:endParaRPr>
          </a:p>
        </p:txBody>
      </p:sp>
    </p:spTree>
    <p:extLst>
      <p:ext uri="{BB962C8B-B14F-4D97-AF65-F5344CB8AC3E}">
        <p14:creationId xmlns:p14="http://schemas.microsoft.com/office/powerpoint/2010/main" val="2279956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E8A3F5-11DE-0F48-7522-1E5B547F2F13}"/>
              </a:ext>
            </a:extLst>
          </p:cNvPr>
          <p:cNvSpPr>
            <a:spLocks noGrp="1"/>
          </p:cNvSpPr>
          <p:nvPr>
            <p:ph idx="1"/>
          </p:nvPr>
        </p:nvSpPr>
        <p:spPr>
          <a:xfrm>
            <a:off x="919119" y="2169583"/>
            <a:ext cx="10353762" cy="3714749"/>
          </a:xfrm>
        </p:spPr>
        <p:txBody>
          <a:bodyPr>
            <a:normAutofit/>
          </a:bodyPr>
          <a:lstStyle/>
          <a:p>
            <a:pPr marL="36900" indent="0" algn="ctr">
              <a:buNone/>
            </a:pPr>
            <a:r>
              <a:rPr lang="en-IN" sz="8000" dirty="0">
                <a:solidFill>
                  <a:schemeClr val="tx1"/>
                </a:solidFill>
              </a:rPr>
              <a:t>Thank You</a:t>
            </a:r>
          </a:p>
        </p:txBody>
      </p:sp>
    </p:spTree>
    <p:extLst>
      <p:ext uri="{BB962C8B-B14F-4D97-AF65-F5344CB8AC3E}">
        <p14:creationId xmlns:p14="http://schemas.microsoft.com/office/powerpoint/2010/main" val="41805403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{48651C06-7B58-4373-9720-E0A527DA177B}tf55705232_win32</Template>
  <TotalTime>33</TotalTime>
  <Words>577</Words>
  <Application>Microsoft Office PowerPoint</Application>
  <PresentationFormat>Widescreen</PresentationFormat>
  <Paragraphs>33</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Arimo</vt:lpstr>
      <vt:lpstr>Calibri</vt:lpstr>
      <vt:lpstr>Goudy Old Style</vt:lpstr>
      <vt:lpstr>Rajdhani</vt:lpstr>
      <vt:lpstr>Wingdings 2</vt:lpstr>
      <vt:lpstr>SlateVTI</vt:lpstr>
      <vt:lpstr>Mobile Charging Using Solar Energy</vt:lpstr>
      <vt:lpstr>PowerPoint Presentation</vt:lpstr>
      <vt:lpstr>LM317 VOLTAGE REGULATOR</vt:lpstr>
      <vt:lpstr>SOLAR MOBILE PHONE CHARGER CIRCUIT DIAGRAM</vt:lpstr>
      <vt:lpstr>Assembly</vt:lpstr>
      <vt:lpstr>Trials</vt:lpstr>
      <vt:lpstr>Working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Charging Using Solar Energy</dc:title>
  <dc:creator>Siddhant Udgirkar</dc:creator>
  <cp:lastModifiedBy>Siddhant Udgirkar</cp:lastModifiedBy>
  <cp:revision>4</cp:revision>
  <dcterms:created xsi:type="dcterms:W3CDTF">2022-11-15T09:03:46Z</dcterms:created>
  <dcterms:modified xsi:type="dcterms:W3CDTF">2022-12-05T11:29:17Z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