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80" r:id="rId4"/>
    <p:sldId id="281" r:id="rId5"/>
    <p:sldId id="283" r:id="rId6"/>
    <p:sldId id="296" r:id="rId7"/>
    <p:sldId id="295" r:id="rId8"/>
    <p:sldId id="294" r:id="rId9"/>
    <p:sldId id="289" r:id="rId10"/>
    <p:sldId id="290" r:id="rId11"/>
    <p:sldId id="291"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113" d="100"/>
          <a:sy n="113" d="100"/>
        </p:scale>
        <p:origin x="456" y="11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2223685"/>
            <a:ext cx="5385816" cy="1225296"/>
          </a:xfrm>
        </p:spPr>
        <p:txBody>
          <a:bodyPr/>
          <a:lstStyle/>
          <a:p>
            <a:pPr>
              <a:lnSpc>
                <a:spcPct val="150000"/>
              </a:lnSpc>
            </a:pPr>
            <a:r>
              <a:rPr lang="en-US" sz="1600" b="0" i="1" u="sng"/>
              <a:t>Shell </a:t>
            </a:r>
            <a:r>
              <a:rPr lang="en-US" sz="1600" b="0" i="1" u="sng" dirty="0"/>
              <a:t>and Tube Heat Exchanger and the variation in heat and other factors using Custom Baffles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4465998"/>
            <a:ext cx="3493008" cy="878908"/>
          </a:xfrm>
        </p:spPr>
        <p:txBody>
          <a:bodyPr/>
          <a:lstStyle/>
          <a:p>
            <a:r>
              <a:rPr lang="en-US" dirty="0"/>
              <a:t>Guide- Prof. Kore Sir</a:t>
            </a:r>
          </a:p>
          <a:p>
            <a:endParaRPr lang="en-US" dirty="0"/>
          </a:p>
        </p:txBody>
      </p:sp>
      <p:pic>
        <p:nvPicPr>
          <p:cNvPr id="1026" name="Picture 2">
            <a:extLst>
              <a:ext uri="{FF2B5EF4-FFF2-40B4-BE49-F238E27FC236}">
                <a16:creationId xmlns:a16="http://schemas.microsoft.com/office/drawing/2014/main" id="{1F16B436-5197-A70C-6D20-8E6181FF2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333" y="264772"/>
            <a:ext cx="1269746" cy="17652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3543835D-674C-9F48-B674-E9A482A6C37B}"/>
              </a:ext>
            </a:extLst>
          </p:cNvPr>
          <p:cNvGraphicFramePr>
            <a:graphicFrameLocks noGrp="1"/>
          </p:cNvGraphicFramePr>
          <p:nvPr>
            <p:extLst>
              <p:ext uri="{D42A27DB-BD31-4B8C-83A1-F6EECF244321}">
                <p14:modId xmlns:p14="http://schemas.microsoft.com/office/powerpoint/2010/main" val="3991824016"/>
              </p:ext>
            </p:extLst>
          </p:nvPr>
        </p:nvGraphicFramePr>
        <p:xfrm>
          <a:off x="5935134" y="644480"/>
          <a:ext cx="3268218" cy="1005840"/>
        </p:xfrm>
        <a:graphic>
          <a:graphicData uri="http://schemas.openxmlformats.org/drawingml/2006/table">
            <a:tbl>
              <a:tblPr firstRow="1" bandRow="1">
                <a:tableStyleId>{5C22544A-7EE6-4342-B048-85BDC9FD1C3A}</a:tableStyleId>
              </a:tblPr>
              <a:tblGrid>
                <a:gridCol w="1957863">
                  <a:extLst>
                    <a:ext uri="{9D8B030D-6E8A-4147-A177-3AD203B41FA5}">
                      <a16:colId xmlns:a16="http://schemas.microsoft.com/office/drawing/2014/main" val="1410869853"/>
                    </a:ext>
                  </a:extLst>
                </a:gridCol>
                <a:gridCol w="1310355">
                  <a:extLst>
                    <a:ext uri="{9D8B030D-6E8A-4147-A177-3AD203B41FA5}">
                      <a16:colId xmlns:a16="http://schemas.microsoft.com/office/drawing/2014/main" val="3979409107"/>
                    </a:ext>
                  </a:extLst>
                </a:gridCol>
              </a:tblGrid>
              <a:tr h="332365">
                <a:tc>
                  <a:txBody>
                    <a:bodyPr/>
                    <a:lstStyle/>
                    <a:p>
                      <a:pPr algn="ctr"/>
                      <a:r>
                        <a:rPr lang="en-US" sz="1600" dirty="0"/>
                        <a:t>Name</a:t>
                      </a:r>
                      <a:endParaRPr lang="en-IN" sz="1600" dirty="0"/>
                    </a:p>
                  </a:txBody>
                  <a:tcPr/>
                </a:tc>
                <a:tc>
                  <a:txBody>
                    <a:bodyPr/>
                    <a:lstStyle/>
                    <a:p>
                      <a:pPr algn="ctr"/>
                      <a:r>
                        <a:rPr lang="en-US" sz="1600" dirty="0"/>
                        <a:t>Gr no.</a:t>
                      </a:r>
                      <a:endParaRPr lang="en-IN" sz="1600" dirty="0"/>
                    </a:p>
                  </a:txBody>
                  <a:tcPr/>
                </a:tc>
                <a:extLst>
                  <a:ext uri="{0D108BD9-81ED-4DB2-BD59-A6C34878D82A}">
                    <a16:rowId xmlns:a16="http://schemas.microsoft.com/office/drawing/2014/main" val="4060548112"/>
                  </a:ext>
                </a:extLst>
              </a:tr>
              <a:tr h="332365">
                <a:tc>
                  <a:txBody>
                    <a:bodyPr/>
                    <a:lstStyle/>
                    <a:p>
                      <a:pPr algn="ctr"/>
                      <a:r>
                        <a:rPr lang="en-US" sz="1600" dirty="0"/>
                        <a:t>Siddhant Udgirkar</a:t>
                      </a:r>
                      <a:endParaRPr lang="en-IN" sz="1600" dirty="0"/>
                    </a:p>
                  </a:txBody>
                  <a:tcPr/>
                </a:tc>
                <a:tc>
                  <a:txBody>
                    <a:bodyPr/>
                    <a:lstStyle/>
                    <a:p>
                      <a:pPr algn="ctr"/>
                      <a:r>
                        <a:rPr lang="en-US" sz="1600" dirty="0"/>
                        <a:t>21910623</a:t>
                      </a:r>
                      <a:endParaRPr lang="en-IN" sz="1600" dirty="0"/>
                    </a:p>
                  </a:txBody>
                  <a:tcPr/>
                </a:tc>
                <a:extLst>
                  <a:ext uri="{0D108BD9-81ED-4DB2-BD59-A6C34878D82A}">
                    <a16:rowId xmlns:a16="http://schemas.microsoft.com/office/drawing/2014/main" val="3504185432"/>
                  </a:ext>
                </a:extLst>
              </a:tr>
              <a:tr h="332365">
                <a:tc>
                  <a:txBody>
                    <a:bodyPr/>
                    <a:lstStyle/>
                    <a:p>
                      <a:pPr algn="ctr"/>
                      <a:r>
                        <a:rPr lang="en-US" sz="1600" dirty="0"/>
                        <a:t>Vishal </a:t>
                      </a:r>
                      <a:r>
                        <a:rPr lang="en-US" sz="1600" dirty="0" err="1"/>
                        <a:t>Reghate</a:t>
                      </a:r>
                      <a:endParaRPr lang="en-IN" sz="1600" dirty="0"/>
                    </a:p>
                  </a:txBody>
                  <a:tcPr/>
                </a:tc>
                <a:tc>
                  <a:txBody>
                    <a:bodyPr/>
                    <a:lstStyle/>
                    <a:p>
                      <a:pPr algn="ctr"/>
                      <a:r>
                        <a:rPr lang="en-IN" sz="1600" dirty="0"/>
                        <a:t>21910702</a:t>
                      </a:r>
                    </a:p>
                  </a:txBody>
                  <a:tcPr/>
                </a:tc>
                <a:extLst>
                  <a:ext uri="{0D108BD9-81ED-4DB2-BD59-A6C34878D82A}">
                    <a16:rowId xmlns:a16="http://schemas.microsoft.com/office/drawing/2014/main" val="3874430307"/>
                  </a:ext>
                </a:extLst>
              </a:tr>
            </a:tbl>
          </a:graphicData>
        </a:graphic>
      </p:graphicFrame>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Appropriate </a:t>
            </a:r>
            <a:r>
              <a:rPr lang="en-US" dirty="0" err="1"/>
              <a:t>Equipments</a:t>
            </a:r>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In order to get precise readings we need good quality of measuring devices like pressure meter, flow meter.</a:t>
            </a:r>
          </a:p>
          <a:p>
            <a:r>
              <a:rPr lang="en-US" dirty="0"/>
              <a:t>The flow should always be constant which is a real life difficulty because of water level in the college water tank.</a:t>
            </a:r>
          </a:p>
          <a:p>
            <a:r>
              <a:rPr lang="en-US" dirty="0"/>
              <a:t>The temperature of the inlet cold water also varies day to day and hence results in some error.</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Time consumption</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All the iteration performed takes a lot of patience and focus. Per reading we need at least 25-30min of constant observation.</a:t>
            </a:r>
          </a:p>
          <a:p>
            <a:r>
              <a:rPr lang="en-US" dirty="0"/>
              <a:t>This is a very time consuming process and to maintain the precision we need to have patience. </a:t>
            </a:r>
          </a:p>
        </p:txBody>
      </p:sp>
    </p:spTree>
    <p:extLst>
      <p:ext uri="{BB962C8B-B14F-4D97-AF65-F5344CB8AC3E}">
        <p14:creationId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Mini targets</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Try the practical solution out on available baffles.</a:t>
            </a:r>
          </a:p>
          <a:p>
            <a:r>
              <a:rPr lang="en-US" dirty="0"/>
              <a:t>Get enough theoretical knowledge.</a:t>
            </a:r>
          </a:p>
          <a:p>
            <a:endParaRPr lang="en-US"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Modifications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Try the same practical result using different type of custom baffles.</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dirty="0"/>
              <a:t>Check the outcome</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Check if the results we get is more efficient that that of the earlier type of baffle.</a:t>
            </a:r>
          </a:p>
          <a:p>
            <a:pPr marL="0" indent="0">
              <a:buNone/>
            </a:pPr>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In this project, we believe that under proper guidance this project can make a big impact, and we wish that happen. By using the data, we help industries the best way possible by improving the efficiency.</a:t>
            </a:r>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2389971"/>
            <a:ext cx="4169664" cy="667512"/>
          </a:xfrm>
        </p:spPr>
        <p:txBody>
          <a:bodyPr/>
          <a:lstStyle/>
          <a:p>
            <a:r>
              <a:rPr lang="en-US" dirty="0"/>
              <a:t>THANK YOU</a:t>
            </a:r>
          </a:p>
        </p:txBody>
      </p:sp>
      <p:graphicFrame>
        <p:nvGraphicFramePr>
          <p:cNvPr id="4" name="Table 6">
            <a:extLst>
              <a:ext uri="{FF2B5EF4-FFF2-40B4-BE49-F238E27FC236}">
                <a16:creationId xmlns:a16="http://schemas.microsoft.com/office/drawing/2014/main" id="{9D8E8191-3667-339A-2DBC-59CD9900AD0E}"/>
              </a:ext>
            </a:extLst>
          </p:cNvPr>
          <p:cNvGraphicFramePr>
            <a:graphicFrameLocks noGrp="1"/>
          </p:cNvGraphicFramePr>
          <p:nvPr>
            <p:extLst>
              <p:ext uri="{D42A27DB-BD31-4B8C-83A1-F6EECF244321}">
                <p14:modId xmlns:p14="http://schemas.microsoft.com/office/powerpoint/2010/main" val="1603505041"/>
              </p:ext>
            </p:extLst>
          </p:nvPr>
        </p:nvGraphicFramePr>
        <p:xfrm>
          <a:off x="1757003" y="3057483"/>
          <a:ext cx="3268218" cy="1005840"/>
        </p:xfrm>
        <a:graphic>
          <a:graphicData uri="http://schemas.openxmlformats.org/drawingml/2006/table">
            <a:tbl>
              <a:tblPr firstRow="1" bandRow="1">
                <a:tableStyleId>{5C22544A-7EE6-4342-B048-85BDC9FD1C3A}</a:tableStyleId>
              </a:tblPr>
              <a:tblGrid>
                <a:gridCol w="1957863">
                  <a:extLst>
                    <a:ext uri="{9D8B030D-6E8A-4147-A177-3AD203B41FA5}">
                      <a16:colId xmlns:a16="http://schemas.microsoft.com/office/drawing/2014/main" val="1410869853"/>
                    </a:ext>
                  </a:extLst>
                </a:gridCol>
                <a:gridCol w="1310355">
                  <a:extLst>
                    <a:ext uri="{9D8B030D-6E8A-4147-A177-3AD203B41FA5}">
                      <a16:colId xmlns:a16="http://schemas.microsoft.com/office/drawing/2014/main" val="3979409107"/>
                    </a:ext>
                  </a:extLst>
                </a:gridCol>
              </a:tblGrid>
              <a:tr h="332365">
                <a:tc>
                  <a:txBody>
                    <a:bodyPr/>
                    <a:lstStyle/>
                    <a:p>
                      <a:pPr algn="ctr"/>
                      <a:r>
                        <a:rPr lang="en-US" sz="1600" dirty="0"/>
                        <a:t>Name</a:t>
                      </a:r>
                      <a:endParaRPr lang="en-IN" sz="1600" dirty="0"/>
                    </a:p>
                  </a:txBody>
                  <a:tcPr/>
                </a:tc>
                <a:tc>
                  <a:txBody>
                    <a:bodyPr/>
                    <a:lstStyle/>
                    <a:p>
                      <a:pPr algn="ctr"/>
                      <a:r>
                        <a:rPr lang="en-US" sz="1600" dirty="0"/>
                        <a:t>Gr no.</a:t>
                      </a:r>
                      <a:endParaRPr lang="en-IN" sz="1600" dirty="0"/>
                    </a:p>
                  </a:txBody>
                  <a:tcPr/>
                </a:tc>
                <a:extLst>
                  <a:ext uri="{0D108BD9-81ED-4DB2-BD59-A6C34878D82A}">
                    <a16:rowId xmlns:a16="http://schemas.microsoft.com/office/drawing/2014/main" val="4060548112"/>
                  </a:ext>
                </a:extLst>
              </a:tr>
              <a:tr h="332365">
                <a:tc>
                  <a:txBody>
                    <a:bodyPr/>
                    <a:lstStyle/>
                    <a:p>
                      <a:pPr algn="ctr"/>
                      <a:r>
                        <a:rPr lang="en-US" sz="1600" dirty="0"/>
                        <a:t>Siddhant Udgirkar</a:t>
                      </a:r>
                      <a:endParaRPr lang="en-IN" sz="1600" dirty="0"/>
                    </a:p>
                  </a:txBody>
                  <a:tcPr/>
                </a:tc>
                <a:tc>
                  <a:txBody>
                    <a:bodyPr/>
                    <a:lstStyle/>
                    <a:p>
                      <a:pPr algn="ctr"/>
                      <a:r>
                        <a:rPr lang="en-US" sz="1600" dirty="0"/>
                        <a:t>21910623</a:t>
                      </a:r>
                      <a:endParaRPr lang="en-IN" sz="1600" dirty="0"/>
                    </a:p>
                  </a:txBody>
                  <a:tcPr/>
                </a:tc>
                <a:extLst>
                  <a:ext uri="{0D108BD9-81ED-4DB2-BD59-A6C34878D82A}">
                    <a16:rowId xmlns:a16="http://schemas.microsoft.com/office/drawing/2014/main" val="3504185432"/>
                  </a:ext>
                </a:extLst>
              </a:tr>
              <a:tr h="332365">
                <a:tc>
                  <a:txBody>
                    <a:bodyPr/>
                    <a:lstStyle/>
                    <a:p>
                      <a:pPr algn="ctr"/>
                      <a:r>
                        <a:rPr lang="en-US" sz="1600" dirty="0"/>
                        <a:t>Vishal </a:t>
                      </a:r>
                      <a:r>
                        <a:rPr lang="en-US" sz="1600" dirty="0" err="1"/>
                        <a:t>Reghate</a:t>
                      </a:r>
                      <a:endParaRPr lang="en-IN" sz="1600" dirty="0"/>
                    </a:p>
                  </a:txBody>
                  <a:tcPr/>
                </a:tc>
                <a:tc>
                  <a:txBody>
                    <a:bodyPr/>
                    <a:lstStyle/>
                    <a:p>
                      <a:pPr algn="ctr"/>
                      <a:r>
                        <a:rPr lang="en-IN" sz="1600" dirty="0"/>
                        <a:t>21910702</a:t>
                      </a:r>
                    </a:p>
                  </a:txBody>
                  <a:tcPr/>
                </a:tc>
                <a:extLst>
                  <a:ext uri="{0D108BD9-81ED-4DB2-BD59-A6C34878D82A}">
                    <a16:rowId xmlns:a16="http://schemas.microsoft.com/office/drawing/2014/main" val="3874430307"/>
                  </a:ext>
                </a:extLst>
              </a:tr>
            </a:tbl>
          </a:graphicData>
        </a:graphic>
      </p:graphicFrame>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In the field of industries heat exchangers are used on large basis and there are certain types of advanced heat exchangers used for enhanced thermal performances and pressure drop. There are many attempts in this field to increase the performance of heat exchangers and the industry leading shell and tube heat exchanger. Shell and tube heat exchanger is used in almost all the largescale industries. This heat exchanger has several components which includes baffles, tubes, shells, measuring instruments and combining which we make the best suitable combination with given terms and conditions. We are focusing on shell and tube heat exchanger and the complex design of the baffles which is to be inserted in the shell at certain mass flow rate of hot and cold water. Our goal is to study and analysis the effects on the heat transfer rate and pressure drop.</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4" name="TextBox 3">
            <a:extLst>
              <a:ext uri="{FF2B5EF4-FFF2-40B4-BE49-F238E27FC236}">
                <a16:creationId xmlns:a16="http://schemas.microsoft.com/office/drawing/2014/main" id="{01E317D0-BC26-29F5-E7E8-74EF92C25D4D}"/>
              </a:ext>
            </a:extLst>
          </p:cNvPr>
          <p:cNvSpPr txBox="1"/>
          <p:nvPr/>
        </p:nvSpPr>
        <p:spPr>
          <a:xfrm>
            <a:off x="3810000" y="4783667"/>
            <a:ext cx="4851400" cy="1477328"/>
          </a:xfrm>
          <a:prstGeom prst="rect">
            <a:avLst/>
          </a:prstGeom>
          <a:noFill/>
        </p:spPr>
        <p:txBody>
          <a:bodyPr wrap="square" rtlCol="0">
            <a:spAutoFit/>
          </a:bodyPr>
          <a:lstStyle/>
          <a:p>
            <a:r>
              <a:rPr lang="en-US" dirty="0"/>
              <a:t>To increase the efficiency of the shell and tube heat exchanger by custom design of baffles. First we try the experiment on the apparatus constructed in </a:t>
            </a:r>
            <a:r>
              <a:rPr lang="en-US" dirty="0" err="1"/>
              <a:t>Sinhagad</a:t>
            </a:r>
            <a:r>
              <a:rPr lang="en-US" dirty="0"/>
              <a:t> </a:t>
            </a:r>
            <a:r>
              <a:rPr lang="en-US" dirty="0" err="1"/>
              <a:t>Kondhwa</a:t>
            </a:r>
            <a:r>
              <a:rPr lang="en-US" dirty="0"/>
              <a:t> by Prof. </a:t>
            </a:r>
            <a:r>
              <a:rPr lang="en-US" dirty="0" err="1"/>
              <a:t>Wasekar</a:t>
            </a:r>
            <a:r>
              <a:rPr lang="en-US" dirty="0"/>
              <a:t> Sir</a:t>
            </a:r>
            <a:endParaRPr lang="en-IN"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Current Variations-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Content Placeholder 8">
            <a:extLst>
              <a:ext uri="{FF2B5EF4-FFF2-40B4-BE49-F238E27FC236}">
                <a16:creationId xmlns:a16="http://schemas.microsoft.com/office/drawing/2014/main" id="{F0234EA8-0988-BF26-19C1-1F444EAF01B7}"/>
              </a:ext>
            </a:extLst>
          </p:cNvPr>
          <p:cNvPicPr>
            <a:picLocks noGrp="1" noChangeAspect="1"/>
          </p:cNvPicPr>
          <p:nvPr>
            <p:ph sz="half" idx="1"/>
          </p:nvPr>
        </p:nvPicPr>
        <p:blipFill>
          <a:blip r:embed="rId2"/>
          <a:stretch>
            <a:fillRect/>
          </a:stretch>
        </p:blipFill>
        <p:spPr>
          <a:xfrm>
            <a:off x="7188294" y="2103438"/>
            <a:ext cx="3325415" cy="4433887"/>
          </a:xfrm>
        </p:spPr>
      </p:pic>
      <p:pic>
        <p:nvPicPr>
          <p:cNvPr id="11" name="Picture 10">
            <a:extLst>
              <a:ext uri="{FF2B5EF4-FFF2-40B4-BE49-F238E27FC236}">
                <a16:creationId xmlns:a16="http://schemas.microsoft.com/office/drawing/2014/main" id="{7399D4EF-97DF-DE0E-C1C7-D71971B33F6F}"/>
              </a:ext>
            </a:extLst>
          </p:cNvPr>
          <p:cNvPicPr>
            <a:picLocks noChangeAspect="1"/>
          </p:cNvPicPr>
          <p:nvPr/>
        </p:nvPicPr>
        <p:blipFill>
          <a:blip r:embed="rId3"/>
          <a:stretch>
            <a:fillRect/>
          </a:stretch>
        </p:blipFill>
        <p:spPr>
          <a:xfrm>
            <a:off x="1760306" y="2103438"/>
            <a:ext cx="3325415" cy="4433886"/>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3798-CCC0-35BD-2105-2CF69A61E4A3}"/>
              </a:ext>
            </a:extLst>
          </p:cNvPr>
          <p:cNvSpPr>
            <a:spLocks noGrp="1"/>
          </p:cNvSpPr>
          <p:nvPr>
            <p:ph type="title"/>
          </p:nvPr>
        </p:nvSpPr>
        <p:spPr/>
        <p:txBody>
          <a:bodyPr/>
          <a:lstStyle/>
          <a:p>
            <a:r>
              <a:rPr lang="en-US" dirty="0"/>
              <a:t>Readings-</a:t>
            </a:r>
            <a:endParaRPr lang="en-IN" dirty="0"/>
          </a:p>
        </p:txBody>
      </p:sp>
      <p:pic>
        <p:nvPicPr>
          <p:cNvPr id="7" name="Content Placeholder 6">
            <a:extLst>
              <a:ext uri="{FF2B5EF4-FFF2-40B4-BE49-F238E27FC236}">
                <a16:creationId xmlns:a16="http://schemas.microsoft.com/office/drawing/2014/main" id="{BE232E28-E5C6-14B9-B2B0-3D08FACEC57A}"/>
              </a:ext>
            </a:extLst>
          </p:cNvPr>
          <p:cNvPicPr>
            <a:picLocks noGrp="1" noChangeAspect="1"/>
          </p:cNvPicPr>
          <p:nvPr>
            <p:ph sz="half" idx="1"/>
          </p:nvPr>
        </p:nvPicPr>
        <p:blipFill>
          <a:blip r:embed="rId2"/>
          <a:stretch>
            <a:fillRect/>
          </a:stretch>
        </p:blipFill>
        <p:spPr>
          <a:xfrm>
            <a:off x="7238067" y="2103438"/>
            <a:ext cx="3707301" cy="4433887"/>
          </a:xfrm>
        </p:spPr>
      </p:pic>
      <p:sp>
        <p:nvSpPr>
          <p:cNvPr id="4" name="Footer Placeholder 3">
            <a:extLst>
              <a:ext uri="{FF2B5EF4-FFF2-40B4-BE49-F238E27FC236}">
                <a16:creationId xmlns:a16="http://schemas.microsoft.com/office/drawing/2014/main" id="{FDBA958B-8722-2CC4-2F7A-1CAB482F798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7968683-9290-4180-FAD2-C315F96BC3B1}"/>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Picture 8">
            <a:extLst>
              <a:ext uri="{FF2B5EF4-FFF2-40B4-BE49-F238E27FC236}">
                <a16:creationId xmlns:a16="http://schemas.microsoft.com/office/drawing/2014/main" id="{D8A9C746-DF60-9472-B467-04D5EB3C5E5D}"/>
              </a:ext>
            </a:extLst>
          </p:cNvPr>
          <p:cNvPicPr>
            <a:picLocks noChangeAspect="1"/>
          </p:cNvPicPr>
          <p:nvPr/>
        </p:nvPicPr>
        <p:blipFill>
          <a:blip r:embed="rId3"/>
          <a:stretch>
            <a:fillRect/>
          </a:stretch>
        </p:blipFill>
        <p:spPr>
          <a:xfrm>
            <a:off x="1435691" y="2088718"/>
            <a:ext cx="3200401" cy="4448607"/>
          </a:xfrm>
          <a:prstGeom prst="rect">
            <a:avLst/>
          </a:prstGeom>
        </p:spPr>
      </p:pic>
    </p:spTree>
    <p:extLst>
      <p:ext uri="{BB962C8B-B14F-4D97-AF65-F5344CB8AC3E}">
        <p14:creationId xmlns:p14="http://schemas.microsoft.com/office/powerpoint/2010/main" val="346882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93ABE9B-DDD6-0412-B1ED-8425B3441CE5}"/>
              </a:ext>
            </a:extLst>
          </p:cNvPr>
          <p:cNvPicPr>
            <a:picLocks noGrp="1" noChangeAspect="1"/>
          </p:cNvPicPr>
          <p:nvPr>
            <p:ph sz="half" idx="1"/>
          </p:nvPr>
        </p:nvPicPr>
        <p:blipFill>
          <a:blip r:embed="rId2"/>
          <a:stretch>
            <a:fillRect/>
          </a:stretch>
        </p:blipFill>
        <p:spPr>
          <a:xfrm>
            <a:off x="7609549" y="1707764"/>
            <a:ext cx="3332475" cy="4433887"/>
          </a:xfrm>
        </p:spPr>
      </p:pic>
      <p:sp>
        <p:nvSpPr>
          <p:cNvPr id="4" name="Footer Placeholder 3">
            <a:extLst>
              <a:ext uri="{FF2B5EF4-FFF2-40B4-BE49-F238E27FC236}">
                <a16:creationId xmlns:a16="http://schemas.microsoft.com/office/drawing/2014/main" id="{92D2B619-FE28-9412-B3F9-401EE70CB52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2E86890-3615-5693-680F-EABFF97D0C28}"/>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Picture 8">
            <a:extLst>
              <a:ext uri="{FF2B5EF4-FFF2-40B4-BE49-F238E27FC236}">
                <a16:creationId xmlns:a16="http://schemas.microsoft.com/office/drawing/2014/main" id="{670B63A1-D07D-3882-362F-5152A68CE0A0}"/>
              </a:ext>
            </a:extLst>
          </p:cNvPr>
          <p:cNvPicPr>
            <a:picLocks noChangeAspect="1"/>
          </p:cNvPicPr>
          <p:nvPr/>
        </p:nvPicPr>
        <p:blipFill>
          <a:blip r:embed="rId3"/>
          <a:stretch>
            <a:fillRect/>
          </a:stretch>
        </p:blipFill>
        <p:spPr>
          <a:xfrm>
            <a:off x="1577779" y="1707764"/>
            <a:ext cx="3200400" cy="4441372"/>
          </a:xfrm>
          <a:prstGeom prst="rect">
            <a:avLst/>
          </a:prstGeom>
        </p:spPr>
      </p:pic>
    </p:spTree>
    <p:extLst>
      <p:ext uri="{BB962C8B-B14F-4D97-AF65-F5344CB8AC3E}">
        <p14:creationId xmlns:p14="http://schemas.microsoft.com/office/powerpoint/2010/main" val="86851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A7C8-9515-7F32-B547-4EFCCA3E73BE}"/>
              </a:ext>
            </a:extLst>
          </p:cNvPr>
          <p:cNvSpPr>
            <a:spLocks noGrp="1"/>
          </p:cNvSpPr>
          <p:nvPr>
            <p:ph type="title"/>
          </p:nvPr>
        </p:nvSpPr>
        <p:spPr/>
        <p:txBody>
          <a:bodyPr/>
          <a:lstStyle/>
          <a:p>
            <a:r>
              <a:rPr lang="en-US" dirty="0"/>
              <a:t>Areas of growth-</a:t>
            </a:r>
            <a:endParaRPr lang="en-IN" dirty="0"/>
          </a:p>
        </p:txBody>
      </p:sp>
      <p:pic>
        <p:nvPicPr>
          <p:cNvPr id="6" name="WhatsApp Video 2022-09-27 at 10.39.02 PM">
            <a:hlinkClick r:id="" action="ppaction://media"/>
            <a:extLst>
              <a:ext uri="{FF2B5EF4-FFF2-40B4-BE49-F238E27FC236}">
                <a16:creationId xmlns:a16="http://schemas.microsoft.com/office/drawing/2014/main" id="{E8A2FF37-F861-7631-1764-7201D154AE79}"/>
              </a:ext>
            </a:extLst>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4"/>
          <a:stretch>
            <a:fillRect/>
          </a:stretch>
        </p:blipFill>
        <p:spPr>
          <a:xfrm>
            <a:off x="1565425" y="1984248"/>
            <a:ext cx="2509837" cy="4433887"/>
          </a:xfrm>
        </p:spPr>
      </p:pic>
      <p:sp>
        <p:nvSpPr>
          <p:cNvPr id="4" name="Footer Placeholder 3">
            <a:extLst>
              <a:ext uri="{FF2B5EF4-FFF2-40B4-BE49-F238E27FC236}">
                <a16:creationId xmlns:a16="http://schemas.microsoft.com/office/drawing/2014/main" id="{E35DFC95-2E4A-19D1-BE50-558E0BC112D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15ECA7B-6014-92BE-BC9A-3E1EE100E08E}"/>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7" name="TextBox 6">
            <a:extLst>
              <a:ext uri="{FF2B5EF4-FFF2-40B4-BE49-F238E27FC236}">
                <a16:creationId xmlns:a16="http://schemas.microsoft.com/office/drawing/2014/main" id="{C5B8B4BB-C644-B672-68CC-9CD4CC42DF69}"/>
              </a:ext>
            </a:extLst>
          </p:cNvPr>
          <p:cNvSpPr txBox="1"/>
          <p:nvPr/>
        </p:nvSpPr>
        <p:spPr>
          <a:xfrm>
            <a:off x="5772743" y="2842428"/>
            <a:ext cx="3218857" cy="2308324"/>
          </a:xfrm>
          <a:prstGeom prst="rect">
            <a:avLst/>
          </a:prstGeom>
          <a:noFill/>
        </p:spPr>
        <p:txBody>
          <a:bodyPr wrap="square" rtlCol="0">
            <a:spAutoFit/>
          </a:bodyPr>
          <a:lstStyle/>
          <a:p>
            <a:r>
              <a:rPr lang="en-US" dirty="0"/>
              <a:t>We need to have more precise and very well dimensioned tools and parts of the shell and tube heat exchanger. Because of the less ordered parts we need to face a lot of problems and hence need to face delay in the project.</a:t>
            </a:r>
            <a:endParaRPr lang="en-IN" dirty="0"/>
          </a:p>
        </p:txBody>
      </p:sp>
      <p:sp>
        <p:nvSpPr>
          <p:cNvPr id="8" name="TextBox 7">
            <a:extLst>
              <a:ext uri="{FF2B5EF4-FFF2-40B4-BE49-F238E27FC236}">
                <a16:creationId xmlns:a16="http://schemas.microsoft.com/office/drawing/2014/main" id="{31AE2A44-4182-2542-CF11-5D19204127F8}"/>
              </a:ext>
            </a:extLst>
          </p:cNvPr>
          <p:cNvSpPr txBox="1"/>
          <p:nvPr/>
        </p:nvSpPr>
        <p:spPr>
          <a:xfrm>
            <a:off x="6810469" y="1901674"/>
            <a:ext cx="2262158" cy="400110"/>
          </a:xfrm>
          <a:prstGeom prst="rect">
            <a:avLst/>
          </a:prstGeom>
          <a:noFill/>
        </p:spPr>
        <p:txBody>
          <a:bodyPr wrap="none" rtlCol="0">
            <a:spAutoFit/>
          </a:bodyPr>
          <a:lstStyle/>
          <a:p>
            <a:r>
              <a:rPr lang="en-US" sz="2000" b="1" dirty="0"/>
              <a:t>Inserting 8 Baffles</a:t>
            </a:r>
            <a:endParaRPr lang="en-IN" sz="2000" b="1" dirty="0"/>
          </a:p>
        </p:txBody>
      </p:sp>
    </p:spTree>
    <p:extLst>
      <p:ext uri="{BB962C8B-B14F-4D97-AF65-F5344CB8AC3E}">
        <p14:creationId xmlns:p14="http://schemas.microsoft.com/office/powerpoint/2010/main" val="350239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30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60476" y="1244903"/>
            <a:ext cx="10671048" cy="768096"/>
          </a:xfrm>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1007071" y="3017520"/>
            <a:ext cx="1993392" cy="557784"/>
          </a:xfrm>
        </p:spPr>
        <p:txBody>
          <a:bodyPr/>
          <a:lstStyle/>
          <a:p>
            <a:pPr lvl="0"/>
            <a:r>
              <a:rPr lang="en-US" dirty="0"/>
              <a:t>SEP 2022</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5288884" y="3017520"/>
            <a:ext cx="1993392" cy="557784"/>
          </a:xfrm>
        </p:spPr>
        <p:txBody>
          <a:bodyPr/>
          <a:lstStyle/>
          <a:p>
            <a:pPr lvl="0"/>
            <a:r>
              <a:rPr lang="en-US" dirty="0"/>
              <a:t>Oct 2022</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9273709" y="3017520"/>
            <a:ext cx="1993392" cy="557784"/>
          </a:xfrm>
        </p:spPr>
        <p:txBody>
          <a:bodyPr/>
          <a:lstStyle/>
          <a:p>
            <a:pPr lvl="0"/>
            <a:r>
              <a:rPr lang="en-US" dirty="0" err="1"/>
              <a:t>nov</a:t>
            </a:r>
            <a:r>
              <a:rPr lang="en-US" dirty="0"/>
              <a:t> 2022</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991173"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6244758"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10229583" y="4056838"/>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1007071" y="4745736"/>
            <a:ext cx="1993392" cy="795528"/>
          </a:xfrm>
        </p:spPr>
        <p:txBody>
          <a:bodyPr/>
          <a:lstStyle/>
          <a:p>
            <a:pPr lvl="0"/>
            <a:r>
              <a:rPr lang="en-US" dirty="0"/>
              <a:t>Finish the design of Baffles</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5288884" y="4767072"/>
            <a:ext cx="1993392" cy="795528"/>
          </a:xfrm>
        </p:spPr>
        <p:txBody>
          <a:bodyPr/>
          <a:lstStyle/>
          <a:p>
            <a:pPr lvl="0"/>
            <a:r>
              <a:rPr lang="en-US" dirty="0"/>
              <a:t>Manufacture the desired design</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9273708" y="4767072"/>
            <a:ext cx="1993392" cy="795528"/>
          </a:xfrm>
        </p:spPr>
        <p:txBody>
          <a:bodyPr/>
          <a:lstStyle/>
          <a:p>
            <a:pPr lvl="0"/>
            <a:r>
              <a:rPr lang="en-US" dirty="0"/>
              <a:t>Try all the possible readings</a:t>
            </a:r>
          </a:p>
        </p:txBody>
      </p:sp>
    </p:spTree>
    <p:extLst>
      <p:ext uri="{BB962C8B-B14F-4D97-AF65-F5344CB8AC3E}">
        <p14:creationId xmlns:p14="http://schemas.microsoft.com/office/powerpoint/2010/main" val="25028879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{A1D6ECB4-17E7-4E3D-BC28-E17859F50823}tf78438558_win32</Template>
  <TotalTime>77</TotalTime>
  <Words>549</Words>
  <Application>Microsoft Office PowerPoint</Application>
  <PresentationFormat>Widescreen</PresentationFormat>
  <Paragraphs>71</Paragraphs>
  <Slides>13</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Sabon Next LT</vt:lpstr>
      <vt:lpstr>Office Theme</vt:lpstr>
      <vt:lpstr>Shell and Tube Heat Exchanger and the variation in heat and other factors using Custom Baffles</vt:lpstr>
      <vt:lpstr>AGENDA</vt:lpstr>
      <vt:lpstr>Introduction</vt:lpstr>
      <vt:lpstr>PRIMARY GOALS</vt:lpstr>
      <vt:lpstr>Current Variations-</vt:lpstr>
      <vt:lpstr>Readings-</vt:lpstr>
      <vt:lpstr>PowerPoint Presentation</vt:lpstr>
      <vt:lpstr>Areas of growth-</vt:lpstr>
      <vt:lpstr>TIMELINE</vt:lpstr>
      <vt:lpstr>AREAS OF FOCUS </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Shell and Tube Heat Exchanger and the variation in heat and other factors using Custom Baffles</dc:title>
  <dc:subject/>
  <dc:creator>Siddhant Udgirkar</dc:creator>
  <cp:lastModifiedBy>Siddhant Udgirkar</cp:lastModifiedBy>
  <cp:revision>3</cp:revision>
  <dcterms:created xsi:type="dcterms:W3CDTF">2022-09-27T16:08:25Z</dcterms:created>
  <dcterms:modified xsi:type="dcterms:W3CDTF">2022-11-17T10:06:07Z</dcterms:modified>
</cp:coreProperties>
</file>