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 id="2147483705" r:id="rId3"/>
    <p:sldMasterId id="2147483723" r:id="rId4"/>
  </p:sldMasterIdLst>
  <p:notesMasterIdLst>
    <p:notesMasterId r:id="rId35"/>
  </p:notesMasterIdLst>
  <p:sldIdLst>
    <p:sldId id="257" r:id="rId5"/>
    <p:sldId id="258" r:id="rId6"/>
    <p:sldId id="259" r:id="rId7"/>
    <p:sldId id="260" r:id="rId8"/>
    <p:sldId id="261" r:id="rId9"/>
    <p:sldId id="262" r:id="rId10"/>
    <p:sldId id="277" r:id="rId11"/>
    <p:sldId id="263" r:id="rId12"/>
    <p:sldId id="268" r:id="rId13"/>
    <p:sldId id="272" r:id="rId14"/>
    <p:sldId id="278" r:id="rId15"/>
    <p:sldId id="279" r:id="rId16"/>
    <p:sldId id="280" r:id="rId17"/>
    <p:sldId id="282" r:id="rId18"/>
    <p:sldId id="285" r:id="rId19"/>
    <p:sldId id="288" r:id="rId20"/>
    <p:sldId id="291" r:id="rId21"/>
    <p:sldId id="292" r:id="rId22"/>
    <p:sldId id="266" r:id="rId23"/>
    <p:sldId id="267" r:id="rId24"/>
    <p:sldId id="281" r:id="rId25"/>
    <p:sldId id="283" r:id="rId26"/>
    <p:sldId id="284" r:id="rId27"/>
    <p:sldId id="286" r:id="rId28"/>
    <p:sldId id="287" r:id="rId29"/>
    <p:sldId id="289" r:id="rId30"/>
    <p:sldId id="270" r:id="rId31"/>
    <p:sldId id="271" r:id="rId32"/>
    <p:sldId id="274" r:id="rId33"/>
    <p:sldId id="29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58"/>
            <p14:sldId id="259"/>
            <p14:sldId id="260"/>
            <p14:sldId id="261"/>
          </p14:sldIdLst>
        </p14:section>
        <p14:section name="Group Member 1" id="{0860697E-8C4A-43F9-A7C0-C435911657B2}">
          <p14:sldIdLst>
            <p14:sldId id="262"/>
            <p14:sldId id="277"/>
            <p14:sldId id="263"/>
            <p14:sldId id="268"/>
            <p14:sldId id="272"/>
            <p14:sldId id="278"/>
            <p14:sldId id="279"/>
            <p14:sldId id="280"/>
            <p14:sldId id="282"/>
            <p14:sldId id="285"/>
            <p14:sldId id="288"/>
            <p14:sldId id="291"/>
            <p14:sldId id="292"/>
          </p14:sldIdLst>
        </p14:section>
        <p14:section name="Group Member 2" id="{ED02CA79-8112-418E-8BC2-0FD9B68AECB3}">
          <p14:sldIdLst>
            <p14:sldId id="266"/>
            <p14:sldId id="267"/>
            <p14:sldId id="281"/>
            <p14:sldId id="283"/>
            <p14:sldId id="284"/>
            <p14:sldId id="286"/>
            <p14:sldId id="287"/>
            <p14:sldId id="289"/>
          </p14:sldIdLst>
        </p14:section>
        <p14:section name="Group Member 3" id="{0DAD77B1-60C5-4EB2-933E-C56E97A5B2A7}">
          <p14:sldIdLst>
            <p14:sldId id="270"/>
            <p14:sldId id="271"/>
          </p14:sldIdLst>
        </p14:section>
        <p14:section name="General Closing" id="{4AB6C702-EE4D-4283-ACB0-770710E41AE6}">
          <p14:sldIdLst>
            <p14:sldId id="274"/>
            <p14:sldId id="29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CC987A-EFEF-545C-95A1-93A1423EC026}" v="900" dt="2022-02-17T18:17:59.970"/>
    <p1510:client id="{5AD67203-E98B-4A33-AEB4-AB76A28CF5C6}" v="54" dt="2022-02-17T17:21:33.460"/>
    <p1510:client id="{5D724D55-3AA9-429F-8836-25A3090D9755}" v="2598" dt="2022-02-18T05:49:03.542"/>
    <p1510:client id="{EDA34F7E-5C5D-D330-4D04-0A40F7B7CB24}" v="2074" dt="2022-02-18T08:42:58.785"/>
  </p1510:revLst>
</p1510:revInfo>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slideMaster" Target="slideMasters/slideMaster3.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67C3EA-CB00-4C27-A044-DF14F3E3EE9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6CA48F4-1016-42BB-BDB9-8EC31F7A1871}">
      <dgm:prSet/>
      <dgm:spPr/>
      <dgm:t>
        <a:bodyPr/>
        <a:lstStyle/>
        <a:p>
          <a:r>
            <a:rPr lang="en-US"/>
            <a:t>Identification of the file to be compared </a:t>
          </a:r>
        </a:p>
      </dgm:t>
    </dgm:pt>
    <dgm:pt modelId="{2D451458-8FE1-4B96-8899-3E6E77651AB1}" type="parTrans" cxnId="{AC919155-3042-4C6D-ABF6-A18D9A8B6BD3}">
      <dgm:prSet/>
      <dgm:spPr/>
      <dgm:t>
        <a:bodyPr/>
        <a:lstStyle/>
        <a:p>
          <a:endParaRPr lang="en-US"/>
        </a:p>
      </dgm:t>
    </dgm:pt>
    <dgm:pt modelId="{F3FE0AF7-4488-4CBF-B776-0DBFFDBBC149}" type="sibTrans" cxnId="{AC919155-3042-4C6D-ABF6-A18D9A8B6BD3}">
      <dgm:prSet/>
      <dgm:spPr/>
      <dgm:t>
        <a:bodyPr/>
        <a:lstStyle/>
        <a:p>
          <a:endParaRPr lang="en-US"/>
        </a:p>
      </dgm:t>
    </dgm:pt>
    <dgm:pt modelId="{03F19A8C-5D1F-4BEA-A78E-2AD40F1BD5AE}">
      <dgm:prSet/>
      <dgm:spPr/>
      <dgm:t>
        <a:bodyPr/>
        <a:lstStyle/>
        <a:p>
          <a:r>
            <a:rPr lang="en-US"/>
            <a:t>Conversion of the file to the comparable format</a:t>
          </a:r>
        </a:p>
      </dgm:t>
    </dgm:pt>
    <dgm:pt modelId="{1582B263-CCF2-4916-9EC9-060DF138B337}" type="parTrans" cxnId="{96FB934F-59CE-4A50-9DC7-22154FDC3CCE}">
      <dgm:prSet/>
      <dgm:spPr/>
      <dgm:t>
        <a:bodyPr/>
        <a:lstStyle/>
        <a:p>
          <a:endParaRPr lang="en-US"/>
        </a:p>
      </dgm:t>
    </dgm:pt>
    <dgm:pt modelId="{4F69289E-1B8F-4D58-B44A-F4E2E3A6142F}" type="sibTrans" cxnId="{96FB934F-59CE-4A50-9DC7-22154FDC3CCE}">
      <dgm:prSet/>
      <dgm:spPr/>
      <dgm:t>
        <a:bodyPr/>
        <a:lstStyle/>
        <a:p>
          <a:endParaRPr lang="en-US"/>
        </a:p>
      </dgm:t>
    </dgm:pt>
    <dgm:pt modelId="{4E080CC2-69EA-4E74-A5C3-FE714632F8DB}">
      <dgm:prSet/>
      <dgm:spPr/>
      <dgm:t>
        <a:bodyPr/>
        <a:lstStyle/>
        <a:p>
          <a:r>
            <a:rPr lang="en-US"/>
            <a:t>Conversion of the characters into binary vector file.</a:t>
          </a:r>
        </a:p>
      </dgm:t>
    </dgm:pt>
    <dgm:pt modelId="{72BBC4C2-5511-437C-A19A-22111CC42838}" type="parTrans" cxnId="{5FEE951C-3F96-400C-A6A9-B6A2631A4CF3}">
      <dgm:prSet/>
      <dgm:spPr/>
      <dgm:t>
        <a:bodyPr/>
        <a:lstStyle/>
        <a:p>
          <a:endParaRPr lang="en-US"/>
        </a:p>
      </dgm:t>
    </dgm:pt>
    <dgm:pt modelId="{9B89B364-02D6-4396-92FC-9200A9D5C865}" type="sibTrans" cxnId="{5FEE951C-3F96-400C-A6A9-B6A2631A4CF3}">
      <dgm:prSet/>
      <dgm:spPr/>
      <dgm:t>
        <a:bodyPr/>
        <a:lstStyle/>
        <a:p>
          <a:endParaRPr lang="en-US"/>
        </a:p>
      </dgm:t>
    </dgm:pt>
    <dgm:pt modelId="{1B376290-01FA-42BA-A26E-E65C6D429AD3}">
      <dgm:prSet/>
      <dgm:spPr/>
      <dgm:t>
        <a:bodyPr/>
        <a:lstStyle/>
        <a:p>
          <a:r>
            <a:rPr lang="en-US"/>
            <a:t>Finding of similarity between the compared files.</a:t>
          </a:r>
        </a:p>
      </dgm:t>
    </dgm:pt>
    <dgm:pt modelId="{37E6012B-031A-4FD9-BD68-50B8EC4534A7}" type="parTrans" cxnId="{2C6C6518-8922-4332-B9E1-92BA171316BD}">
      <dgm:prSet/>
      <dgm:spPr/>
      <dgm:t>
        <a:bodyPr/>
        <a:lstStyle/>
        <a:p>
          <a:endParaRPr lang="en-US"/>
        </a:p>
      </dgm:t>
    </dgm:pt>
    <dgm:pt modelId="{C3F3EB7A-31DA-4F10-B61C-5E5EC605D9EE}" type="sibTrans" cxnId="{2C6C6518-8922-4332-B9E1-92BA171316BD}">
      <dgm:prSet/>
      <dgm:spPr/>
      <dgm:t>
        <a:bodyPr/>
        <a:lstStyle/>
        <a:p>
          <a:endParaRPr lang="en-US"/>
        </a:p>
      </dgm:t>
    </dgm:pt>
    <dgm:pt modelId="{89FBEE75-5D50-407E-AE0B-3B4E8EDEA172}">
      <dgm:prSet/>
      <dgm:spPr/>
      <dgm:t>
        <a:bodyPr/>
        <a:lstStyle/>
        <a:p>
          <a:r>
            <a:rPr lang="en-US"/>
            <a:t>Listing the similarity percentage on the output terminal.</a:t>
          </a:r>
        </a:p>
      </dgm:t>
    </dgm:pt>
    <dgm:pt modelId="{ADD89CBE-41A9-41D8-B4A9-BE4F0C74CEDA}" type="parTrans" cxnId="{2CF941E6-ED5E-401D-BA3A-291F6DFEBEF5}">
      <dgm:prSet/>
      <dgm:spPr/>
      <dgm:t>
        <a:bodyPr/>
        <a:lstStyle/>
        <a:p>
          <a:endParaRPr lang="en-US"/>
        </a:p>
      </dgm:t>
    </dgm:pt>
    <dgm:pt modelId="{90DCF90F-EA0A-4C52-B183-BFF400B8514E}" type="sibTrans" cxnId="{2CF941E6-ED5E-401D-BA3A-291F6DFEBEF5}">
      <dgm:prSet/>
      <dgm:spPr/>
      <dgm:t>
        <a:bodyPr/>
        <a:lstStyle/>
        <a:p>
          <a:endParaRPr lang="en-US"/>
        </a:p>
      </dgm:t>
    </dgm:pt>
    <dgm:pt modelId="{82ABA862-306C-43FD-9BB3-A5EB53E8D3A6}" type="pres">
      <dgm:prSet presAssocID="{2967C3EA-CB00-4C27-A044-DF14F3E3EE9D}" presName="vert0" presStyleCnt="0">
        <dgm:presLayoutVars>
          <dgm:dir/>
          <dgm:animOne val="branch"/>
          <dgm:animLvl val="lvl"/>
        </dgm:presLayoutVars>
      </dgm:prSet>
      <dgm:spPr/>
    </dgm:pt>
    <dgm:pt modelId="{F17D82E0-7BF9-4AD0-A1B0-D0DF24DE7EDB}" type="pres">
      <dgm:prSet presAssocID="{66CA48F4-1016-42BB-BDB9-8EC31F7A1871}" presName="thickLine" presStyleLbl="alignNode1" presStyleIdx="0" presStyleCnt="5"/>
      <dgm:spPr/>
    </dgm:pt>
    <dgm:pt modelId="{A90C9263-0FD4-4A10-B05B-F7386DF9BB0B}" type="pres">
      <dgm:prSet presAssocID="{66CA48F4-1016-42BB-BDB9-8EC31F7A1871}" presName="horz1" presStyleCnt="0"/>
      <dgm:spPr/>
    </dgm:pt>
    <dgm:pt modelId="{A97D96C5-C515-4A33-B933-AB8C8114EC50}" type="pres">
      <dgm:prSet presAssocID="{66CA48F4-1016-42BB-BDB9-8EC31F7A1871}" presName="tx1" presStyleLbl="revTx" presStyleIdx="0" presStyleCnt="5"/>
      <dgm:spPr/>
    </dgm:pt>
    <dgm:pt modelId="{F5C127F2-49BF-4D79-ACE0-E8F716090894}" type="pres">
      <dgm:prSet presAssocID="{66CA48F4-1016-42BB-BDB9-8EC31F7A1871}" presName="vert1" presStyleCnt="0"/>
      <dgm:spPr/>
    </dgm:pt>
    <dgm:pt modelId="{85FA7A08-2A8C-4B12-8814-5F3CE271672F}" type="pres">
      <dgm:prSet presAssocID="{03F19A8C-5D1F-4BEA-A78E-2AD40F1BD5AE}" presName="thickLine" presStyleLbl="alignNode1" presStyleIdx="1" presStyleCnt="5"/>
      <dgm:spPr/>
    </dgm:pt>
    <dgm:pt modelId="{9231C3E1-2C37-4B7E-84AE-7C3E5E70831F}" type="pres">
      <dgm:prSet presAssocID="{03F19A8C-5D1F-4BEA-A78E-2AD40F1BD5AE}" presName="horz1" presStyleCnt="0"/>
      <dgm:spPr/>
    </dgm:pt>
    <dgm:pt modelId="{85688D43-8D14-43DD-AB02-687B9611EF0A}" type="pres">
      <dgm:prSet presAssocID="{03F19A8C-5D1F-4BEA-A78E-2AD40F1BD5AE}" presName="tx1" presStyleLbl="revTx" presStyleIdx="1" presStyleCnt="5"/>
      <dgm:spPr/>
    </dgm:pt>
    <dgm:pt modelId="{57ABA831-18CB-417D-849C-19EDB0F12D13}" type="pres">
      <dgm:prSet presAssocID="{03F19A8C-5D1F-4BEA-A78E-2AD40F1BD5AE}" presName="vert1" presStyleCnt="0"/>
      <dgm:spPr/>
    </dgm:pt>
    <dgm:pt modelId="{9159D2D0-CDFF-440D-9B73-9BD89F1DF675}" type="pres">
      <dgm:prSet presAssocID="{4E080CC2-69EA-4E74-A5C3-FE714632F8DB}" presName="thickLine" presStyleLbl="alignNode1" presStyleIdx="2" presStyleCnt="5"/>
      <dgm:spPr/>
    </dgm:pt>
    <dgm:pt modelId="{9E1D92AC-1DB0-4255-85CB-C9932D589635}" type="pres">
      <dgm:prSet presAssocID="{4E080CC2-69EA-4E74-A5C3-FE714632F8DB}" presName="horz1" presStyleCnt="0"/>
      <dgm:spPr/>
    </dgm:pt>
    <dgm:pt modelId="{50A59E42-2CD3-419D-8260-F6110D700919}" type="pres">
      <dgm:prSet presAssocID="{4E080CC2-69EA-4E74-A5C3-FE714632F8DB}" presName="tx1" presStyleLbl="revTx" presStyleIdx="2" presStyleCnt="5"/>
      <dgm:spPr/>
    </dgm:pt>
    <dgm:pt modelId="{0D737B33-DBDC-4D0D-9D11-71AF181429C6}" type="pres">
      <dgm:prSet presAssocID="{4E080CC2-69EA-4E74-A5C3-FE714632F8DB}" presName="vert1" presStyleCnt="0"/>
      <dgm:spPr/>
    </dgm:pt>
    <dgm:pt modelId="{1C095957-652A-419F-BECD-2173C21BCD66}" type="pres">
      <dgm:prSet presAssocID="{1B376290-01FA-42BA-A26E-E65C6D429AD3}" presName="thickLine" presStyleLbl="alignNode1" presStyleIdx="3" presStyleCnt="5"/>
      <dgm:spPr/>
    </dgm:pt>
    <dgm:pt modelId="{0F41DBDD-2DB5-4E4F-BE09-6BAEB04D3314}" type="pres">
      <dgm:prSet presAssocID="{1B376290-01FA-42BA-A26E-E65C6D429AD3}" presName="horz1" presStyleCnt="0"/>
      <dgm:spPr/>
    </dgm:pt>
    <dgm:pt modelId="{3C0656F6-DEEF-487D-9D41-0EFC1C84CBC4}" type="pres">
      <dgm:prSet presAssocID="{1B376290-01FA-42BA-A26E-E65C6D429AD3}" presName="tx1" presStyleLbl="revTx" presStyleIdx="3" presStyleCnt="5"/>
      <dgm:spPr/>
    </dgm:pt>
    <dgm:pt modelId="{05345698-F084-419B-94CA-B24579A288EF}" type="pres">
      <dgm:prSet presAssocID="{1B376290-01FA-42BA-A26E-E65C6D429AD3}" presName="vert1" presStyleCnt="0"/>
      <dgm:spPr/>
    </dgm:pt>
    <dgm:pt modelId="{F354E8EC-7EB5-488B-AFDD-B00A87B81577}" type="pres">
      <dgm:prSet presAssocID="{89FBEE75-5D50-407E-AE0B-3B4E8EDEA172}" presName="thickLine" presStyleLbl="alignNode1" presStyleIdx="4" presStyleCnt="5"/>
      <dgm:spPr/>
    </dgm:pt>
    <dgm:pt modelId="{7956B5E6-7DA2-4639-9749-3D761B50204E}" type="pres">
      <dgm:prSet presAssocID="{89FBEE75-5D50-407E-AE0B-3B4E8EDEA172}" presName="horz1" presStyleCnt="0"/>
      <dgm:spPr/>
    </dgm:pt>
    <dgm:pt modelId="{082B7D09-F4F9-485A-A75A-2D0584D6B8B6}" type="pres">
      <dgm:prSet presAssocID="{89FBEE75-5D50-407E-AE0B-3B4E8EDEA172}" presName="tx1" presStyleLbl="revTx" presStyleIdx="4" presStyleCnt="5"/>
      <dgm:spPr/>
    </dgm:pt>
    <dgm:pt modelId="{251721D2-1885-441F-BEA5-C7ABCE009A63}" type="pres">
      <dgm:prSet presAssocID="{89FBEE75-5D50-407E-AE0B-3B4E8EDEA172}" presName="vert1" presStyleCnt="0"/>
      <dgm:spPr/>
    </dgm:pt>
  </dgm:ptLst>
  <dgm:cxnLst>
    <dgm:cxn modelId="{2C6C6518-8922-4332-B9E1-92BA171316BD}" srcId="{2967C3EA-CB00-4C27-A044-DF14F3E3EE9D}" destId="{1B376290-01FA-42BA-A26E-E65C6D429AD3}" srcOrd="3" destOrd="0" parTransId="{37E6012B-031A-4FD9-BD68-50B8EC4534A7}" sibTransId="{C3F3EB7A-31DA-4F10-B61C-5E5EC605D9EE}"/>
    <dgm:cxn modelId="{5FEE951C-3F96-400C-A6A9-B6A2631A4CF3}" srcId="{2967C3EA-CB00-4C27-A044-DF14F3E3EE9D}" destId="{4E080CC2-69EA-4E74-A5C3-FE714632F8DB}" srcOrd="2" destOrd="0" parTransId="{72BBC4C2-5511-437C-A19A-22111CC42838}" sibTransId="{9B89B364-02D6-4396-92FC-9200A9D5C865}"/>
    <dgm:cxn modelId="{6AAE2628-07EB-449A-8BF9-DD2CBFAFA894}" type="presOf" srcId="{2967C3EA-CB00-4C27-A044-DF14F3E3EE9D}" destId="{82ABA862-306C-43FD-9BB3-A5EB53E8D3A6}" srcOrd="0" destOrd="0" presId="urn:microsoft.com/office/officeart/2008/layout/LinedList"/>
    <dgm:cxn modelId="{96FB934F-59CE-4A50-9DC7-22154FDC3CCE}" srcId="{2967C3EA-CB00-4C27-A044-DF14F3E3EE9D}" destId="{03F19A8C-5D1F-4BEA-A78E-2AD40F1BD5AE}" srcOrd="1" destOrd="0" parTransId="{1582B263-CCF2-4916-9EC9-060DF138B337}" sibTransId="{4F69289E-1B8F-4D58-B44A-F4E2E3A6142F}"/>
    <dgm:cxn modelId="{AC919155-3042-4C6D-ABF6-A18D9A8B6BD3}" srcId="{2967C3EA-CB00-4C27-A044-DF14F3E3EE9D}" destId="{66CA48F4-1016-42BB-BDB9-8EC31F7A1871}" srcOrd="0" destOrd="0" parTransId="{2D451458-8FE1-4B96-8899-3E6E77651AB1}" sibTransId="{F3FE0AF7-4488-4CBF-B776-0DBFFDBBC149}"/>
    <dgm:cxn modelId="{FFDFF559-FBDB-4E42-9157-E7198CB0FE51}" type="presOf" srcId="{4E080CC2-69EA-4E74-A5C3-FE714632F8DB}" destId="{50A59E42-2CD3-419D-8260-F6110D700919}" srcOrd="0" destOrd="0" presId="urn:microsoft.com/office/officeart/2008/layout/LinedList"/>
    <dgm:cxn modelId="{89A0927E-A070-41C9-9757-0C4C93B6F9BC}" type="presOf" srcId="{03F19A8C-5D1F-4BEA-A78E-2AD40F1BD5AE}" destId="{85688D43-8D14-43DD-AB02-687B9611EF0A}" srcOrd="0" destOrd="0" presId="urn:microsoft.com/office/officeart/2008/layout/LinedList"/>
    <dgm:cxn modelId="{2D1937C3-FCB3-41F3-9462-ADA52A678ADB}" type="presOf" srcId="{89FBEE75-5D50-407E-AE0B-3B4E8EDEA172}" destId="{082B7D09-F4F9-485A-A75A-2D0584D6B8B6}" srcOrd="0" destOrd="0" presId="urn:microsoft.com/office/officeart/2008/layout/LinedList"/>
    <dgm:cxn modelId="{7762B6CB-F485-4B96-ABE0-9DEB7708F03C}" type="presOf" srcId="{1B376290-01FA-42BA-A26E-E65C6D429AD3}" destId="{3C0656F6-DEEF-487D-9D41-0EFC1C84CBC4}" srcOrd="0" destOrd="0" presId="urn:microsoft.com/office/officeart/2008/layout/LinedList"/>
    <dgm:cxn modelId="{64F268D4-20BD-4EE8-AB97-DA2E2F9AD56B}" type="presOf" srcId="{66CA48F4-1016-42BB-BDB9-8EC31F7A1871}" destId="{A97D96C5-C515-4A33-B933-AB8C8114EC50}" srcOrd="0" destOrd="0" presId="urn:microsoft.com/office/officeart/2008/layout/LinedList"/>
    <dgm:cxn modelId="{2CF941E6-ED5E-401D-BA3A-291F6DFEBEF5}" srcId="{2967C3EA-CB00-4C27-A044-DF14F3E3EE9D}" destId="{89FBEE75-5D50-407E-AE0B-3B4E8EDEA172}" srcOrd="4" destOrd="0" parTransId="{ADD89CBE-41A9-41D8-B4A9-BE4F0C74CEDA}" sibTransId="{90DCF90F-EA0A-4C52-B183-BFF400B8514E}"/>
    <dgm:cxn modelId="{6350B3B6-8F04-4913-BE00-33F70F2CC6A4}" type="presParOf" srcId="{82ABA862-306C-43FD-9BB3-A5EB53E8D3A6}" destId="{F17D82E0-7BF9-4AD0-A1B0-D0DF24DE7EDB}" srcOrd="0" destOrd="0" presId="urn:microsoft.com/office/officeart/2008/layout/LinedList"/>
    <dgm:cxn modelId="{6D443419-1A86-4652-8828-1A6D02DC95AD}" type="presParOf" srcId="{82ABA862-306C-43FD-9BB3-A5EB53E8D3A6}" destId="{A90C9263-0FD4-4A10-B05B-F7386DF9BB0B}" srcOrd="1" destOrd="0" presId="urn:microsoft.com/office/officeart/2008/layout/LinedList"/>
    <dgm:cxn modelId="{DB15ED42-3A5E-4DCE-ACD4-B9BF94873848}" type="presParOf" srcId="{A90C9263-0FD4-4A10-B05B-F7386DF9BB0B}" destId="{A97D96C5-C515-4A33-B933-AB8C8114EC50}" srcOrd="0" destOrd="0" presId="urn:microsoft.com/office/officeart/2008/layout/LinedList"/>
    <dgm:cxn modelId="{500FE3B1-735B-4A05-87C4-1C777F71D6DA}" type="presParOf" srcId="{A90C9263-0FD4-4A10-B05B-F7386DF9BB0B}" destId="{F5C127F2-49BF-4D79-ACE0-E8F716090894}" srcOrd="1" destOrd="0" presId="urn:microsoft.com/office/officeart/2008/layout/LinedList"/>
    <dgm:cxn modelId="{97D9D3EB-4FB6-4F8D-BD5D-41F9126D7F45}" type="presParOf" srcId="{82ABA862-306C-43FD-9BB3-A5EB53E8D3A6}" destId="{85FA7A08-2A8C-4B12-8814-5F3CE271672F}" srcOrd="2" destOrd="0" presId="urn:microsoft.com/office/officeart/2008/layout/LinedList"/>
    <dgm:cxn modelId="{D114B981-5DA1-4D61-8D75-DFED770E152E}" type="presParOf" srcId="{82ABA862-306C-43FD-9BB3-A5EB53E8D3A6}" destId="{9231C3E1-2C37-4B7E-84AE-7C3E5E70831F}" srcOrd="3" destOrd="0" presId="urn:microsoft.com/office/officeart/2008/layout/LinedList"/>
    <dgm:cxn modelId="{F628ADDA-56A5-4AF0-AC5F-514EAF96C9BA}" type="presParOf" srcId="{9231C3E1-2C37-4B7E-84AE-7C3E5E70831F}" destId="{85688D43-8D14-43DD-AB02-687B9611EF0A}" srcOrd="0" destOrd="0" presId="urn:microsoft.com/office/officeart/2008/layout/LinedList"/>
    <dgm:cxn modelId="{FF8CBA7E-84D8-4DAE-B28E-5BDA3D8DF538}" type="presParOf" srcId="{9231C3E1-2C37-4B7E-84AE-7C3E5E70831F}" destId="{57ABA831-18CB-417D-849C-19EDB0F12D13}" srcOrd="1" destOrd="0" presId="urn:microsoft.com/office/officeart/2008/layout/LinedList"/>
    <dgm:cxn modelId="{E04FC20D-1174-44B3-BEC8-F9973F9C6CAC}" type="presParOf" srcId="{82ABA862-306C-43FD-9BB3-A5EB53E8D3A6}" destId="{9159D2D0-CDFF-440D-9B73-9BD89F1DF675}" srcOrd="4" destOrd="0" presId="urn:microsoft.com/office/officeart/2008/layout/LinedList"/>
    <dgm:cxn modelId="{BC00FF33-6350-4B66-B9AE-49D4D40494B7}" type="presParOf" srcId="{82ABA862-306C-43FD-9BB3-A5EB53E8D3A6}" destId="{9E1D92AC-1DB0-4255-85CB-C9932D589635}" srcOrd="5" destOrd="0" presId="urn:microsoft.com/office/officeart/2008/layout/LinedList"/>
    <dgm:cxn modelId="{85773060-8CE1-47F8-B953-34C0CA7D34DB}" type="presParOf" srcId="{9E1D92AC-1DB0-4255-85CB-C9932D589635}" destId="{50A59E42-2CD3-419D-8260-F6110D700919}" srcOrd="0" destOrd="0" presId="urn:microsoft.com/office/officeart/2008/layout/LinedList"/>
    <dgm:cxn modelId="{F7A365FF-35FA-498A-BBEF-944B5E46BC8A}" type="presParOf" srcId="{9E1D92AC-1DB0-4255-85CB-C9932D589635}" destId="{0D737B33-DBDC-4D0D-9D11-71AF181429C6}" srcOrd="1" destOrd="0" presId="urn:microsoft.com/office/officeart/2008/layout/LinedList"/>
    <dgm:cxn modelId="{FFB67214-5274-4C63-A4F4-6D21A71BC4B7}" type="presParOf" srcId="{82ABA862-306C-43FD-9BB3-A5EB53E8D3A6}" destId="{1C095957-652A-419F-BECD-2173C21BCD66}" srcOrd="6" destOrd="0" presId="urn:microsoft.com/office/officeart/2008/layout/LinedList"/>
    <dgm:cxn modelId="{4FC37216-004D-4652-AF06-7E2400A190C1}" type="presParOf" srcId="{82ABA862-306C-43FD-9BB3-A5EB53E8D3A6}" destId="{0F41DBDD-2DB5-4E4F-BE09-6BAEB04D3314}" srcOrd="7" destOrd="0" presId="urn:microsoft.com/office/officeart/2008/layout/LinedList"/>
    <dgm:cxn modelId="{26F1B028-94A5-4315-9F67-6CA6B2AB6EAE}" type="presParOf" srcId="{0F41DBDD-2DB5-4E4F-BE09-6BAEB04D3314}" destId="{3C0656F6-DEEF-487D-9D41-0EFC1C84CBC4}" srcOrd="0" destOrd="0" presId="urn:microsoft.com/office/officeart/2008/layout/LinedList"/>
    <dgm:cxn modelId="{A83A8DFB-7B35-41D3-8DDD-B26FC6ACB166}" type="presParOf" srcId="{0F41DBDD-2DB5-4E4F-BE09-6BAEB04D3314}" destId="{05345698-F084-419B-94CA-B24579A288EF}" srcOrd="1" destOrd="0" presId="urn:microsoft.com/office/officeart/2008/layout/LinedList"/>
    <dgm:cxn modelId="{44AE03B8-4070-4B64-86A4-C04107FC008C}" type="presParOf" srcId="{82ABA862-306C-43FD-9BB3-A5EB53E8D3A6}" destId="{F354E8EC-7EB5-488B-AFDD-B00A87B81577}" srcOrd="8" destOrd="0" presId="urn:microsoft.com/office/officeart/2008/layout/LinedList"/>
    <dgm:cxn modelId="{64CF8AE9-D430-4BDA-907B-1ED626C3BA41}" type="presParOf" srcId="{82ABA862-306C-43FD-9BB3-A5EB53E8D3A6}" destId="{7956B5E6-7DA2-4639-9749-3D761B50204E}" srcOrd="9" destOrd="0" presId="urn:microsoft.com/office/officeart/2008/layout/LinedList"/>
    <dgm:cxn modelId="{49A7DCBF-A1D5-4462-AF31-AC63661B35F5}" type="presParOf" srcId="{7956B5E6-7DA2-4639-9749-3D761B50204E}" destId="{082B7D09-F4F9-485A-A75A-2D0584D6B8B6}" srcOrd="0" destOrd="0" presId="urn:microsoft.com/office/officeart/2008/layout/LinedList"/>
    <dgm:cxn modelId="{50705BC5-5B81-45B8-AC6B-2E93741E5DC1}" type="presParOf" srcId="{7956B5E6-7DA2-4639-9749-3D761B50204E}" destId="{251721D2-1885-441F-BEA5-C7ABCE009A6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746C47-106E-4DE5-AEBE-C284C414ADC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D3814D6-E616-40DB-A6BD-5FB6DFA81939}">
      <dgm:prSet/>
      <dgm:spPr/>
      <dgm:t>
        <a:bodyPr/>
        <a:lstStyle/>
        <a:p>
          <a:r>
            <a:rPr lang="en-US"/>
            <a:t>We can download the Report of the extent of the plagiarism in a particular work with other original documents.</a:t>
          </a:r>
        </a:p>
      </dgm:t>
    </dgm:pt>
    <dgm:pt modelId="{B98AC379-1611-4466-91D7-7640D2F3DA0F}" type="parTrans" cxnId="{B64803A5-FB7E-44AE-A45F-016295FA56E1}">
      <dgm:prSet/>
      <dgm:spPr/>
      <dgm:t>
        <a:bodyPr/>
        <a:lstStyle/>
        <a:p>
          <a:endParaRPr lang="en-US"/>
        </a:p>
      </dgm:t>
    </dgm:pt>
    <dgm:pt modelId="{50016A5C-53CD-4AC4-8832-70291C46236C}" type="sibTrans" cxnId="{B64803A5-FB7E-44AE-A45F-016295FA56E1}">
      <dgm:prSet/>
      <dgm:spPr/>
      <dgm:t>
        <a:bodyPr/>
        <a:lstStyle/>
        <a:p>
          <a:endParaRPr lang="en-US"/>
        </a:p>
      </dgm:t>
    </dgm:pt>
    <dgm:pt modelId="{14E95701-5608-4FC7-87E6-E72552DD111D}">
      <dgm:prSet/>
      <dgm:spPr/>
      <dgm:t>
        <a:bodyPr/>
        <a:lstStyle/>
        <a:p>
          <a:r>
            <a:rPr lang="en-US"/>
            <a:t>During this project, we get to know about that this project can be implemented in various technologies such as face recognition, handwriting to text convertor, and many more technologies which are considered magic in recent time.</a:t>
          </a:r>
        </a:p>
      </dgm:t>
    </dgm:pt>
    <dgm:pt modelId="{9428EB95-9583-4814-AABA-1C5EB7700B7B}" type="parTrans" cxnId="{C0AE2499-09B9-4BC7-95E9-DB94C71389DF}">
      <dgm:prSet/>
      <dgm:spPr/>
      <dgm:t>
        <a:bodyPr/>
        <a:lstStyle/>
        <a:p>
          <a:endParaRPr lang="en-US"/>
        </a:p>
      </dgm:t>
    </dgm:pt>
    <dgm:pt modelId="{F2EF111D-CE67-497A-B16A-5C47B2EC616D}" type="sibTrans" cxnId="{C0AE2499-09B9-4BC7-95E9-DB94C71389DF}">
      <dgm:prSet/>
      <dgm:spPr/>
      <dgm:t>
        <a:bodyPr/>
        <a:lstStyle/>
        <a:p>
          <a:endParaRPr lang="en-US"/>
        </a:p>
      </dgm:t>
    </dgm:pt>
    <dgm:pt modelId="{6FA0A619-FF80-4843-9EAA-F384AEE705BE}" type="pres">
      <dgm:prSet presAssocID="{8B746C47-106E-4DE5-AEBE-C284C414ADCD}" presName="root" presStyleCnt="0">
        <dgm:presLayoutVars>
          <dgm:dir/>
          <dgm:resizeHandles val="exact"/>
        </dgm:presLayoutVars>
      </dgm:prSet>
      <dgm:spPr/>
    </dgm:pt>
    <dgm:pt modelId="{C61ACA4E-1D28-4642-8966-3EDBD4102050}" type="pres">
      <dgm:prSet presAssocID="{CD3814D6-E616-40DB-A6BD-5FB6DFA81939}" presName="compNode" presStyleCnt="0"/>
      <dgm:spPr/>
    </dgm:pt>
    <dgm:pt modelId="{8A5D2359-5796-4C29-ADD3-42AE85324921}" type="pres">
      <dgm:prSet presAssocID="{CD3814D6-E616-40DB-A6BD-5FB6DFA81939}" presName="bgRect" presStyleLbl="bgShp" presStyleIdx="0" presStyleCnt="2"/>
      <dgm:spPr/>
    </dgm:pt>
    <dgm:pt modelId="{4093B278-C1B2-44D2-AB7E-F829B3BEDCE9}" type="pres">
      <dgm:prSet presAssocID="{CD3814D6-E616-40DB-A6BD-5FB6DFA8193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31D2796B-C5FF-4812-BD42-CE1F9294E517}" type="pres">
      <dgm:prSet presAssocID="{CD3814D6-E616-40DB-A6BD-5FB6DFA81939}" presName="spaceRect" presStyleCnt="0"/>
      <dgm:spPr/>
    </dgm:pt>
    <dgm:pt modelId="{5243ED5C-C50A-4019-A032-F4F6D5E343B0}" type="pres">
      <dgm:prSet presAssocID="{CD3814D6-E616-40DB-A6BD-5FB6DFA81939}" presName="parTx" presStyleLbl="revTx" presStyleIdx="0" presStyleCnt="2">
        <dgm:presLayoutVars>
          <dgm:chMax val="0"/>
          <dgm:chPref val="0"/>
        </dgm:presLayoutVars>
      </dgm:prSet>
      <dgm:spPr/>
    </dgm:pt>
    <dgm:pt modelId="{F87204F4-0506-4588-82B4-A077A2310D1A}" type="pres">
      <dgm:prSet presAssocID="{50016A5C-53CD-4AC4-8832-70291C46236C}" presName="sibTrans" presStyleCnt="0"/>
      <dgm:spPr/>
    </dgm:pt>
    <dgm:pt modelId="{E8F9EEBD-BB2D-40DE-809B-18372AC36B2B}" type="pres">
      <dgm:prSet presAssocID="{14E95701-5608-4FC7-87E6-E72552DD111D}" presName="compNode" presStyleCnt="0"/>
      <dgm:spPr/>
    </dgm:pt>
    <dgm:pt modelId="{CE30768D-3B9E-43A3-9DAD-10E0933EA5A2}" type="pres">
      <dgm:prSet presAssocID="{14E95701-5608-4FC7-87E6-E72552DD111D}" presName="bgRect" presStyleLbl="bgShp" presStyleIdx="1" presStyleCnt="2"/>
      <dgm:spPr/>
    </dgm:pt>
    <dgm:pt modelId="{5F473DF7-E0B1-4197-9CAB-A87D4225547C}" type="pres">
      <dgm:prSet presAssocID="{14E95701-5608-4FC7-87E6-E72552DD111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D876238D-EC3C-4B53-A13F-928D4F3561B8}" type="pres">
      <dgm:prSet presAssocID="{14E95701-5608-4FC7-87E6-E72552DD111D}" presName="spaceRect" presStyleCnt="0"/>
      <dgm:spPr/>
    </dgm:pt>
    <dgm:pt modelId="{E35D0D78-92D1-47B7-A310-C6841F93247A}" type="pres">
      <dgm:prSet presAssocID="{14E95701-5608-4FC7-87E6-E72552DD111D}" presName="parTx" presStyleLbl="revTx" presStyleIdx="1" presStyleCnt="2">
        <dgm:presLayoutVars>
          <dgm:chMax val="0"/>
          <dgm:chPref val="0"/>
        </dgm:presLayoutVars>
      </dgm:prSet>
      <dgm:spPr/>
    </dgm:pt>
  </dgm:ptLst>
  <dgm:cxnLst>
    <dgm:cxn modelId="{B266A775-3EBE-4DB4-9B22-D02EDA74C2FC}" type="presOf" srcId="{CD3814D6-E616-40DB-A6BD-5FB6DFA81939}" destId="{5243ED5C-C50A-4019-A032-F4F6D5E343B0}" srcOrd="0" destOrd="0" presId="urn:microsoft.com/office/officeart/2018/2/layout/IconVerticalSolidList"/>
    <dgm:cxn modelId="{C0AE2499-09B9-4BC7-95E9-DB94C71389DF}" srcId="{8B746C47-106E-4DE5-AEBE-C284C414ADCD}" destId="{14E95701-5608-4FC7-87E6-E72552DD111D}" srcOrd="1" destOrd="0" parTransId="{9428EB95-9583-4814-AABA-1C5EB7700B7B}" sibTransId="{F2EF111D-CE67-497A-B16A-5C47B2EC616D}"/>
    <dgm:cxn modelId="{2E5896A0-4F6D-4F6F-B278-B0444C3010EE}" type="presOf" srcId="{8B746C47-106E-4DE5-AEBE-C284C414ADCD}" destId="{6FA0A619-FF80-4843-9EAA-F384AEE705BE}" srcOrd="0" destOrd="0" presId="urn:microsoft.com/office/officeart/2018/2/layout/IconVerticalSolidList"/>
    <dgm:cxn modelId="{B64803A5-FB7E-44AE-A45F-016295FA56E1}" srcId="{8B746C47-106E-4DE5-AEBE-C284C414ADCD}" destId="{CD3814D6-E616-40DB-A6BD-5FB6DFA81939}" srcOrd="0" destOrd="0" parTransId="{B98AC379-1611-4466-91D7-7640D2F3DA0F}" sibTransId="{50016A5C-53CD-4AC4-8832-70291C46236C}"/>
    <dgm:cxn modelId="{16CFFDA7-101B-409C-9B0F-0B87B7A2ED61}" type="presOf" srcId="{14E95701-5608-4FC7-87E6-E72552DD111D}" destId="{E35D0D78-92D1-47B7-A310-C6841F93247A}" srcOrd="0" destOrd="0" presId="urn:microsoft.com/office/officeart/2018/2/layout/IconVerticalSolidList"/>
    <dgm:cxn modelId="{CA15F404-3492-4DD6-AF41-0F76CD6905BB}" type="presParOf" srcId="{6FA0A619-FF80-4843-9EAA-F384AEE705BE}" destId="{C61ACA4E-1D28-4642-8966-3EDBD4102050}" srcOrd="0" destOrd="0" presId="urn:microsoft.com/office/officeart/2018/2/layout/IconVerticalSolidList"/>
    <dgm:cxn modelId="{AB332E1D-B3FE-472F-B070-603253863F73}" type="presParOf" srcId="{C61ACA4E-1D28-4642-8966-3EDBD4102050}" destId="{8A5D2359-5796-4C29-ADD3-42AE85324921}" srcOrd="0" destOrd="0" presId="urn:microsoft.com/office/officeart/2018/2/layout/IconVerticalSolidList"/>
    <dgm:cxn modelId="{78FDD62D-509F-4B24-8490-7962388764E2}" type="presParOf" srcId="{C61ACA4E-1D28-4642-8966-3EDBD4102050}" destId="{4093B278-C1B2-44D2-AB7E-F829B3BEDCE9}" srcOrd="1" destOrd="0" presId="urn:microsoft.com/office/officeart/2018/2/layout/IconVerticalSolidList"/>
    <dgm:cxn modelId="{68FED821-1FC6-41E4-B7F9-829812E2B03D}" type="presParOf" srcId="{C61ACA4E-1D28-4642-8966-3EDBD4102050}" destId="{31D2796B-C5FF-4812-BD42-CE1F9294E517}" srcOrd="2" destOrd="0" presId="urn:microsoft.com/office/officeart/2018/2/layout/IconVerticalSolidList"/>
    <dgm:cxn modelId="{CB723FFC-38FC-4DD7-8B71-BDC3BBBEDE73}" type="presParOf" srcId="{C61ACA4E-1D28-4642-8966-3EDBD4102050}" destId="{5243ED5C-C50A-4019-A032-F4F6D5E343B0}" srcOrd="3" destOrd="0" presId="urn:microsoft.com/office/officeart/2018/2/layout/IconVerticalSolidList"/>
    <dgm:cxn modelId="{01BB9322-F43A-4899-B5ED-BA1EE15A0995}" type="presParOf" srcId="{6FA0A619-FF80-4843-9EAA-F384AEE705BE}" destId="{F87204F4-0506-4588-82B4-A077A2310D1A}" srcOrd="1" destOrd="0" presId="urn:microsoft.com/office/officeart/2018/2/layout/IconVerticalSolidList"/>
    <dgm:cxn modelId="{D733C1CA-9D58-45DA-8B1A-296ED712EDA2}" type="presParOf" srcId="{6FA0A619-FF80-4843-9EAA-F384AEE705BE}" destId="{E8F9EEBD-BB2D-40DE-809B-18372AC36B2B}" srcOrd="2" destOrd="0" presId="urn:microsoft.com/office/officeart/2018/2/layout/IconVerticalSolidList"/>
    <dgm:cxn modelId="{1D4F772B-3F31-4256-A4BC-C1C3D2318718}" type="presParOf" srcId="{E8F9EEBD-BB2D-40DE-809B-18372AC36B2B}" destId="{CE30768D-3B9E-43A3-9DAD-10E0933EA5A2}" srcOrd="0" destOrd="0" presId="urn:microsoft.com/office/officeart/2018/2/layout/IconVerticalSolidList"/>
    <dgm:cxn modelId="{03F9384E-4251-4036-96BC-6874B062E7FE}" type="presParOf" srcId="{E8F9EEBD-BB2D-40DE-809B-18372AC36B2B}" destId="{5F473DF7-E0B1-4197-9CAB-A87D4225547C}" srcOrd="1" destOrd="0" presId="urn:microsoft.com/office/officeart/2018/2/layout/IconVerticalSolidList"/>
    <dgm:cxn modelId="{91BEA28E-F1C7-48C7-8E67-46A2494B3224}" type="presParOf" srcId="{E8F9EEBD-BB2D-40DE-809B-18372AC36B2B}" destId="{D876238D-EC3C-4B53-A13F-928D4F3561B8}" srcOrd="2" destOrd="0" presId="urn:microsoft.com/office/officeart/2018/2/layout/IconVerticalSolidList"/>
    <dgm:cxn modelId="{5561C6B2-ABD9-4EDA-8386-CFCAA4AD87BD}" type="presParOf" srcId="{E8F9EEBD-BB2D-40DE-809B-18372AC36B2B}" destId="{E35D0D78-92D1-47B7-A310-C6841F93247A}"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3DBF09-6820-4EBA-9DAC-52C836A49A4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4235DE1-9AFA-42BE-95F0-AD1BD58DDB3A}">
      <dgm:prSet/>
      <dgm:spPr/>
      <dgm:t>
        <a:bodyPr/>
        <a:lstStyle/>
        <a:p>
          <a:pPr>
            <a:lnSpc>
              <a:spcPct val="100000"/>
            </a:lnSpc>
          </a:pPr>
          <a:r>
            <a:rPr lang="en-GB"/>
            <a:t>Scikit-learn provides dozens of built-in machine learning algorithms and models, called estimators. Each estimator can be fitted to some data using its fit method.</a:t>
          </a:r>
          <a:endParaRPr lang="en-US"/>
        </a:p>
      </dgm:t>
    </dgm:pt>
    <dgm:pt modelId="{9F4DA034-14E2-4771-8C0A-82C1166839A1}" type="parTrans" cxnId="{F2C09394-9C0B-4E93-9842-8A7F85B5D704}">
      <dgm:prSet/>
      <dgm:spPr/>
      <dgm:t>
        <a:bodyPr/>
        <a:lstStyle/>
        <a:p>
          <a:endParaRPr lang="en-US"/>
        </a:p>
      </dgm:t>
    </dgm:pt>
    <dgm:pt modelId="{BF269A98-D518-4444-9AF4-C35D2997505C}" type="sibTrans" cxnId="{F2C09394-9C0B-4E93-9842-8A7F85B5D704}">
      <dgm:prSet/>
      <dgm:spPr/>
      <dgm:t>
        <a:bodyPr/>
        <a:lstStyle/>
        <a:p>
          <a:pPr>
            <a:lnSpc>
              <a:spcPct val="100000"/>
            </a:lnSpc>
          </a:pPr>
          <a:endParaRPr lang="en-US"/>
        </a:p>
      </dgm:t>
    </dgm:pt>
    <dgm:pt modelId="{347A9D85-6602-4176-B983-9D74BC6E18B5}">
      <dgm:prSet/>
      <dgm:spPr/>
      <dgm:t>
        <a:bodyPr/>
        <a:lstStyle/>
        <a:p>
          <a:pPr>
            <a:lnSpc>
              <a:spcPct val="100000"/>
            </a:lnSpc>
          </a:pPr>
          <a:r>
            <a:rPr lang="en-GB"/>
            <a:t>To use this library we need to install it in our system. To install it, we have used Python installation Package (PIP)</a:t>
          </a:r>
          <a:endParaRPr lang="en-US"/>
        </a:p>
      </dgm:t>
    </dgm:pt>
    <dgm:pt modelId="{878ACBDE-66AF-4A51-8E8C-28E0B494B53D}" type="parTrans" cxnId="{A8D95072-38DA-4A21-8443-B34897902585}">
      <dgm:prSet/>
      <dgm:spPr/>
      <dgm:t>
        <a:bodyPr/>
        <a:lstStyle/>
        <a:p>
          <a:endParaRPr lang="en-US"/>
        </a:p>
      </dgm:t>
    </dgm:pt>
    <dgm:pt modelId="{6E9CF41F-0B29-4952-BE55-0AF2F8E4B727}" type="sibTrans" cxnId="{A8D95072-38DA-4A21-8443-B34897902585}">
      <dgm:prSet/>
      <dgm:spPr/>
      <dgm:t>
        <a:bodyPr/>
        <a:lstStyle/>
        <a:p>
          <a:endParaRPr lang="en-US"/>
        </a:p>
      </dgm:t>
    </dgm:pt>
    <dgm:pt modelId="{FD222483-C27F-4FA0-B662-F2C8738D4184}" type="pres">
      <dgm:prSet presAssocID="{A73DBF09-6820-4EBA-9DAC-52C836A49A40}" presName="root" presStyleCnt="0">
        <dgm:presLayoutVars>
          <dgm:dir/>
          <dgm:resizeHandles val="exact"/>
        </dgm:presLayoutVars>
      </dgm:prSet>
      <dgm:spPr/>
    </dgm:pt>
    <dgm:pt modelId="{A22C379E-ABE7-456F-827A-14E96E3A270F}" type="pres">
      <dgm:prSet presAssocID="{A73DBF09-6820-4EBA-9DAC-52C836A49A40}" presName="container" presStyleCnt="0">
        <dgm:presLayoutVars>
          <dgm:dir/>
          <dgm:resizeHandles val="exact"/>
        </dgm:presLayoutVars>
      </dgm:prSet>
      <dgm:spPr/>
    </dgm:pt>
    <dgm:pt modelId="{6D1C8ED5-E5C9-49AA-A11E-52DBDEAA8506}" type="pres">
      <dgm:prSet presAssocID="{74235DE1-9AFA-42BE-95F0-AD1BD58DDB3A}" presName="compNode" presStyleCnt="0"/>
      <dgm:spPr/>
    </dgm:pt>
    <dgm:pt modelId="{D5FB699E-D056-4529-813A-F995B3B03170}" type="pres">
      <dgm:prSet presAssocID="{74235DE1-9AFA-42BE-95F0-AD1BD58DDB3A}" presName="iconBgRect" presStyleLbl="bgShp" presStyleIdx="0" presStyleCnt="2"/>
      <dgm:spPr/>
    </dgm:pt>
    <dgm:pt modelId="{5C6F4AE0-2D27-4375-8725-9A30D127C941}" type="pres">
      <dgm:prSet presAssocID="{74235DE1-9AFA-42BE-95F0-AD1BD58DDB3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833D9C78-F5B1-4F2E-825C-8442C6D507B6}" type="pres">
      <dgm:prSet presAssocID="{74235DE1-9AFA-42BE-95F0-AD1BD58DDB3A}" presName="spaceRect" presStyleCnt="0"/>
      <dgm:spPr/>
    </dgm:pt>
    <dgm:pt modelId="{5EBC144B-D730-42AA-80A0-9D1310B58B1E}" type="pres">
      <dgm:prSet presAssocID="{74235DE1-9AFA-42BE-95F0-AD1BD58DDB3A}" presName="textRect" presStyleLbl="revTx" presStyleIdx="0" presStyleCnt="2">
        <dgm:presLayoutVars>
          <dgm:chMax val="1"/>
          <dgm:chPref val="1"/>
        </dgm:presLayoutVars>
      </dgm:prSet>
      <dgm:spPr/>
    </dgm:pt>
    <dgm:pt modelId="{A1C5FADF-AB4F-4CF5-87C4-A0CD21212F7B}" type="pres">
      <dgm:prSet presAssocID="{BF269A98-D518-4444-9AF4-C35D2997505C}" presName="sibTrans" presStyleLbl="sibTrans2D1" presStyleIdx="0" presStyleCnt="0"/>
      <dgm:spPr/>
    </dgm:pt>
    <dgm:pt modelId="{49DD5D79-9141-4FA4-88AE-943D35AE6F5B}" type="pres">
      <dgm:prSet presAssocID="{347A9D85-6602-4176-B983-9D74BC6E18B5}" presName="compNode" presStyleCnt="0"/>
      <dgm:spPr/>
    </dgm:pt>
    <dgm:pt modelId="{55C48E06-C065-47A8-BF68-2CBB513A561F}" type="pres">
      <dgm:prSet presAssocID="{347A9D85-6602-4176-B983-9D74BC6E18B5}" presName="iconBgRect" presStyleLbl="bgShp" presStyleIdx="1" presStyleCnt="2"/>
      <dgm:spPr/>
    </dgm:pt>
    <dgm:pt modelId="{D7565820-7A78-4C3B-B74A-ADD512777621}" type="pres">
      <dgm:prSet presAssocID="{347A9D85-6602-4176-B983-9D74BC6E18B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F927310B-0D74-4901-9C7D-5B8CF87FA1D1}" type="pres">
      <dgm:prSet presAssocID="{347A9D85-6602-4176-B983-9D74BC6E18B5}" presName="spaceRect" presStyleCnt="0"/>
      <dgm:spPr/>
    </dgm:pt>
    <dgm:pt modelId="{D6B2ECDB-1B61-4CD7-B6FD-E316AB3041B5}" type="pres">
      <dgm:prSet presAssocID="{347A9D85-6602-4176-B983-9D74BC6E18B5}" presName="textRect" presStyleLbl="revTx" presStyleIdx="1" presStyleCnt="2">
        <dgm:presLayoutVars>
          <dgm:chMax val="1"/>
          <dgm:chPref val="1"/>
        </dgm:presLayoutVars>
      </dgm:prSet>
      <dgm:spPr/>
    </dgm:pt>
  </dgm:ptLst>
  <dgm:cxnLst>
    <dgm:cxn modelId="{DCC3E103-DE11-42EE-B5ED-ACE874047F45}" type="presOf" srcId="{A73DBF09-6820-4EBA-9DAC-52C836A49A40}" destId="{FD222483-C27F-4FA0-B662-F2C8738D4184}" srcOrd="0" destOrd="0" presId="urn:microsoft.com/office/officeart/2018/2/layout/IconCircleList"/>
    <dgm:cxn modelId="{75A98E3B-A3C2-4F7E-88CE-05613DA903A4}" type="presOf" srcId="{74235DE1-9AFA-42BE-95F0-AD1BD58DDB3A}" destId="{5EBC144B-D730-42AA-80A0-9D1310B58B1E}" srcOrd="0" destOrd="0" presId="urn:microsoft.com/office/officeart/2018/2/layout/IconCircleList"/>
    <dgm:cxn modelId="{A8D95072-38DA-4A21-8443-B34897902585}" srcId="{A73DBF09-6820-4EBA-9DAC-52C836A49A40}" destId="{347A9D85-6602-4176-B983-9D74BC6E18B5}" srcOrd="1" destOrd="0" parTransId="{878ACBDE-66AF-4A51-8E8C-28E0B494B53D}" sibTransId="{6E9CF41F-0B29-4952-BE55-0AF2F8E4B727}"/>
    <dgm:cxn modelId="{F2C09394-9C0B-4E93-9842-8A7F85B5D704}" srcId="{A73DBF09-6820-4EBA-9DAC-52C836A49A40}" destId="{74235DE1-9AFA-42BE-95F0-AD1BD58DDB3A}" srcOrd="0" destOrd="0" parTransId="{9F4DA034-14E2-4771-8C0A-82C1166839A1}" sibTransId="{BF269A98-D518-4444-9AF4-C35D2997505C}"/>
    <dgm:cxn modelId="{0F947E96-18B7-41F3-877F-CF12C031CF94}" type="presOf" srcId="{BF269A98-D518-4444-9AF4-C35D2997505C}" destId="{A1C5FADF-AB4F-4CF5-87C4-A0CD21212F7B}" srcOrd="0" destOrd="0" presId="urn:microsoft.com/office/officeart/2018/2/layout/IconCircleList"/>
    <dgm:cxn modelId="{19FCD3E8-7971-4698-BD65-7EEEC3E7B5A6}" type="presOf" srcId="{347A9D85-6602-4176-B983-9D74BC6E18B5}" destId="{D6B2ECDB-1B61-4CD7-B6FD-E316AB3041B5}" srcOrd="0" destOrd="0" presId="urn:microsoft.com/office/officeart/2018/2/layout/IconCircleList"/>
    <dgm:cxn modelId="{CA034DBC-FB82-428A-9405-94318864AFBA}" type="presParOf" srcId="{FD222483-C27F-4FA0-B662-F2C8738D4184}" destId="{A22C379E-ABE7-456F-827A-14E96E3A270F}" srcOrd="0" destOrd="0" presId="urn:microsoft.com/office/officeart/2018/2/layout/IconCircleList"/>
    <dgm:cxn modelId="{26CBC060-9784-4340-97B3-59DCDBDF99FD}" type="presParOf" srcId="{A22C379E-ABE7-456F-827A-14E96E3A270F}" destId="{6D1C8ED5-E5C9-49AA-A11E-52DBDEAA8506}" srcOrd="0" destOrd="0" presId="urn:microsoft.com/office/officeart/2018/2/layout/IconCircleList"/>
    <dgm:cxn modelId="{842B9F14-AE1C-4117-B01D-9042D47F74D3}" type="presParOf" srcId="{6D1C8ED5-E5C9-49AA-A11E-52DBDEAA8506}" destId="{D5FB699E-D056-4529-813A-F995B3B03170}" srcOrd="0" destOrd="0" presId="urn:microsoft.com/office/officeart/2018/2/layout/IconCircleList"/>
    <dgm:cxn modelId="{DDF0E2E3-9B3B-46D3-92B8-05A92E3625CB}" type="presParOf" srcId="{6D1C8ED5-E5C9-49AA-A11E-52DBDEAA8506}" destId="{5C6F4AE0-2D27-4375-8725-9A30D127C941}" srcOrd="1" destOrd="0" presId="urn:microsoft.com/office/officeart/2018/2/layout/IconCircleList"/>
    <dgm:cxn modelId="{36AB168A-CF49-48A9-8F44-81FD457517B3}" type="presParOf" srcId="{6D1C8ED5-E5C9-49AA-A11E-52DBDEAA8506}" destId="{833D9C78-F5B1-4F2E-825C-8442C6D507B6}" srcOrd="2" destOrd="0" presId="urn:microsoft.com/office/officeart/2018/2/layout/IconCircleList"/>
    <dgm:cxn modelId="{1BC2F874-5150-4F77-8253-4910E227555A}" type="presParOf" srcId="{6D1C8ED5-E5C9-49AA-A11E-52DBDEAA8506}" destId="{5EBC144B-D730-42AA-80A0-9D1310B58B1E}" srcOrd="3" destOrd="0" presId="urn:microsoft.com/office/officeart/2018/2/layout/IconCircleList"/>
    <dgm:cxn modelId="{B8ECA41F-4822-424C-A773-0E10552F683E}" type="presParOf" srcId="{A22C379E-ABE7-456F-827A-14E96E3A270F}" destId="{A1C5FADF-AB4F-4CF5-87C4-A0CD21212F7B}" srcOrd="1" destOrd="0" presId="urn:microsoft.com/office/officeart/2018/2/layout/IconCircleList"/>
    <dgm:cxn modelId="{6D5C11F9-74F4-4543-AE6E-5FF0C946C89A}" type="presParOf" srcId="{A22C379E-ABE7-456F-827A-14E96E3A270F}" destId="{49DD5D79-9141-4FA4-88AE-943D35AE6F5B}" srcOrd="2" destOrd="0" presId="urn:microsoft.com/office/officeart/2018/2/layout/IconCircleList"/>
    <dgm:cxn modelId="{7AD13830-3B0A-44E6-B5A4-87B32E37B335}" type="presParOf" srcId="{49DD5D79-9141-4FA4-88AE-943D35AE6F5B}" destId="{55C48E06-C065-47A8-BF68-2CBB513A561F}" srcOrd="0" destOrd="0" presId="urn:microsoft.com/office/officeart/2018/2/layout/IconCircleList"/>
    <dgm:cxn modelId="{F407EC24-0BA4-4E81-9D3C-35315D6A6A6F}" type="presParOf" srcId="{49DD5D79-9141-4FA4-88AE-943D35AE6F5B}" destId="{D7565820-7A78-4C3B-B74A-ADD512777621}" srcOrd="1" destOrd="0" presId="urn:microsoft.com/office/officeart/2018/2/layout/IconCircleList"/>
    <dgm:cxn modelId="{57B7B976-D536-4360-96B4-1E4922C5A1FD}" type="presParOf" srcId="{49DD5D79-9141-4FA4-88AE-943D35AE6F5B}" destId="{F927310B-0D74-4901-9C7D-5B8CF87FA1D1}" srcOrd="2" destOrd="0" presId="urn:microsoft.com/office/officeart/2018/2/layout/IconCircleList"/>
    <dgm:cxn modelId="{174ECDDD-364E-4EE1-9E84-D15E864A358E}" type="presParOf" srcId="{49DD5D79-9141-4FA4-88AE-943D35AE6F5B}" destId="{D6B2ECDB-1B61-4CD7-B6FD-E316AB3041B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7D82E0-7BF9-4AD0-A1B0-D0DF24DE7EDB}">
      <dsp:nvSpPr>
        <dsp:cNvPr id="0" name=""/>
        <dsp:cNvSpPr/>
      </dsp:nvSpPr>
      <dsp:spPr>
        <a:xfrm>
          <a:off x="0" y="439"/>
          <a:ext cx="96138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7D96C5-C515-4A33-B933-AB8C8114EC50}">
      <dsp:nvSpPr>
        <dsp:cNvPr id="0" name=""/>
        <dsp:cNvSpPr/>
      </dsp:nvSpPr>
      <dsp:spPr>
        <a:xfrm>
          <a:off x="0" y="439"/>
          <a:ext cx="9613860" cy="71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Identification of the file to be compared </a:t>
          </a:r>
        </a:p>
      </dsp:txBody>
      <dsp:txXfrm>
        <a:off x="0" y="439"/>
        <a:ext cx="9613860" cy="719687"/>
      </dsp:txXfrm>
    </dsp:sp>
    <dsp:sp modelId="{85FA7A08-2A8C-4B12-8814-5F3CE271672F}">
      <dsp:nvSpPr>
        <dsp:cNvPr id="0" name=""/>
        <dsp:cNvSpPr/>
      </dsp:nvSpPr>
      <dsp:spPr>
        <a:xfrm>
          <a:off x="0" y="720126"/>
          <a:ext cx="96138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688D43-8D14-43DD-AB02-687B9611EF0A}">
      <dsp:nvSpPr>
        <dsp:cNvPr id="0" name=""/>
        <dsp:cNvSpPr/>
      </dsp:nvSpPr>
      <dsp:spPr>
        <a:xfrm>
          <a:off x="0" y="720126"/>
          <a:ext cx="9613860" cy="71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Conversion of the file to the comparable format</a:t>
          </a:r>
        </a:p>
      </dsp:txBody>
      <dsp:txXfrm>
        <a:off x="0" y="720126"/>
        <a:ext cx="9613860" cy="719687"/>
      </dsp:txXfrm>
    </dsp:sp>
    <dsp:sp modelId="{9159D2D0-CDFF-440D-9B73-9BD89F1DF675}">
      <dsp:nvSpPr>
        <dsp:cNvPr id="0" name=""/>
        <dsp:cNvSpPr/>
      </dsp:nvSpPr>
      <dsp:spPr>
        <a:xfrm>
          <a:off x="0" y="1439814"/>
          <a:ext cx="96138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A59E42-2CD3-419D-8260-F6110D700919}">
      <dsp:nvSpPr>
        <dsp:cNvPr id="0" name=""/>
        <dsp:cNvSpPr/>
      </dsp:nvSpPr>
      <dsp:spPr>
        <a:xfrm>
          <a:off x="0" y="1439814"/>
          <a:ext cx="9613860" cy="71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Conversion of the characters into binary vector file.</a:t>
          </a:r>
        </a:p>
      </dsp:txBody>
      <dsp:txXfrm>
        <a:off x="0" y="1439814"/>
        <a:ext cx="9613860" cy="719687"/>
      </dsp:txXfrm>
    </dsp:sp>
    <dsp:sp modelId="{1C095957-652A-419F-BECD-2173C21BCD66}">
      <dsp:nvSpPr>
        <dsp:cNvPr id="0" name=""/>
        <dsp:cNvSpPr/>
      </dsp:nvSpPr>
      <dsp:spPr>
        <a:xfrm>
          <a:off x="0" y="2159501"/>
          <a:ext cx="96138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0656F6-DEEF-487D-9D41-0EFC1C84CBC4}">
      <dsp:nvSpPr>
        <dsp:cNvPr id="0" name=""/>
        <dsp:cNvSpPr/>
      </dsp:nvSpPr>
      <dsp:spPr>
        <a:xfrm>
          <a:off x="0" y="2159501"/>
          <a:ext cx="9613860" cy="71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Finding of similarity between the compared files.</a:t>
          </a:r>
        </a:p>
      </dsp:txBody>
      <dsp:txXfrm>
        <a:off x="0" y="2159501"/>
        <a:ext cx="9613860" cy="719687"/>
      </dsp:txXfrm>
    </dsp:sp>
    <dsp:sp modelId="{F354E8EC-7EB5-488B-AFDD-B00A87B81577}">
      <dsp:nvSpPr>
        <dsp:cNvPr id="0" name=""/>
        <dsp:cNvSpPr/>
      </dsp:nvSpPr>
      <dsp:spPr>
        <a:xfrm>
          <a:off x="0" y="2879189"/>
          <a:ext cx="96138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2B7D09-F4F9-485A-A75A-2D0584D6B8B6}">
      <dsp:nvSpPr>
        <dsp:cNvPr id="0" name=""/>
        <dsp:cNvSpPr/>
      </dsp:nvSpPr>
      <dsp:spPr>
        <a:xfrm>
          <a:off x="0" y="2879189"/>
          <a:ext cx="9613860" cy="71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Listing the similarity percentage on the output terminal.</a:t>
          </a:r>
        </a:p>
      </dsp:txBody>
      <dsp:txXfrm>
        <a:off x="0" y="2879189"/>
        <a:ext cx="9613860" cy="7196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D2359-5796-4C29-ADD3-42AE85324921}">
      <dsp:nvSpPr>
        <dsp:cNvPr id="0" name=""/>
        <dsp:cNvSpPr/>
      </dsp:nvSpPr>
      <dsp:spPr>
        <a:xfrm>
          <a:off x="0" y="906502"/>
          <a:ext cx="6261100" cy="16735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93B278-C1B2-44D2-AB7E-F829B3BEDCE9}">
      <dsp:nvSpPr>
        <dsp:cNvPr id="0" name=""/>
        <dsp:cNvSpPr/>
      </dsp:nvSpPr>
      <dsp:spPr>
        <a:xfrm>
          <a:off x="506246" y="1283049"/>
          <a:ext cx="920448" cy="9204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43ED5C-C50A-4019-A032-F4F6D5E343B0}">
      <dsp:nvSpPr>
        <dsp:cNvPr id="0" name=""/>
        <dsp:cNvSpPr/>
      </dsp:nvSpPr>
      <dsp:spPr>
        <a:xfrm>
          <a:off x="1932941" y="906502"/>
          <a:ext cx="4328158" cy="1673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117" tIns="177117" rIns="177117" bIns="177117" numCol="1" spcCol="1270" anchor="ctr" anchorCtr="0">
          <a:noAutofit/>
        </a:bodyPr>
        <a:lstStyle/>
        <a:p>
          <a:pPr marL="0" lvl="0" indent="0" algn="l" defTabSz="711200">
            <a:lnSpc>
              <a:spcPct val="90000"/>
            </a:lnSpc>
            <a:spcBef>
              <a:spcPct val="0"/>
            </a:spcBef>
            <a:spcAft>
              <a:spcPct val="35000"/>
            </a:spcAft>
            <a:buNone/>
          </a:pPr>
          <a:r>
            <a:rPr lang="en-US" sz="1600" kern="1200"/>
            <a:t>We can download the Report of the extent of the plagiarism in a particular work with other original documents.</a:t>
          </a:r>
        </a:p>
      </dsp:txBody>
      <dsp:txXfrm>
        <a:off x="1932941" y="906502"/>
        <a:ext cx="4328158" cy="1673542"/>
      </dsp:txXfrm>
    </dsp:sp>
    <dsp:sp modelId="{CE30768D-3B9E-43A3-9DAD-10E0933EA5A2}">
      <dsp:nvSpPr>
        <dsp:cNvPr id="0" name=""/>
        <dsp:cNvSpPr/>
      </dsp:nvSpPr>
      <dsp:spPr>
        <a:xfrm>
          <a:off x="0" y="2998430"/>
          <a:ext cx="6261100" cy="16735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473DF7-E0B1-4197-9CAB-A87D4225547C}">
      <dsp:nvSpPr>
        <dsp:cNvPr id="0" name=""/>
        <dsp:cNvSpPr/>
      </dsp:nvSpPr>
      <dsp:spPr>
        <a:xfrm>
          <a:off x="506246" y="3374977"/>
          <a:ext cx="920448" cy="9204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5D0D78-92D1-47B7-A310-C6841F93247A}">
      <dsp:nvSpPr>
        <dsp:cNvPr id="0" name=""/>
        <dsp:cNvSpPr/>
      </dsp:nvSpPr>
      <dsp:spPr>
        <a:xfrm>
          <a:off x="1932941" y="2998430"/>
          <a:ext cx="4328158" cy="1673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117" tIns="177117" rIns="177117" bIns="177117" numCol="1" spcCol="1270" anchor="ctr" anchorCtr="0">
          <a:noAutofit/>
        </a:bodyPr>
        <a:lstStyle/>
        <a:p>
          <a:pPr marL="0" lvl="0" indent="0" algn="l" defTabSz="711200">
            <a:lnSpc>
              <a:spcPct val="90000"/>
            </a:lnSpc>
            <a:spcBef>
              <a:spcPct val="0"/>
            </a:spcBef>
            <a:spcAft>
              <a:spcPct val="35000"/>
            </a:spcAft>
            <a:buNone/>
          </a:pPr>
          <a:r>
            <a:rPr lang="en-US" sz="1600" kern="1200"/>
            <a:t>During this project, we get to know about that this project can be implemented in various technologies such as face recognition, handwriting to text convertor, and many more technologies which are considered magic in recent time.</a:t>
          </a:r>
        </a:p>
      </dsp:txBody>
      <dsp:txXfrm>
        <a:off x="1932941" y="2998430"/>
        <a:ext cx="4328158" cy="16735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FB699E-D056-4529-813A-F995B3B03170}">
      <dsp:nvSpPr>
        <dsp:cNvPr id="0" name=""/>
        <dsp:cNvSpPr/>
      </dsp:nvSpPr>
      <dsp:spPr>
        <a:xfrm>
          <a:off x="346912" y="919605"/>
          <a:ext cx="1207777" cy="12077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6F4AE0-2D27-4375-8725-9A30D127C941}">
      <dsp:nvSpPr>
        <dsp:cNvPr id="0" name=""/>
        <dsp:cNvSpPr/>
      </dsp:nvSpPr>
      <dsp:spPr>
        <a:xfrm>
          <a:off x="600545" y="1173238"/>
          <a:ext cx="700511" cy="7005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BC144B-D730-42AA-80A0-9D1310B58B1E}">
      <dsp:nvSpPr>
        <dsp:cNvPr id="0" name=""/>
        <dsp:cNvSpPr/>
      </dsp:nvSpPr>
      <dsp:spPr>
        <a:xfrm>
          <a:off x="1813499" y="919605"/>
          <a:ext cx="2846904" cy="1207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GB" sz="1300" kern="1200"/>
            <a:t>Scikit-learn provides dozens of built-in machine learning algorithms and models, called estimators. Each estimator can be fitted to some data using its fit method.</a:t>
          </a:r>
          <a:endParaRPr lang="en-US" sz="1300" kern="1200"/>
        </a:p>
      </dsp:txBody>
      <dsp:txXfrm>
        <a:off x="1813499" y="919605"/>
        <a:ext cx="2846904" cy="1207777"/>
      </dsp:txXfrm>
    </dsp:sp>
    <dsp:sp modelId="{55C48E06-C065-47A8-BF68-2CBB513A561F}">
      <dsp:nvSpPr>
        <dsp:cNvPr id="0" name=""/>
        <dsp:cNvSpPr/>
      </dsp:nvSpPr>
      <dsp:spPr>
        <a:xfrm>
          <a:off x="5156455" y="919605"/>
          <a:ext cx="1207777" cy="12077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565820-7A78-4C3B-B74A-ADD512777621}">
      <dsp:nvSpPr>
        <dsp:cNvPr id="0" name=""/>
        <dsp:cNvSpPr/>
      </dsp:nvSpPr>
      <dsp:spPr>
        <a:xfrm>
          <a:off x="5410089" y="1173238"/>
          <a:ext cx="700511" cy="7005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B2ECDB-1B61-4CD7-B6FD-E316AB3041B5}">
      <dsp:nvSpPr>
        <dsp:cNvPr id="0" name=""/>
        <dsp:cNvSpPr/>
      </dsp:nvSpPr>
      <dsp:spPr>
        <a:xfrm>
          <a:off x="6623043" y="919605"/>
          <a:ext cx="2846904" cy="1207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GB" sz="1300" kern="1200"/>
            <a:t>To use this library we need to install it in our system. To install it, we have used Python installation Package (PIP)</a:t>
          </a:r>
          <a:endParaRPr lang="en-US" sz="1300" kern="1200"/>
        </a:p>
      </dsp:txBody>
      <dsp:txXfrm>
        <a:off x="6623043" y="919605"/>
        <a:ext cx="2846904" cy="120777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2/18/2022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We designed this template so that each member of the project team has a set of slides with its own theme. Members, here’s how you add a new slide to just your set: </a:t>
            </a:r>
          </a:p>
          <a:p>
            <a:br>
              <a:rPr lang="en-US"/>
            </a:br>
            <a:r>
              <a:rPr lang="en-US"/>
              <a:t>Mark where you want to add the slide: Select an existing one in the Thumbnails pane, click the New Slide button, then choose a layout. The new slide gets the same theme as the other slides in your set. </a:t>
            </a:r>
          </a:p>
          <a:p>
            <a:endParaRPr lang="en-US"/>
          </a:p>
          <a:p>
            <a:r>
              <a:rPr lang="en-US"/>
              <a:t>Careful! Don’t annoy your fellow presenters by accidentally changing their themes. That can happen if you choose a different theme from the Design tab, which changes all of the slides in the presentation to that look. </a:t>
            </a:r>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11</a:t>
            </a:fld>
            <a:endParaRPr lang="en-US"/>
          </a:p>
        </p:txBody>
      </p:sp>
    </p:spTree>
    <p:extLst>
      <p:ext uri="{BB962C8B-B14F-4D97-AF65-F5344CB8AC3E}">
        <p14:creationId xmlns:p14="http://schemas.microsoft.com/office/powerpoint/2010/main" val="4199308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12</a:t>
            </a:fld>
            <a:endParaRPr lang="en-US"/>
          </a:p>
        </p:txBody>
      </p:sp>
    </p:spTree>
    <p:extLst>
      <p:ext uri="{BB962C8B-B14F-4D97-AF65-F5344CB8AC3E}">
        <p14:creationId xmlns:p14="http://schemas.microsoft.com/office/powerpoint/2010/main" val="2240691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13</a:t>
            </a:fld>
            <a:endParaRPr lang="en-US"/>
          </a:p>
        </p:txBody>
      </p:sp>
    </p:spTree>
    <p:extLst>
      <p:ext uri="{BB962C8B-B14F-4D97-AF65-F5344CB8AC3E}">
        <p14:creationId xmlns:p14="http://schemas.microsoft.com/office/powerpoint/2010/main" val="2058824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14</a:t>
            </a:fld>
            <a:endParaRPr lang="en-US"/>
          </a:p>
        </p:txBody>
      </p:sp>
    </p:spTree>
    <p:extLst>
      <p:ext uri="{BB962C8B-B14F-4D97-AF65-F5344CB8AC3E}">
        <p14:creationId xmlns:p14="http://schemas.microsoft.com/office/powerpoint/2010/main" val="217252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15</a:t>
            </a:fld>
            <a:endParaRPr lang="en-US"/>
          </a:p>
        </p:txBody>
      </p:sp>
    </p:spTree>
    <p:extLst>
      <p:ext uri="{BB962C8B-B14F-4D97-AF65-F5344CB8AC3E}">
        <p14:creationId xmlns:p14="http://schemas.microsoft.com/office/powerpoint/2010/main" val="1680929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16</a:t>
            </a:fld>
            <a:endParaRPr lang="en-US"/>
          </a:p>
        </p:txBody>
      </p:sp>
    </p:spTree>
    <p:extLst>
      <p:ext uri="{BB962C8B-B14F-4D97-AF65-F5344CB8AC3E}">
        <p14:creationId xmlns:p14="http://schemas.microsoft.com/office/powerpoint/2010/main" val="4067195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17</a:t>
            </a:fld>
            <a:endParaRPr lang="en-US"/>
          </a:p>
        </p:txBody>
      </p:sp>
    </p:spTree>
    <p:extLst>
      <p:ext uri="{BB962C8B-B14F-4D97-AF65-F5344CB8AC3E}">
        <p14:creationId xmlns:p14="http://schemas.microsoft.com/office/powerpoint/2010/main" val="1820815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18</a:t>
            </a:fld>
            <a:endParaRPr lang="en-US"/>
          </a:p>
        </p:txBody>
      </p:sp>
    </p:spTree>
    <p:extLst>
      <p:ext uri="{BB962C8B-B14F-4D97-AF65-F5344CB8AC3E}">
        <p14:creationId xmlns:p14="http://schemas.microsoft.com/office/powerpoint/2010/main" val="899746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19</a:t>
            </a:fld>
            <a:endParaRPr lang="en-US"/>
          </a:p>
        </p:txBody>
      </p:sp>
    </p:spTree>
    <p:extLst>
      <p:ext uri="{BB962C8B-B14F-4D97-AF65-F5344CB8AC3E}">
        <p14:creationId xmlns:p14="http://schemas.microsoft.com/office/powerpoint/2010/main" val="27630840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20</a:t>
            </a:fld>
            <a:endParaRPr lang="en-US"/>
          </a:p>
        </p:txBody>
      </p:sp>
    </p:spTree>
    <p:extLst>
      <p:ext uri="{BB962C8B-B14F-4D97-AF65-F5344CB8AC3E}">
        <p14:creationId xmlns:p14="http://schemas.microsoft.com/office/powerpoint/2010/main" val="493975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a:t>
            </a:fld>
            <a:endParaRPr lang="en-US"/>
          </a:p>
        </p:txBody>
      </p:sp>
    </p:spTree>
    <p:extLst>
      <p:ext uri="{BB962C8B-B14F-4D97-AF65-F5344CB8AC3E}">
        <p14:creationId xmlns:p14="http://schemas.microsoft.com/office/powerpoint/2010/main" val="3290616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21</a:t>
            </a:fld>
            <a:endParaRPr lang="en-US"/>
          </a:p>
        </p:txBody>
      </p:sp>
    </p:spTree>
    <p:extLst>
      <p:ext uri="{BB962C8B-B14F-4D97-AF65-F5344CB8AC3E}">
        <p14:creationId xmlns:p14="http://schemas.microsoft.com/office/powerpoint/2010/main" val="3888090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22</a:t>
            </a:fld>
            <a:endParaRPr lang="en-US"/>
          </a:p>
        </p:txBody>
      </p:sp>
    </p:spTree>
    <p:extLst>
      <p:ext uri="{BB962C8B-B14F-4D97-AF65-F5344CB8AC3E}">
        <p14:creationId xmlns:p14="http://schemas.microsoft.com/office/powerpoint/2010/main" val="7724771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23</a:t>
            </a:fld>
            <a:endParaRPr lang="en-US"/>
          </a:p>
        </p:txBody>
      </p:sp>
    </p:spTree>
    <p:extLst>
      <p:ext uri="{BB962C8B-B14F-4D97-AF65-F5344CB8AC3E}">
        <p14:creationId xmlns:p14="http://schemas.microsoft.com/office/powerpoint/2010/main" val="2607805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24</a:t>
            </a:fld>
            <a:endParaRPr lang="en-US"/>
          </a:p>
        </p:txBody>
      </p:sp>
    </p:spTree>
    <p:extLst>
      <p:ext uri="{BB962C8B-B14F-4D97-AF65-F5344CB8AC3E}">
        <p14:creationId xmlns:p14="http://schemas.microsoft.com/office/powerpoint/2010/main" val="743506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25</a:t>
            </a:fld>
            <a:endParaRPr lang="en-US"/>
          </a:p>
        </p:txBody>
      </p:sp>
    </p:spTree>
    <p:extLst>
      <p:ext uri="{BB962C8B-B14F-4D97-AF65-F5344CB8AC3E}">
        <p14:creationId xmlns:p14="http://schemas.microsoft.com/office/powerpoint/2010/main" val="3509091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26</a:t>
            </a:fld>
            <a:endParaRPr lang="en-US"/>
          </a:p>
        </p:txBody>
      </p:sp>
    </p:spTree>
    <p:extLst>
      <p:ext uri="{BB962C8B-B14F-4D97-AF65-F5344CB8AC3E}">
        <p14:creationId xmlns:p14="http://schemas.microsoft.com/office/powerpoint/2010/main" val="22531090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27</a:t>
            </a:fld>
            <a:endParaRPr lang="en-US"/>
          </a:p>
        </p:txBody>
      </p:sp>
    </p:spTree>
    <p:extLst>
      <p:ext uri="{BB962C8B-B14F-4D97-AF65-F5344CB8AC3E}">
        <p14:creationId xmlns:p14="http://schemas.microsoft.com/office/powerpoint/2010/main" val="1981181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28</a:t>
            </a:fld>
            <a:endParaRPr lang="en-US"/>
          </a:p>
        </p:txBody>
      </p:sp>
    </p:spTree>
    <p:extLst>
      <p:ext uri="{BB962C8B-B14F-4D97-AF65-F5344CB8AC3E}">
        <p14:creationId xmlns:p14="http://schemas.microsoft.com/office/powerpoint/2010/main" val="22694105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29</a:t>
            </a:fld>
            <a:endParaRPr lang="en-US"/>
          </a:p>
        </p:txBody>
      </p:sp>
    </p:spTree>
    <p:extLst>
      <p:ext uri="{BB962C8B-B14F-4D97-AF65-F5344CB8AC3E}">
        <p14:creationId xmlns:p14="http://schemas.microsoft.com/office/powerpoint/2010/main" val="35253343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30</a:t>
            </a:fld>
            <a:endParaRPr lang="en-US"/>
          </a:p>
        </p:txBody>
      </p:sp>
    </p:spTree>
    <p:extLst>
      <p:ext uri="{BB962C8B-B14F-4D97-AF65-F5344CB8AC3E}">
        <p14:creationId xmlns:p14="http://schemas.microsoft.com/office/powerpoint/2010/main" val="1581589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4</a:t>
            </a:fld>
            <a:endParaRPr lang="en-US"/>
          </a:p>
        </p:txBody>
      </p:sp>
    </p:spTree>
    <p:extLst>
      <p:ext uri="{BB962C8B-B14F-4D97-AF65-F5344CB8AC3E}">
        <p14:creationId xmlns:p14="http://schemas.microsoft.com/office/powerpoint/2010/main" val="2577236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5</a:t>
            </a:fld>
            <a:endParaRPr lang="en-US"/>
          </a:p>
        </p:txBody>
      </p:sp>
    </p:spTree>
    <p:extLst>
      <p:ext uri="{BB962C8B-B14F-4D97-AF65-F5344CB8AC3E}">
        <p14:creationId xmlns:p14="http://schemas.microsoft.com/office/powerpoint/2010/main" val="2465512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6</a:t>
            </a:fld>
            <a:endParaRPr lang="en-US"/>
          </a:p>
        </p:txBody>
      </p:sp>
    </p:spTree>
    <p:extLst>
      <p:ext uri="{BB962C8B-B14F-4D97-AF65-F5344CB8AC3E}">
        <p14:creationId xmlns:p14="http://schemas.microsoft.com/office/powerpoint/2010/main" val="3957557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7</a:t>
            </a:fld>
            <a:endParaRPr lang="en-US"/>
          </a:p>
        </p:txBody>
      </p:sp>
    </p:spTree>
    <p:extLst>
      <p:ext uri="{BB962C8B-B14F-4D97-AF65-F5344CB8AC3E}">
        <p14:creationId xmlns:p14="http://schemas.microsoft.com/office/powerpoint/2010/main" val="3128384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8</a:t>
            </a:fld>
            <a:endParaRPr lang="en-US"/>
          </a:p>
        </p:txBody>
      </p:sp>
    </p:spTree>
    <p:extLst>
      <p:ext uri="{BB962C8B-B14F-4D97-AF65-F5344CB8AC3E}">
        <p14:creationId xmlns:p14="http://schemas.microsoft.com/office/powerpoint/2010/main" val="2461861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10</a:t>
            </a:fld>
            <a:endParaRPr lang="en-US"/>
          </a:p>
        </p:txBody>
      </p:sp>
    </p:spTree>
    <p:extLst>
      <p:ext uri="{BB962C8B-B14F-4D97-AF65-F5344CB8AC3E}">
        <p14:creationId xmlns:p14="http://schemas.microsoft.com/office/powerpoint/2010/main" val="13128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ABE3C1-DBE1-495D-B57B-2849774B866A}" type="datetimeFigureOut">
              <a:rPr lang="en-US" dirty="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a:solidFill>
                  <a:schemeClr val="tx1"/>
                </a:solidFill>
                <a:effectLst/>
              </a:rPr>
              <a: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A3F48C-C7C6-4055-9F49-3777875E72AE}" type="datetimeFigureOut">
              <a:rPr lang="en-US" dirty="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2/18/2022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ABE3C1-DBE1-495D-B57B-2849774B866A}"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DE42F4-6EEF-4EF7-8ED4-2208F0F89A08}"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DE42F4-6EEF-4EF7-8ED4-2208F0F89A08}" type="datetimeFigureOut">
              <a:rPr lang="en-US" dirty="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5A6C69-6797-4E8A-BF37-F2C3751466E9}"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2014A1-A632-4878-A0D3-F52BA7563730}" type="datetimeFigureOut">
              <a:rPr lang="en-US" smtClean="0"/>
              <a:t>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99F462-093F-4566-844B-4C71F2739DA5}" type="datetimeFigureOut">
              <a:rPr lang="en-US" smtClean="0"/>
              <a:t>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2/18/2022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A3F48C-C7C6-4055-9F49-3777875E72AE}"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2/18/2022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ABE3C1-DBE1-495D-B57B-2849774B866A}"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1406859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DE42F4-6EEF-4EF7-8ED4-2208F0F89A08}"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8474684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5074325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5A6C69-6797-4E8A-BF37-F2C3751466E9}"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3105075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2014A1-A632-4878-A0D3-F52BA7563730}" type="datetimeFigureOut">
              <a:rPr lang="en-US" smtClean="0"/>
              <a:t>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2093583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5A6C69-6797-4E8A-BF37-F2C3751466E9}" type="datetimeFigureOut">
              <a:rPr lang="en-US" dirty="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99F462-093F-4566-844B-4C71F2739DA5}" type="datetimeFigureOut">
              <a:rPr lang="en-US" smtClean="0"/>
              <a:t>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7270582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2/18/2022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8911311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926324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212186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8901651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1311105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a:solidFill>
                  <a:schemeClr val="tx1"/>
                </a:solidFill>
                <a:effectLst/>
              </a:rPr>
              <a:t>”</a:t>
            </a:r>
          </a:p>
        </p:txBody>
      </p:sp>
    </p:spTree>
    <p:extLst>
      <p:ext uri="{BB962C8B-B14F-4D97-AF65-F5344CB8AC3E}">
        <p14:creationId xmlns:p14="http://schemas.microsoft.com/office/powerpoint/2010/main" val="13734282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2188697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1220878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1246280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2014A1-A632-4878-A0D3-F52BA7563730}" type="datetimeFigureOut">
              <a:rPr lang="en-US" dirty="0"/>
              <a:t>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A3F48C-C7C6-4055-9F49-3777875E72AE}"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8315906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2/18/2022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3809886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ABE3C1-DBE1-495D-B57B-2849774B866A}"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5884235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DE42F4-6EEF-4EF7-8ED4-2208F0F89A08}"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0579995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519863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5A6C69-6797-4E8A-BF37-F2C3751466E9}"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003910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2014A1-A632-4878-A0D3-F52BA7563730}" type="datetimeFigureOut">
              <a:rPr lang="en-US" smtClean="0"/>
              <a:t>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129254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99F462-093F-4566-844B-4C71F2739DA5}" type="datetimeFigureOut">
              <a:rPr lang="en-US" smtClean="0"/>
              <a:t>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8014691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2/18/2022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0053788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9333339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99F462-093F-4566-844B-4C71F2739DA5}" type="datetimeFigureOut">
              <a:rPr lang="en-US" dirty="0"/>
              <a:t>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6120674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480607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8745271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a:solidFill>
                  <a:schemeClr val="tx1"/>
                </a:solidFill>
                <a:effectLst/>
              </a:rPr>
              <a:t>”</a:t>
            </a:r>
          </a:p>
        </p:txBody>
      </p:sp>
    </p:spTree>
    <p:extLst>
      <p:ext uri="{BB962C8B-B14F-4D97-AF65-F5344CB8AC3E}">
        <p14:creationId xmlns:p14="http://schemas.microsoft.com/office/powerpoint/2010/main" val="18970230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3686463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435178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5917296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A3F48C-C7C6-4055-9F49-3777875E72AE}"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649903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2/18/2022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23445459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2/18/2022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2/18/2022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2/18/2022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347582661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2/18/2022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52689765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2.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9.xml"/><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9.xml"/><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2.png"/><Relationship Id="rId7" Type="http://schemas.openxmlformats.org/officeDocument/2006/relationships/diagramColors" Target="../diagrams/colors3.xml"/><Relationship Id="rId2" Type="http://schemas.openxmlformats.org/officeDocument/2006/relationships/notesSlide" Target="../notesSlides/notesSlide22.xml"/><Relationship Id="rId1" Type="http://schemas.openxmlformats.org/officeDocument/2006/relationships/slideLayout" Target="../slideLayouts/slideLayout39.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9.xml"/><Relationship Id="rId1" Type="http://schemas.openxmlformats.org/officeDocument/2006/relationships/slideLayout" Target="../slideLayouts/slideLayout18.xml"/><Relationship Id="rId5" Type="http://schemas.openxmlformats.org/officeDocument/2006/relationships/image" Target="../media/image29.pn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5.png"/><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Plagiarism Checker using Python</a:t>
            </a:r>
          </a:p>
        </p:txBody>
      </p:sp>
      <p:sp>
        <p:nvSpPr>
          <p:cNvPr id="3" name="Subtitle 2"/>
          <p:cNvSpPr>
            <a:spLocks noGrp="1"/>
          </p:cNvSpPr>
          <p:nvPr>
            <p:ph type="subTitle" idx="1"/>
          </p:nvPr>
        </p:nvSpPr>
        <p:spPr/>
        <p:txBody>
          <a:bodyPr vert="horz" lIns="91440" tIns="45720" rIns="91440" bIns="45720" rtlCol="0" anchor="t">
            <a:normAutofit lnSpcReduction="10000"/>
          </a:bodyPr>
          <a:lstStyle/>
          <a:p>
            <a:r>
              <a:rPr lang="en-US"/>
              <a:t>Kumar Raushan (19BEC040)</a:t>
            </a:r>
          </a:p>
          <a:p>
            <a:r>
              <a:rPr lang="en-US"/>
              <a:t>Salla Chaitanya Krishna (19BEC077)</a:t>
            </a:r>
          </a:p>
          <a:p>
            <a:r>
              <a:rPr lang="en-US"/>
              <a:t>Siddhant Vardhan Singh (19BEC088)</a:t>
            </a:r>
          </a:p>
        </p:txBody>
      </p:sp>
    </p:spTree>
    <p:extLst>
      <p:ext uri="{BB962C8B-B14F-4D97-AF65-F5344CB8AC3E}">
        <p14:creationId xmlns:p14="http://schemas.microsoft.com/office/powerpoint/2010/main" val="32892916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Code:</a:t>
            </a:r>
          </a:p>
        </p:txBody>
      </p:sp>
      <p:sp>
        <p:nvSpPr>
          <p:cNvPr id="4" name="Content Placeholder 3">
            <a:extLst>
              <a:ext uri="{FF2B5EF4-FFF2-40B4-BE49-F238E27FC236}">
                <a16:creationId xmlns:a16="http://schemas.microsoft.com/office/drawing/2014/main" id="{042C57B6-8613-447E-9276-51376ED324FF}"/>
              </a:ext>
            </a:extLst>
          </p:cNvPr>
          <p:cNvSpPr>
            <a:spLocks noGrp="1"/>
          </p:cNvSpPr>
          <p:nvPr>
            <p:ph idx="1"/>
          </p:nvPr>
        </p:nvSpPr>
        <p:spPr>
          <a:xfrm>
            <a:off x="680321" y="2624420"/>
            <a:ext cx="4869333" cy="3599316"/>
          </a:xfrm>
        </p:spPr>
        <p:txBody>
          <a:bodyPr vert="horz" lIns="91440" tIns="45720" rIns="91440" bIns="45720" rtlCol="0" anchor="t">
            <a:normAutofit/>
          </a:bodyPr>
          <a:lstStyle/>
          <a:p>
            <a:r>
              <a:rPr lang="en-GB"/>
              <a:t>From </a:t>
            </a:r>
            <a:r>
              <a:rPr lang="en-GB" err="1"/>
              <a:t>numpy</a:t>
            </a:r>
            <a:r>
              <a:rPr lang="en-GB"/>
              <a:t> import vectorize:</a:t>
            </a:r>
          </a:p>
          <a:p>
            <a:pPr lvl="1"/>
            <a:r>
              <a:rPr lang="en-GB" err="1"/>
              <a:t>Numpy</a:t>
            </a:r>
            <a:r>
              <a:rPr lang="en-GB"/>
              <a:t> is a python library which works with multidimensional array, and it also has in-built functions for </a:t>
            </a:r>
            <a:r>
              <a:rPr lang="en-GB" err="1"/>
              <a:t>fourier</a:t>
            </a:r>
            <a:r>
              <a:rPr lang="en-GB"/>
              <a:t> transforms and all.</a:t>
            </a:r>
          </a:p>
          <a:p>
            <a:pPr lvl="1"/>
            <a:endParaRPr lang="en-GB">
              <a:ea typeface="+mn-lt"/>
              <a:cs typeface="+mn-lt"/>
            </a:endParaRPr>
          </a:p>
          <a:p>
            <a:pPr lvl="1"/>
            <a:r>
              <a:rPr lang="en-GB" err="1">
                <a:ea typeface="+mn-lt"/>
                <a:cs typeface="+mn-lt"/>
              </a:rPr>
              <a:t>numpy.vectorize</a:t>
            </a:r>
            <a:r>
              <a:rPr lang="en-GB">
                <a:ea typeface="+mn-lt"/>
                <a:cs typeface="+mn-lt"/>
              </a:rPr>
              <a:t> takes a function </a:t>
            </a:r>
            <a:r>
              <a:rPr lang="en-GB" err="1">
                <a:ea typeface="+mn-lt"/>
                <a:cs typeface="+mn-lt"/>
              </a:rPr>
              <a:t>f:a</a:t>
            </a:r>
            <a:r>
              <a:rPr lang="en-GB">
                <a:ea typeface="+mn-lt"/>
                <a:cs typeface="+mn-lt"/>
              </a:rPr>
              <a:t>-&gt;b and turns it into </a:t>
            </a:r>
            <a:r>
              <a:rPr lang="en-GB" err="1">
                <a:ea typeface="+mn-lt"/>
                <a:cs typeface="+mn-lt"/>
              </a:rPr>
              <a:t>g:a</a:t>
            </a:r>
            <a:r>
              <a:rPr lang="en-GB">
                <a:ea typeface="+mn-lt"/>
                <a:cs typeface="+mn-lt"/>
              </a:rPr>
              <a:t>[]-&gt;b[].</a:t>
            </a:r>
            <a:endParaRPr lang="en-GB"/>
          </a:p>
        </p:txBody>
      </p:sp>
      <p:sp>
        <p:nvSpPr>
          <p:cNvPr id="5" name="TextBox 4">
            <a:extLst>
              <a:ext uri="{FF2B5EF4-FFF2-40B4-BE49-F238E27FC236}">
                <a16:creationId xmlns:a16="http://schemas.microsoft.com/office/drawing/2014/main" id="{A0CF5720-07A0-4D66-8F00-91FBB36527B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pic>
        <p:nvPicPr>
          <p:cNvPr id="6" name="Picture 6" descr="Logo&#10;&#10;Description automatically generated">
            <a:extLst>
              <a:ext uri="{FF2B5EF4-FFF2-40B4-BE49-F238E27FC236}">
                <a16:creationId xmlns:a16="http://schemas.microsoft.com/office/drawing/2014/main" id="{6BD1DCD4-30C8-47D6-8586-D632A17C76D3}"/>
              </a:ext>
            </a:extLst>
          </p:cNvPr>
          <p:cNvPicPr>
            <a:picLocks noChangeAspect="1"/>
          </p:cNvPicPr>
          <p:nvPr/>
        </p:nvPicPr>
        <p:blipFill>
          <a:blip r:embed="rId3"/>
          <a:stretch>
            <a:fillRect/>
          </a:stretch>
        </p:blipFill>
        <p:spPr>
          <a:xfrm>
            <a:off x="6093848" y="2921631"/>
            <a:ext cx="5108661" cy="1620163"/>
          </a:xfrm>
          <a:prstGeom prst="rect">
            <a:avLst/>
          </a:prstGeom>
        </p:spPr>
      </p:pic>
    </p:spTree>
    <p:extLst>
      <p:ext uri="{BB962C8B-B14F-4D97-AF65-F5344CB8AC3E}">
        <p14:creationId xmlns:p14="http://schemas.microsoft.com/office/powerpoint/2010/main" val="3707586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Code:</a:t>
            </a:r>
          </a:p>
        </p:txBody>
      </p:sp>
      <p:sp>
        <p:nvSpPr>
          <p:cNvPr id="4" name="Content Placeholder 3">
            <a:extLst>
              <a:ext uri="{FF2B5EF4-FFF2-40B4-BE49-F238E27FC236}">
                <a16:creationId xmlns:a16="http://schemas.microsoft.com/office/drawing/2014/main" id="{042C57B6-8613-447E-9276-51376ED324FF}"/>
              </a:ext>
            </a:extLst>
          </p:cNvPr>
          <p:cNvSpPr>
            <a:spLocks noGrp="1"/>
          </p:cNvSpPr>
          <p:nvPr>
            <p:ph idx="1"/>
          </p:nvPr>
        </p:nvSpPr>
        <p:spPr>
          <a:xfrm>
            <a:off x="780963" y="2437514"/>
            <a:ext cx="5530691" cy="3599316"/>
          </a:xfrm>
        </p:spPr>
        <p:txBody>
          <a:bodyPr vert="horz" lIns="91440" tIns="45720" rIns="91440" bIns="45720" rtlCol="0" anchor="t">
            <a:normAutofit/>
          </a:bodyPr>
          <a:lstStyle/>
          <a:p>
            <a:pPr marL="0" indent="0">
              <a:buNone/>
            </a:pPr>
            <a:r>
              <a:rPr lang="en-GB">
                <a:ea typeface="+mn-lt"/>
                <a:cs typeface="+mn-lt"/>
              </a:rPr>
              <a:t>From </a:t>
            </a:r>
            <a:r>
              <a:rPr lang="en-GB" err="1">
                <a:ea typeface="+mn-lt"/>
                <a:cs typeface="+mn-lt"/>
              </a:rPr>
              <a:t>sklearn.feature_extraction.text</a:t>
            </a:r>
            <a:r>
              <a:rPr lang="en-GB">
                <a:ea typeface="+mn-lt"/>
                <a:cs typeface="+mn-lt"/>
              </a:rPr>
              <a:t> import </a:t>
            </a:r>
            <a:r>
              <a:rPr lang="en-GB" err="1">
                <a:ea typeface="+mn-lt"/>
                <a:cs typeface="+mn-lt"/>
              </a:rPr>
              <a:t>TfidfVectorizer</a:t>
            </a:r>
            <a:endParaRPr lang="en-GB">
              <a:ea typeface="+mn-lt"/>
              <a:cs typeface="+mn-lt"/>
            </a:endParaRPr>
          </a:p>
          <a:p>
            <a:pPr lvl="1"/>
            <a:endParaRPr lang="en-GB">
              <a:ea typeface="+mn-lt"/>
              <a:cs typeface="+mn-lt"/>
            </a:endParaRPr>
          </a:p>
          <a:p>
            <a:pPr lvl="1"/>
            <a:r>
              <a:rPr lang="en-GB" err="1">
                <a:ea typeface="+mn-lt"/>
                <a:cs typeface="+mn-lt"/>
              </a:rPr>
              <a:t>Tf</a:t>
            </a:r>
            <a:r>
              <a:rPr lang="en-GB">
                <a:ea typeface="+mn-lt"/>
                <a:cs typeface="+mn-lt"/>
              </a:rPr>
              <a:t> means term-frequency while </a:t>
            </a:r>
            <a:r>
              <a:rPr lang="en-GB" err="1">
                <a:ea typeface="+mn-lt"/>
                <a:cs typeface="+mn-lt"/>
              </a:rPr>
              <a:t>tf-idf</a:t>
            </a:r>
            <a:r>
              <a:rPr lang="en-GB">
                <a:ea typeface="+mn-lt"/>
                <a:cs typeface="+mn-lt"/>
              </a:rPr>
              <a:t> means term-frequency times inverse document-frequency. This is a common term weighting scheme in information retrieval, that has also found good use in document classification.</a:t>
            </a:r>
          </a:p>
        </p:txBody>
      </p:sp>
      <p:sp>
        <p:nvSpPr>
          <p:cNvPr id="3" name="TextBox 2">
            <a:extLst>
              <a:ext uri="{FF2B5EF4-FFF2-40B4-BE49-F238E27FC236}">
                <a16:creationId xmlns:a16="http://schemas.microsoft.com/office/drawing/2014/main" id="{669A3C21-EB90-4FFD-ABE5-9B9DD51E2617}"/>
              </a:ext>
            </a:extLst>
          </p:cNvPr>
          <p:cNvSpPr txBox="1"/>
          <p:nvPr/>
        </p:nvSpPr>
        <p:spPr>
          <a:xfrm>
            <a:off x="8505645" y="373236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pic>
        <p:nvPicPr>
          <p:cNvPr id="6" name="Picture 6" descr="Text&#10;&#10;Description automatically generated">
            <a:extLst>
              <a:ext uri="{FF2B5EF4-FFF2-40B4-BE49-F238E27FC236}">
                <a16:creationId xmlns:a16="http://schemas.microsoft.com/office/drawing/2014/main" id="{F8240133-0810-4E4E-8C6A-0A9CABFFD563}"/>
              </a:ext>
            </a:extLst>
          </p:cNvPr>
          <p:cNvPicPr>
            <a:picLocks noChangeAspect="1"/>
          </p:cNvPicPr>
          <p:nvPr/>
        </p:nvPicPr>
        <p:blipFill>
          <a:blip r:embed="rId3"/>
          <a:stretch>
            <a:fillRect/>
          </a:stretch>
        </p:blipFill>
        <p:spPr>
          <a:xfrm>
            <a:off x="6164893" y="3254259"/>
            <a:ext cx="5540679" cy="704387"/>
          </a:xfrm>
          <a:prstGeom prst="rect">
            <a:avLst/>
          </a:prstGeom>
        </p:spPr>
      </p:pic>
    </p:spTree>
    <p:extLst>
      <p:ext uri="{BB962C8B-B14F-4D97-AF65-F5344CB8AC3E}">
        <p14:creationId xmlns:p14="http://schemas.microsoft.com/office/powerpoint/2010/main" val="30143540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Code:</a:t>
            </a:r>
          </a:p>
        </p:txBody>
      </p:sp>
      <p:sp>
        <p:nvSpPr>
          <p:cNvPr id="4" name="Content Placeholder 3">
            <a:extLst>
              <a:ext uri="{FF2B5EF4-FFF2-40B4-BE49-F238E27FC236}">
                <a16:creationId xmlns:a16="http://schemas.microsoft.com/office/drawing/2014/main" id="{042C57B6-8613-447E-9276-51376ED324FF}"/>
              </a:ext>
            </a:extLst>
          </p:cNvPr>
          <p:cNvSpPr>
            <a:spLocks noGrp="1"/>
          </p:cNvSpPr>
          <p:nvPr>
            <p:ph idx="1"/>
          </p:nvPr>
        </p:nvSpPr>
        <p:spPr>
          <a:xfrm>
            <a:off x="780963" y="2437514"/>
            <a:ext cx="5530691" cy="3599316"/>
          </a:xfrm>
        </p:spPr>
        <p:txBody>
          <a:bodyPr vert="horz" lIns="91440" tIns="45720" rIns="91440" bIns="45720" rtlCol="0" anchor="t">
            <a:normAutofit/>
          </a:bodyPr>
          <a:lstStyle/>
          <a:p>
            <a:r>
              <a:rPr lang="en-GB">
                <a:ea typeface="+mn-lt"/>
                <a:cs typeface="+mn-lt"/>
              </a:rPr>
              <a:t>from </a:t>
            </a:r>
            <a:r>
              <a:rPr lang="en-GB" err="1">
                <a:ea typeface="+mn-lt"/>
                <a:cs typeface="+mn-lt"/>
              </a:rPr>
              <a:t>sklearn.metrics.pairwise</a:t>
            </a:r>
            <a:r>
              <a:rPr lang="en-GB">
                <a:ea typeface="+mn-lt"/>
                <a:cs typeface="+mn-lt"/>
              </a:rPr>
              <a:t> import </a:t>
            </a:r>
            <a:r>
              <a:rPr lang="en-GB" err="1">
                <a:ea typeface="+mn-lt"/>
                <a:cs typeface="+mn-lt"/>
              </a:rPr>
              <a:t>cosine_similarity</a:t>
            </a:r>
            <a:endParaRPr lang="en-GB" err="1"/>
          </a:p>
          <a:p>
            <a:endParaRPr lang="en-GB">
              <a:ea typeface="+mn-lt"/>
              <a:cs typeface="+mn-lt"/>
            </a:endParaRPr>
          </a:p>
          <a:p>
            <a:pPr lvl="1"/>
            <a:r>
              <a:rPr lang="en-GB">
                <a:ea typeface="+mn-lt"/>
                <a:cs typeface="+mn-lt"/>
              </a:rPr>
              <a:t>Compute cosine similarity between samples in X and Y.</a:t>
            </a:r>
            <a:endParaRPr lang="en-GB"/>
          </a:p>
          <a:p>
            <a:pPr lvl="1"/>
            <a:r>
              <a:rPr lang="en-GB">
                <a:ea typeface="+mn-lt"/>
                <a:cs typeface="+mn-lt"/>
              </a:rPr>
              <a:t>Cosine similarity, or the cosine kernel, computes similarity as the normalized dot product of X and Y:</a:t>
            </a:r>
            <a:endParaRPr lang="en-GB"/>
          </a:p>
          <a:p>
            <a:pPr lvl="1"/>
            <a:r>
              <a:rPr lang="en-GB">
                <a:ea typeface="+mn-lt"/>
                <a:cs typeface="+mn-lt"/>
              </a:rPr>
              <a:t>K(X, Y) = &lt;X, Y&gt; / (||X||*||Y||)</a:t>
            </a:r>
            <a:endParaRPr lang="en-GB"/>
          </a:p>
        </p:txBody>
      </p:sp>
      <p:sp>
        <p:nvSpPr>
          <p:cNvPr id="3" name="TextBox 2">
            <a:extLst>
              <a:ext uri="{FF2B5EF4-FFF2-40B4-BE49-F238E27FC236}">
                <a16:creationId xmlns:a16="http://schemas.microsoft.com/office/drawing/2014/main" id="{669A3C21-EB90-4FFD-ABE5-9B9DD51E2617}"/>
              </a:ext>
            </a:extLst>
          </p:cNvPr>
          <p:cNvSpPr txBox="1"/>
          <p:nvPr/>
        </p:nvSpPr>
        <p:spPr>
          <a:xfrm>
            <a:off x="8505645" y="373236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pic>
        <p:nvPicPr>
          <p:cNvPr id="5" name="Picture 5" descr="Text&#10;&#10;Description automatically generated">
            <a:extLst>
              <a:ext uri="{FF2B5EF4-FFF2-40B4-BE49-F238E27FC236}">
                <a16:creationId xmlns:a16="http://schemas.microsoft.com/office/drawing/2014/main" id="{92793DEA-C88F-4086-A76D-DDD2560EA186}"/>
              </a:ext>
            </a:extLst>
          </p:cNvPr>
          <p:cNvPicPr>
            <a:picLocks noChangeAspect="1"/>
          </p:cNvPicPr>
          <p:nvPr/>
        </p:nvPicPr>
        <p:blipFill>
          <a:blip r:embed="rId3"/>
          <a:stretch>
            <a:fillRect/>
          </a:stretch>
        </p:blipFill>
        <p:spPr>
          <a:xfrm>
            <a:off x="6060510" y="3035241"/>
            <a:ext cx="5895583" cy="881463"/>
          </a:xfrm>
          <a:prstGeom prst="rect">
            <a:avLst/>
          </a:prstGeom>
        </p:spPr>
      </p:pic>
    </p:spTree>
    <p:extLst>
      <p:ext uri="{BB962C8B-B14F-4D97-AF65-F5344CB8AC3E}">
        <p14:creationId xmlns:p14="http://schemas.microsoft.com/office/powerpoint/2010/main" val="30219943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Code:</a:t>
            </a:r>
          </a:p>
        </p:txBody>
      </p:sp>
      <p:sp>
        <p:nvSpPr>
          <p:cNvPr id="4" name="Content Placeholder 3">
            <a:extLst>
              <a:ext uri="{FF2B5EF4-FFF2-40B4-BE49-F238E27FC236}">
                <a16:creationId xmlns:a16="http://schemas.microsoft.com/office/drawing/2014/main" id="{042C57B6-8613-447E-9276-51376ED324FF}"/>
              </a:ext>
            </a:extLst>
          </p:cNvPr>
          <p:cNvSpPr>
            <a:spLocks noGrp="1"/>
          </p:cNvSpPr>
          <p:nvPr>
            <p:ph idx="1"/>
          </p:nvPr>
        </p:nvSpPr>
        <p:spPr>
          <a:xfrm>
            <a:off x="780963" y="2437514"/>
            <a:ext cx="5050527" cy="3599316"/>
          </a:xfrm>
        </p:spPr>
        <p:txBody>
          <a:bodyPr vert="horz" lIns="91440" tIns="45720" rIns="91440" bIns="45720" rtlCol="0" anchor="t">
            <a:normAutofit/>
          </a:bodyPr>
          <a:lstStyle/>
          <a:p>
            <a:pPr marL="0" indent="0">
              <a:buNone/>
            </a:pPr>
            <a:r>
              <a:rPr lang="en-GB" err="1"/>
              <a:t>Source_files</a:t>
            </a:r>
            <a:r>
              <a:rPr lang="en-GB"/>
              <a:t> and </a:t>
            </a:r>
            <a:r>
              <a:rPr lang="en-GB" err="1"/>
              <a:t>source_contents</a:t>
            </a:r>
            <a:endParaRPr lang="en-US" err="1"/>
          </a:p>
          <a:p>
            <a:r>
              <a:rPr lang="en-GB" err="1"/>
              <a:t>Source_files</a:t>
            </a:r>
            <a:r>
              <a:rPr lang="en-GB"/>
              <a:t> identify the nature of the file to be in text format.</a:t>
            </a:r>
          </a:p>
          <a:p>
            <a:r>
              <a:rPr lang="en-GB" err="1"/>
              <a:t>Source_contents</a:t>
            </a:r>
            <a:r>
              <a:rPr lang="en-GB"/>
              <a:t> keeps the contents of the file , it is accessed after the verification of the file.</a:t>
            </a:r>
          </a:p>
          <a:p>
            <a:pPr marL="0" indent="0">
              <a:buNone/>
            </a:pPr>
            <a:endParaRPr lang="en-GB"/>
          </a:p>
        </p:txBody>
      </p:sp>
      <p:sp>
        <p:nvSpPr>
          <p:cNvPr id="3" name="TextBox 2">
            <a:extLst>
              <a:ext uri="{FF2B5EF4-FFF2-40B4-BE49-F238E27FC236}">
                <a16:creationId xmlns:a16="http://schemas.microsoft.com/office/drawing/2014/main" id="{669A3C21-EB90-4FFD-ABE5-9B9DD51E2617}"/>
              </a:ext>
            </a:extLst>
          </p:cNvPr>
          <p:cNvSpPr txBox="1"/>
          <p:nvPr/>
        </p:nvSpPr>
        <p:spPr>
          <a:xfrm>
            <a:off x="8505645" y="373236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pic>
        <p:nvPicPr>
          <p:cNvPr id="5" name="Picture 5" descr="Text&#10;&#10;Description automatically generated">
            <a:extLst>
              <a:ext uri="{FF2B5EF4-FFF2-40B4-BE49-F238E27FC236}">
                <a16:creationId xmlns:a16="http://schemas.microsoft.com/office/drawing/2014/main" id="{32673F14-4354-45D8-9EB6-BA9CE93A5FB4}"/>
              </a:ext>
            </a:extLst>
          </p:cNvPr>
          <p:cNvPicPr>
            <a:picLocks noChangeAspect="1"/>
          </p:cNvPicPr>
          <p:nvPr/>
        </p:nvPicPr>
        <p:blipFill>
          <a:blip r:embed="rId3"/>
          <a:stretch>
            <a:fillRect/>
          </a:stretch>
        </p:blipFill>
        <p:spPr>
          <a:xfrm>
            <a:off x="6091825" y="3051325"/>
            <a:ext cx="5676378" cy="755352"/>
          </a:xfrm>
          <a:prstGeom prst="rect">
            <a:avLst/>
          </a:prstGeom>
        </p:spPr>
      </p:pic>
    </p:spTree>
    <p:extLst>
      <p:ext uri="{BB962C8B-B14F-4D97-AF65-F5344CB8AC3E}">
        <p14:creationId xmlns:p14="http://schemas.microsoft.com/office/powerpoint/2010/main" val="160438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Code:</a:t>
            </a:r>
          </a:p>
        </p:txBody>
      </p:sp>
      <p:sp>
        <p:nvSpPr>
          <p:cNvPr id="4" name="Content Placeholder 3">
            <a:extLst>
              <a:ext uri="{FF2B5EF4-FFF2-40B4-BE49-F238E27FC236}">
                <a16:creationId xmlns:a16="http://schemas.microsoft.com/office/drawing/2014/main" id="{042C57B6-8613-447E-9276-51376ED324FF}"/>
              </a:ext>
            </a:extLst>
          </p:cNvPr>
          <p:cNvSpPr>
            <a:spLocks noGrp="1"/>
          </p:cNvSpPr>
          <p:nvPr>
            <p:ph idx="1"/>
          </p:nvPr>
        </p:nvSpPr>
        <p:spPr>
          <a:xfrm>
            <a:off x="780963" y="2437514"/>
            <a:ext cx="4706062" cy="3599316"/>
          </a:xfrm>
        </p:spPr>
        <p:txBody>
          <a:bodyPr vert="horz" lIns="91440" tIns="45720" rIns="91440" bIns="45720" rtlCol="0" anchor="t">
            <a:normAutofit/>
          </a:bodyPr>
          <a:lstStyle/>
          <a:p>
            <a:pPr marL="0" indent="0">
              <a:buNone/>
            </a:pPr>
            <a:r>
              <a:rPr lang="en-GB"/>
              <a:t>Vectorize and similarity</a:t>
            </a:r>
            <a:endParaRPr lang="en-US"/>
          </a:p>
          <a:p>
            <a:pPr marL="342900" indent="-342900"/>
            <a:r>
              <a:rPr lang="en-GB"/>
              <a:t>It is used to transform the file text using vector array fit.</a:t>
            </a:r>
          </a:p>
          <a:p>
            <a:pPr marL="342900" indent="-342900"/>
            <a:r>
              <a:rPr lang="en-GB"/>
              <a:t>Similarity parameter combines the document pairwise using its cosine similarity.</a:t>
            </a:r>
          </a:p>
          <a:p>
            <a:pPr marL="342900" indent="-342900"/>
            <a:endParaRPr lang="en-GB"/>
          </a:p>
        </p:txBody>
      </p:sp>
      <p:sp>
        <p:nvSpPr>
          <p:cNvPr id="3" name="TextBox 2">
            <a:extLst>
              <a:ext uri="{FF2B5EF4-FFF2-40B4-BE49-F238E27FC236}">
                <a16:creationId xmlns:a16="http://schemas.microsoft.com/office/drawing/2014/main" id="{669A3C21-EB90-4FFD-ABE5-9B9DD51E2617}"/>
              </a:ext>
            </a:extLst>
          </p:cNvPr>
          <p:cNvSpPr txBox="1"/>
          <p:nvPr/>
        </p:nvSpPr>
        <p:spPr>
          <a:xfrm>
            <a:off x="8505645" y="373236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pic>
        <p:nvPicPr>
          <p:cNvPr id="6" name="Picture 6" descr="Text&#10;&#10;Description automatically generated">
            <a:extLst>
              <a:ext uri="{FF2B5EF4-FFF2-40B4-BE49-F238E27FC236}">
                <a16:creationId xmlns:a16="http://schemas.microsoft.com/office/drawing/2014/main" id="{92140EED-FEB9-48BF-8198-0087268EB2D1}"/>
              </a:ext>
            </a:extLst>
          </p:cNvPr>
          <p:cNvPicPr>
            <a:picLocks noChangeAspect="1"/>
          </p:cNvPicPr>
          <p:nvPr/>
        </p:nvPicPr>
        <p:blipFill>
          <a:blip r:embed="rId3"/>
          <a:stretch>
            <a:fillRect/>
          </a:stretch>
        </p:blipFill>
        <p:spPr>
          <a:xfrm>
            <a:off x="5830866" y="3148414"/>
            <a:ext cx="6156542" cy="644679"/>
          </a:xfrm>
          <a:prstGeom prst="rect">
            <a:avLst/>
          </a:prstGeom>
        </p:spPr>
      </p:pic>
    </p:spTree>
    <p:extLst>
      <p:ext uri="{BB962C8B-B14F-4D97-AF65-F5344CB8AC3E}">
        <p14:creationId xmlns:p14="http://schemas.microsoft.com/office/powerpoint/2010/main" val="15747315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Code:</a:t>
            </a:r>
          </a:p>
        </p:txBody>
      </p:sp>
      <p:sp>
        <p:nvSpPr>
          <p:cNvPr id="4" name="Content Placeholder 3">
            <a:extLst>
              <a:ext uri="{FF2B5EF4-FFF2-40B4-BE49-F238E27FC236}">
                <a16:creationId xmlns:a16="http://schemas.microsoft.com/office/drawing/2014/main" id="{042C57B6-8613-447E-9276-51376ED324FF}"/>
              </a:ext>
            </a:extLst>
          </p:cNvPr>
          <p:cNvSpPr>
            <a:spLocks noGrp="1"/>
          </p:cNvSpPr>
          <p:nvPr>
            <p:ph idx="1"/>
          </p:nvPr>
        </p:nvSpPr>
        <p:spPr>
          <a:xfrm>
            <a:off x="780963" y="2437514"/>
            <a:ext cx="4706062" cy="3599316"/>
          </a:xfrm>
        </p:spPr>
        <p:txBody>
          <a:bodyPr vert="horz" lIns="91440" tIns="45720" rIns="91440" bIns="45720" rtlCol="0" anchor="t">
            <a:normAutofit/>
          </a:bodyPr>
          <a:lstStyle/>
          <a:p>
            <a:pPr marL="0" indent="0">
              <a:buNone/>
            </a:pPr>
            <a:r>
              <a:rPr lang="en-GB"/>
              <a:t>Vectors and </a:t>
            </a:r>
            <a:r>
              <a:rPr lang="en-GB" err="1"/>
              <a:t>s_vectors</a:t>
            </a:r>
            <a:r>
              <a:rPr lang="en-GB"/>
              <a:t>:</a:t>
            </a:r>
          </a:p>
          <a:p>
            <a:pPr marL="342900" indent="-342900"/>
            <a:endParaRPr lang="en-GB"/>
          </a:p>
          <a:p>
            <a:pPr marL="342900" indent="-342900"/>
            <a:r>
              <a:rPr lang="en-GB"/>
              <a:t>Vectors keeps the vectorized </a:t>
            </a:r>
            <a:r>
              <a:rPr lang="en-GB" err="1"/>
              <a:t>sample_contents</a:t>
            </a:r>
            <a:r>
              <a:rPr lang="en-GB"/>
              <a:t>.</a:t>
            </a:r>
          </a:p>
          <a:p>
            <a:pPr marL="342900" indent="-342900"/>
            <a:r>
              <a:rPr lang="en-GB" err="1"/>
              <a:t>S_vectors</a:t>
            </a:r>
            <a:r>
              <a:rPr lang="en-GB"/>
              <a:t> pairs each </a:t>
            </a:r>
            <a:r>
              <a:rPr lang="en-GB" err="1"/>
              <a:t>sample_file</a:t>
            </a:r>
            <a:r>
              <a:rPr lang="en-GB"/>
              <a:t> with its vectors.</a:t>
            </a:r>
          </a:p>
          <a:p>
            <a:pPr marL="342900" indent="-342900"/>
            <a:endParaRPr lang="en-GB"/>
          </a:p>
        </p:txBody>
      </p:sp>
      <p:sp>
        <p:nvSpPr>
          <p:cNvPr id="3" name="TextBox 2">
            <a:extLst>
              <a:ext uri="{FF2B5EF4-FFF2-40B4-BE49-F238E27FC236}">
                <a16:creationId xmlns:a16="http://schemas.microsoft.com/office/drawing/2014/main" id="{669A3C21-EB90-4FFD-ABE5-9B9DD51E2617}"/>
              </a:ext>
            </a:extLst>
          </p:cNvPr>
          <p:cNvSpPr txBox="1"/>
          <p:nvPr/>
        </p:nvSpPr>
        <p:spPr>
          <a:xfrm>
            <a:off x="8505645" y="373236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pic>
        <p:nvPicPr>
          <p:cNvPr id="5" name="Picture 6" descr="Text&#10;&#10;Description automatically generated">
            <a:extLst>
              <a:ext uri="{FF2B5EF4-FFF2-40B4-BE49-F238E27FC236}">
                <a16:creationId xmlns:a16="http://schemas.microsoft.com/office/drawing/2014/main" id="{D5EBD02F-9A13-4B35-BAE2-D90E5B637289}"/>
              </a:ext>
            </a:extLst>
          </p:cNvPr>
          <p:cNvPicPr>
            <a:picLocks noChangeAspect="1"/>
          </p:cNvPicPr>
          <p:nvPr/>
        </p:nvPicPr>
        <p:blipFill>
          <a:blip r:embed="rId3"/>
          <a:stretch>
            <a:fillRect/>
          </a:stretch>
        </p:blipFill>
        <p:spPr>
          <a:xfrm>
            <a:off x="5820427" y="3187874"/>
            <a:ext cx="5352789" cy="1192059"/>
          </a:xfrm>
          <a:prstGeom prst="rect">
            <a:avLst/>
          </a:prstGeom>
        </p:spPr>
      </p:pic>
    </p:spTree>
    <p:extLst>
      <p:ext uri="{BB962C8B-B14F-4D97-AF65-F5344CB8AC3E}">
        <p14:creationId xmlns:p14="http://schemas.microsoft.com/office/powerpoint/2010/main" val="7766986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Code:</a:t>
            </a:r>
          </a:p>
        </p:txBody>
      </p:sp>
      <p:sp>
        <p:nvSpPr>
          <p:cNvPr id="4" name="Content Placeholder 3">
            <a:extLst>
              <a:ext uri="{FF2B5EF4-FFF2-40B4-BE49-F238E27FC236}">
                <a16:creationId xmlns:a16="http://schemas.microsoft.com/office/drawing/2014/main" id="{042C57B6-8613-447E-9276-51376ED324FF}"/>
              </a:ext>
            </a:extLst>
          </p:cNvPr>
          <p:cNvSpPr>
            <a:spLocks noGrp="1"/>
          </p:cNvSpPr>
          <p:nvPr>
            <p:ph idx="1"/>
          </p:nvPr>
        </p:nvSpPr>
        <p:spPr>
          <a:xfrm>
            <a:off x="780963" y="2437514"/>
            <a:ext cx="4706062" cy="3599316"/>
          </a:xfrm>
        </p:spPr>
        <p:txBody>
          <a:bodyPr vert="horz" lIns="91440" tIns="45720" rIns="91440" bIns="45720" rtlCol="0" anchor="t">
            <a:normAutofit/>
          </a:bodyPr>
          <a:lstStyle/>
          <a:p>
            <a:pPr marL="0" indent="0">
              <a:buNone/>
            </a:pPr>
            <a:r>
              <a:rPr lang="en-GB" err="1"/>
              <a:t>Check_plagiarism</a:t>
            </a:r>
            <a:r>
              <a:rPr lang="en-GB"/>
              <a:t> function:</a:t>
            </a:r>
            <a:endParaRPr lang="en-US"/>
          </a:p>
          <a:p>
            <a:pPr marL="342900" indent="-342900"/>
            <a:r>
              <a:rPr lang="en-GB">
                <a:ea typeface="+mn-lt"/>
                <a:cs typeface="+mn-lt"/>
              </a:rPr>
              <a:t>This function performs the required task using the </a:t>
            </a:r>
            <a:r>
              <a:rPr lang="en-GB" err="1">
                <a:ea typeface="+mn-lt"/>
                <a:cs typeface="+mn-lt"/>
              </a:rPr>
              <a:t>comparision</a:t>
            </a:r>
            <a:r>
              <a:rPr lang="en-GB">
                <a:ea typeface="+mn-lt"/>
                <a:cs typeface="+mn-lt"/>
              </a:rPr>
              <a:t> in the array of vectors.</a:t>
            </a:r>
          </a:p>
          <a:p>
            <a:pPr marL="342900" indent="-342900"/>
            <a:r>
              <a:rPr lang="en-GB">
                <a:ea typeface="+mn-lt"/>
                <a:cs typeface="+mn-lt"/>
              </a:rPr>
              <a:t>It finally </a:t>
            </a:r>
            <a:r>
              <a:rPr lang="en-GB" err="1">
                <a:ea typeface="+mn-lt"/>
                <a:cs typeface="+mn-lt"/>
              </a:rPr>
              <a:t>assignes</a:t>
            </a:r>
            <a:r>
              <a:rPr lang="en-GB">
                <a:ea typeface="+mn-lt"/>
                <a:cs typeface="+mn-lt"/>
              </a:rPr>
              <a:t> the simulation score to the variable </a:t>
            </a:r>
            <a:r>
              <a:rPr lang="en-GB" err="1">
                <a:ea typeface="+mn-lt"/>
                <a:cs typeface="+mn-lt"/>
              </a:rPr>
              <a:t>sim_score</a:t>
            </a:r>
            <a:r>
              <a:rPr lang="en-GB">
                <a:ea typeface="+mn-lt"/>
                <a:cs typeface="+mn-lt"/>
              </a:rPr>
              <a:t>.</a:t>
            </a:r>
            <a:endParaRPr lang="en-GB"/>
          </a:p>
        </p:txBody>
      </p:sp>
      <p:sp>
        <p:nvSpPr>
          <p:cNvPr id="3" name="TextBox 2">
            <a:extLst>
              <a:ext uri="{FF2B5EF4-FFF2-40B4-BE49-F238E27FC236}">
                <a16:creationId xmlns:a16="http://schemas.microsoft.com/office/drawing/2014/main" id="{669A3C21-EB90-4FFD-ABE5-9B9DD51E2617}"/>
              </a:ext>
            </a:extLst>
          </p:cNvPr>
          <p:cNvSpPr txBox="1"/>
          <p:nvPr/>
        </p:nvSpPr>
        <p:spPr>
          <a:xfrm>
            <a:off x="8505645" y="373236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pic>
        <p:nvPicPr>
          <p:cNvPr id="6" name="Picture 6" descr="Text&#10;&#10;Description automatically generated">
            <a:extLst>
              <a:ext uri="{FF2B5EF4-FFF2-40B4-BE49-F238E27FC236}">
                <a16:creationId xmlns:a16="http://schemas.microsoft.com/office/drawing/2014/main" id="{C937AB3E-6F35-4E26-B507-3F3CAD5FDF2C}"/>
              </a:ext>
            </a:extLst>
          </p:cNvPr>
          <p:cNvPicPr>
            <a:picLocks noChangeAspect="1"/>
          </p:cNvPicPr>
          <p:nvPr/>
        </p:nvPicPr>
        <p:blipFill>
          <a:blip r:embed="rId3"/>
          <a:stretch>
            <a:fillRect/>
          </a:stretch>
        </p:blipFill>
        <p:spPr>
          <a:xfrm>
            <a:off x="6091825" y="2483800"/>
            <a:ext cx="5425857" cy="2955111"/>
          </a:xfrm>
          <a:prstGeom prst="rect">
            <a:avLst/>
          </a:prstGeom>
        </p:spPr>
      </p:pic>
    </p:spTree>
    <p:extLst>
      <p:ext uri="{BB962C8B-B14F-4D97-AF65-F5344CB8AC3E}">
        <p14:creationId xmlns:p14="http://schemas.microsoft.com/office/powerpoint/2010/main" val="10677111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Code:</a:t>
            </a:r>
          </a:p>
        </p:txBody>
      </p:sp>
      <p:sp>
        <p:nvSpPr>
          <p:cNvPr id="4" name="Content Placeholder 3">
            <a:extLst>
              <a:ext uri="{FF2B5EF4-FFF2-40B4-BE49-F238E27FC236}">
                <a16:creationId xmlns:a16="http://schemas.microsoft.com/office/drawing/2014/main" id="{042C57B6-8613-447E-9276-51376ED324FF}"/>
              </a:ext>
            </a:extLst>
          </p:cNvPr>
          <p:cNvSpPr>
            <a:spLocks noGrp="1"/>
          </p:cNvSpPr>
          <p:nvPr>
            <p:ph idx="1"/>
          </p:nvPr>
        </p:nvSpPr>
        <p:spPr>
          <a:xfrm>
            <a:off x="780963" y="2437514"/>
            <a:ext cx="4706062" cy="3599316"/>
          </a:xfrm>
        </p:spPr>
        <p:txBody>
          <a:bodyPr vert="horz" lIns="91440" tIns="45720" rIns="91440" bIns="45720" rtlCol="0" anchor="t">
            <a:normAutofit/>
          </a:bodyPr>
          <a:lstStyle/>
          <a:p>
            <a:pPr marL="0" indent="0">
              <a:buNone/>
            </a:pPr>
            <a:r>
              <a:rPr lang="en-GB"/>
              <a:t>function calling :</a:t>
            </a:r>
          </a:p>
          <a:p>
            <a:pPr marL="0" indent="0">
              <a:buNone/>
            </a:pPr>
            <a:endParaRPr lang="en-GB"/>
          </a:p>
          <a:p>
            <a:pPr marL="342900" indent="-342900"/>
            <a:r>
              <a:rPr lang="en-GB"/>
              <a:t>The function is called using this code snippet for each segment in the datafile.</a:t>
            </a:r>
          </a:p>
          <a:p>
            <a:pPr marL="342900" indent="-342900"/>
            <a:endParaRPr lang="en-GB"/>
          </a:p>
          <a:p>
            <a:pPr marL="342900" indent="-342900"/>
            <a:endParaRPr lang="en-GB"/>
          </a:p>
        </p:txBody>
      </p:sp>
      <p:sp>
        <p:nvSpPr>
          <p:cNvPr id="3" name="TextBox 2">
            <a:extLst>
              <a:ext uri="{FF2B5EF4-FFF2-40B4-BE49-F238E27FC236}">
                <a16:creationId xmlns:a16="http://schemas.microsoft.com/office/drawing/2014/main" id="{669A3C21-EB90-4FFD-ABE5-9B9DD51E2617}"/>
              </a:ext>
            </a:extLst>
          </p:cNvPr>
          <p:cNvSpPr txBox="1"/>
          <p:nvPr/>
        </p:nvSpPr>
        <p:spPr>
          <a:xfrm>
            <a:off x="8505645" y="373236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pic>
        <p:nvPicPr>
          <p:cNvPr id="5" name="Picture 6" descr="Text&#10;&#10;Description automatically generated">
            <a:extLst>
              <a:ext uri="{FF2B5EF4-FFF2-40B4-BE49-F238E27FC236}">
                <a16:creationId xmlns:a16="http://schemas.microsoft.com/office/drawing/2014/main" id="{BF3B9587-9EBB-487B-A3D0-77DE4E0D1E45}"/>
              </a:ext>
            </a:extLst>
          </p:cNvPr>
          <p:cNvPicPr>
            <a:picLocks noChangeAspect="1"/>
          </p:cNvPicPr>
          <p:nvPr/>
        </p:nvPicPr>
        <p:blipFill>
          <a:blip r:embed="rId3"/>
          <a:stretch>
            <a:fillRect/>
          </a:stretch>
        </p:blipFill>
        <p:spPr>
          <a:xfrm>
            <a:off x="6008318" y="2811115"/>
            <a:ext cx="4997884" cy="1841195"/>
          </a:xfrm>
          <a:prstGeom prst="rect">
            <a:avLst/>
          </a:prstGeom>
        </p:spPr>
      </p:pic>
    </p:spTree>
    <p:extLst>
      <p:ext uri="{BB962C8B-B14F-4D97-AF65-F5344CB8AC3E}">
        <p14:creationId xmlns:p14="http://schemas.microsoft.com/office/powerpoint/2010/main" val="33310322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Code: Output</a:t>
            </a:r>
          </a:p>
        </p:txBody>
      </p:sp>
      <p:sp>
        <p:nvSpPr>
          <p:cNvPr id="4" name="Content Placeholder 3">
            <a:extLst>
              <a:ext uri="{FF2B5EF4-FFF2-40B4-BE49-F238E27FC236}">
                <a16:creationId xmlns:a16="http://schemas.microsoft.com/office/drawing/2014/main" id="{042C57B6-8613-447E-9276-51376ED324FF}"/>
              </a:ext>
            </a:extLst>
          </p:cNvPr>
          <p:cNvSpPr>
            <a:spLocks noGrp="1"/>
          </p:cNvSpPr>
          <p:nvPr>
            <p:ph idx="1"/>
          </p:nvPr>
        </p:nvSpPr>
        <p:spPr>
          <a:xfrm>
            <a:off x="780963" y="2437514"/>
            <a:ext cx="4706062" cy="3599316"/>
          </a:xfrm>
        </p:spPr>
        <p:txBody>
          <a:bodyPr vert="horz" lIns="91440" tIns="45720" rIns="91440" bIns="45720" rtlCol="0" anchor="t">
            <a:normAutofit/>
          </a:bodyPr>
          <a:lstStyle/>
          <a:p>
            <a:pPr marL="0" indent="0">
              <a:buNone/>
            </a:pPr>
            <a:r>
              <a:rPr lang="en-GB"/>
              <a:t>Final output:</a:t>
            </a:r>
          </a:p>
          <a:p>
            <a:pPr marL="0" indent="0">
              <a:buNone/>
            </a:pPr>
            <a:endParaRPr lang="en-GB"/>
          </a:p>
          <a:p>
            <a:pPr marL="342900" indent="-342900"/>
            <a:r>
              <a:rPr lang="en-GB"/>
              <a:t>The percentage of similarity between the files is clearly visible pairwise.</a:t>
            </a:r>
          </a:p>
          <a:p>
            <a:pPr marL="0" indent="0">
              <a:buNone/>
            </a:pPr>
            <a:endParaRPr lang="en-GB"/>
          </a:p>
          <a:p>
            <a:pPr marL="0" indent="0">
              <a:buNone/>
            </a:pPr>
            <a:endParaRPr lang="en-GB"/>
          </a:p>
          <a:p>
            <a:pPr marL="342900" indent="-342900"/>
            <a:endParaRPr lang="en-GB"/>
          </a:p>
          <a:p>
            <a:pPr marL="342900" indent="-342900"/>
            <a:endParaRPr lang="en-GB"/>
          </a:p>
        </p:txBody>
      </p:sp>
      <p:sp>
        <p:nvSpPr>
          <p:cNvPr id="3" name="TextBox 2">
            <a:extLst>
              <a:ext uri="{FF2B5EF4-FFF2-40B4-BE49-F238E27FC236}">
                <a16:creationId xmlns:a16="http://schemas.microsoft.com/office/drawing/2014/main" id="{669A3C21-EB90-4FFD-ABE5-9B9DD51E2617}"/>
              </a:ext>
            </a:extLst>
          </p:cNvPr>
          <p:cNvSpPr txBox="1"/>
          <p:nvPr/>
        </p:nvSpPr>
        <p:spPr>
          <a:xfrm>
            <a:off x="8505645" y="373236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pic>
        <p:nvPicPr>
          <p:cNvPr id="6" name="Picture 6" descr="Text&#10;&#10;Description automatically generated">
            <a:extLst>
              <a:ext uri="{FF2B5EF4-FFF2-40B4-BE49-F238E27FC236}">
                <a16:creationId xmlns:a16="http://schemas.microsoft.com/office/drawing/2014/main" id="{9D240A9E-8B15-45C4-9DF3-9BE0933DE2E4}"/>
              </a:ext>
            </a:extLst>
          </p:cNvPr>
          <p:cNvPicPr>
            <a:picLocks noChangeAspect="1"/>
          </p:cNvPicPr>
          <p:nvPr/>
        </p:nvPicPr>
        <p:blipFill>
          <a:blip r:embed="rId3"/>
          <a:stretch>
            <a:fillRect/>
          </a:stretch>
        </p:blipFill>
        <p:spPr>
          <a:xfrm>
            <a:off x="6144016" y="3021216"/>
            <a:ext cx="5488487" cy="1890718"/>
          </a:xfrm>
          <a:prstGeom prst="rect">
            <a:avLst/>
          </a:prstGeom>
        </p:spPr>
      </p:pic>
    </p:spTree>
    <p:extLst>
      <p:ext uri="{BB962C8B-B14F-4D97-AF65-F5344CB8AC3E}">
        <p14:creationId xmlns:p14="http://schemas.microsoft.com/office/powerpoint/2010/main" val="6322074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Key Features</a:t>
            </a:r>
          </a:p>
        </p:txBody>
      </p:sp>
    </p:spTree>
    <p:extLst>
      <p:ext uri="{BB962C8B-B14F-4D97-AF65-F5344CB8AC3E}">
        <p14:creationId xmlns:p14="http://schemas.microsoft.com/office/powerpoint/2010/main" val="37108359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A4231C4-9291-4AB6-8013-B89905DCB0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C390F80A-37D4-4A7B-A585-D5E4932703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1DC446B-A3C5-434C-AA6D-D5C209AF232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5" name="Picture 4" descr="An abstract design with lines and financial symbols">
            <a:extLst>
              <a:ext uri="{FF2B5EF4-FFF2-40B4-BE49-F238E27FC236}">
                <a16:creationId xmlns:a16="http://schemas.microsoft.com/office/drawing/2014/main" id="{B9992016-EB6E-4F21-A564-BA9CA2E6AFBB}"/>
              </a:ext>
            </a:extLst>
          </p:cNvPr>
          <p:cNvPicPr>
            <a:picLocks noChangeAspect="1"/>
          </p:cNvPicPr>
          <p:nvPr/>
        </p:nvPicPr>
        <p:blipFill rotWithShape="1">
          <a:blip r:embed="rId4"/>
          <a:srcRect l="26004" r="28917" b="8"/>
          <a:stretch/>
        </p:blipFill>
        <p:spPr>
          <a:xfrm>
            <a:off x="7547810" y="10"/>
            <a:ext cx="4641013" cy="6856310"/>
          </a:xfrm>
          <a:prstGeom prst="rect">
            <a:avLst/>
          </a:prstGeom>
          <a:ln>
            <a:noFill/>
          </a:ln>
          <a:effectLst/>
        </p:spPr>
      </p:pic>
      <p:sp>
        <p:nvSpPr>
          <p:cNvPr id="13" name="Rectangle 12">
            <a:extLst>
              <a:ext uri="{FF2B5EF4-FFF2-40B4-BE49-F238E27FC236}">
                <a16:creationId xmlns:a16="http://schemas.microsoft.com/office/drawing/2014/main" id="{A69907B2-E996-4DCD-8596-211DD8438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8"/>
            <a:ext cx="7087552" cy="1080938"/>
          </a:xfrm>
        </p:spPr>
        <p:txBody>
          <a:bodyPr>
            <a:normAutofit/>
          </a:bodyPr>
          <a:lstStyle/>
          <a:p>
            <a:r>
              <a:rPr lang="en-US"/>
              <a:t>Agenda / Topics</a:t>
            </a:r>
          </a:p>
        </p:txBody>
      </p:sp>
      <p:pic>
        <p:nvPicPr>
          <p:cNvPr id="15" name="Picture 14">
            <a:extLst>
              <a:ext uri="{FF2B5EF4-FFF2-40B4-BE49-F238E27FC236}">
                <a16:creationId xmlns:a16="http://schemas.microsoft.com/office/drawing/2014/main" id="{F0D6DC29-A8FD-460F-A5B1-04986EAA902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p:cNvSpPr>
            <a:spLocks noGrp="1"/>
          </p:cNvSpPr>
          <p:nvPr>
            <p:ph idx="1"/>
          </p:nvPr>
        </p:nvSpPr>
        <p:spPr>
          <a:xfrm>
            <a:off x="680321" y="2336873"/>
            <a:ext cx="6423211" cy="3599316"/>
          </a:xfrm>
        </p:spPr>
        <p:txBody>
          <a:bodyPr vert="horz" lIns="91440" tIns="45720" rIns="91440" bIns="45720" rtlCol="0" anchor="t">
            <a:normAutofit fontScale="77500" lnSpcReduction="20000"/>
          </a:bodyPr>
          <a:lstStyle/>
          <a:p>
            <a:endParaRPr lang="en-US" sz="2000">
              <a:ea typeface="+mn-lt"/>
              <a:cs typeface="+mn-lt"/>
            </a:endParaRPr>
          </a:p>
          <a:p>
            <a:r>
              <a:rPr lang="en-US" sz="2000">
                <a:ea typeface="+mn-lt"/>
                <a:cs typeface="+mn-lt"/>
              </a:rPr>
              <a:t>Project Description</a:t>
            </a:r>
          </a:p>
          <a:p>
            <a:r>
              <a:rPr lang="en-US" sz="2000"/>
              <a:t>Procedure/Methodology</a:t>
            </a:r>
          </a:p>
          <a:p>
            <a:r>
              <a:rPr lang="en-US" sz="2000"/>
              <a:t>Key Findings/ Results</a:t>
            </a:r>
          </a:p>
          <a:p>
            <a:r>
              <a:rPr lang="en-US" sz="2000"/>
              <a:t>Working Code (Python)</a:t>
            </a:r>
          </a:p>
          <a:p>
            <a:r>
              <a:rPr lang="en-US" sz="2000"/>
              <a:t>Understanding Code</a:t>
            </a:r>
          </a:p>
          <a:p>
            <a:r>
              <a:rPr lang="en-US" sz="2000"/>
              <a:t>Key features</a:t>
            </a:r>
          </a:p>
          <a:p>
            <a:r>
              <a:rPr lang="en-US" sz="2000"/>
              <a:t>Further Development</a:t>
            </a:r>
          </a:p>
          <a:p>
            <a:r>
              <a:rPr lang="en-US" sz="2000"/>
              <a:t>SCIKIT-LEARN LIBRARY</a:t>
            </a:r>
          </a:p>
          <a:p>
            <a:r>
              <a:rPr lang="en-US" sz="2000"/>
              <a:t>NUMPY LIBRARY</a:t>
            </a:r>
          </a:p>
          <a:p>
            <a:r>
              <a:rPr lang="en-US" sz="2000"/>
              <a:t>CASE STUDY</a:t>
            </a:r>
          </a:p>
          <a:p>
            <a:r>
              <a:rPr lang="en-US" sz="2000"/>
              <a:t>CONCLUSION</a:t>
            </a:r>
          </a:p>
        </p:txBody>
      </p:sp>
    </p:spTree>
    <p:extLst>
      <p:ext uri="{BB962C8B-B14F-4D97-AF65-F5344CB8AC3E}">
        <p14:creationId xmlns:p14="http://schemas.microsoft.com/office/powerpoint/2010/main" val="27725650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7" name="Picture 16">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9" name="Picture 18">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1" name="Rectangle 20">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C7F36C09-16BA-4141-A705-C6B5B5A40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7" name="Picture 26">
            <a:extLst>
              <a:ext uri="{FF2B5EF4-FFF2-40B4-BE49-F238E27FC236}">
                <a16:creationId xmlns:a16="http://schemas.microsoft.com/office/drawing/2014/main" id="{C9CE521D-42CE-4CD9-AFFE-37255AC0A6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9" name="Rectangle 28">
            <a:extLst>
              <a:ext uri="{FF2B5EF4-FFF2-40B4-BE49-F238E27FC236}">
                <a16:creationId xmlns:a16="http://schemas.microsoft.com/office/drawing/2014/main" id="{460C2540-36DC-4C0A-A9C0-231ED365D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0321" y="753228"/>
            <a:ext cx="9613861" cy="1080938"/>
          </a:xfrm>
        </p:spPr>
        <p:txBody>
          <a:bodyPr vert="horz" lIns="91440" tIns="45720" rIns="91440" bIns="45720" rtlCol="0" anchor="ctr">
            <a:normAutofit/>
          </a:bodyPr>
          <a:lstStyle/>
          <a:p>
            <a:r>
              <a:rPr lang="en-US">
                <a:solidFill>
                  <a:schemeClr val="accent1"/>
                </a:solidFill>
              </a:rPr>
              <a:t>Key Features</a:t>
            </a:r>
          </a:p>
        </p:txBody>
      </p:sp>
      <p:sp>
        <p:nvSpPr>
          <p:cNvPr id="10" name="Content Placeholder 9">
            <a:extLst>
              <a:ext uri="{FF2B5EF4-FFF2-40B4-BE49-F238E27FC236}">
                <a16:creationId xmlns:a16="http://schemas.microsoft.com/office/drawing/2014/main" id="{4280F5F7-BBDF-4175-B602-CC0D5FC4F835}"/>
              </a:ext>
            </a:extLst>
          </p:cNvPr>
          <p:cNvSpPr>
            <a:spLocks noGrp="1"/>
          </p:cNvSpPr>
          <p:nvPr>
            <p:ph sz="quarter" idx="4"/>
          </p:nvPr>
        </p:nvSpPr>
        <p:spPr>
          <a:xfrm>
            <a:off x="680321" y="2336873"/>
            <a:ext cx="6834299" cy="3599316"/>
          </a:xfrm>
        </p:spPr>
        <p:txBody>
          <a:bodyPr vert="horz" lIns="91440" tIns="45720" rIns="91440" bIns="45720" rtlCol="0">
            <a:normAutofit/>
          </a:bodyPr>
          <a:lstStyle/>
          <a:p>
            <a:r>
              <a:rPr lang="en-US" sz="2000"/>
              <a:t>Our project is a "Plagiarism checker" which deals with comparing the percentage match of two documents in the current directory.</a:t>
            </a:r>
          </a:p>
          <a:p>
            <a:endParaRPr lang="en-US" sz="2000"/>
          </a:p>
          <a:p>
            <a:r>
              <a:rPr lang="en-US" sz="2000"/>
              <a:t>This project can check multiple files simultaneously.</a:t>
            </a:r>
          </a:p>
          <a:p>
            <a:endParaRPr lang="en-US" sz="2000"/>
          </a:p>
          <a:p>
            <a:r>
              <a:rPr lang="en-US" sz="2000"/>
              <a:t>This project can be extended to do the comparison in handwritten documents too. Later it can be used for the comparison of Images which are present in document by converting them to text.</a:t>
            </a:r>
          </a:p>
          <a:p>
            <a:endParaRPr lang="en-US" sz="2000"/>
          </a:p>
        </p:txBody>
      </p:sp>
    </p:spTree>
    <p:extLst>
      <p:ext uri="{BB962C8B-B14F-4D97-AF65-F5344CB8AC3E}">
        <p14:creationId xmlns:p14="http://schemas.microsoft.com/office/powerpoint/2010/main" val="22988252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42" name="Picture 14">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3" name="Picture 16">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44" name="Picture 18">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5" name="Rectangle 20">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22">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7" name="Rectangle 24">
            <a:extLst>
              <a:ext uri="{FF2B5EF4-FFF2-40B4-BE49-F238E27FC236}">
                <a16:creationId xmlns:a16="http://schemas.microsoft.com/office/drawing/2014/main" id="{A106B9FE-7E5A-4047-B5D3-C3C24BD3E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6">
            <a:extLst>
              <a:ext uri="{FF2B5EF4-FFF2-40B4-BE49-F238E27FC236}">
                <a16:creationId xmlns:a16="http://schemas.microsoft.com/office/drawing/2014/main" id="{B60EBA20-0A64-45D5-B937-FE93DCA01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5632" y="0"/>
            <a:ext cx="340636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9" name="Picture 28">
            <a:extLst>
              <a:ext uri="{FF2B5EF4-FFF2-40B4-BE49-F238E27FC236}">
                <a16:creationId xmlns:a16="http://schemas.microsoft.com/office/drawing/2014/main" id="{3EAD5E5B-543A-4690-8C75-BACF7FFB40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pic>
        <p:nvPicPr>
          <p:cNvPr id="50" name="Picture 30">
            <a:extLst>
              <a:ext uri="{FF2B5EF4-FFF2-40B4-BE49-F238E27FC236}">
                <a16:creationId xmlns:a16="http://schemas.microsoft.com/office/drawing/2014/main" id="{98739700-980C-4F96-84CD-97157DFE86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59089"/>
            <a:ext cx="9107362" cy="321164"/>
          </a:xfrm>
          <a:prstGeom prst="rect">
            <a:avLst/>
          </a:prstGeom>
        </p:spPr>
      </p:pic>
      <p:sp>
        <p:nvSpPr>
          <p:cNvPr id="51" name="Rectangle 32">
            <a:extLst>
              <a:ext uri="{FF2B5EF4-FFF2-40B4-BE49-F238E27FC236}">
                <a16:creationId xmlns:a16="http://schemas.microsoft.com/office/drawing/2014/main" id="{52A2FDCB-3B06-44F3-A0AA-2C056C3E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9107363" cy="136819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8"/>
            <a:ext cx="7461844" cy="1080938"/>
          </a:xfrm>
        </p:spPr>
        <p:txBody>
          <a:bodyPr vert="horz" lIns="91440" tIns="45720" rIns="91440" bIns="45720" rtlCol="0" anchor="ctr">
            <a:normAutofit/>
          </a:bodyPr>
          <a:lstStyle/>
          <a:p>
            <a:r>
              <a:rPr lang="en-US">
                <a:solidFill>
                  <a:srgbClr val="FFFFFF"/>
                </a:solidFill>
              </a:rPr>
              <a:t>Further Development:</a:t>
            </a:r>
          </a:p>
        </p:txBody>
      </p:sp>
      <p:sp>
        <p:nvSpPr>
          <p:cNvPr id="10" name="Content Placeholder 9">
            <a:extLst>
              <a:ext uri="{FF2B5EF4-FFF2-40B4-BE49-F238E27FC236}">
                <a16:creationId xmlns:a16="http://schemas.microsoft.com/office/drawing/2014/main" id="{4280F5F7-BBDF-4175-B602-CC0D5FC4F835}"/>
              </a:ext>
            </a:extLst>
          </p:cNvPr>
          <p:cNvSpPr>
            <a:spLocks noGrp="1"/>
          </p:cNvSpPr>
          <p:nvPr>
            <p:ph sz="quarter" idx="4"/>
          </p:nvPr>
        </p:nvSpPr>
        <p:spPr>
          <a:xfrm>
            <a:off x="680321" y="2336873"/>
            <a:ext cx="7461844" cy="3142077"/>
          </a:xfrm>
        </p:spPr>
        <p:txBody>
          <a:bodyPr vert="horz" lIns="91440" tIns="45720" rIns="91440" bIns="45720" rtlCol="0">
            <a:normAutofit/>
          </a:bodyPr>
          <a:lstStyle/>
          <a:p>
            <a:r>
              <a:rPr lang="en-US" sz="1800"/>
              <a:t>Our project is currently in development phase and works with only .txt file format, but later it can be extended towards working with all kind of document such as (PDF, PPTX, DOCX and all).</a:t>
            </a:r>
          </a:p>
          <a:p>
            <a:endParaRPr lang="en-US" sz="1800"/>
          </a:p>
          <a:p>
            <a:r>
              <a:rPr lang="en-US" sz="1800"/>
              <a:t>It can also check for the corrupt files or any virus in the form of text.</a:t>
            </a:r>
          </a:p>
          <a:p>
            <a:endParaRPr lang="en-US" sz="1800"/>
          </a:p>
          <a:p>
            <a:endParaRPr lang="en-US" sz="1800"/>
          </a:p>
          <a:p>
            <a:endParaRPr lang="en-US" sz="1800"/>
          </a:p>
          <a:p>
            <a:endParaRPr lang="en-US" sz="1800"/>
          </a:p>
        </p:txBody>
      </p:sp>
    </p:spTree>
    <p:extLst>
      <p:ext uri="{BB962C8B-B14F-4D97-AF65-F5344CB8AC3E}">
        <p14:creationId xmlns:p14="http://schemas.microsoft.com/office/powerpoint/2010/main" val="2944819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SCIKIT-LEARN LIBRARY</a:t>
            </a:r>
          </a:p>
        </p:txBody>
      </p:sp>
      <p:sp>
        <p:nvSpPr>
          <p:cNvPr id="10" name="Content Placeholder 9">
            <a:extLst>
              <a:ext uri="{FF2B5EF4-FFF2-40B4-BE49-F238E27FC236}">
                <a16:creationId xmlns:a16="http://schemas.microsoft.com/office/drawing/2014/main" id="{4280F5F7-BBDF-4175-B602-CC0D5FC4F835}"/>
              </a:ext>
            </a:extLst>
          </p:cNvPr>
          <p:cNvSpPr>
            <a:spLocks noGrp="1"/>
          </p:cNvSpPr>
          <p:nvPr>
            <p:ph sz="quarter" idx="4"/>
          </p:nvPr>
        </p:nvSpPr>
        <p:spPr>
          <a:xfrm>
            <a:off x="687505" y="2384801"/>
            <a:ext cx="9617115" cy="1885386"/>
          </a:xfrm>
        </p:spPr>
        <p:txBody>
          <a:bodyPr vert="horz" lIns="91440" tIns="45720" rIns="91440" bIns="45720" rtlCol="0" anchor="t">
            <a:normAutofit/>
          </a:bodyPr>
          <a:lstStyle/>
          <a:p>
            <a:pPr marL="0" indent="0">
              <a:buNone/>
            </a:pPr>
            <a:endParaRPr lang="en-GB"/>
          </a:p>
          <a:p>
            <a:pPr lvl="1"/>
            <a:r>
              <a:rPr lang="en-GB">
                <a:ea typeface="+mn-lt"/>
                <a:cs typeface="+mn-lt"/>
              </a:rPr>
              <a:t>Simple and efficient tools for predictive data analysis</a:t>
            </a:r>
            <a:endParaRPr lang="en-GB"/>
          </a:p>
          <a:p>
            <a:pPr lvl="1"/>
            <a:r>
              <a:rPr lang="en-GB">
                <a:ea typeface="+mn-lt"/>
                <a:cs typeface="+mn-lt"/>
              </a:rPr>
              <a:t>Accessible to everybody, and reusable in various contexts</a:t>
            </a:r>
            <a:endParaRPr lang="en-GB"/>
          </a:p>
          <a:p>
            <a:pPr lvl="1"/>
            <a:r>
              <a:rPr lang="en-GB">
                <a:ea typeface="+mn-lt"/>
                <a:cs typeface="+mn-lt"/>
              </a:rPr>
              <a:t>Built on NumPy, SciPy, and matplotlib</a:t>
            </a:r>
            <a:endParaRPr lang="en-GB"/>
          </a:p>
          <a:p>
            <a:pPr lvl="1"/>
            <a:r>
              <a:rPr lang="en-GB">
                <a:ea typeface="+mn-lt"/>
                <a:cs typeface="+mn-lt"/>
              </a:rPr>
              <a:t>Open source, commercially usable - BSD license</a:t>
            </a:r>
            <a:endParaRPr lang="en-GB"/>
          </a:p>
          <a:p>
            <a:endParaRPr lang="en-GB"/>
          </a:p>
          <a:p>
            <a:endParaRPr lang="en-GB"/>
          </a:p>
          <a:p>
            <a:endParaRPr lang="en-GB"/>
          </a:p>
          <a:p>
            <a:endParaRPr lang="en-GB"/>
          </a:p>
        </p:txBody>
      </p:sp>
      <p:sp>
        <p:nvSpPr>
          <p:cNvPr id="3" name="TextBox 2">
            <a:extLst>
              <a:ext uri="{FF2B5EF4-FFF2-40B4-BE49-F238E27FC236}">
                <a16:creationId xmlns:a16="http://schemas.microsoft.com/office/drawing/2014/main" id="{D11D9B9E-E0E0-434F-8530-11F0AE5FC6F7}"/>
              </a:ext>
            </a:extLst>
          </p:cNvPr>
          <p:cNvSpPr txBox="1"/>
          <p:nvPr/>
        </p:nvSpPr>
        <p:spPr>
          <a:xfrm>
            <a:off x="684363" y="4666892"/>
            <a:ext cx="962995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ea typeface="+mn-lt"/>
                <a:cs typeface="+mn-lt"/>
              </a:rPr>
              <a:t>Scikit-learn is an open source machine learning library that supports supervised and unsupervised learning. It also provides various tools for model fitting, data preprocessing, model selection, model evaluation, and many other utilities.</a:t>
            </a:r>
            <a:endParaRPr lang="en-US" sz="2000"/>
          </a:p>
        </p:txBody>
      </p:sp>
    </p:spTree>
    <p:extLst>
      <p:ext uri="{BB962C8B-B14F-4D97-AF65-F5344CB8AC3E}">
        <p14:creationId xmlns:p14="http://schemas.microsoft.com/office/powerpoint/2010/main" val="1794578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SCIKIT-LEARN LIBRARY</a:t>
            </a:r>
          </a:p>
        </p:txBody>
      </p:sp>
      <p:sp>
        <p:nvSpPr>
          <p:cNvPr id="10" name="Content Placeholder 9">
            <a:extLst>
              <a:ext uri="{FF2B5EF4-FFF2-40B4-BE49-F238E27FC236}">
                <a16:creationId xmlns:a16="http://schemas.microsoft.com/office/drawing/2014/main" id="{4280F5F7-BBDF-4175-B602-CC0D5FC4F835}"/>
              </a:ext>
            </a:extLst>
          </p:cNvPr>
          <p:cNvSpPr>
            <a:spLocks noGrp="1"/>
          </p:cNvSpPr>
          <p:nvPr>
            <p:ph sz="quarter" idx="4"/>
          </p:nvPr>
        </p:nvSpPr>
        <p:spPr>
          <a:xfrm>
            <a:off x="677067" y="2656198"/>
            <a:ext cx="9617115" cy="1885386"/>
          </a:xfrm>
        </p:spPr>
        <p:txBody>
          <a:bodyPr vert="horz" lIns="91440" tIns="45720" rIns="91440" bIns="45720" rtlCol="0" anchor="t">
            <a:normAutofit/>
          </a:bodyPr>
          <a:lstStyle/>
          <a:p>
            <a:endParaRPr lang="en-GB"/>
          </a:p>
          <a:p>
            <a:endParaRPr lang="en-GB"/>
          </a:p>
          <a:p>
            <a:endParaRPr lang="en-GB"/>
          </a:p>
          <a:p>
            <a:endParaRPr lang="en-GB"/>
          </a:p>
          <a:p>
            <a:endParaRPr lang="en-GB"/>
          </a:p>
        </p:txBody>
      </p:sp>
      <p:sp>
        <p:nvSpPr>
          <p:cNvPr id="4" name="TextBox 3">
            <a:extLst>
              <a:ext uri="{FF2B5EF4-FFF2-40B4-BE49-F238E27FC236}">
                <a16:creationId xmlns:a16="http://schemas.microsoft.com/office/drawing/2014/main" id="{0C8A690B-AEB4-42FE-BC32-35F97D4019C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pic>
        <p:nvPicPr>
          <p:cNvPr id="7" name="Picture 7" descr="Text&#10;&#10;Description automatically generated">
            <a:extLst>
              <a:ext uri="{FF2B5EF4-FFF2-40B4-BE49-F238E27FC236}">
                <a16:creationId xmlns:a16="http://schemas.microsoft.com/office/drawing/2014/main" id="{C979EAA6-8C6A-4690-A1F2-CB036555DD39}"/>
              </a:ext>
            </a:extLst>
          </p:cNvPr>
          <p:cNvPicPr>
            <a:picLocks noChangeAspect="1"/>
          </p:cNvPicPr>
          <p:nvPr/>
        </p:nvPicPr>
        <p:blipFill>
          <a:blip r:embed="rId3"/>
          <a:stretch>
            <a:fillRect/>
          </a:stretch>
        </p:blipFill>
        <p:spPr>
          <a:xfrm>
            <a:off x="2041743" y="5190497"/>
            <a:ext cx="7116871" cy="1163827"/>
          </a:xfrm>
          <a:prstGeom prst="rect">
            <a:avLst/>
          </a:prstGeom>
        </p:spPr>
      </p:pic>
      <p:graphicFrame>
        <p:nvGraphicFramePr>
          <p:cNvPr id="12" name="TextBox 4">
            <a:extLst>
              <a:ext uri="{FF2B5EF4-FFF2-40B4-BE49-F238E27FC236}">
                <a16:creationId xmlns:a16="http://schemas.microsoft.com/office/drawing/2014/main" id="{0497FCC6-9DC7-4874-A735-160D55C640BA}"/>
              </a:ext>
            </a:extLst>
          </p:cNvPr>
          <p:cNvGraphicFramePr/>
          <p:nvPr/>
        </p:nvGraphicFramePr>
        <p:xfrm>
          <a:off x="683464" y="2451879"/>
          <a:ext cx="9816860" cy="30469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970411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NUMPY</a:t>
            </a:r>
          </a:p>
        </p:txBody>
      </p:sp>
      <p:sp>
        <p:nvSpPr>
          <p:cNvPr id="10" name="Content Placeholder 9">
            <a:extLst>
              <a:ext uri="{FF2B5EF4-FFF2-40B4-BE49-F238E27FC236}">
                <a16:creationId xmlns:a16="http://schemas.microsoft.com/office/drawing/2014/main" id="{4280F5F7-BBDF-4175-B602-CC0D5FC4F835}"/>
              </a:ext>
            </a:extLst>
          </p:cNvPr>
          <p:cNvSpPr>
            <a:spLocks noGrp="1"/>
          </p:cNvSpPr>
          <p:nvPr>
            <p:ph sz="quarter" idx="4"/>
          </p:nvPr>
        </p:nvSpPr>
        <p:spPr>
          <a:xfrm>
            <a:off x="677067" y="2656198"/>
            <a:ext cx="9617115" cy="1885386"/>
          </a:xfrm>
        </p:spPr>
        <p:txBody>
          <a:bodyPr vert="horz" lIns="91440" tIns="45720" rIns="91440" bIns="45720" rtlCol="0" anchor="t">
            <a:normAutofit/>
          </a:bodyPr>
          <a:lstStyle/>
          <a:p>
            <a:endParaRPr lang="en-GB"/>
          </a:p>
          <a:p>
            <a:endParaRPr lang="en-GB"/>
          </a:p>
          <a:p>
            <a:endParaRPr lang="en-GB"/>
          </a:p>
          <a:p>
            <a:endParaRPr lang="en-GB"/>
          </a:p>
          <a:p>
            <a:endParaRPr lang="en-GB"/>
          </a:p>
        </p:txBody>
      </p:sp>
      <p:sp>
        <p:nvSpPr>
          <p:cNvPr id="4" name="TextBox 3">
            <a:extLst>
              <a:ext uri="{FF2B5EF4-FFF2-40B4-BE49-F238E27FC236}">
                <a16:creationId xmlns:a16="http://schemas.microsoft.com/office/drawing/2014/main" id="{0C8A690B-AEB4-42FE-BC32-35F97D4019C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5" name="TextBox 4">
            <a:extLst>
              <a:ext uri="{FF2B5EF4-FFF2-40B4-BE49-F238E27FC236}">
                <a16:creationId xmlns:a16="http://schemas.microsoft.com/office/drawing/2014/main" id="{FB21ADEC-0592-4CE6-A230-0602B26AF89E}"/>
              </a:ext>
            </a:extLst>
          </p:cNvPr>
          <p:cNvSpPr txBox="1"/>
          <p:nvPr/>
        </p:nvSpPr>
        <p:spPr>
          <a:xfrm>
            <a:off x="683464" y="2840068"/>
            <a:ext cx="9816860"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2400">
                <a:ea typeface="+mn-lt"/>
                <a:cs typeface="+mn-lt"/>
              </a:rPr>
              <a:t>NumPy, which stands for Numerical Python, is a library consisting of multidimensional array objects and a collection of routines for processing those arrays. Using NumPy, mathematical and logical operations on arrays can be performed.</a:t>
            </a:r>
            <a:endParaRPr lang="en-GB" sz="2400"/>
          </a:p>
          <a:p>
            <a:pPr marL="342900" indent="-342900">
              <a:buFont typeface="Arial"/>
              <a:buChar char="•"/>
            </a:pPr>
            <a:endParaRPr lang="en-GB" sz="2400"/>
          </a:p>
          <a:p>
            <a:pPr marL="342900" indent="-342900">
              <a:buFont typeface="Arial"/>
              <a:buChar char="•"/>
            </a:pPr>
            <a:r>
              <a:rPr lang="en-GB" sz="2400">
                <a:ea typeface="+mn-lt"/>
                <a:cs typeface="+mn-lt"/>
              </a:rPr>
              <a:t>NumPy is a Python package. It stands for ‘Numerical Python’.</a:t>
            </a:r>
            <a:endParaRPr lang="en-GB" sz="2400"/>
          </a:p>
          <a:p>
            <a:pPr marL="342900" indent="-342900">
              <a:buFont typeface="Arial"/>
              <a:buChar char="•"/>
            </a:pPr>
            <a:endParaRPr lang="en-GB" sz="2400"/>
          </a:p>
          <a:p>
            <a:endParaRPr lang="en-GB" sz="2400"/>
          </a:p>
        </p:txBody>
      </p:sp>
    </p:spTree>
    <p:extLst>
      <p:ext uri="{BB962C8B-B14F-4D97-AF65-F5344CB8AC3E}">
        <p14:creationId xmlns:p14="http://schemas.microsoft.com/office/powerpoint/2010/main" val="21146191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NUMPY SALIENT FEATURE</a:t>
            </a:r>
          </a:p>
        </p:txBody>
      </p:sp>
      <p:sp>
        <p:nvSpPr>
          <p:cNvPr id="10" name="Content Placeholder 9">
            <a:extLst>
              <a:ext uri="{FF2B5EF4-FFF2-40B4-BE49-F238E27FC236}">
                <a16:creationId xmlns:a16="http://schemas.microsoft.com/office/drawing/2014/main" id="{4280F5F7-BBDF-4175-B602-CC0D5FC4F835}"/>
              </a:ext>
            </a:extLst>
          </p:cNvPr>
          <p:cNvSpPr>
            <a:spLocks noGrp="1"/>
          </p:cNvSpPr>
          <p:nvPr>
            <p:ph sz="quarter" idx="4"/>
          </p:nvPr>
        </p:nvSpPr>
        <p:spPr>
          <a:xfrm>
            <a:off x="677067" y="2656198"/>
            <a:ext cx="9617115" cy="1885386"/>
          </a:xfrm>
        </p:spPr>
        <p:txBody>
          <a:bodyPr vert="horz" lIns="91440" tIns="45720" rIns="91440" bIns="45720" rtlCol="0" anchor="t">
            <a:normAutofit/>
          </a:bodyPr>
          <a:lstStyle/>
          <a:p>
            <a:endParaRPr lang="en-GB"/>
          </a:p>
          <a:p>
            <a:endParaRPr lang="en-GB"/>
          </a:p>
          <a:p>
            <a:endParaRPr lang="en-GB"/>
          </a:p>
          <a:p>
            <a:endParaRPr lang="en-GB"/>
          </a:p>
          <a:p>
            <a:endParaRPr lang="en-GB"/>
          </a:p>
        </p:txBody>
      </p:sp>
      <p:sp>
        <p:nvSpPr>
          <p:cNvPr id="4" name="TextBox 3">
            <a:extLst>
              <a:ext uri="{FF2B5EF4-FFF2-40B4-BE49-F238E27FC236}">
                <a16:creationId xmlns:a16="http://schemas.microsoft.com/office/drawing/2014/main" id="{0C8A690B-AEB4-42FE-BC32-35F97D4019C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5" name="TextBox 4">
            <a:extLst>
              <a:ext uri="{FF2B5EF4-FFF2-40B4-BE49-F238E27FC236}">
                <a16:creationId xmlns:a16="http://schemas.microsoft.com/office/drawing/2014/main" id="{FB21ADEC-0592-4CE6-A230-0602B26AF89E}"/>
              </a:ext>
            </a:extLst>
          </p:cNvPr>
          <p:cNvSpPr txBox="1"/>
          <p:nvPr/>
        </p:nvSpPr>
        <p:spPr>
          <a:xfrm>
            <a:off x="510936" y="2840068"/>
            <a:ext cx="10147538"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GB" sz="2400">
                <a:ea typeface="+mn-lt"/>
                <a:cs typeface="+mn-lt"/>
              </a:rPr>
              <a:t>  Mathematical and logical operations on arrays.</a:t>
            </a:r>
            <a:endParaRPr lang="en-GB" sz="2400"/>
          </a:p>
          <a:p>
            <a:endParaRPr lang="en-GB" sz="2400">
              <a:ea typeface="+mn-lt"/>
              <a:cs typeface="+mn-lt"/>
            </a:endParaRPr>
          </a:p>
          <a:p>
            <a:pPr>
              <a:buFont typeface="Arial"/>
              <a:buChar char="•"/>
            </a:pPr>
            <a:r>
              <a:rPr lang="en-GB" sz="2400">
                <a:ea typeface="+mn-lt"/>
                <a:cs typeface="+mn-lt"/>
              </a:rPr>
              <a:t>  Fourier transforms and routines for shape manipulation.</a:t>
            </a:r>
            <a:endParaRPr lang="en-GB"/>
          </a:p>
          <a:p>
            <a:pPr>
              <a:buFont typeface="Arial"/>
              <a:buChar char="•"/>
            </a:pPr>
            <a:endParaRPr lang="en-GB" sz="2400">
              <a:ea typeface="+mn-lt"/>
              <a:cs typeface="+mn-lt"/>
            </a:endParaRPr>
          </a:p>
          <a:p>
            <a:pPr>
              <a:buFont typeface="Arial"/>
              <a:buChar char="•"/>
            </a:pPr>
            <a:r>
              <a:rPr lang="en-GB" sz="2400">
                <a:ea typeface="+mn-lt"/>
                <a:cs typeface="+mn-lt"/>
              </a:rPr>
              <a:t>  Operations related to linear algebra. NumPy has in-built functions for linear algebra and random number generation.</a:t>
            </a:r>
            <a:endParaRPr lang="en-GB"/>
          </a:p>
          <a:p>
            <a:pPr marL="342900" indent="-342900">
              <a:buFont typeface="Arial"/>
              <a:buChar char="•"/>
            </a:pPr>
            <a:endParaRPr lang="en-GB" sz="2400"/>
          </a:p>
          <a:p>
            <a:endParaRPr lang="en-GB" sz="2400"/>
          </a:p>
        </p:txBody>
      </p:sp>
    </p:spTree>
    <p:extLst>
      <p:ext uri="{BB962C8B-B14F-4D97-AF65-F5344CB8AC3E}">
        <p14:creationId xmlns:p14="http://schemas.microsoft.com/office/powerpoint/2010/main" val="38073405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NUMPY AS MATLAB REPLACEMENT</a:t>
            </a:r>
          </a:p>
        </p:txBody>
      </p:sp>
      <p:sp>
        <p:nvSpPr>
          <p:cNvPr id="10" name="Content Placeholder 9">
            <a:extLst>
              <a:ext uri="{FF2B5EF4-FFF2-40B4-BE49-F238E27FC236}">
                <a16:creationId xmlns:a16="http://schemas.microsoft.com/office/drawing/2014/main" id="{4280F5F7-BBDF-4175-B602-CC0D5FC4F835}"/>
              </a:ext>
            </a:extLst>
          </p:cNvPr>
          <p:cNvSpPr>
            <a:spLocks noGrp="1"/>
          </p:cNvSpPr>
          <p:nvPr>
            <p:ph sz="quarter" idx="4"/>
          </p:nvPr>
        </p:nvSpPr>
        <p:spPr>
          <a:xfrm>
            <a:off x="677067" y="2656198"/>
            <a:ext cx="9617115" cy="1885386"/>
          </a:xfrm>
        </p:spPr>
        <p:txBody>
          <a:bodyPr vert="horz" lIns="91440" tIns="45720" rIns="91440" bIns="45720" rtlCol="0" anchor="t">
            <a:normAutofit/>
          </a:bodyPr>
          <a:lstStyle/>
          <a:p>
            <a:endParaRPr lang="en-GB"/>
          </a:p>
          <a:p>
            <a:endParaRPr lang="en-GB"/>
          </a:p>
          <a:p>
            <a:endParaRPr lang="en-GB"/>
          </a:p>
          <a:p>
            <a:endParaRPr lang="en-GB"/>
          </a:p>
          <a:p>
            <a:endParaRPr lang="en-GB"/>
          </a:p>
        </p:txBody>
      </p:sp>
      <p:sp>
        <p:nvSpPr>
          <p:cNvPr id="4" name="TextBox 3">
            <a:extLst>
              <a:ext uri="{FF2B5EF4-FFF2-40B4-BE49-F238E27FC236}">
                <a16:creationId xmlns:a16="http://schemas.microsoft.com/office/drawing/2014/main" id="{0C8A690B-AEB4-42FE-BC32-35F97D4019C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5" name="TextBox 4">
            <a:extLst>
              <a:ext uri="{FF2B5EF4-FFF2-40B4-BE49-F238E27FC236}">
                <a16:creationId xmlns:a16="http://schemas.microsoft.com/office/drawing/2014/main" id="{FB21ADEC-0592-4CE6-A230-0602B26AF89E}"/>
              </a:ext>
            </a:extLst>
          </p:cNvPr>
          <p:cNvSpPr txBox="1"/>
          <p:nvPr/>
        </p:nvSpPr>
        <p:spPr>
          <a:xfrm>
            <a:off x="510936" y="2840068"/>
            <a:ext cx="1014753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2400">
                <a:ea typeface="+mn-lt"/>
                <a:cs typeface="+mn-lt"/>
              </a:rPr>
              <a:t>NumPy – A Replacement for MatLab</a:t>
            </a:r>
            <a:endParaRPr lang="en-GB" sz="2400"/>
          </a:p>
          <a:p>
            <a:pPr marL="342900" indent="-342900">
              <a:buFont typeface="Arial"/>
              <a:buChar char="•"/>
            </a:pPr>
            <a:endParaRPr lang="en-GB" sz="2400">
              <a:ea typeface="+mn-lt"/>
              <a:cs typeface="+mn-lt"/>
            </a:endParaRPr>
          </a:p>
          <a:p>
            <a:pPr marL="800100" lvl="1" indent="-342900">
              <a:buFont typeface="Arial"/>
              <a:buChar char="•"/>
            </a:pPr>
            <a:r>
              <a:rPr lang="en-GB" sz="2400">
                <a:ea typeface="+mn-lt"/>
                <a:cs typeface="+mn-lt"/>
              </a:rPr>
              <a:t>NumPy is often used along with packages like SciPy (Scientific Python) and Matplotlib (plotting library). This combination is widely used as a replacement for MatLab, a popular platform for technical computing. However, Python alternative to MatLab is now seen as a more modern and complete programming language.</a:t>
            </a:r>
          </a:p>
          <a:p>
            <a:pPr marL="800100" lvl="1" indent="-342900">
              <a:buFont typeface="Arial"/>
              <a:buChar char="•"/>
            </a:pPr>
            <a:endParaRPr lang="en-GB" sz="2400"/>
          </a:p>
          <a:p>
            <a:pPr marL="800100" lvl="1" indent="-342900">
              <a:buFont typeface="Arial"/>
              <a:buChar char="•"/>
            </a:pPr>
            <a:r>
              <a:rPr lang="en-GB" sz="2400">
                <a:ea typeface="+mn-lt"/>
                <a:cs typeface="+mn-lt"/>
              </a:rPr>
              <a:t>It is open-source, which is an added advantage of NumPy.</a:t>
            </a:r>
            <a:endParaRPr lang="en-GB" sz="2400"/>
          </a:p>
        </p:txBody>
      </p:sp>
    </p:spTree>
    <p:extLst>
      <p:ext uri="{BB962C8B-B14F-4D97-AF65-F5344CB8AC3E}">
        <p14:creationId xmlns:p14="http://schemas.microsoft.com/office/powerpoint/2010/main" val="39415489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a:t>Case Study: Academic Misconduct</a:t>
            </a:r>
          </a:p>
        </p:txBody>
      </p:sp>
    </p:spTree>
    <p:extLst>
      <p:ext uri="{BB962C8B-B14F-4D97-AF65-F5344CB8AC3E}">
        <p14:creationId xmlns:p14="http://schemas.microsoft.com/office/powerpoint/2010/main" val="20622533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Different penalizable practices:</a:t>
            </a:r>
          </a:p>
        </p:txBody>
      </p:sp>
      <p:sp>
        <p:nvSpPr>
          <p:cNvPr id="3" name="Content Placeholder 2"/>
          <p:cNvSpPr>
            <a:spLocks noGrp="1"/>
          </p:cNvSpPr>
          <p:nvPr>
            <p:ph sz="half" idx="2"/>
          </p:nvPr>
        </p:nvSpPr>
        <p:spPr>
          <a:xfrm>
            <a:off x="680322" y="2174064"/>
            <a:ext cx="9687888" cy="3762123"/>
          </a:xfrm>
        </p:spPr>
        <p:txBody>
          <a:bodyPr vert="horz" lIns="91440" tIns="45720" rIns="91440" bIns="45720" rtlCol="0" anchor="t">
            <a:normAutofit fontScale="92500"/>
          </a:bodyPr>
          <a:lstStyle/>
          <a:p>
            <a:r>
              <a:rPr lang="en-US" dirty="0">
                <a:ea typeface="+mn-lt"/>
                <a:cs typeface="+mn-lt"/>
              </a:rPr>
              <a:t>Failing to declare that a third party has helped in the presentation of your assessed work</a:t>
            </a:r>
            <a:endParaRPr lang="en-US" dirty="0"/>
          </a:p>
          <a:p>
            <a:r>
              <a:rPr lang="en-US" dirty="0">
                <a:ea typeface="+mn-lt"/>
                <a:cs typeface="+mn-lt"/>
              </a:rPr>
              <a:t>Getting help from third parties in relation to proof-reading, correcting English or a target language where the learning outcomes include a specific requirement to demonstrate ability in written English or a target language</a:t>
            </a:r>
            <a:endParaRPr lang="en-US" dirty="0"/>
          </a:p>
          <a:p>
            <a:r>
              <a:rPr lang="en-US" dirty="0">
                <a:ea typeface="+mn-lt"/>
                <a:cs typeface="+mn-lt"/>
              </a:rPr>
              <a:t>Fabricating results from laboratory or other work or misrepresenting data</a:t>
            </a:r>
            <a:endParaRPr lang="en-US" dirty="0"/>
          </a:p>
          <a:p>
            <a:r>
              <a:rPr lang="en-US" dirty="0">
                <a:ea typeface="+mn-lt"/>
                <a:cs typeface="+mn-lt"/>
              </a:rPr>
              <a:t>Having an </a:t>
            </a:r>
            <a:r>
              <a:rPr lang="en-US" dirty="0" err="1">
                <a:ea typeface="+mn-lt"/>
                <a:cs typeface="+mn-lt"/>
              </a:rPr>
              <a:t>unauthorised</a:t>
            </a:r>
            <a:r>
              <a:rPr lang="en-US" dirty="0">
                <a:ea typeface="+mn-lt"/>
                <a:cs typeface="+mn-lt"/>
              </a:rPr>
              <a:t> mechanical or electronic device on your person within an assessment venue or ancillary area .</a:t>
            </a:r>
            <a:endParaRPr lang="en-US" dirty="0"/>
          </a:p>
          <a:p>
            <a:r>
              <a:rPr lang="en-US" dirty="0">
                <a:ea typeface="+mn-lt"/>
                <a:cs typeface="+mn-lt"/>
              </a:rPr>
              <a:t>Passing off the work of others as your own during an online assessment</a:t>
            </a:r>
            <a:endParaRPr lang="en-US" dirty="0"/>
          </a:p>
          <a:p>
            <a:endParaRPr lang="en-US"/>
          </a:p>
        </p:txBody>
      </p:sp>
    </p:spTree>
    <p:extLst>
      <p:ext uri="{BB962C8B-B14F-4D97-AF65-F5344CB8AC3E}">
        <p14:creationId xmlns:p14="http://schemas.microsoft.com/office/powerpoint/2010/main" val="16722750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Conclusion</a:t>
            </a:r>
          </a:p>
        </p:txBody>
      </p:sp>
      <p:sp>
        <p:nvSpPr>
          <p:cNvPr id="3" name="Subtitle 2"/>
          <p:cNvSpPr>
            <a:spLocks noGrp="1"/>
          </p:cNvSpPr>
          <p:nvPr>
            <p:ph type="subTitle" idx="1"/>
          </p:nvPr>
        </p:nvSpPr>
        <p:spPr/>
        <p:txBody>
          <a:bodyPr vert="horz" lIns="91440" tIns="45720" rIns="91440" bIns="45720" rtlCol="0" anchor="t">
            <a:normAutofit/>
          </a:bodyPr>
          <a:lstStyle/>
          <a:p>
            <a:r>
              <a:rPr lang="en-US"/>
              <a:t>The project verifies the originality of any document with other documents present offline. The present project can be extended to work with other documents on the web.</a:t>
            </a:r>
          </a:p>
          <a:p>
            <a:endParaRPr lang="en-US"/>
          </a:p>
        </p:txBody>
      </p:sp>
    </p:spTree>
    <p:extLst>
      <p:ext uri="{BB962C8B-B14F-4D97-AF65-F5344CB8AC3E}">
        <p14:creationId xmlns:p14="http://schemas.microsoft.com/office/powerpoint/2010/main" val="35896538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Description</a:t>
            </a:r>
          </a:p>
        </p:txBody>
      </p:sp>
      <p:sp>
        <p:nvSpPr>
          <p:cNvPr id="8" name="Text Placeholder 7"/>
          <p:cNvSpPr>
            <a:spLocks noGrp="1"/>
          </p:cNvSpPr>
          <p:nvPr>
            <p:ph type="body" idx="1"/>
          </p:nvPr>
        </p:nvSpPr>
        <p:spPr/>
        <p:txBody>
          <a:bodyPr/>
          <a:lstStyle/>
          <a:p>
            <a:r>
              <a:rPr lang="en-US"/>
              <a:t>Objective</a:t>
            </a:r>
          </a:p>
        </p:txBody>
      </p:sp>
      <p:sp>
        <p:nvSpPr>
          <p:cNvPr id="3" name="Content Placeholder 2"/>
          <p:cNvSpPr>
            <a:spLocks noGrp="1"/>
          </p:cNvSpPr>
          <p:nvPr>
            <p:ph sz="half" idx="2"/>
          </p:nvPr>
        </p:nvSpPr>
        <p:spPr/>
        <p:txBody>
          <a:bodyPr vert="horz" lIns="91440" tIns="45720" rIns="91440" bIns="45720" rtlCol="0" anchor="t">
            <a:normAutofit/>
          </a:bodyPr>
          <a:lstStyle/>
          <a:p>
            <a:r>
              <a:rPr lang="en-US" sz="2400"/>
              <a:t>My Objective is to create a Plagiarism Detector using Python – High Level Language.</a:t>
            </a:r>
          </a:p>
          <a:p>
            <a:endParaRPr lang="en-US"/>
          </a:p>
        </p:txBody>
      </p:sp>
      <p:sp>
        <p:nvSpPr>
          <p:cNvPr id="9" name="Text Placeholder 8"/>
          <p:cNvSpPr>
            <a:spLocks noGrp="1"/>
          </p:cNvSpPr>
          <p:nvPr>
            <p:ph type="body" sz="quarter" idx="3"/>
          </p:nvPr>
        </p:nvSpPr>
        <p:spPr/>
        <p:txBody>
          <a:bodyPr/>
          <a:lstStyle/>
          <a:p>
            <a:r>
              <a:rPr lang="en-US"/>
              <a:t>Results</a:t>
            </a:r>
          </a:p>
        </p:txBody>
      </p:sp>
      <p:sp>
        <p:nvSpPr>
          <p:cNvPr id="4" name="Content Placeholder 3"/>
          <p:cNvSpPr>
            <a:spLocks noGrp="1"/>
          </p:cNvSpPr>
          <p:nvPr>
            <p:ph sz="quarter" idx="4"/>
          </p:nvPr>
        </p:nvSpPr>
        <p:spPr/>
        <p:txBody>
          <a:bodyPr vert="horz" lIns="91440" tIns="45720" rIns="91440" bIns="45720" rtlCol="0" anchor="t">
            <a:normAutofit/>
          </a:bodyPr>
          <a:lstStyle/>
          <a:p>
            <a:r>
              <a:rPr lang="en-US">
                <a:ea typeface="+mn-lt"/>
                <a:cs typeface="+mn-lt"/>
              </a:rPr>
              <a:t>Once finished our plagiarism detector will be capable of loading a student’s assignment from files and then compute the similarity to determine if students copied from any other document.</a:t>
            </a:r>
            <a:endParaRPr lang="en-US"/>
          </a:p>
        </p:txBody>
      </p:sp>
    </p:spTree>
    <p:extLst>
      <p:ext uri="{BB962C8B-B14F-4D97-AF65-F5344CB8AC3E}">
        <p14:creationId xmlns:p14="http://schemas.microsoft.com/office/powerpoint/2010/main" val="33692253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13" name="Picture 3" descr="Aerial view of a highway near the ocean">
            <a:extLst>
              <a:ext uri="{FF2B5EF4-FFF2-40B4-BE49-F238E27FC236}">
                <a16:creationId xmlns:a16="http://schemas.microsoft.com/office/drawing/2014/main" id="{A46B3B44-6105-4F81-B9DC-6F15D59D46BF}"/>
              </a:ext>
            </a:extLst>
          </p:cNvPr>
          <p:cNvPicPr>
            <a:picLocks noChangeAspect="1"/>
          </p:cNvPicPr>
          <p:nvPr/>
        </p:nvPicPr>
        <p:blipFill rotWithShape="1">
          <a:blip r:embed="rId3"/>
          <a:srcRect t="22196" r="3468" b="5358"/>
          <a:stretch/>
        </p:blipFill>
        <p:spPr>
          <a:xfrm>
            <a:off x="-3176" y="10"/>
            <a:ext cx="12192000" cy="6857991"/>
          </a:xfrm>
          <a:prstGeom prst="rect">
            <a:avLst/>
          </a:prstGeom>
        </p:spPr>
      </p:pic>
      <p:sp>
        <p:nvSpPr>
          <p:cNvPr id="15" name="Rectangle 7">
            <a:extLst>
              <a:ext uri="{FF2B5EF4-FFF2-40B4-BE49-F238E27FC236}">
                <a16:creationId xmlns:a16="http://schemas.microsoft.com/office/drawing/2014/main" id="{7812CAFD-685E-41B9-88E6-2203CD3DE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24954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4402667"/>
            <a:ext cx="8133478" cy="940240"/>
          </a:xfrm>
        </p:spPr>
        <p:txBody>
          <a:bodyPr>
            <a:normAutofit/>
          </a:bodyPr>
          <a:lstStyle/>
          <a:p>
            <a:r>
              <a:rPr lang="en-US" sz="4800"/>
              <a:t>Thank You</a:t>
            </a:r>
          </a:p>
        </p:txBody>
      </p:sp>
      <p:sp>
        <p:nvSpPr>
          <p:cNvPr id="16" name="Rectangle 9">
            <a:extLst>
              <a:ext uri="{FF2B5EF4-FFF2-40B4-BE49-F238E27FC236}">
                <a16:creationId xmlns:a16="http://schemas.microsoft.com/office/drawing/2014/main" id="{2875FC1D-C84E-48CA-926A-50980CC69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24954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1">
            <a:extLst>
              <a:ext uri="{FF2B5EF4-FFF2-40B4-BE49-F238E27FC236}">
                <a16:creationId xmlns:a16="http://schemas.microsoft.com/office/drawing/2014/main" id="{C761F5CB-8E2A-4012-A573-C0061CFA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2314"/>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3">
            <a:extLst>
              <a:ext uri="{FF2B5EF4-FFF2-40B4-BE49-F238E27FC236}">
                <a16:creationId xmlns:a16="http://schemas.microsoft.com/office/drawing/2014/main" id="{20292B8A-FF7F-4838-AA00-55AECF9D1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02314"/>
            <a:ext cx="3080285"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09092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Procedure/Methodology</a:t>
            </a:r>
          </a:p>
        </p:txBody>
      </p:sp>
      <p:graphicFrame>
        <p:nvGraphicFramePr>
          <p:cNvPr id="5" name="Content Placeholder 2">
            <a:extLst>
              <a:ext uri="{FF2B5EF4-FFF2-40B4-BE49-F238E27FC236}">
                <a16:creationId xmlns:a16="http://schemas.microsoft.com/office/drawing/2014/main" id="{212A1D31-1B6E-491F-ACC0-23B5BDAE70D9}"/>
              </a:ext>
            </a:extLst>
          </p:cNvPr>
          <p:cNvGraphicFramePr>
            <a:graphicFrameLocks noGrp="1"/>
          </p:cNvGraphicFramePr>
          <p:nvPr>
            <p:ph idx="1"/>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57215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F80DE4C-0C31-4F4F-BA78-30C6E52FDE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799E698-FF9B-4101-95EF-59189E5D01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0663CEEF-E862-497E-8B58-D5FC7B598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F62DE490-9B76-4FCB-B722-75055E30A0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7" name="Rectangle 16">
            <a:extLst>
              <a:ext uri="{FF2B5EF4-FFF2-40B4-BE49-F238E27FC236}">
                <a16:creationId xmlns:a16="http://schemas.microsoft.com/office/drawing/2014/main" id="{F238B29C-0945-4ED7-825C-2662C6957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2063262"/>
            <a:ext cx="3739279" cy="2661052"/>
          </a:xfrm>
        </p:spPr>
        <p:txBody>
          <a:bodyPr>
            <a:normAutofit/>
          </a:bodyPr>
          <a:lstStyle/>
          <a:p>
            <a:r>
              <a:rPr lang="en-US" sz="3700"/>
              <a:t>Key findings/results</a:t>
            </a:r>
            <a:endParaRPr lang="en-US"/>
          </a:p>
        </p:txBody>
      </p:sp>
      <p:graphicFrame>
        <p:nvGraphicFramePr>
          <p:cNvPr id="5" name="Content Placeholder 2">
            <a:extLst>
              <a:ext uri="{FF2B5EF4-FFF2-40B4-BE49-F238E27FC236}">
                <a16:creationId xmlns:a16="http://schemas.microsoft.com/office/drawing/2014/main" id="{3D541143-0571-4DBD-A4A7-B621842EE8F3}"/>
              </a:ext>
            </a:extLst>
          </p:cNvPr>
          <p:cNvGraphicFramePr>
            <a:graphicFrameLocks noGrp="1"/>
          </p:cNvGraphicFramePr>
          <p:nvPr>
            <p:ph idx="1"/>
            <p:extLst>
              <p:ext uri="{D42A27DB-BD31-4B8C-83A1-F6EECF244321}">
                <p14:modId xmlns:p14="http://schemas.microsoft.com/office/powerpoint/2010/main" val="269856681"/>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0030126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Working Methodology</a:t>
            </a:r>
          </a:p>
        </p:txBody>
      </p:sp>
    </p:spTree>
    <p:extLst>
      <p:ext uri="{BB962C8B-B14F-4D97-AF65-F5344CB8AC3E}">
        <p14:creationId xmlns:p14="http://schemas.microsoft.com/office/powerpoint/2010/main" val="32639141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6" name="Picture 95">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8" name="Picture 97">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00" name="Picture 99">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02" name="Rectangle 101">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 name="Rectangle 103">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6" name="Rectangle 105">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8" name="Picture 107">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110" name="Rectangle 109">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 name="Picture 111">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14" name="Rectangle 113">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5400"/>
              <a:t>Working Code (Python):</a:t>
            </a:r>
          </a:p>
        </p:txBody>
      </p:sp>
      <p:pic>
        <p:nvPicPr>
          <p:cNvPr id="3" name="Picture 3" descr="Text&#10;&#10;Description automatically generated">
            <a:extLst>
              <a:ext uri="{FF2B5EF4-FFF2-40B4-BE49-F238E27FC236}">
                <a16:creationId xmlns:a16="http://schemas.microsoft.com/office/drawing/2014/main" id="{A81DAC7A-4EF0-401D-BAC5-01B237FEF702}"/>
              </a:ext>
            </a:extLst>
          </p:cNvPr>
          <p:cNvPicPr>
            <a:picLocks noChangeAspect="1"/>
          </p:cNvPicPr>
          <p:nvPr/>
        </p:nvPicPr>
        <p:blipFill>
          <a:blip r:embed="rId7"/>
          <a:stretch>
            <a:fillRect/>
          </a:stretch>
        </p:blipFill>
        <p:spPr>
          <a:xfrm>
            <a:off x="5284606" y="736786"/>
            <a:ext cx="6260963" cy="5384427"/>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5603044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Code:</a:t>
            </a:r>
          </a:p>
        </p:txBody>
      </p:sp>
      <p:sp>
        <p:nvSpPr>
          <p:cNvPr id="4" name="Content Placeholder 3"/>
          <p:cNvSpPr>
            <a:spLocks noGrp="1"/>
          </p:cNvSpPr>
          <p:nvPr>
            <p:ph sz="half" idx="2"/>
          </p:nvPr>
        </p:nvSpPr>
        <p:spPr>
          <a:xfrm>
            <a:off x="680322" y="2526801"/>
            <a:ext cx="9744807" cy="1224028"/>
          </a:xfrm>
        </p:spPr>
        <p:txBody>
          <a:bodyPr vert="horz" lIns="91440" tIns="45720" rIns="91440" bIns="45720" rtlCol="0" anchor="t">
            <a:normAutofit/>
          </a:bodyPr>
          <a:lstStyle/>
          <a:p>
            <a:r>
              <a:rPr lang="en-US"/>
              <a:t>In order to use scikit-learn library, we need to install it first:</a:t>
            </a:r>
          </a:p>
          <a:p>
            <a:pPr lvl="1"/>
            <a:r>
              <a:rPr lang="en-US"/>
              <a:t>We can install it using command prompt </a:t>
            </a:r>
          </a:p>
          <a:p>
            <a:pPr lvl="1"/>
            <a:r>
              <a:rPr lang="en-US"/>
              <a:t>Run command "pip install –U scikit-learn"</a:t>
            </a:r>
          </a:p>
        </p:txBody>
      </p:sp>
      <p:sp>
        <p:nvSpPr>
          <p:cNvPr id="7" name="TextBox 6">
            <a:extLst>
              <a:ext uri="{FF2B5EF4-FFF2-40B4-BE49-F238E27FC236}">
                <a16:creationId xmlns:a16="http://schemas.microsoft.com/office/drawing/2014/main" id="{81AD27A3-A4DE-4FCA-B0FF-A3B0E3272729}"/>
              </a:ext>
            </a:extLst>
          </p:cNvPr>
          <p:cNvSpPr txBox="1"/>
          <p:nvPr/>
        </p:nvSpPr>
        <p:spPr>
          <a:xfrm>
            <a:off x="684363" y="3746740"/>
            <a:ext cx="975935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GB" sz="2000"/>
          </a:p>
        </p:txBody>
      </p:sp>
      <p:pic>
        <p:nvPicPr>
          <p:cNvPr id="3" name="Picture 4" descr="A picture containing rectangle&#10;&#10;Description automatically generated">
            <a:extLst>
              <a:ext uri="{FF2B5EF4-FFF2-40B4-BE49-F238E27FC236}">
                <a16:creationId xmlns:a16="http://schemas.microsoft.com/office/drawing/2014/main" id="{D2AB3229-FD26-449F-993E-4AB48BEEF461}"/>
              </a:ext>
            </a:extLst>
          </p:cNvPr>
          <p:cNvPicPr>
            <a:picLocks noChangeAspect="1"/>
          </p:cNvPicPr>
          <p:nvPr/>
        </p:nvPicPr>
        <p:blipFill>
          <a:blip r:embed="rId3"/>
          <a:stretch>
            <a:fillRect/>
          </a:stretch>
        </p:blipFill>
        <p:spPr>
          <a:xfrm>
            <a:off x="934453" y="3944610"/>
            <a:ext cx="9751594" cy="984071"/>
          </a:xfrm>
          <a:prstGeom prst="rect">
            <a:avLst/>
          </a:prstGeom>
        </p:spPr>
      </p:pic>
    </p:spTree>
    <p:extLst>
      <p:ext uri="{BB962C8B-B14F-4D97-AF65-F5344CB8AC3E}">
        <p14:creationId xmlns:p14="http://schemas.microsoft.com/office/powerpoint/2010/main" val="13967080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Code:</a:t>
            </a:r>
          </a:p>
        </p:txBody>
      </p:sp>
      <p:sp>
        <p:nvSpPr>
          <p:cNvPr id="21" name="TextBox 20">
            <a:extLst>
              <a:ext uri="{FF2B5EF4-FFF2-40B4-BE49-F238E27FC236}">
                <a16:creationId xmlns:a16="http://schemas.microsoft.com/office/drawing/2014/main" id="{6C581766-8119-4AC8-8517-BF04AA4D7FE9}"/>
              </a:ext>
            </a:extLst>
          </p:cNvPr>
          <p:cNvSpPr txBox="1"/>
          <p:nvPr/>
        </p:nvSpPr>
        <p:spPr>
          <a:xfrm>
            <a:off x="684363" y="2280250"/>
            <a:ext cx="4813538"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000"/>
              <a:t>Import </a:t>
            </a:r>
            <a:r>
              <a:rPr lang="en-GB" sz="2000" err="1"/>
              <a:t>os</a:t>
            </a:r>
            <a:r>
              <a:rPr lang="en-GB" sz="2000"/>
              <a:t>: </a:t>
            </a:r>
            <a:endParaRPr lang="en-US" sz="2000">
              <a:ea typeface="+mn-lt"/>
              <a:cs typeface="+mn-lt"/>
            </a:endParaRPr>
          </a:p>
          <a:p>
            <a:pPr marL="742950" lvl="1" indent="-285750">
              <a:buFont typeface="Arial"/>
              <a:buChar char="•"/>
            </a:pPr>
            <a:r>
              <a:rPr lang="en-GB" sz="2000"/>
              <a:t>We are importing </a:t>
            </a:r>
            <a:r>
              <a:rPr lang="en-GB" sz="2000" err="1"/>
              <a:t>os</a:t>
            </a:r>
            <a:r>
              <a:rPr lang="en-GB" sz="2000"/>
              <a:t> module in our program. </a:t>
            </a:r>
            <a:endParaRPr lang="en-GB" sz="2000">
              <a:ea typeface="+mn-lt"/>
              <a:cs typeface="+mn-lt"/>
            </a:endParaRPr>
          </a:p>
          <a:p>
            <a:pPr marL="742950" lvl="1" indent="-285750">
              <a:buFont typeface="Arial"/>
              <a:buChar char="•"/>
            </a:pPr>
            <a:endParaRPr lang="en-GB" sz="2000"/>
          </a:p>
          <a:p>
            <a:pPr marL="742950" lvl="1" indent="-285750">
              <a:buFont typeface="Arial"/>
              <a:buChar char="•"/>
            </a:pPr>
            <a:r>
              <a:rPr lang="en-GB" sz="2000"/>
              <a:t>The OS module in Python provides functions for creating and removing a directory (folder), fetching its contents, changing and identifying the current directory, etc.</a:t>
            </a:r>
          </a:p>
        </p:txBody>
      </p:sp>
      <p:pic>
        <p:nvPicPr>
          <p:cNvPr id="3" name="Picture 3" descr="Text&#10;&#10;Description automatically generated">
            <a:extLst>
              <a:ext uri="{FF2B5EF4-FFF2-40B4-BE49-F238E27FC236}">
                <a16:creationId xmlns:a16="http://schemas.microsoft.com/office/drawing/2014/main" id="{B1DF076E-B1ED-4A83-BBD0-9B21BF829817}"/>
              </a:ext>
            </a:extLst>
          </p:cNvPr>
          <p:cNvPicPr>
            <a:picLocks noGrp="1" noChangeAspect="1"/>
          </p:cNvPicPr>
          <p:nvPr>
            <p:ph idx="1"/>
          </p:nvPr>
        </p:nvPicPr>
        <p:blipFill>
          <a:blip r:embed="rId2"/>
          <a:stretch>
            <a:fillRect/>
          </a:stretch>
        </p:blipFill>
        <p:spPr>
          <a:xfrm>
            <a:off x="6131442" y="3173503"/>
            <a:ext cx="5419223" cy="1033713"/>
          </a:xfrm>
        </p:spPr>
      </p:pic>
    </p:spTree>
    <p:extLst>
      <p:ext uri="{BB962C8B-B14F-4D97-AF65-F5344CB8AC3E}">
        <p14:creationId xmlns:p14="http://schemas.microsoft.com/office/powerpoint/2010/main" val="31950378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30</Slides>
  <Notes>29</Notes>
  <HiddenSlides>0</HiddenSlides>
  <ScaleCrop>false</ScaleCrop>
  <HeadingPairs>
    <vt:vector size="4" baseType="variant">
      <vt:variant>
        <vt:lpstr>Theme</vt:lpstr>
      </vt:variant>
      <vt:variant>
        <vt:i4>4</vt:i4>
      </vt:variant>
      <vt:variant>
        <vt:lpstr>Slide Titles</vt:lpstr>
      </vt:variant>
      <vt:variant>
        <vt:i4>30</vt:i4>
      </vt:variant>
    </vt:vector>
  </HeadingPairs>
  <TitlesOfParts>
    <vt:vector size="34" baseType="lpstr">
      <vt:lpstr>Berlin</vt:lpstr>
      <vt:lpstr>1_Berlin</vt:lpstr>
      <vt:lpstr>2_Berlin</vt:lpstr>
      <vt:lpstr>3_Berlin</vt:lpstr>
      <vt:lpstr>Plagiarism Checker using Python</vt:lpstr>
      <vt:lpstr>Agenda / Topics</vt:lpstr>
      <vt:lpstr>Project Description</vt:lpstr>
      <vt:lpstr>Procedure/Methodology</vt:lpstr>
      <vt:lpstr>Key findings/results</vt:lpstr>
      <vt:lpstr>Working Methodology</vt:lpstr>
      <vt:lpstr>Working Code (Python):</vt:lpstr>
      <vt:lpstr>Understanding Code:</vt:lpstr>
      <vt:lpstr>Understanding Code:</vt:lpstr>
      <vt:lpstr>Understanding Code:</vt:lpstr>
      <vt:lpstr>Understanding Code:</vt:lpstr>
      <vt:lpstr>Understanding Code:</vt:lpstr>
      <vt:lpstr>Understanding Code:</vt:lpstr>
      <vt:lpstr>Understanding Code:</vt:lpstr>
      <vt:lpstr>Understanding Code:</vt:lpstr>
      <vt:lpstr>Understanding Code:</vt:lpstr>
      <vt:lpstr>Understanding Code:</vt:lpstr>
      <vt:lpstr>Understanding Code: Output</vt:lpstr>
      <vt:lpstr>Key Features</vt:lpstr>
      <vt:lpstr>Key Features</vt:lpstr>
      <vt:lpstr>Further Development:</vt:lpstr>
      <vt:lpstr>SCIKIT-LEARN LIBRARY</vt:lpstr>
      <vt:lpstr>SCIKIT-LEARN LIBRARY</vt:lpstr>
      <vt:lpstr>NUMPY</vt:lpstr>
      <vt:lpstr>NUMPY SALIENT FEATURE</vt:lpstr>
      <vt:lpstr>NUMPY AS MATLAB REPLACEMENT</vt:lpstr>
      <vt:lpstr>Case Study: Academic Misconduct</vt:lpstr>
      <vt:lpstr>Different penalizable practices: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
  <cp:revision>4</cp:revision>
  <dcterms:created xsi:type="dcterms:W3CDTF">2022-02-16T14:58:22Z</dcterms:created>
  <dcterms:modified xsi:type="dcterms:W3CDTF">2022-02-18T08:44:24Z</dcterms:modified>
</cp:coreProperties>
</file>