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2" r:id="rId5"/>
    <p:sldId id="265" r:id="rId6"/>
    <p:sldId id="263" r:id="rId7"/>
    <p:sldId id="258" r:id="rId8"/>
    <p:sldId id="266" r:id="rId9"/>
    <p:sldId id="260"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73" d="100"/>
          <a:sy n="73" d="100"/>
        </p:scale>
        <p:origin x="-45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37669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43792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91079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2926866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21755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4055634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3006526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77702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290651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265541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425054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386618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265649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188317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90197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9F142B-C389-4E0C-8C88-85F09776AA69}" type="datetimeFigureOut">
              <a:rPr lang="en-IN" smtClean="0"/>
              <a:pPr/>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219174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9F142B-C389-4E0C-8C88-85F09776AA69}" type="datetimeFigureOut">
              <a:rPr lang="en-IN" smtClean="0"/>
              <a:pPr/>
              <a:t>12-12-2020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0BB735-33EB-4EBC-B7C3-F279061DAF99}" type="slidenum">
              <a:rPr lang="en-IN" smtClean="0"/>
              <a:pPr/>
              <a:t>‹#›</a:t>
            </a:fld>
            <a:endParaRPr lang="en-IN"/>
          </a:p>
        </p:txBody>
      </p:sp>
    </p:spTree>
    <p:extLst>
      <p:ext uri="{BB962C8B-B14F-4D97-AF65-F5344CB8AC3E}">
        <p14:creationId xmlns:p14="http://schemas.microsoft.com/office/powerpoint/2010/main" xmlns="" val="121963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FA338E-68E4-439D-9374-BB1CEA1DEC22}"/>
              </a:ext>
            </a:extLst>
          </p:cNvPr>
          <p:cNvSpPr>
            <a:spLocks noGrp="1"/>
          </p:cNvSpPr>
          <p:nvPr>
            <p:ph type="ctrTitle"/>
          </p:nvPr>
        </p:nvSpPr>
        <p:spPr/>
        <p:txBody>
          <a:bodyPr/>
          <a:lstStyle/>
          <a:p>
            <a:r>
              <a:rPr lang="en-IN" dirty="0"/>
              <a:t>FAKE-NEWS DETECTION</a:t>
            </a:r>
          </a:p>
        </p:txBody>
      </p:sp>
    </p:spTree>
    <p:extLst>
      <p:ext uri="{BB962C8B-B14F-4D97-AF65-F5344CB8AC3E}">
        <p14:creationId xmlns:p14="http://schemas.microsoft.com/office/powerpoint/2010/main" xmlns="" val="134651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IN" dirty="0"/>
          </a:p>
        </p:txBody>
      </p:sp>
      <p:pic>
        <p:nvPicPr>
          <p:cNvPr id="1026" name="Picture 2" descr="C:\Users\Sanjay\Desktop\confusion_matrix2.png"/>
          <p:cNvPicPr>
            <a:picLocks noChangeAspect="1" noChangeArrowheads="1"/>
          </p:cNvPicPr>
          <p:nvPr/>
        </p:nvPicPr>
        <p:blipFill>
          <a:blip r:embed="rId2" cstate="print"/>
          <a:srcRect/>
          <a:stretch>
            <a:fillRect/>
          </a:stretch>
        </p:blipFill>
        <p:spPr bwMode="auto">
          <a:xfrm>
            <a:off x="1433649" y="1941919"/>
            <a:ext cx="7055903" cy="402780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IN" dirty="0"/>
          </a:p>
        </p:txBody>
      </p:sp>
      <p:sp>
        <p:nvSpPr>
          <p:cNvPr id="3" name="Content Placeholder 2"/>
          <p:cNvSpPr>
            <a:spLocks noGrp="1"/>
          </p:cNvSpPr>
          <p:nvPr>
            <p:ph idx="1"/>
          </p:nvPr>
        </p:nvSpPr>
        <p:spPr/>
        <p:txBody>
          <a:bodyPr/>
          <a:lstStyle/>
          <a:p>
            <a:r>
              <a:rPr lang="en-US" dirty="0" smtClean="0"/>
              <a:t>TPR = recall = TP/TP+FN</a:t>
            </a:r>
          </a:p>
          <a:p>
            <a:r>
              <a:rPr lang="en-US" dirty="0" smtClean="0"/>
              <a:t>FPR = FP/FP+TN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2903A-1C27-4AFE-9EAA-5775FCD686DE}"/>
              </a:ext>
            </a:extLst>
          </p:cNvPr>
          <p:cNvSpPr>
            <a:spLocks noGrp="1"/>
          </p:cNvSpPr>
          <p:nvPr>
            <p:ph type="title"/>
          </p:nvPr>
        </p:nvSpPr>
        <p:spPr/>
        <p:txBody>
          <a:bodyPr/>
          <a:lstStyle/>
          <a:p>
            <a:r>
              <a:rPr lang="en-IN" dirty="0">
                <a:solidFill>
                  <a:schemeClr val="tx1"/>
                </a:solidFill>
              </a:rPr>
              <a:t>What is fake news?</a:t>
            </a:r>
          </a:p>
        </p:txBody>
      </p:sp>
      <p:sp>
        <p:nvSpPr>
          <p:cNvPr id="3" name="Content Placeholder 2">
            <a:extLst>
              <a:ext uri="{FF2B5EF4-FFF2-40B4-BE49-F238E27FC236}">
                <a16:creationId xmlns:a16="http://schemas.microsoft.com/office/drawing/2014/main" xmlns="" id="{59EA5135-1698-4AE7-9EE4-8E3263D4DBAB}"/>
              </a:ext>
            </a:extLst>
          </p:cNvPr>
          <p:cNvSpPr>
            <a:spLocks noGrp="1"/>
          </p:cNvSpPr>
          <p:nvPr>
            <p:ph idx="1"/>
          </p:nvPr>
        </p:nvSpPr>
        <p:spPr/>
        <p:txBody>
          <a:bodyPr/>
          <a:lstStyle/>
          <a:p>
            <a:r>
              <a:rPr lang="en-US" sz="2800" b="0" i="0" dirty="0" smtClean="0">
                <a:solidFill>
                  <a:srgbClr val="757575"/>
                </a:solidFill>
                <a:effectLst/>
                <a:latin typeface="sohne"/>
              </a:rPr>
              <a:t>The news which is fabricated to spread wrong propaganda and distract the people from the real news</a:t>
            </a:r>
            <a:endParaRPr lang="en-IN" sz="2800" b="0" i="0" dirty="0" smtClean="0">
              <a:solidFill>
                <a:srgbClr val="757575"/>
              </a:solidFill>
              <a:effectLst/>
              <a:latin typeface="sohne"/>
            </a:endParaRPr>
          </a:p>
          <a:p>
            <a:endParaRPr lang="en-IN" sz="2800" dirty="0" smtClean="0">
              <a:solidFill>
                <a:srgbClr val="757575"/>
              </a:solidFill>
              <a:latin typeface="sohne"/>
            </a:endParaRPr>
          </a:p>
          <a:p>
            <a:r>
              <a:rPr lang="en-IN" sz="2800" b="0" i="0" dirty="0" smtClean="0">
                <a:solidFill>
                  <a:srgbClr val="757575"/>
                </a:solidFill>
                <a:effectLst/>
                <a:latin typeface="sohne"/>
              </a:rPr>
              <a:t>There </a:t>
            </a:r>
            <a:r>
              <a:rPr lang="en-IN" sz="2800" b="0" i="0" dirty="0">
                <a:solidFill>
                  <a:srgbClr val="757575"/>
                </a:solidFill>
                <a:effectLst/>
                <a:latin typeface="sohne"/>
              </a:rPr>
              <a:t>is so much fake news in circulation, it is difficult to find sources of accurate and unfabricated news.</a:t>
            </a:r>
          </a:p>
          <a:p>
            <a:endParaRPr lang="en-IN" dirty="0"/>
          </a:p>
        </p:txBody>
      </p:sp>
    </p:spTree>
    <p:extLst>
      <p:ext uri="{BB962C8B-B14F-4D97-AF65-F5344CB8AC3E}">
        <p14:creationId xmlns:p14="http://schemas.microsoft.com/office/powerpoint/2010/main" xmlns="" val="355898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9B7FC8-123E-4A1F-9D47-73AA652FA23D}"/>
              </a:ext>
            </a:extLst>
          </p:cNvPr>
          <p:cNvSpPr>
            <a:spLocks noGrp="1"/>
          </p:cNvSpPr>
          <p:nvPr>
            <p:ph type="title"/>
          </p:nvPr>
        </p:nvSpPr>
        <p:spPr/>
        <p:txBody>
          <a:bodyPr/>
          <a:lstStyle/>
          <a:p>
            <a:r>
              <a:rPr lang="en-IN" dirty="0">
                <a:solidFill>
                  <a:schemeClr val="tx1"/>
                </a:solidFill>
              </a:rPr>
              <a:t>Dataset Information:-</a:t>
            </a:r>
            <a:br>
              <a:rPr lang="en-IN" dirty="0">
                <a:solidFill>
                  <a:schemeClr val="tx1"/>
                </a:solidFill>
              </a:rPr>
            </a:br>
            <a:endParaRPr lang="en-IN" dirty="0">
              <a:solidFill>
                <a:schemeClr val="tx1"/>
              </a:solidFill>
            </a:endParaRPr>
          </a:p>
        </p:txBody>
      </p:sp>
      <p:sp>
        <p:nvSpPr>
          <p:cNvPr id="3" name="Content Placeholder 2">
            <a:extLst>
              <a:ext uri="{FF2B5EF4-FFF2-40B4-BE49-F238E27FC236}">
                <a16:creationId xmlns:a16="http://schemas.microsoft.com/office/drawing/2014/main" xmlns="" id="{7817CC10-DF9F-4415-AEDE-64F4C5C18BB1}"/>
              </a:ext>
            </a:extLst>
          </p:cNvPr>
          <p:cNvSpPr>
            <a:spLocks noGrp="1"/>
          </p:cNvSpPr>
          <p:nvPr>
            <p:ph idx="1"/>
          </p:nvPr>
        </p:nvSpPr>
        <p:spPr/>
        <p:txBody>
          <a:bodyPr>
            <a:normAutofit fontScale="92500" lnSpcReduction="10000"/>
          </a:bodyPr>
          <a:lstStyle/>
          <a:p>
            <a:r>
              <a:rPr lang="en-IN" dirty="0" smtClean="0"/>
              <a:t>train.csv: A full training dataset with the following </a:t>
            </a:r>
            <a:r>
              <a:rPr lang="en-IN" dirty="0" smtClean="0"/>
              <a:t>attributes:</a:t>
            </a:r>
          </a:p>
          <a:p>
            <a:endParaRPr lang="en-IN" dirty="0" smtClean="0"/>
          </a:p>
          <a:p>
            <a:r>
              <a:rPr lang="en-IN" dirty="0" smtClean="0"/>
              <a:t>id: </a:t>
            </a:r>
            <a:r>
              <a:rPr lang="en-IN" dirty="0" smtClean="0"/>
              <a:t>unique id for a news </a:t>
            </a:r>
            <a:r>
              <a:rPr lang="en-IN" dirty="0" smtClean="0"/>
              <a:t>article</a:t>
            </a:r>
          </a:p>
          <a:p>
            <a:r>
              <a:rPr lang="en-IN" dirty="0" smtClean="0"/>
              <a:t>title</a:t>
            </a:r>
            <a:r>
              <a:rPr lang="en-IN" dirty="0" smtClean="0"/>
              <a:t>: the title of a news </a:t>
            </a:r>
            <a:r>
              <a:rPr lang="en-IN" dirty="0" smtClean="0"/>
              <a:t>article</a:t>
            </a:r>
          </a:p>
          <a:p>
            <a:r>
              <a:rPr lang="en-IN" dirty="0" smtClean="0"/>
              <a:t>author</a:t>
            </a:r>
            <a:r>
              <a:rPr lang="en-IN" dirty="0" smtClean="0"/>
              <a:t>: author of the news </a:t>
            </a:r>
            <a:r>
              <a:rPr lang="en-IN" dirty="0" smtClean="0"/>
              <a:t>article</a:t>
            </a:r>
          </a:p>
          <a:p>
            <a:r>
              <a:rPr lang="en-IN" dirty="0" smtClean="0"/>
              <a:t>text</a:t>
            </a:r>
            <a:r>
              <a:rPr lang="en-IN" dirty="0" smtClean="0"/>
              <a:t>: the text of the article; could be </a:t>
            </a:r>
            <a:r>
              <a:rPr lang="en-IN" dirty="0" smtClean="0"/>
              <a:t>incomplete</a:t>
            </a:r>
          </a:p>
          <a:p>
            <a:r>
              <a:rPr lang="en-IN" dirty="0" smtClean="0"/>
              <a:t>label</a:t>
            </a:r>
            <a:r>
              <a:rPr lang="en-IN" dirty="0" smtClean="0"/>
              <a:t>: a label that marks the article as potentially </a:t>
            </a:r>
            <a:r>
              <a:rPr lang="en-IN" dirty="0" smtClean="0"/>
              <a:t>unreliable</a:t>
            </a:r>
          </a:p>
          <a:p>
            <a:r>
              <a:rPr lang="en-IN" dirty="0" smtClean="0"/>
              <a:t>1</a:t>
            </a:r>
            <a:r>
              <a:rPr lang="en-IN" dirty="0" smtClean="0"/>
              <a:t>: </a:t>
            </a:r>
            <a:r>
              <a:rPr lang="en-IN" dirty="0" smtClean="0"/>
              <a:t>unreliable</a:t>
            </a:r>
          </a:p>
          <a:p>
            <a:r>
              <a:rPr lang="en-IN" dirty="0" smtClean="0"/>
              <a:t>0</a:t>
            </a:r>
            <a:r>
              <a:rPr lang="en-IN" dirty="0" smtClean="0"/>
              <a:t>: </a:t>
            </a:r>
            <a:r>
              <a:rPr lang="en-IN" dirty="0" smtClean="0"/>
              <a:t>reliable</a:t>
            </a:r>
          </a:p>
          <a:p>
            <a:r>
              <a:rPr lang="en-IN" dirty="0" smtClean="0"/>
              <a:t>test.csv</a:t>
            </a:r>
            <a:r>
              <a:rPr lang="en-IN" dirty="0" smtClean="0"/>
              <a:t>: A testing training dataset with all the same attributes at train.csv without the label.</a:t>
            </a:r>
            <a:endParaRPr lang="en-IN" dirty="0"/>
          </a:p>
        </p:txBody>
      </p:sp>
    </p:spTree>
    <p:extLst>
      <p:ext uri="{BB962C8B-B14F-4D97-AF65-F5344CB8AC3E}">
        <p14:creationId xmlns:p14="http://schemas.microsoft.com/office/powerpoint/2010/main" xmlns="" val="54727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544CA-7CA6-4B42-AAF4-958BA66B25D5}"/>
              </a:ext>
            </a:extLst>
          </p:cNvPr>
          <p:cNvSpPr>
            <a:spLocks noGrp="1"/>
          </p:cNvSpPr>
          <p:nvPr>
            <p:ph type="title"/>
          </p:nvPr>
        </p:nvSpPr>
        <p:spPr/>
        <p:txBody>
          <a:bodyPr/>
          <a:lstStyle/>
          <a:p>
            <a:r>
              <a:rPr lang="en-IN" dirty="0">
                <a:solidFill>
                  <a:schemeClr val="tx1"/>
                </a:solidFill>
              </a:rPr>
              <a:t>Data Pre-processing</a:t>
            </a:r>
          </a:p>
        </p:txBody>
      </p:sp>
      <p:sp>
        <p:nvSpPr>
          <p:cNvPr id="3" name="Content Placeholder 2">
            <a:extLst>
              <a:ext uri="{FF2B5EF4-FFF2-40B4-BE49-F238E27FC236}">
                <a16:creationId xmlns:a16="http://schemas.microsoft.com/office/drawing/2014/main" xmlns="" id="{3277CDB5-0F8E-444D-AED8-268EEC8ED336}"/>
              </a:ext>
            </a:extLst>
          </p:cNvPr>
          <p:cNvSpPr>
            <a:spLocks noGrp="1"/>
          </p:cNvSpPr>
          <p:nvPr>
            <p:ph idx="1"/>
          </p:nvPr>
        </p:nvSpPr>
        <p:spPr/>
        <p:txBody>
          <a:bodyPr>
            <a:normAutofit fontScale="77500" lnSpcReduction="20000"/>
          </a:bodyPr>
          <a:lstStyle/>
          <a:p>
            <a:endParaRPr lang="en-IN" b="0" i="0" dirty="0">
              <a:effectLst/>
              <a:latin typeface="urw-din"/>
            </a:endParaRPr>
          </a:p>
          <a:p>
            <a:r>
              <a:rPr lang="en-IN" b="0" i="0" dirty="0">
                <a:effectLst/>
                <a:latin typeface="urw-din"/>
              </a:rPr>
              <a:t>NLTK(Natural Language Toolkit) in python has a list of </a:t>
            </a:r>
            <a:r>
              <a:rPr lang="en-IN" b="0" i="0" dirty="0" err="1">
                <a:effectLst/>
                <a:latin typeface="urw-din"/>
              </a:rPr>
              <a:t>stopwords</a:t>
            </a:r>
            <a:r>
              <a:rPr lang="en-IN" b="0" i="0" dirty="0">
                <a:effectLst/>
                <a:latin typeface="urw-din"/>
              </a:rPr>
              <a:t> stored in 16 different </a:t>
            </a:r>
            <a:r>
              <a:rPr lang="en-IN" b="0" i="0" dirty="0" err="1">
                <a:effectLst/>
                <a:latin typeface="urw-din"/>
              </a:rPr>
              <a:t>languages.s</a:t>
            </a:r>
            <a:r>
              <a:rPr lang="en-IN" b="0" i="0" dirty="0">
                <a:effectLst/>
                <a:latin typeface="urw-din"/>
              </a:rPr>
              <a:t> the result of a search query</a:t>
            </a:r>
            <a:r>
              <a:rPr lang="en-IN" b="0" i="0" dirty="0" smtClean="0">
                <a:effectLst/>
                <a:latin typeface="urw-din"/>
              </a:rPr>
              <a:t>.</a:t>
            </a:r>
          </a:p>
          <a:p>
            <a:endParaRPr lang="en-US" dirty="0" smtClean="0">
              <a:latin typeface="urw-din"/>
            </a:endParaRPr>
          </a:p>
          <a:p>
            <a:r>
              <a:rPr lang="en-US" b="0" i="0" dirty="0" smtClean="0">
                <a:effectLst/>
                <a:latin typeface="urw-din"/>
              </a:rPr>
              <a:t>We are using </a:t>
            </a:r>
            <a:r>
              <a:rPr lang="en-US" b="0" i="0" dirty="0" err="1" smtClean="0">
                <a:effectLst/>
                <a:latin typeface="urw-din"/>
              </a:rPr>
              <a:t>porterstemmer</a:t>
            </a:r>
            <a:r>
              <a:rPr lang="en-US" b="0" i="0" dirty="0" smtClean="0">
                <a:effectLst/>
                <a:latin typeface="urw-din"/>
              </a:rPr>
              <a:t> which stems the words for example </a:t>
            </a:r>
          </a:p>
          <a:p>
            <a:r>
              <a:rPr lang="en-IN" dirty="0" smtClean="0"/>
              <a:t>program : program </a:t>
            </a:r>
            <a:endParaRPr lang="en-IN" dirty="0" smtClean="0"/>
          </a:p>
          <a:p>
            <a:r>
              <a:rPr lang="en-IN" dirty="0" smtClean="0"/>
              <a:t>programs </a:t>
            </a:r>
            <a:r>
              <a:rPr lang="en-IN" dirty="0" smtClean="0"/>
              <a:t>: program </a:t>
            </a:r>
            <a:endParaRPr lang="en-IN" dirty="0" smtClean="0"/>
          </a:p>
          <a:p>
            <a:r>
              <a:rPr lang="en-IN" dirty="0" err="1" smtClean="0"/>
              <a:t>programer</a:t>
            </a:r>
            <a:r>
              <a:rPr lang="en-IN" dirty="0" smtClean="0"/>
              <a:t> </a:t>
            </a:r>
            <a:r>
              <a:rPr lang="en-IN" dirty="0" smtClean="0"/>
              <a:t>: program </a:t>
            </a:r>
            <a:endParaRPr lang="en-IN" dirty="0" smtClean="0"/>
          </a:p>
          <a:p>
            <a:r>
              <a:rPr lang="en-IN" dirty="0" err="1" smtClean="0"/>
              <a:t>programing</a:t>
            </a:r>
            <a:r>
              <a:rPr lang="en-IN" dirty="0" smtClean="0"/>
              <a:t> </a:t>
            </a:r>
            <a:r>
              <a:rPr lang="en-IN" dirty="0" smtClean="0"/>
              <a:t>: program </a:t>
            </a:r>
            <a:endParaRPr lang="en-IN" dirty="0" smtClean="0"/>
          </a:p>
          <a:p>
            <a:r>
              <a:rPr lang="en-IN" dirty="0" err="1" smtClean="0"/>
              <a:t>programers</a:t>
            </a:r>
            <a:r>
              <a:rPr lang="en-IN" dirty="0" smtClean="0"/>
              <a:t> </a:t>
            </a:r>
            <a:r>
              <a:rPr lang="en-IN" dirty="0" smtClean="0"/>
              <a:t>: program</a:t>
            </a:r>
            <a:endParaRPr lang="en-IN" b="0" i="0" dirty="0">
              <a:effectLst/>
              <a:latin typeface="urw-din"/>
            </a:endParaRPr>
          </a:p>
          <a:p>
            <a:endParaRPr lang="en-IN" dirty="0">
              <a:latin typeface="urw-din"/>
            </a:endParaRPr>
          </a:p>
          <a:p>
            <a:r>
              <a:rPr lang="en-IN" b="0" i="0" dirty="0">
                <a:effectLst/>
                <a:latin typeface="urw-din"/>
              </a:rPr>
              <a:t>A stop word is a commonly used word (such as “the”, “a”, “an”, “in”) that a search engine has been programmed to ignore, both when indexing entries for searching and when retrieving them as the result of a search query.</a:t>
            </a:r>
            <a:endParaRPr lang="en-IN" dirty="0">
              <a:latin typeface="urw-din"/>
            </a:endParaRPr>
          </a:p>
        </p:txBody>
      </p:sp>
    </p:spTree>
    <p:extLst>
      <p:ext uri="{BB962C8B-B14F-4D97-AF65-F5344CB8AC3E}">
        <p14:creationId xmlns:p14="http://schemas.microsoft.com/office/powerpoint/2010/main" xmlns="" val="392040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E1152-16F0-4F23-AD02-D93FAD84D498}"/>
              </a:ext>
            </a:extLst>
          </p:cNvPr>
          <p:cNvSpPr>
            <a:spLocks noGrp="1"/>
          </p:cNvSpPr>
          <p:nvPr>
            <p:ph type="title"/>
          </p:nvPr>
        </p:nvSpPr>
        <p:spPr/>
        <p:txBody>
          <a:bodyPr/>
          <a:lstStyle/>
          <a:p>
            <a:r>
              <a:rPr lang="en-IN" dirty="0" err="1">
                <a:solidFill>
                  <a:schemeClr val="tx1"/>
                </a:solidFill>
              </a:rPr>
              <a:t>CounterVectorization</a:t>
            </a:r>
            <a:r>
              <a:rPr lang="en-IN" dirty="0">
                <a:solidFill>
                  <a:schemeClr val="tx1"/>
                </a:solidFill>
              </a:rPr>
              <a:t>	</a:t>
            </a:r>
          </a:p>
        </p:txBody>
      </p:sp>
      <p:sp>
        <p:nvSpPr>
          <p:cNvPr id="3" name="Content Placeholder 2">
            <a:extLst>
              <a:ext uri="{FF2B5EF4-FFF2-40B4-BE49-F238E27FC236}">
                <a16:creationId xmlns:a16="http://schemas.microsoft.com/office/drawing/2014/main" xmlns="" id="{6DA4CB28-EC7B-412C-97D4-B56FA23175EE}"/>
              </a:ext>
            </a:extLst>
          </p:cNvPr>
          <p:cNvSpPr>
            <a:spLocks noGrp="1"/>
          </p:cNvSpPr>
          <p:nvPr>
            <p:ph idx="1"/>
          </p:nvPr>
        </p:nvSpPr>
        <p:spPr/>
        <p:txBody>
          <a:bodyPr>
            <a:normAutofit fontScale="85000" lnSpcReduction="10000"/>
          </a:bodyPr>
          <a:lstStyle/>
          <a:p>
            <a:r>
              <a:rPr lang="en-IN" b="0" i="0" dirty="0">
                <a:solidFill>
                  <a:srgbClr val="202124"/>
                </a:solidFill>
                <a:effectLst/>
                <a:latin typeface="arial" panose="020B0604020202020204" pitchFamily="34" charset="0"/>
              </a:rPr>
              <a:t>The </a:t>
            </a:r>
            <a:r>
              <a:rPr lang="en-IN" b="1" i="0" dirty="0" err="1">
                <a:solidFill>
                  <a:srgbClr val="202124"/>
                </a:solidFill>
                <a:effectLst/>
                <a:latin typeface="arial" panose="020B0604020202020204" pitchFamily="34" charset="0"/>
              </a:rPr>
              <a:t>CountVectorizer</a:t>
            </a:r>
            <a:r>
              <a:rPr lang="en-IN" b="0" i="0" dirty="0">
                <a:solidFill>
                  <a:srgbClr val="202124"/>
                </a:solidFill>
                <a:effectLst/>
                <a:latin typeface="arial" panose="020B0604020202020204" pitchFamily="34" charset="0"/>
              </a:rPr>
              <a:t> provides a simple way to both tokenize a collection of text documents and build a vocabulary of known words, but also to encode new documents using that vocabulary. You can use it as follows: Create an instance of the </a:t>
            </a:r>
            <a:r>
              <a:rPr lang="en-IN" b="1" i="0" dirty="0" err="1">
                <a:solidFill>
                  <a:srgbClr val="202124"/>
                </a:solidFill>
                <a:effectLst/>
                <a:latin typeface="arial" panose="020B0604020202020204" pitchFamily="34" charset="0"/>
              </a:rPr>
              <a:t>CountVectorizer</a:t>
            </a:r>
            <a:endParaRPr lang="en-IN" b="1" i="0" dirty="0">
              <a:solidFill>
                <a:srgbClr val="202124"/>
              </a:solidFill>
              <a:effectLst/>
              <a:latin typeface="arial" panose="020B0604020202020204" pitchFamily="34" charset="0"/>
            </a:endParaRPr>
          </a:p>
          <a:p>
            <a:r>
              <a:rPr lang="en-IN" dirty="0">
                <a:solidFill>
                  <a:srgbClr val="202124"/>
                </a:solidFill>
                <a:latin typeface="arial" panose="020B0604020202020204" pitchFamily="34" charset="0"/>
              </a:rPr>
              <a:t>by</a:t>
            </a:r>
            <a:r>
              <a:rPr lang="en-IN" b="1" dirty="0">
                <a:solidFill>
                  <a:srgbClr val="202124"/>
                </a:solidFill>
                <a:latin typeface="arial" panose="020B0604020202020204" pitchFamily="34" charset="0"/>
              </a:rPr>
              <a:t> </a:t>
            </a:r>
            <a:r>
              <a:rPr lang="en-IN" b="0" i="0" dirty="0">
                <a:solidFill>
                  <a:srgbClr val="202124"/>
                </a:solidFill>
                <a:effectLst/>
                <a:latin typeface="arial" panose="020B0604020202020204" pitchFamily="34" charset="0"/>
              </a:rPr>
              <a:t> using the counter vectorization we create a bag of words</a:t>
            </a:r>
            <a:r>
              <a:rPr lang="en-IN" b="0" i="0" dirty="0" smtClean="0">
                <a:solidFill>
                  <a:srgbClr val="202124"/>
                </a:solidFill>
                <a:effectLst/>
                <a:latin typeface="arial" panose="020B0604020202020204" pitchFamily="34" charset="0"/>
              </a:rPr>
              <a:t>.</a:t>
            </a:r>
          </a:p>
          <a:p>
            <a:r>
              <a:rPr lang="en-US" dirty="0" smtClean="0">
                <a:solidFill>
                  <a:srgbClr val="202124"/>
                </a:solidFill>
                <a:latin typeface="arial" panose="020B0604020202020204" pitchFamily="34" charset="0"/>
              </a:rPr>
              <a:t>For example : </a:t>
            </a:r>
            <a:r>
              <a:rPr lang="en-IN" dirty="0" smtClean="0"/>
              <a:t>v = </a:t>
            </a:r>
            <a:r>
              <a:rPr lang="en-IN" dirty="0" err="1" smtClean="0"/>
              <a:t>CountVectorizer</a:t>
            </a:r>
            <a:r>
              <a:rPr lang="en-IN" dirty="0" smtClean="0"/>
              <a:t>(</a:t>
            </a:r>
            <a:r>
              <a:rPr lang="en-IN" dirty="0" err="1" smtClean="0"/>
              <a:t>ngram_range</a:t>
            </a:r>
            <a:r>
              <a:rPr lang="en-IN" dirty="0" smtClean="0"/>
              <a:t>=(1, 2))</a:t>
            </a:r>
            <a:endParaRPr lang="en-US" dirty="0" smtClean="0">
              <a:solidFill>
                <a:srgbClr val="202124"/>
              </a:solidFill>
              <a:latin typeface="arial" panose="020B0604020202020204" pitchFamily="34" charset="0"/>
            </a:endParaRPr>
          </a:p>
          <a:p>
            <a:r>
              <a:rPr lang="en-IN" dirty="0" smtClean="0"/>
              <a:t>"an apple a day keeps the doctor </a:t>
            </a:r>
            <a:r>
              <a:rPr lang="en-IN" dirty="0" smtClean="0"/>
              <a:t>away“</a:t>
            </a:r>
          </a:p>
          <a:p>
            <a:r>
              <a:rPr lang="en-US" dirty="0" smtClean="0"/>
              <a:t>The </a:t>
            </a:r>
            <a:r>
              <a:rPr lang="en-US" dirty="0" err="1" smtClean="0"/>
              <a:t>vectorizing</a:t>
            </a:r>
            <a:r>
              <a:rPr lang="en-US" dirty="0" smtClean="0"/>
              <a:t> </a:t>
            </a:r>
            <a:r>
              <a:rPr lang="en-US" dirty="0" smtClean="0"/>
              <a:t>will be </a:t>
            </a:r>
          </a:p>
          <a:p>
            <a:r>
              <a:rPr lang="en-IN" dirty="0" err="1" smtClean="0"/>
              <a:t>u'an</a:t>
            </a:r>
            <a:r>
              <a:rPr lang="en-IN" dirty="0" smtClean="0"/>
              <a:t>': 0</a:t>
            </a:r>
            <a:r>
              <a:rPr lang="en-IN" dirty="0" smtClean="0"/>
              <a:t>,</a:t>
            </a:r>
          </a:p>
          <a:p>
            <a:r>
              <a:rPr lang="en-IN" dirty="0" err="1" smtClean="0"/>
              <a:t>u'an</a:t>
            </a:r>
            <a:r>
              <a:rPr lang="en-IN" dirty="0" smtClean="0"/>
              <a:t> apple': 1</a:t>
            </a:r>
            <a:r>
              <a:rPr lang="en-IN" dirty="0" smtClean="0"/>
              <a:t>,</a:t>
            </a:r>
          </a:p>
          <a:p>
            <a:r>
              <a:rPr lang="en-IN" dirty="0" err="1" smtClean="0"/>
              <a:t>u'apple</a:t>
            </a:r>
            <a:r>
              <a:rPr lang="en-IN" dirty="0" smtClean="0"/>
              <a:t>': 2</a:t>
            </a:r>
            <a:r>
              <a:rPr lang="en-IN" dirty="0" smtClean="0"/>
              <a:t>,</a:t>
            </a:r>
          </a:p>
          <a:p>
            <a:r>
              <a:rPr lang="en-IN" dirty="0" err="1" smtClean="0"/>
              <a:t>u'apple</a:t>
            </a:r>
            <a:r>
              <a:rPr lang="en-IN" dirty="0" smtClean="0"/>
              <a:t> day': 3</a:t>
            </a:r>
            <a:r>
              <a:rPr lang="en-IN" dirty="0" smtClean="0"/>
              <a:t>,</a:t>
            </a:r>
          </a:p>
          <a:p>
            <a:r>
              <a:rPr lang="en-IN" dirty="0" err="1" smtClean="0"/>
              <a:t>u'away</a:t>
            </a:r>
            <a:r>
              <a:rPr lang="en-IN" dirty="0" smtClean="0"/>
              <a:t>': 4,</a:t>
            </a:r>
            <a:endParaRPr lang="en-IN" dirty="0"/>
          </a:p>
        </p:txBody>
      </p:sp>
    </p:spTree>
    <p:extLst>
      <p:ext uri="{BB962C8B-B14F-4D97-AF65-F5344CB8AC3E}">
        <p14:creationId xmlns:p14="http://schemas.microsoft.com/office/powerpoint/2010/main" xmlns="" val="270969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F3C9F-8D40-42A3-B3D3-69D2700656F9}"/>
              </a:ext>
            </a:extLst>
          </p:cNvPr>
          <p:cNvSpPr>
            <a:spLocks noGrp="1"/>
          </p:cNvSpPr>
          <p:nvPr>
            <p:ph type="title"/>
          </p:nvPr>
        </p:nvSpPr>
        <p:spPr/>
        <p:txBody>
          <a:bodyPr/>
          <a:lstStyle/>
          <a:p>
            <a:r>
              <a:rPr lang="en-IN" dirty="0">
                <a:solidFill>
                  <a:schemeClr val="tx1"/>
                </a:solidFill>
              </a:rPr>
              <a:t>Data Normalisation	</a:t>
            </a:r>
          </a:p>
        </p:txBody>
      </p:sp>
      <p:sp>
        <p:nvSpPr>
          <p:cNvPr id="3" name="Content Placeholder 2">
            <a:extLst>
              <a:ext uri="{FF2B5EF4-FFF2-40B4-BE49-F238E27FC236}">
                <a16:creationId xmlns:a16="http://schemas.microsoft.com/office/drawing/2014/main" xmlns="" id="{A6030BB9-86FD-4EE4-B5A5-BB7D0653E77D}"/>
              </a:ext>
            </a:extLst>
          </p:cNvPr>
          <p:cNvSpPr>
            <a:spLocks noGrp="1"/>
          </p:cNvSpPr>
          <p:nvPr>
            <p:ph idx="1"/>
          </p:nvPr>
        </p:nvSpPr>
        <p:spPr/>
        <p:txBody>
          <a:bodyPr>
            <a:normAutofit fontScale="85000" lnSpcReduction="20000"/>
          </a:bodyPr>
          <a:lstStyle/>
          <a:p>
            <a:r>
              <a:rPr lang="en-IN" b="1" i="0" dirty="0">
                <a:solidFill>
                  <a:srgbClr val="202124"/>
                </a:solidFill>
                <a:effectLst/>
                <a:latin typeface="arial" panose="020B0604020202020204" pitchFamily="34" charset="0"/>
              </a:rPr>
              <a:t>Normalization</a:t>
            </a:r>
            <a:r>
              <a:rPr lang="en-IN" b="0" i="0" dirty="0">
                <a:solidFill>
                  <a:srgbClr val="202124"/>
                </a:solidFill>
                <a:effectLst/>
                <a:latin typeface="arial" panose="020B0604020202020204" pitchFamily="34" charset="0"/>
              </a:rPr>
              <a:t> is a technique often applied as part of </a:t>
            </a:r>
            <a:r>
              <a:rPr lang="en-IN" b="1" i="0" dirty="0">
                <a:solidFill>
                  <a:srgbClr val="202124"/>
                </a:solidFill>
                <a:effectLst/>
                <a:latin typeface="arial" panose="020B0604020202020204" pitchFamily="34" charset="0"/>
              </a:rPr>
              <a:t>data</a:t>
            </a:r>
            <a:r>
              <a:rPr lang="en-IN" b="0" i="0" dirty="0">
                <a:solidFill>
                  <a:srgbClr val="202124"/>
                </a:solidFill>
                <a:effectLst/>
                <a:latin typeface="arial" panose="020B0604020202020204" pitchFamily="34" charset="0"/>
              </a:rPr>
              <a:t> preparation for </a:t>
            </a:r>
            <a:r>
              <a:rPr lang="en-IN" b="1" i="0" dirty="0">
                <a:solidFill>
                  <a:srgbClr val="202124"/>
                </a:solidFill>
                <a:effectLst/>
                <a:latin typeface="arial" panose="020B0604020202020204" pitchFamily="34" charset="0"/>
              </a:rPr>
              <a:t>machine learning</a:t>
            </a:r>
            <a:r>
              <a:rPr lang="en-IN" b="0" i="0" dirty="0">
                <a:solidFill>
                  <a:srgbClr val="202124"/>
                </a:solidFill>
                <a:effectLst/>
                <a:latin typeface="arial" panose="020B0604020202020204" pitchFamily="34" charset="0"/>
              </a:rPr>
              <a:t>. The goal of </a:t>
            </a:r>
            <a:r>
              <a:rPr lang="en-IN" b="1" i="0" dirty="0">
                <a:solidFill>
                  <a:srgbClr val="202124"/>
                </a:solidFill>
                <a:effectLst/>
                <a:latin typeface="arial" panose="020B0604020202020204" pitchFamily="34" charset="0"/>
              </a:rPr>
              <a:t>normalization</a:t>
            </a:r>
            <a:r>
              <a:rPr lang="en-IN" b="0" i="0" dirty="0">
                <a:solidFill>
                  <a:srgbClr val="202124"/>
                </a:solidFill>
                <a:effectLst/>
                <a:latin typeface="arial" panose="020B0604020202020204" pitchFamily="34" charset="0"/>
              </a:rPr>
              <a:t> is to change the values of numeric columns in the dataset to use a common scale, without distorting differences in the ranges of values or losing information</a:t>
            </a:r>
          </a:p>
          <a:p>
            <a:r>
              <a:rPr lang="en-IN" dirty="0">
                <a:solidFill>
                  <a:srgbClr val="202124"/>
                </a:solidFill>
                <a:latin typeface="arial" panose="020B0604020202020204" pitchFamily="34" charset="0"/>
              </a:rPr>
              <a:t>It helps to increase the weight of more important features</a:t>
            </a:r>
            <a:r>
              <a:rPr lang="en-IN" dirty="0" smtClean="0">
                <a:solidFill>
                  <a:srgbClr val="202124"/>
                </a:solidFill>
                <a:latin typeface="arial" panose="020B0604020202020204" pitchFamily="34" charset="0"/>
              </a:rPr>
              <a:t>.</a:t>
            </a:r>
          </a:p>
          <a:p>
            <a:r>
              <a:rPr lang="en-US" dirty="0" smtClean="0">
                <a:solidFill>
                  <a:srgbClr val="202124"/>
                </a:solidFill>
                <a:latin typeface="arial" panose="020B0604020202020204" pitchFamily="34" charset="0"/>
              </a:rPr>
              <a:t>This is done by TFIDF (</a:t>
            </a:r>
            <a:r>
              <a:rPr lang="en-IN" b="1" dirty="0" smtClean="0"/>
              <a:t>term </a:t>
            </a:r>
            <a:r>
              <a:rPr lang="en-IN" b="1" dirty="0" smtClean="0"/>
              <a:t>frequency </a:t>
            </a:r>
            <a:r>
              <a:rPr lang="en-IN" b="1" dirty="0" smtClean="0"/>
              <a:t>inverse document frequency</a:t>
            </a:r>
            <a:r>
              <a:rPr lang="en-US" dirty="0" smtClean="0">
                <a:solidFill>
                  <a:srgbClr val="202124"/>
                </a:solidFill>
                <a:latin typeface="arial" panose="020B0604020202020204" pitchFamily="34" charset="0"/>
              </a:rPr>
              <a:t>)</a:t>
            </a:r>
          </a:p>
          <a:p>
            <a:r>
              <a:rPr lang="en-IN" dirty="0" smtClean="0"/>
              <a:t>TF-IDF for a word in a document is calculated by multiplying two different metrics:</a:t>
            </a:r>
          </a:p>
          <a:p>
            <a:r>
              <a:rPr lang="en-IN" dirty="0" smtClean="0"/>
              <a:t>The </a:t>
            </a:r>
            <a:r>
              <a:rPr lang="en-IN" b="1" dirty="0" smtClean="0"/>
              <a:t>term frequency</a:t>
            </a:r>
            <a:r>
              <a:rPr lang="en-IN" dirty="0" smtClean="0"/>
              <a:t> of a word in a document. There are several ways of calculating this frequency, with the simplest being a raw count of instances a word appears in a document. Then, there are ways to adjust the frequency, by length of a document, or by the raw frequency of the most frequent word in a document.</a:t>
            </a:r>
          </a:p>
          <a:p>
            <a:r>
              <a:rPr lang="en-IN" dirty="0" smtClean="0"/>
              <a:t>The </a:t>
            </a:r>
            <a:r>
              <a:rPr lang="en-IN" b="1" dirty="0" smtClean="0"/>
              <a:t>inverse document frequency</a:t>
            </a:r>
            <a:r>
              <a:rPr lang="en-IN" dirty="0" smtClean="0"/>
              <a:t> of the word across a set of documents. This means, how common or rare a word is in the entire document set. The closer it is to 0, the more common a word is. This metric can be calculated by taking the total number of documents, dividing it by the number of documents that contain a word, and calculating the logarithm.</a:t>
            </a:r>
          </a:p>
          <a:p>
            <a:r>
              <a:rPr lang="en-IN" dirty="0" smtClean="0"/>
              <a:t>So, if the word is very common and appears in many documents, this number will approach 0. Otherwise, it will approach 1.</a:t>
            </a:r>
          </a:p>
          <a:p>
            <a:endParaRPr lang="en-IN" dirty="0"/>
          </a:p>
        </p:txBody>
      </p:sp>
    </p:spTree>
    <p:extLst>
      <p:ext uri="{BB962C8B-B14F-4D97-AF65-F5344CB8AC3E}">
        <p14:creationId xmlns:p14="http://schemas.microsoft.com/office/powerpoint/2010/main" xmlns="" val="10317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921F2-A474-4036-9D0A-6614DEB5D358}"/>
              </a:ext>
            </a:extLst>
          </p:cNvPr>
          <p:cNvSpPr>
            <a:spLocks noGrp="1"/>
          </p:cNvSpPr>
          <p:nvPr>
            <p:ph type="title"/>
          </p:nvPr>
        </p:nvSpPr>
        <p:spPr/>
        <p:txBody>
          <a:bodyPr/>
          <a:lstStyle/>
          <a:p>
            <a:r>
              <a:rPr lang="en-IN" b="0" i="0" dirty="0">
                <a:solidFill>
                  <a:srgbClr val="292929"/>
                </a:solidFill>
                <a:effectLst/>
                <a:latin typeface="sohne"/>
              </a:rPr>
              <a:t>What is the Naive Bayes Classifier:</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87514014-69C7-46D6-90CC-448CEBDC3E90}"/>
              </a:ext>
            </a:extLst>
          </p:cNvPr>
          <p:cNvSpPr>
            <a:spLocks noGrp="1"/>
          </p:cNvSpPr>
          <p:nvPr>
            <p:ph idx="1"/>
          </p:nvPr>
        </p:nvSpPr>
        <p:spPr/>
        <p:txBody>
          <a:bodyPr/>
          <a:lstStyle/>
          <a:p>
            <a:pPr algn="l"/>
            <a:r>
              <a:rPr lang="en-IN" sz="2800" b="0" i="0" dirty="0">
                <a:solidFill>
                  <a:srgbClr val="292929"/>
                </a:solidFill>
                <a:effectLst/>
                <a:latin typeface="charter"/>
              </a:rPr>
              <a:t>The Naive Bayes Classifier is a deterministic algorithm that uses the Bayes theorem to classify data. Let’s look at an example:</a:t>
            </a:r>
          </a:p>
          <a:p>
            <a:pPr algn="l"/>
            <a:r>
              <a:rPr lang="en-IN" sz="2800" b="0" i="0" dirty="0">
                <a:solidFill>
                  <a:srgbClr val="292929"/>
                </a:solidFill>
                <a:effectLst/>
                <a:latin typeface="charter"/>
              </a:rPr>
              <a:t>Suppose that you wanted to predict the probability that it would rain today: In the last few days, you have collected data by looking at the clouds in the sky. </a:t>
            </a:r>
            <a:endParaRPr lang="en-IN" sz="2800" b="0" i="0" dirty="0" smtClean="0">
              <a:solidFill>
                <a:srgbClr val="292929"/>
              </a:solidFill>
              <a:effectLst/>
              <a:latin typeface="charter"/>
            </a:endParaRPr>
          </a:p>
          <a:p>
            <a:pPr algn="l"/>
            <a:endParaRPr lang="en-IN" sz="2800" b="0" i="0" dirty="0" smtClean="0">
              <a:solidFill>
                <a:srgbClr val="292929"/>
              </a:solidFill>
              <a:effectLst/>
              <a:latin typeface="charter"/>
            </a:endParaRPr>
          </a:p>
          <a:p>
            <a:endParaRPr lang="en-IN" dirty="0"/>
          </a:p>
        </p:txBody>
      </p:sp>
      <p:pic>
        <p:nvPicPr>
          <p:cNvPr id="4" name="Picture 2" descr="Image for post">
            <a:extLst>
              <a:ext uri="{FF2B5EF4-FFF2-40B4-BE49-F238E27FC236}">
                <a16:creationId xmlns:a16="http://schemas.microsoft.com/office/drawing/2014/main" xmlns="" id="{572E124F-5E44-4C39-82D7-79D60D237C5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81083" y="5095331"/>
            <a:ext cx="4394259" cy="17626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671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Why do we optimize the </a:t>
            </a:r>
            <a:r>
              <a:rPr lang="en-US" dirty="0" err="1" smtClean="0">
                <a:solidFill>
                  <a:schemeClr val="tx1"/>
                </a:solidFill>
              </a:rPr>
              <a:t>hyperparameter</a:t>
            </a:r>
            <a:r>
              <a:rPr lang="en-US" dirty="0" smtClean="0">
                <a:solidFill>
                  <a:schemeClr val="tx1"/>
                </a:solidFill>
              </a:rPr>
              <a:t> </a:t>
            </a:r>
            <a:endParaRPr lang="en-IN"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fontAlgn="base"/>
            <a:r>
              <a:rPr lang="en-IN" dirty="0" smtClean="0"/>
              <a:t>For classifying query point in NB P(Y=1|W) or P(Y=0|W) (considering binary classification) here W is vector of words W= [w1, w2, w3.... wd] d = number of features</a:t>
            </a:r>
          </a:p>
          <a:p>
            <a:pPr fontAlgn="base"/>
            <a:r>
              <a:rPr lang="en-IN" dirty="0" smtClean="0"/>
              <a:t>So, to find probability of all these at training time</a:t>
            </a:r>
            <a:br>
              <a:rPr lang="en-IN" dirty="0" smtClean="0"/>
            </a:br>
            <a:r>
              <a:rPr lang="en-IN" dirty="0" smtClean="0"/>
              <a:t>P(w1|Y=1) * P(w2|Y=1) *.....P(</a:t>
            </a:r>
            <a:r>
              <a:rPr lang="en-IN" dirty="0" err="1" smtClean="0"/>
              <a:t>wd|Y</a:t>
            </a:r>
            <a:r>
              <a:rPr lang="en-IN" dirty="0" smtClean="0"/>
              <a:t>=1)) * P(Y=1)</a:t>
            </a:r>
          </a:p>
          <a:p>
            <a:pPr fontAlgn="base"/>
            <a:r>
              <a:rPr lang="en-IN" dirty="0" smtClean="0"/>
              <a:t>Same above should be done for Y=0</a:t>
            </a:r>
            <a:r>
              <a:rPr lang="en-IN" dirty="0" smtClean="0"/>
              <a:t>.</a:t>
            </a:r>
          </a:p>
          <a:p>
            <a:pPr fontAlgn="base"/>
            <a:r>
              <a:rPr lang="en-IN" dirty="0" smtClean="0"/>
              <a:t>Now at testing time, consider you encounter word which is not present in train set then its probability of existence in a class is zero, which will make whole probability 0, which is not good.</a:t>
            </a:r>
          </a:p>
          <a:p>
            <a:pPr fontAlgn="base"/>
            <a:r>
              <a:rPr lang="en-IN" dirty="0" smtClean="0"/>
              <a:t>Consider W* word not present in training set</a:t>
            </a:r>
          </a:p>
          <a:p>
            <a:pPr fontAlgn="base"/>
            <a:r>
              <a:rPr lang="en-IN" dirty="0" smtClean="0"/>
              <a:t>P(W*|Y=1) = P(W*,Y=1)/P(Y=1)</a:t>
            </a:r>
          </a:p>
          <a:p>
            <a:pPr fontAlgn="base"/>
            <a:r>
              <a:rPr lang="en-IN" dirty="0" smtClean="0"/>
              <a:t>So to get rid of this problem we do Laplace smoothing. we add alpha to numerator and denominator field</a:t>
            </a:r>
            <a:r>
              <a:rPr lang="en-IN" dirty="0" smtClean="0"/>
              <a:t>.</a:t>
            </a:r>
          </a:p>
          <a:p>
            <a:pPr fontAlgn="base"/>
            <a:r>
              <a:rPr lang="en-IN" dirty="0" smtClean="0"/>
              <a:t>= 0 + alpha / Number of training point where Y=1 + (Number of class labels in classifier * alpha)</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1E8B27-AEF5-4E8B-AC3C-AA0682BCAE67}"/>
              </a:ext>
            </a:extLst>
          </p:cNvPr>
          <p:cNvSpPr>
            <a:spLocks noGrp="1"/>
          </p:cNvSpPr>
          <p:nvPr>
            <p:ph idx="1"/>
          </p:nvPr>
        </p:nvSpPr>
        <p:spPr>
          <a:xfrm>
            <a:off x="607665" y="828178"/>
            <a:ext cx="8596668" cy="3880773"/>
          </a:xfrm>
        </p:spPr>
        <p:txBody>
          <a:bodyPr/>
          <a:lstStyle/>
          <a:p>
            <a:r>
              <a:rPr lang="en-IN" dirty="0"/>
              <a:t>After applying the naïve bayes approach, the efficiency of the model we made had low accuracy  and not efficient.</a:t>
            </a:r>
          </a:p>
          <a:p>
            <a:r>
              <a:rPr lang="en-IN" dirty="0"/>
              <a:t>So to increase the efficiency we used the Naïve bayes with classifier, and with the best value of the alpha as calculated when we use the model on the data we got high accuracy and highly efficient.</a:t>
            </a:r>
          </a:p>
          <a:p>
            <a:endParaRPr lang="en-IN" dirty="0"/>
          </a:p>
        </p:txBody>
      </p:sp>
      <p:sp>
        <p:nvSpPr>
          <p:cNvPr id="5" name="TextBox 4">
            <a:extLst>
              <a:ext uri="{FF2B5EF4-FFF2-40B4-BE49-F238E27FC236}">
                <a16:creationId xmlns:a16="http://schemas.microsoft.com/office/drawing/2014/main" xmlns="" id="{4F455DAE-5590-4B9D-9FA0-5E86EB0B542F}"/>
              </a:ext>
            </a:extLst>
          </p:cNvPr>
          <p:cNvSpPr txBox="1"/>
          <p:nvPr/>
        </p:nvSpPr>
        <p:spPr>
          <a:xfrm>
            <a:off x="1247502" y="3040019"/>
            <a:ext cx="6100354" cy="1938992"/>
          </a:xfrm>
          <a:prstGeom prst="rect">
            <a:avLst/>
          </a:prstGeom>
          <a:noFill/>
        </p:spPr>
        <p:txBody>
          <a:bodyPr wrap="square">
            <a:spAutoFit/>
          </a:bodyPr>
          <a:lstStyle/>
          <a:p>
            <a:r>
              <a:rPr lang="en-IN" sz="2400" b="0" i="0" dirty="0">
                <a:solidFill>
                  <a:srgbClr val="202124"/>
                </a:solidFill>
                <a:effectLst/>
                <a:latin typeface="arial" panose="020B0604020202020204" pitchFamily="34" charset="0"/>
              </a:rPr>
              <a:t>The </a:t>
            </a:r>
            <a:r>
              <a:rPr lang="en-IN" sz="2400" b="1" i="0" dirty="0">
                <a:solidFill>
                  <a:srgbClr val="202124"/>
                </a:solidFill>
                <a:effectLst/>
                <a:latin typeface="arial" panose="020B0604020202020204" pitchFamily="34" charset="0"/>
              </a:rPr>
              <a:t>multinomial Naive Bayes classifier</a:t>
            </a:r>
            <a:r>
              <a:rPr lang="en-IN" sz="2400" b="0" i="0" dirty="0">
                <a:solidFill>
                  <a:srgbClr val="202124"/>
                </a:solidFill>
                <a:effectLst/>
                <a:latin typeface="arial" panose="020B0604020202020204" pitchFamily="34" charset="0"/>
              </a:rPr>
              <a:t> is suitable for classification with discrete features (e.g., word counts for text classification). The </a:t>
            </a:r>
            <a:r>
              <a:rPr lang="en-IN" sz="2400" b="1" i="0" dirty="0">
                <a:solidFill>
                  <a:srgbClr val="202124"/>
                </a:solidFill>
                <a:effectLst/>
                <a:latin typeface="arial" panose="020B0604020202020204" pitchFamily="34" charset="0"/>
              </a:rPr>
              <a:t>multinomial</a:t>
            </a:r>
            <a:r>
              <a:rPr lang="en-IN" sz="2400" b="0" i="0" dirty="0">
                <a:solidFill>
                  <a:srgbClr val="202124"/>
                </a:solidFill>
                <a:effectLst/>
                <a:latin typeface="arial" panose="020B0604020202020204" pitchFamily="34" charset="0"/>
              </a:rPr>
              <a:t> distribution normally requires integer feature counts.</a:t>
            </a:r>
            <a:endParaRPr lang="en-IN" sz="2400" dirty="0"/>
          </a:p>
        </p:txBody>
      </p:sp>
    </p:spTree>
    <p:extLst>
      <p:ext uri="{BB962C8B-B14F-4D97-AF65-F5344CB8AC3E}">
        <p14:creationId xmlns:p14="http://schemas.microsoft.com/office/powerpoint/2010/main" xmlns="" val="1130100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236</TotalTime>
  <Words>424</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FAKE-NEWS DETECTION</vt:lpstr>
      <vt:lpstr>What is fake news?</vt:lpstr>
      <vt:lpstr>Dataset Information:- </vt:lpstr>
      <vt:lpstr>Data Pre-processing</vt:lpstr>
      <vt:lpstr>CounterVectorization </vt:lpstr>
      <vt:lpstr>Data Normalisation </vt:lpstr>
      <vt:lpstr>What is the Naive Bayes Classifier: </vt:lpstr>
      <vt:lpstr>Why do we optimize the hyperparameter </vt:lpstr>
      <vt:lpstr>Slide 9</vt:lpstr>
      <vt:lpstr>Confusion Matrix</vt:lpstr>
      <vt:lpstr>ROC curve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FAKE-NEWS DETECTION</dc:title>
  <dc:creator>shubham popli</dc:creator>
  <cp:lastModifiedBy>Sanjay</cp:lastModifiedBy>
  <cp:revision>10</cp:revision>
  <dcterms:created xsi:type="dcterms:W3CDTF">2020-12-11T13:20:15Z</dcterms:created>
  <dcterms:modified xsi:type="dcterms:W3CDTF">2020-12-12T08:13:41Z</dcterms:modified>
</cp:coreProperties>
</file>