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72" r:id="rId8"/>
    <p:sldId id="262" r:id="rId9"/>
    <p:sldId id="268" r:id="rId10"/>
    <p:sldId id="273" r:id="rId11"/>
    <p:sldId id="269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jade, Siddhant" userId="a8e0dbce-8890-4002-8b84-aefc50b771ee" providerId="ADAL" clId="{D8B7B8E3-7742-4B23-B5A4-ACB2A55A5ADE}"/>
    <pc:docChg chg="custSel modSld">
      <pc:chgData name="Bhujade, Siddhant" userId="a8e0dbce-8890-4002-8b84-aefc50b771ee" providerId="ADAL" clId="{D8B7B8E3-7742-4B23-B5A4-ACB2A55A5ADE}" dt="2023-01-09T07:32:20.807" v="32" actId="1035"/>
      <pc:docMkLst>
        <pc:docMk/>
      </pc:docMkLst>
      <pc:sldChg chg="addSp delSp modSp mod">
        <pc:chgData name="Bhujade, Siddhant" userId="a8e0dbce-8890-4002-8b84-aefc50b771ee" providerId="ADAL" clId="{D8B7B8E3-7742-4B23-B5A4-ACB2A55A5ADE}" dt="2023-01-09T07:32:20.807" v="32" actId="1035"/>
        <pc:sldMkLst>
          <pc:docMk/>
          <pc:sldMk cId="2586058810" sldId="256"/>
        </pc:sldMkLst>
        <pc:spChg chg="mod">
          <ac:chgData name="Bhujade, Siddhant" userId="a8e0dbce-8890-4002-8b84-aefc50b771ee" providerId="ADAL" clId="{D8B7B8E3-7742-4B23-B5A4-ACB2A55A5ADE}" dt="2023-01-09T07:32:20.807" v="32" actId="1035"/>
          <ac:spMkLst>
            <pc:docMk/>
            <pc:sldMk cId="2586058810" sldId="256"/>
            <ac:spMk id="2" creationId="{CFE75451-6A4B-484B-9ED1-353CCE25B0F4}"/>
          </ac:spMkLst>
        </pc:spChg>
        <pc:spChg chg="del mod">
          <ac:chgData name="Bhujade, Siddhant" userId="a8e0dbce-8890-4002-8b84-aefc50b771ee" providerId="ADAL" clId="{D8B7B8E3-7742-4B23-B5A4-ACB2A55A5ADE}" dt="2023-01-09T07:31:56.578" v="2" actId="478"/>
          <ac:spMkLst>
            <pc:docMk/>
            <pc:sldMk cId="2586058810" sldId="256"/>
            <ac:spMk id="3" creationId="{0236A1B4-B8D1-4A72-8E20-0703F54BF1FE}"/>
          </ac:spMkLst>
        </pc:spChg>
        <pc:spChg chg="del">
          <ac:chgData name="Bhujade, Siddhant" userId="a8e0dbce-8890-4002-8b84-aefc50b771ee" providerId="ADAL" clId="{D8B7B8E3-7742-4B23-B5A4-ACB2A55A5ADE}" dt="2023-01-09T07:32:13.898" v="4" actId="478"/>
          <ac:spMkLst>
            <pc:docMk/>
            <pc:sldMk cId="2586058810" sldId="256"/>
            <ac:spMk id="4" creationId="{A81CFF2B-6BFB-CC74-FC6E-7FB9D4191E4A}"/>
          </ac:spMkLst>
        </pc:spChg>
        <pc:spChg chg="add del mod">
          <ac:chgData name="Bhujade, Siddhant" userId="a8e0dbce-8890-4002-8b84-aefc50b771ee" providerId="ADAL" clId="{D8B7B8E3-7742-4B23-B5A4-ACB2A55A5ADE}" dt="2023-01-09T07:32:05.989" v="3" actId="478"/>
          <ac:spMkLst>
            <pc:docMk/>
            <pc:sldMk cId="2586058810" sldId="256"/>
            <ac:spMk id="6" creationId="{16295C81-086B-977B-FB50-0B95E85A27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746150"/>
            <a:ext cx="5517813" cy="2216683"/>
          </a:xfrm>
        </p:spPr>
        <p:txBody>
          <a:bodyPr/>
          <a:lstStyle/>
          <a:p>
            <a:r>
              <a:rPr lang="en-US" dirty="0"/>
              <a:t>Visualization of the effects of covid 19 in hospitalization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E398-224D-C7F2-3DCE-91EC198F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72864-55B5-B84E-4552-61933FF9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9 –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E2A57-F71D-FDDC-314A-1AEF7382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AD8AC-DFF7-09F6-11FF-182CC18E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325"/>
            <a:ext cx="12192000" cy="59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4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EC43-35C3-F1E2-6AE6-74E73DF1C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25060-2743-1EBC-43C8-2747EC575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029875"/>
          </a:xfrm>
        </p:spPr>
        <p:txBody>
          <a:bodyPr>
            <a:normAutofit/>
          </a:bodyPr>
          <a:lstStyle/>
          <a:p>
            <a:r>
              <a:rPr lang="en-US" sz="1600" dirty="0">
                <a:effectLst/>
              </a:rPr>
              <a:t>Does less hospitalization happening in second quarter in Bronx County as compared to first quarter because better prevention measures have been taken.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8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C3F83-3322-4890-B328-E1717E30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6A10D-C7A3-8C16-51D3-E17C1A74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9 –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61876-B848-72F1-9BED-919260A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3213D-58D2-DD8C-4A50-EE38616A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632"/>
            <a:ext cx="12192000" cy="59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DF65-6181-9FA9-E1F0-D240452B8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0CFEA-8592-AB17-AECB-CD651D369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244479"/>
          </a:xfrm>
        </p:spPr>
        <p:txBody>
          <a:bodyPr>
            <a:normAutofit/>
          </a:bodyPr>
          <a:lstStyle/>
          <a:p>
            <a:r>
              <a:rPr lang="en-US" dirty="0"/>
              <a:t>Whether the increase in ICU patients leads to an increase in the mortality rate of patients in Erie and Bronx counties</a:t>
            </a:r>
          </a:p>
        </p:txBody>
      </p:sp>
    </p:spTree>
    <p:extLst>
      <p:ext uri="{BB962C8B-B14F-4D97-AF65-F5344CB8AC3E}">
        <p14:creationId xmlns:p14="http://schemas.microsoft.com/office/powerpoint/2010/main" val="189754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AC1F6-13CD-A650-793D-5C0C34B5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2109D-81A7-70B3-959D-FB0528B6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9 –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777B7-F30E-4F87-61CF-72268C45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28687-E387-1CC4-FC71-32AAE787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49"/>
            <a:ext cx="12192000" cy="59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7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83ED-222E-84B9-CFF4-121E5A53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8" y="357820"/>
            <a:ext cx="2895600" cy="55453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0550-BFA9-5F0E-E9DE-372FA973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07" y="1323051"/>
            <a:ext cx="5704893" cy="4211897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1. Unpredictable future </a:t>
            </a:r>
          </a:p>
          <a:p>
            <a:r>
              <a:rPr lang="en-US" dirty="0">
                <a:effectLst/>
              </a:rPr>
              <a:t> 2. Preventive measures </a:t>
            </a:r>
          </a:p>
          <a:p>
            <a:r>
              <a:rPr lang="en-US" dirty="0">
                <a:effectLst/>
              </a:rPr>
              <a:t> 3. With the number of patients in hospitals, we can observe that older people are more prone to Covid 19 when compared to younger people. </a:t>
            </a:r>
          </a:p>
          <a:p>
            <a:r>
              <a:rPr lang="en-US" dirty="0">
                <a:effectLst/>
              </a:rPr>
              <a:t> 4. People in ERIE county trust CATHOLIC HEALTH NETWORK and KALEIDA HEALTH network than INDEPENDENT NETWORKS. </a:t>
            </a:r>
          </a:p>
          <a:p>
            <a:r>
              <a:rPr lang="en-US" dirty="0">
                <a:effectLst/>
              </a:rPr>
              <a:t> 5. Services provided by hospitals in Bronx is better than that provided in Erie County, as proved by hypothesis 1 and 5.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C629E-712A-29BF-0D9D-6587888F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2CD5-84A1-3CB2-2665-888B75F3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9 –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0C94-A11C-BEDC-BC87-13E82177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Group 9 –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Hypothesis</a:t>
            </a:r>
          </a:p>
          <a:p>
            <a:r>
              <a:rPr lang="en-US" dirty="0"/>
              <a:t>Hypothesis 1 </a:t>
            </a:r>
          </a:p>
          <a:p>
            <a:r>
              <a:rPr lang="en-US" dirty="0"/>
              <a:t>Hypothesis 2</a:t>
            </a:r>
          </a:p>
          <a:p>
            <a:r>
              <a:rPr lang="en-US" dirty="0"/>
              <a:t>Hypothesis 3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5975"/>
            <a:ext cx="5111750" cy="51516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Group 9 –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4D6AB8B-2C3C-DAB9-4FCF-090D370A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264"/>
            <a:ext cx="5654354" cy="2554121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53EF8CA-E5AA-F746-A213-B058F24CA4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2" y="681135"/>
            <a:ext cx="5669577" cy="2642502"/>
          </a:xfrm>
          <a:prstGeom prst="rect">
            <a:avLst/>
          </a:prstGeom>
        </p:spPr>
      </p:pic>
      <p:pic>
        <p:nvPicPr>
          <p:cNvPr id="12" name="Picture 11" descr="Scatter chart&#10;&#10;Description automatically generated">
            <a:extLst>
              <a:ext uri="{FF2B5EF4-FFF2-40B4-BE49-F238E27FC236}">
                <a16:creationId xmlns:a16="http://schemas.microsoft.com/office/drawing/2014/main" id="{EE0A0DCD-7215-BCA2-5586-1DF6C17D4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859" y="681135"/>
            <a:ext cx="6073118" cy="1816295"/>
          </a:xfrm>
          <a:prstGeom prst="rect">
            <a:avLst/>
          </a:prstGeom>
        </p:spPr>
      </p:pic>
      <p:pic>
        <p:nvPicPr>
          <p:cNvPr id="14" name="Picture 13" descr="Table&#10;&#10;Description automatically generated with medium confidence">
            <a:extLst>
              <a:ext uri="{FF2B5EF4-FFF2-40B4-BE49-F238E27FC236}">
                <a16:creationId xmlns:a16="http://schemas.microsoft.com/office/drawing/2014/main" id="{5E73B35E-4393-3966-1F0A-E0B2DE76C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454" y="3421635"/>
            <a:ext cx="3249582" cy="29347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D72BED-C96D-EFA2-A1F8-255A493C18CC}"/>
              </a:ext>
            </a:extLst>
          </p:cNvPr>
          <p:cNvSpPr txBox="1"/>
          <p:nvPr/>
        </p:nvSpPr>
        <p:spPr>
          <a:xfrm>
            <a:off x="175282" y="3244335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75E4A-BFCB-96DD-BF58-A4CF14E8089E}"/>
              </a:ext>
            </a:extLst>
          </p:cNvPr>
          <p:cNvSpPr txBox="1"/>
          <p:nvPr/>
        </p:nvSpPr>
        <p:spPr>
          <a:xfrm>
            <a:off x="345233" y="5645020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Cleansed Primary Dataset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94618-435D-E263-27BB-5379BDBB42F6}"/>
              </a:ext>
            </a:extLst>
          </p:cNvPr>
          <p:cNvSpPr txBox="1"/>
          <p:nvPr/>
        </p:nvSpPr>
        <p:spPr>
          <a:xfrm>
            <a:off x="6904653" y="2659224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433D6-3B14-EA3D-4A84-0EE4B632786A}"/>
              </a:ext>
            </a:extLst>
          </p:cNvPr>
          <p:cNvSpPr txBox="1"/>
          <p:nvPr/>
        </p:nvSpPr>
        <p:spPr>
          <a:xfrm>
            <a:off x="7100597" y="6139543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Cleansed Secondary Dataset Values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E5F9-AA11-C674-5CB7-D2C4E465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36525"/>
            <a:ext cx="5111750" cy="1204912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130E9-8563-96D9-AF0A-BD4CF22A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164" y="1580046"/>
            <a:ext cx="6876856" cy="4139619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242424"/>
                </a:solidFill>
                <a:effectLst/>
              </a:rPr>
              <a:t>1. Whether the People in Bronx County are less likely to get affected by COVID-19 than People in Erie County.</a:t>
            </a:r>
            <a:endParaRPr lang="en-US" sz="1800" dirty="0">
              <a:effectLst/>
            </a:endParaRPr>
          </a:p>
          <a:p>
            <a:r>
              <a:rPr lang="en-US" sz="1800" dirty="0">
                <a:solidFill>
                  <a:srgbClr val="242424"/>
                </a:solidFill>
                <a:effectLst/>
              </a:rPr>
              <a:t>2. Whether people of age group 20-44 are hospitalized less as compared to the age group of 55-64 because of younger age.</a:t>
            </a:r>
            <a:endParaRPr lang="en-US" sz="1800" dirty="0">
              <a:solidFill>
                <a:srgbClr val="000000"/>
              </a:solidFill>
              <a:effectLst/>
            </a:endParaRPr>
          </a:p>
          <a:p>
            <a:r>
              <a:rPr lang="en-US" sz="1800" dirty="0">
                <a:solidFill>
                  <a:srgbClr val="242424"/>
                </a:solidFill>
                <a:effectLst/>
              </a:rPr>
              <a:t>3. Whether INDEPENDENT hospital network in Erie County have less treatment scale than CATHOLIC HEALTH network and KALEIDA HEALTH network.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1800" dirty="0">
                <a:solidFill>
                  <a:srgbClr val="242424"/>
                </a:solidFill>
                <a:effectLst/>
              </a:rPr>
              <a:t>4. Does less hospitalization happening in second quarter in Bronx County as compared to first quarter because better prevention measures have been taken.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1800" dirty="0">
                <a:solidFill>
                  <a:srgbClr val="242424"/>
                </a:solidFill>
                <a:effectLst/>
              </a:rPr>
              <a:t>5. </a:t>
            </a:r>
            <a:r>
              <a:rPr lang="en-US" sz="2000" dirty="0"/>
              <a:t>Whether the increase in ICU patients leads to an increase in the mortality rate of patients in Erie and Bronx counties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2AE-175A-C80A-6EEB-18000474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1DDC-6F24-1A76-75B7-63964A32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9 –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D88E-87DB-7588-8BF3-3ABB2B5E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49" y="3962003"/>
            <a:ext cx="4364005" cy="1365777"/>
          </a:xfrm>
        </p:spPr>
        <p:txBody>
          <a:bodyPr>
            <a:normAutofit/>
          </a:bodyPr>
          <a:lstStyle/>
          <a:p>
            <a:r>
              <a:rPr lang="en-US" sz="1600" dirty="0">
                <a:effectLst/>
              </a:rPr>
              <a:t>Whether the People in Bronx County are less likely to get affected by COVID-19 than People in Erie County.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Group 9 – Project Presentation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8E6062C-86E4-0B5D-8D57-0CE8F2F2BED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B338A-BA0D-8261-C4F3-550AF438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6" y="476642"/>
            <a:ext cx="11647848" cy="56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535C-60B2-6746-384E-9FDE38630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2BBD8-D14F-17DB-A31C-7AE28860B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721964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effectLst/>
              </a:rPr>
              <a:t>Whether people of age group 20-44 are hospitalized less as compared to the age group of 55-64 because of younger 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3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Group 9 – Project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D1A4FA-9EF0-B288-1E37-EA23984D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090"/>
            <a:ext cx="12192000" cy="58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0E7F-EC11-B7D9-1DF8-E336DC18E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D4507-89AD-03D2-48B6-807E8E6C1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300462"/>
          </a:xfrm>
        </p:spPr>
        <p:txBody>
          <a:bodyPr>
            <a:normAutofit/>
          </a:bodyPr>
          <a:lstStyle/>
          <a:p>
            <a:r>
              <a:rPr lang="en-US" sz="1600" dirty="0">
                <a:effectLst/>
              </a:rPr>
              <a:t>Whether INDEPENDENT hospital network in Erie County have less treatment scale than CATHOLIC HEALTH network and KALEIDA HEALTH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{D3AB382C-13B0-41B0-99D5-5D5ADD8C9EF0}tf67328976_win32</Template>
  <TotalTime>59</TotalTime>
  <Words>424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Visualization of the effects of covid 19 in hospitalization in new York state</vt:lpstr>
      <vt:lpstr>AGENDA</vt:lpstr>
      <vt:lpstr>Data Cleansing</vt:lpstr>
      <vt:lpstr>Hypothesis</vt:lpstr>
      <vt:lpstr>Hypothesis 1</vt:lpstr>
      <vt:lpstr>PowerPoint Presentation</vt:lpstr>
      <vt:lpstr>Hypothesis 2</vt:lpstr>
      <vt:lpstr>PowerPoint Presentation</vt:lpstr>
      <vt:lpstr>Hypothesis 3</vt:lpstr>
      <vt:lpstr>PowerPoint Presentation</vt:lpstr>
      <vt:lpstr>Hypothesis 4</vt:lpstr>
      <vt:lpstr>PowerPoint Presentation</vt:lpstr>
      <vt:lpstr>Hypothesis 5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the effect of covid 19 in hospitalization in new York state</dc:title>
  <dc:creator>Ananya Sharma</dc:creator>
  <cp:lastModifiedBy>Bhujade, Siddhant</cp:lastModifiedBy>
  <cp:revision>2</cp:revision>
  <dcterms:created xsi:type="dcterms:W3CDTF">2022-11-16T00:10:59Z</dcterms:created>
  <dcterms:modified xsi:type="dcterms:W3CDTF">2023-01-09T07:32:22Z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