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80725"/>
            <a:ext cx="86800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0070C0"/>
                </a:solidFill>
              </a:rPr>
              <a:t>infinite_loop06 from Jabalpur Engineering College</a:t>
            </a:r>
          </a:p>
          <a:p>
            <a:pPr algn="ctr"/>
            <a:r>
              <a:rPr lang="en-US" sz="3200" b="1" u="sng" dirty="0" smtClean="0">
                <a:solidFill>
                  <a:srgbClr val="0070C0"/>
                </a:solidFill>
              </a:rPr>
              <a:t>Paytm SJ-2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77" y="2667000"/>
            <a:ext cx="3020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1.)</a:t>
            </a:r>
            <a:r>
              <a:rPr lang="en-US" sz="2400" dirty="0" err="1" smtClean="0"/>
              <a:t>Pragati</a:t>
            </a:r>
            <a:r>
              <a:rPr lang="en-US" sz="2400" dirty="0" smtClean="0"/>
              <a:t> </a:t>
            </a:r>
            <a:r>
              <a:rPr lang="en-US" sz="2400" dirty="0" err="1" smtClean="0"/>
              <a:t>Bansal</a:t>
            </a:r>
            <a:endParaRPr lang="en-US" sz="2400" dirty="0" smtClean="0"/>
          </a:p>
          <a:p>
            <a:r>
              <a:rPr lang="en-US" sz="2400" dirty="0" smtClean="0"/>
              <a:t>2.)</a:t>
            </a:r>
            <a:r>
              <a:rPr lang="en-US" sz="2400" dirty="0" err="1" smtClean="0"/>
              <a:t>Siddhanth</a:t>
            </a:r>
            <a:r>
              <a:rPr lang="en-US" sz="2400" dirty="0" smtClean="0"/>
              <a:t> </a:t>
            </a:r>
            <a:r>
              <a:rPr lang="en-US" sz="2400" dirty="0" err="1" smtClean="0"/>
              <a:t>Bhujade</a:t>
            </a:r>
            <a:endParaRPr lang="en-US" sz="2400" dirty="0" smtClean="0"/>
          </a:p>
          <a:p>
            <a:r>
              <a:rPr lang="en-US" sz="2400" dirty="0" smtClean="0"/>
              <a:t>3.)</a:t>
            </a:r>
            <a:r>
              <a:rPr lang="en-US" sz="2400" dirty="0" err="1" smtClean="0"/>
              <a:t>Lakhan</a:t>
            </a:r>
            <a:r>
              <a:rPr lang="en-US" sz="2400" dirty="0" smtClean="0"/>
              <a:t> </a:t>
            </a:r>
            <a:r>
              <a:rPr lang="en-US" sz="2400" dirty="0" err="1" smtClean="0"/>
              <a:t>Jagwani</a:t>
            </a:r>
            <a:endParaRPr lang="en-US" sz="2400" dirty="0" smtClean="0"/>
          </a:p>
          <a:p>
            <a:r>
              <a:rPr lang="en-US" sz="2400" dirty="0" smtClean="0"/>
              <a:t>4.)</a:t>
            </a:r>
            <a:r>
              <a:rPr lang="en-US" sz="2400" dirty="0" err="1" smtClean="0"/>
              <a:t>Rishav</a:t>
            </a:r>
            <a:r>
              <a:rPr lang="en-US" sz="2400" dirty="0" smtClean="0"/>
              <a:t> </a:t>
            </a:r>
            <a:r>
              <a:rPr lang="en-US" sz="2400" dirty="0" err="1" smtClean="0"/>
              <a:t>Pandey</a:t>
            </a:r>
            <a:endParaRPr lang="en-US" sz="2400" dirty="0" smtClean="0"/>
          </a:p>
          <a:p>
            <a:r>
              <a:rPr lang="en-US" sz="2400" dirty="0" smtClean="0"/>
              <a:t>5.)</a:t>
            </a:r>
            <a:r>
              <a:rPr lang="en-US" sz="2400" dirty="0" err="1" smtClean="0"/>
              <a:t>Vikas</a:t>
            </a:r>
            <a:r>
              <a:rPr lang="en-US" sz="2400" dirty="0" smtClean="0"/>
              <a:t> Patel</a:t>
            </a:r>
          </a:p>
          <a:p>
            <a:r>
              <a:rPr lang="en-US" sz="2400" dirty="0" smtClean="0"/>
              <a:t>6.)Rajeev Kumar </a:t>
            </a:r>
            <a:r>
              <a:rPr lang="en-US" sz="2400" dirty="0" err="1" smtClean="0"/>
              <a:t>Yadav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38600"/>
            <a:ext cx="3505200" cy="111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236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8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96266"/>
            <a:ext cx="259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solidFill>
                  <a:srgbClr val="00B050"/>
                </a:solidFill>
              </a:rPr>
              <a:t>Assumptions</a:t>
            </a:r>
            <a:endParaRPr lang="en-US" sz="3600" u="sng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8229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A new customer is given 5 reliefs on unhealthy transactions. Till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unhealthy transaction their profile is positive.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Probability of a new customer being trustworthy is 0.5.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The ratio of unhealthy / total transactions will be treated as the probability to what extent a customer is untrustworthy.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Paytm earns 5% profit of total paid amount on a healthy transaction.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1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7566"/>
              </p:ext>
            </p:extLst>
          </p:nvPr>
        </p:nvGraphicFramePr>
        <p:xfrm>
          <a:off x="457200" y="762000"/>
          <a:ext cx="65532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86361"/>
                <a:gridCol w="2652239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TOTAL_DEMANDS_MADE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TOTAL_VALID_RETURNS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9570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gency FB" pitchFamily="34" charset="0"/>
              </a:rPr>
              <a:t>SELLER DATABASE</a:t>
            </a:r>
            <a:endParaRPr lang="en-US" sz="28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gency FB" pitchFamily="34" charset="0"/>
              </a:rPr>
              <a:t>PRODUCT DATABASE</a:t>
            </a:r>
            <a:endParaRPr lang="en-US" sz="2800" dirty="0">
              <a:solidFill>
                <a:srgbClr val="00B050"/>
              </a:solidFill>
              <a:latin typeface="Agency FB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88715"/>
              </p:ext>
            </p:extLst>
          </p:nvPr>
        </p:nvGraphicFramePr>
        <p:xfrm>
          <a:off x="427703" y="1840743"/>
          <a:ext cx="83820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295400"/>
                <a:gridCol w="2743200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TOTAL_DEMANDS_MADE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TOTAL_VALID_RETURNS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1070" y="2691549"/>
            <a:ext cx="8158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As we know a Product can be sold by many Sellers, that is why while we are judging a product we should also judge the concerned seller.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Whenever a transaction is made Product and Seller of the Product are independently  judged.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judgment criteria will be the ratio 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1 – (TOTAL_VALID_RETURNS / TOTAL_DEMANDS_MADE)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ratios will reflect the </a:t>
            </a:r>
            <a:r>
              <a:rPr lang="en-US" b="1" dirty="0" smtClean="0"/>
              <a:t>trustworthiness of seller</a:t>
            </a:r>
            <a:r>
              <a:rPr lang="en-US" dirty="0" smtClean="0"/>
              <a:t> and </a:t>
            </a:r>
            <a:r>
              <a:rPr lang="en-US" b="1" dirty="0" smtClean="0"/>
              <a:t>quality of product </a:t>
            </a:r>
            <a:r>
              <a:rPr lang="en-US" dirty="0"/>
              <a:t> </a:t>
            </a:r>
            <a:r>
              <a:rPr lang="en-US" dirty="0" smtClean="0"/>
              <a:t>respectively.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will use these ratios as </a:t>
            </a:r>
            <a:r>
              <a:rPr lang="en-US" b="1" dirty="0" smtClean="0"/>
              <a:t>probability of seller being trustworthy</a:t>
            </a:r>
            <a:r>
              <a:rPr lang="en-US" dirty="0" smtClean="0"/>
              <a:t> and the </a:t>
            </a:r>
            <a:r>
              <a:rPr lang="en-US" b="1" dirty="0" smtClean="0"/>
              <a:t>probability of product being ok</a:t>
            </a:r>
            <a:r>
              <a:rPr lang="en-US" dirty="0" smtClean="0"/>
              <a:t> when a return back or cancellation is made. </a:t>
            </a:r>
            <a:endParaRPr lang="en-US" dirty="0"/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2" y="2691549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3546676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09338" y="3149387"/>
            <a:ext cx="1872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1009" y="3177344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Demands for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73" y="2691549"/>
            <a:ext cx="1798638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14800" y="3546676"/>
            <a:ext cx="110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0" name="Donut 29"/>
          <p:cNvSpPr/>
          <p:nvPr/>
        </p:nvSpPr>
        <p:spPr>
          <a:xfrm>
            <a:off x="1828800" y="652790"/>
            <a:ext cx="2667000" cy="642610"/>
          </a:xfrm>
          <a:prstGeom prst="donu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3255580" y="1676400"/>
            <a:ext cx="2667000" cy="642610"/>
          </a:xfrm>
          <a:prstGeom prst="donu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3409" y="1187678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Both incremented by 1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0" y="5029200"/>
            <a:ext cx="1347019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99128" y="60100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028" idx="0"/>
          </p:cNvCxnSpPr>
          <p:nvPr/>
        </p:nvCxnSpPr>
        <p:spPr>
          <a:xfrm flipV="1">
            <a:off x="1204580" y="3916008"/>
            <a:ext cx="12290" cy="111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75864" y="4472604"/>
            <a:ext cx="17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 product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build="allAtOnce"/>
      <p:bldP spid="10" grpId="0"/>
      <p:bldP spid="17" grpId="0"/>
      <p:bldP spid="20" grpId="0"/>
      <p:bldP spid="30" grpId="0" animBg="1"/>
      <p:bldP spid="33" grpId="0" animBg="1"/>
      <p:bldP spid="31" grpId="0"/>
      <p:bldP spid="32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89252"/>
              </p:ext>
            </p:extLst>
          </p:nvPr>
        </p:nvGraphicFramePr>
        <p:xfrm>
          <a:off x="457200" y="762000"/>
          <a:ext cx="65532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86361"/>
                <a:gridCol w="2652239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TOTAL_DEMANDS_MADE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TOTAL_VALID_RETURNS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9570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gency FB" pitchFamily="34" charset="0"/>
              </a:rPr>
              <a:t>SELLER DATABASE</a:t>
            </a:r>
            <a:endParaRPr lang="en-US" sz="28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gency FB" pitchFamily="34" charset="0"/>
              </a:rPr>
              <a:t>PRODUCT DATABASE</a:t>
            </a:r>
            <a:endParaRPr lang="en-US" sz="2800" dirty="0">
              <a:solidFill>
                <a:srgbClr val="00B050"/>
              </a:solidFill>
              <a:latin typeface="Agency FB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59519"/>
              </p:ext>
            </p:extLst>
          </p:nvPr>
        </p:nvGraphicFramePr>
        <p:xfrm>
          <a:off x="427703" y="1840743"/>
          <a:ext cx="83820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295400"/>
                <a:gridCol w="2743200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TOTAL_DEMANDS_MADE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TOTAL_VALID_RETURNS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1" y="3546676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519" y="4401803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776057"/>
            <a:ext cx="661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In Case of valid return back </a:t>
            </a:r>
            <a:r>
              <a:rPr lang="en-US" dirty="0" smtClean="0"/>
              <a:t>(defective/unexpected product)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7400" y="40386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05306" y="395350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product to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62" y="3467706"/>
            <a:ext cx="1347019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87420" y="44485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17" name="Donut 16"/>
          <p:cNvSpPr/>
          <p:nvPr/>
        </p:nvSpPr>
        <p:spPr>
          <a:xfrm>
            <a:off x="4277033" y="593796"/>
            <a:ext cx="2667000" cy="642610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5977588" y="1756815"/>
            <a:ext cx="2667000" cy="642610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3409" y="1187678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Both incremented by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92871" y="4953000"/>
            <a:ext cx="1229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371600" y="5791200"/>
            <a:ext cx="5021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71600" y="4771135"/>
            <a:ext cx="0" cy="102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37071" y="5712542"/>
            <a:ext cx="298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 redelivers the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7" grpId="0" animBg="1"/>
      <p:bldP spid="18" grpId="0" animBg="1"/>
      <p:bldP spid="1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9285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gency FB" pitchFamily="34" charset="0"/>
              </a:rPr>
              <a:t>CUSTOMER DATABASE</a:t>
            </a:r>
            <a:endParaRPr lang="en-US" sz="2800" dirty="0">
              <a:solidFill>
                <a:schemeClr val="accent6"/>
              </a:solidFill>
              <a:latin typeface="Agency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56931"/>
              </p:ext>
            </p:extLst>
          </p:nvPr>
        </p:nvGraphicFramePr>
        <p:xfrm>
          <a:off x="162232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568"/>
                <a:gridCol w="685800"/>
                <a:gridCol w="914400"/>
                <a:gridCol w="1066800"/>
                <a:gridCol w="762000"/>
                <a:gridCol w="1828800"/>
                <a:gridCol w="1371600"/>
                <a:gridCol w="1229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E-MAIL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TOTAL_TRASACTIONS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TOTAL_FRAUDS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271" y="1768219"/>
            <a:ext cx="8158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ratio  </a:t>
            </a:r>
            <a:r>
              <a:rPr lang="en-US" b="1" dirty="0" smtClean="0"/>
              <a:t>TOTAL_FRAUDS/TOTAL_TRANSACTIONS  </a:t>
            </a:r>
            <a:r>
              <a:rPr lang="en-US" dirty="0" smtClean="0"/>
              <a:t>will give the probability of customer </a:t>
            </a:r>
            <a:r>
              <a:rPr lang="en-US" u="sng" dirty="0" smtClean="0"/>
              <a:t>returning the product without a valid reason</a:t>
            </a:r>
            <a:r>
              <a:rPr lang="en-US" dirty="0" smtClean="0"/>
              <a:t> or </a:t>
            </a:r>
            <a:r>
              <a:rPr lang="en-US" u="sng" dirty="0" smtClean="0"/>
              <a:t>cancelling the order after the start of shipment.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Credits will be given to the customer whenever he/she makes a healthy transaction, in case of unhealthy transaction credits will be deducted in the following manner :</a:t>
            </a:r>
          </a:p>
          <a:p>
            <a:r>
              <a:rPr lang="en-US" dirty="0" smtClean="0"/>
              <a:t>          Every new customer will be given </a:t>
            </a:r>
            <a:r>
              <a:rPr lang="en-US" b="1" dirty="0" smtClean="0"/>
              <a:t>500 </a:t>
            </a:r>
            <a:r>
              <a:rPr lang="en-US" dirty="0" smtClean="0"/>
              <a:t>credits for free</a:t>
            </a:r>
          </a:p>
          <a:p>
            <a:r>
              <a:rPr lang="en-US" dirty="0"/>
              <a:t> </a:t>
            </a:r>
            <a:r>
              <a:rPr lang="en-US" dirty="0" smtClean="0"/>
              <a:t>         On every healthy transaction: </a:t>
            </a:r>
            <a:r>
              <a:rPr lang="en-US" b="1" dirty="0" smtClean="0"/>
              <a:t>credits = credits + (0.005*</a:t>
            </a:r>
            <a:r>
              <a:rPr lang="en-US" b="1" dirty="0" err="1" smtClean="0"/>
              <a:t>Paid_Amount</a:t>
            </a:r>
            <a:r>
              <a:rPr lang="en-US" b="1" dirty="0" smtClean="0"/>
              <a:t>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 smtClean="0"/>
              <a:t>On every unhealthy transaction: </a:t>
            </a:r>
            <a:r>
              <a:rPr lang="en-US" b="1" dirty="0" smtClean="0"/>
              <a:t>credits = credits – 100*(S)*(P)*(C)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here, </a:t>
            </a:r>
            <a:r>
              <a:rPr lang="en-US" u="sng" dirty="0" smtClean="0"/>
              <a:t>S=Probability of seller being trustworthy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u="sng" dirty="0" smtClean="0"/>
              <a:t>P=Probability of product being ok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u="sng" dirty="0" smtClean="0"/>
              <a:t>C=Probability of customer doing fraud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case of </a:t>
            </a:r>
            <a:r>
              <a:rPr lang="en-US" b="1" dirty="0" smtClean="0"/>
              <a:t>valid return-backs</a:t>
            </a:r>
            <a:r>
              <a:rPr lang="en-US" dirty="0" smtClean="0"/>
              <a:t> nothing is added or deducted from credits.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CUSTOMERS HAVING </a:t>
            </a:r>
            <a:r>
              <a:rPr lang="en-US" b="1" dirty="0" smtClean="0"/>
              <a:t>CREDITS</a:t>
            </a:r>
            <a:r>
              <a:rPr lang="en-US" b="1" dirty="0" smtClean="0"/>
              <a:t>&lt;=400 </a:t>
            </a:r>
            <a:r>
              <a:rPr lang="en-US" dirty="0" smtClean="0"/>
              <a:t>WILL NOT BE GIVEN THE CASH ON DELIVARY OPTION.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CUSTOMERS WITH </a:t>
            </a:r>
            <a:r>
              <a:rPr lang="en-US" b="1" dirty="0" smtClean="0"/>
              <a:t>CREDITS &lt;=0 </a:t>
            </a:r>
            <a:r>
              <a:rPr lang="en-US" dirty="0" smtClean="0"/>
              <a:t>WILL BE ASKED TO GIVE PROCESSING CHARGES WHENEVER THEY ORDER SOMETHING.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4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" y="152400"/>
            <a:ext cx="890111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417472"/>
            <a:ext cx="623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Case 1: Healthy Transaction (Product accepted and Amount Paid)</a:t>
            </a:r>
            <a:endParaRPr lang="en-US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4" y="2052243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1852" y="290737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31" y="2052243"/>
            <a:ext cx="1019070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70724" y="290736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SELLER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21671" y="2287938"/>
            <a:ext cx="360752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21671" y="2668938"/>
            <a:ext cx="360752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0759" y="1993871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Product Accepted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0759" y="2580031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Amount Paid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914" y="1685680"/>
            <a:ext cx="757309" cy="8136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7" y="1859509"/>
            <a:ext cx="7620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28600" y="3245028"/>
            <a:ext cx="841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Case 2: </a:t>
            </a:r>
            <a:r>
              <a:rPr lang="en-US" u="sng" dirty="0"/>
              <a:t>H</a:t>
            </a:r>
            <a:r>
              <a:rPr lang="en-US" u="sng" dirty="0" smtClean="0"/>
              <a:t>ealthy Transaction (Product returned  due to unexpected or defected product )</a:t>
            </a:r>
            <a:endParaRPr lang="en-US" u="sng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4" y="3879799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1852" y="473492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31" y="3879799"/>
            <a:ext cx="1019070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370724" y="473492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SELLER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421671" y="4115494"/>
            <a:ext cx="360752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52350" y="4307673"/>
            <a:ext cx="360752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759" y="3821427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 Not-Accepted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1884" y="4212517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 returned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7" y="3460403"/>
            <a:ext cx="7620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70" y="3743545"/>
            <a:ext cx="452912" cy="4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1452350" y="4734925"/>
            <a:ext cx="3607529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32988" y="4673370"/>
            <a:ext cx="234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New-Product delivered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04" y="5130468"/>
            <a:ext cx="676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Case 3: Unhealthy Transaction </a:t>
            </a:r>
            <a:r>
              <a:rPr lang="en-US" u="sng" dirty="0" smtClean="0"/>
              <a:t>(</a:t>
            </a:r>
            <a:r>
              <a:rPr lang="en-US" u="sng" dirty="0" smtClean="0"/>
              <a:t>Transaction cancelled after Processing</a:t>
            </a:r>
            <a:r>
              <a:rPr lang="en-US" u="sng" dirty="0" smtClean="0"/>
              <a:t>)</a:t>
            </a:r>
            <a:endParaRPr lang="en-US" u="sng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8" y="5765239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7756" y="662036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35" y="5765239"/>
            <a:ext cx="1019070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436628" y="662036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SELLER</a:t>
            </a:r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487575" y="6000934"/>
            <a:ext cx="360752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96860" y="5595495"/>
            <a:ext cx="386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Cancelled after start of shipment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18" y="5398676"/>
            <a:ext cx="757309" cy="8136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39" y="5538783"/>
            <a:ext cx="452912" cy="4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17223" y="2080449"/>
            <a:ext cx="238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Credits of customer will increase and </a:t>
            </a:r>
            <a:r>
              <a:rPr lang="en-US" b="1" dirty="0" smtClean="0">
                <a:solidFill>
                  <a:srgbClr val="00B050"/>
                </a:solidFill>
              </a:rPr>
              <a:t>trust value of seller will increase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60713" y="3821427"/>
            <a:ext cx="238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Credits of customer will remain same and </a:t>
            </a:r>
            <a:r>
              <a:rPr lang="en-US" b="1" dirty="0" smtClean="0">
                <a:solidFill>
                  <a:srgbClr val="FF0000"/>
                </a:solidFill>
              </a:rPr>
              <a:t>trust value of seller will decrease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60713" y="5543147"/>
            <a:ext cx="238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Credits of customer will decrease and </a:t>
            </a:r>
            <a:r>
              <a:rPr lang="en-US" b="1" dirty="0" smtClean="0">
                <a:solidFill>
                  <a:srgbClr val="00B050"/>
                </a:solidFill>
              </a:rPr>
              <a:t>trust value of seller will increase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7" grpId="0"/>
      <p:bldP spid="18" grpId="0"/>
      <p:bldP spid="24" grpId="0"/>
      <p:bldP spid="26" grpId="0"/>
      <p:bldP spid="28" grpId="0"/>
      <p:bldP spid="31" grpId="0"/>
      <p:bldP spid="32" grpId="0"/>
      <p:bldP spid="21" grpId="0"/>
      <p:bldP spid="39" grpId="0"/>
      <p:bldP spid="41" grpId="0"/>
      <p:bldP spid="43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5971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Negative Profile Customer( credits &lt;=0 )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1096963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3074" idx="3"/>
          </p:cNvCxnSpPr>
          <p:nvPr/>
        </p:nvCxnSpPr>
        <p:spPr>
          <a:xfrm flipV="1">
            <a:off x="1477963" y="1709737"/>
            <a:ext cx="5027393" cy="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82173"/>
            <a:ext cx="1798638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69927" y="213730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519377" y="1340404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Orders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312" y="2716781"/>
            <a:ext cx="689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customers with credits &lt;= </a:t>
            </a:r>
            <a:r>
              <a:rPr lang="en-US" dirty="0" smtClean="0"/>
              <a:t>400 </a:t>
            </a:r>
            <a:r>
              <a:rPr lang="en-US" dirty="0" smtClean="0"/>
              <a:t>will not be given Cash On Delivery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13" y="923284"/>
            <a:ext cx="784700" cy="43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55625" y="3257917"/>
            <a:ext cx="647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customers with credits &lt;= 0 will be asked for Processing Charges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5293901"/>
            <a:ext cx="1023937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3077" idx="0"/>
            <a:endCxn id="3074" idx="2"/>
          </p:cNvCxnSpPr>
          <p:nvPr/>
        </p:nvCxnSpPr>
        <p:spPr>
          <a:xfrm flipV="1">
            <a:off x="929481" y="2276475"/>
            <a:ext cx="1" cy="30174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9119" y="3442583"/>
            <a:ext cx="196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Asks for Processing Charges + Product Amount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73" name="Straight Connector 3072"/>
          <p:cNvCxnSpPr/>
          <p:nvPr/>
        </p:nvCxnSpPr>
        <p:spPr>
          <a:xfrm>
            <a:off x="1295400" y="2137300"/>
            <a:ext cx="2223978" cy="11558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Connector 3078"/>
          <p:cNvCxnSpPr/>
          <p:nvPr/>
        </p:nvCxnSpPr>
        <p:spPr>
          <a:xfrm>
            <a:off x="3519378" y="3293184"/>
            <a:ext cx="0" cy="8978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Arrow Connector 3080"/>
          <p:cNvCxnSpPr/>
          <p:nvPr/>
        </p:nvCxnSpPr>
        <p:spPr>
          <a:xfrm flipH="1">
            <a:off x="1477963" y="4191000"/>
            <a:ext cx="2041414" cy="1295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TextBox 3081"/>
          <p:cNvSpPr txBox="1"/>
          <p:nvPr/>
        </p:nvSpPr>
        <p:spPr>
          <a:xfrm>
            <a:off x="3564087" y="3534916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Pays Amount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084" name="Straight Arrow Connector 3083"/>
          <p:cNvCxnSpPr/>
          <p:nvPr/>
        </p:nvCxnSpPr>
        <p:spPr>
          <a:xfrm flipH="1">
            <a:off x="1477964" y="2137300"/>
            <a:ext cx="5027392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TextBox 3085"/>
          <p:cNvSpPr txBox="1"/>
          <p:nvPr/>
        </p:nvSpPr>
        <p:spPr>
          <a:xfrm>
            <a:off x="3062748" y="2260410"/>
            <a:ext cx="26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Seller delivers the Product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9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  <p:bldP spid="11" grpId="1"/>
      <p:bldP spid="11" grpId="2"/>
      <p:bldP spid="12" grpId="0"/>
      <p:bldP spid="12" grpId="1"/>
      <p:bldP spid="12" grpId="2"/>
      <p:bldP spid="18" grpId="0"/>
      <p:bldP spid="3082" grpId="0"/>
      <p:bldP spid="30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38780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7030A0"/>
                </a:solidFill>
              </a:rPr>
              <a:t>Flow Chart</a:t>
            </a:r>
            <a:endParaRPr lang="en-US" sz="3200" u="sng" dirty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57800" y="531167"/>
            <a:ext cx="914400" cy="459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cxnSp>
        <p:nvCxnSpPr>
          <p:cNvPr id="7" name="Straight Arrow Connector 6"/>
          <p:cNvCxnSpPr>
            <a:stCxn id="5" idx="4"/>
            <a:endCxn id="9" idx="0"/>
          </p:cNvCxnSpPr>
          <p:nvPr/>
        </p:nvCxnSpPr>
        <p:spPr>
          <a:xfrm>
            <a:off x="5715000" y="990601"/>
            <a:ext cx="0" cy="53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067300" y="1524000"/>
            <a:ext cx="12954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Analyses the  Product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6362700" y="1943100"/>
            <a:ext cx="1065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57717" y="1586058"/>
            <a:ext cx="87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Defective</a:t>
            </a:r>
            <a:endParaRPr lang="en-US" sz="1000" dirty="0"/>
          </a:p>
        </p:txBody>
      </p:sp>
      <p:sp>
        <p:nvSpPr>
          <p:cNvPr id="17" name="Flowchart: Process 16"/>
          <p:cNvSpPr/>
          <p:nvPr/>
        </p:nvSpPr>
        <p:spPr>
          <a:xfrm>
            <a:off x="7428569" y="1586058"/>
            <a:ext cx="1105831" cy="6237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Research &amp; Development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7981484" y="2209800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15000" y="2819400"/>
            <a:ext cx="226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 flipV="1">
            <a:off x="5715000" y="2362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</p:cNvCxnSpPr>
          <p:nvPr/>
        </p:nvCxnSpPr>
        <p:spPr>
          <a:xfrm flipH="1">
            <a:off x="2895600" y="1943100"/>
            <a:ext cx="217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01565" y="165170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Perfect</a:t>
            </a:r>
            <a:endParaRPr lang="en-US" sz="1000" dirty="0"/>
          </a:p>
        </p:txBody>
      </p:sp>
      <p:sp>
        <p:nvSpPr>
          <p:cNvPr id="28" name="Flowchart: Process 27"/>
          <p:cNvSpPr/>
          <p:nvPr/>
        </p:nvSpPr>
        <p:spPr>
          <a:xfrm>
            <a:off x="1524000" y="1586058"/>
            <a:ext cx="1371600" cy="6237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Transaction made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2209800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1676400" y="2819400"/>
            <a:ext cx="10668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>
            <a:off x="2743200" y="31623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5600" y="284931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Unhealthy (Return)</a:t>
            </a:r>
            <a:endParaRPr lang="en-US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250426" y="31623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1"/>
          </p:cNvCxnSpPr>
          <p:nvPr/>
        </p:nvCxnSpPr>
        <p:spPr>
          <a:xfrm flipH="1">
            <a:off x="762000" y="31623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0826" y="2787755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Healthy</a:t>
            </a:r>
            <a:endParaRPr lang="en-US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81665" y="31623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228600" y="3771900"/>
            <a:ext cx="1295400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earns credits</a:t>
            </a:r>
            <a:endParaRPr lang="en-US" sz="1000" dirty="0"/>
          </a:p>
        </p:txBody>
      </p:sp>
      <p:sp>
        <p:nvSpPr>
          <p:cNvPr id="50" name="Flowchart: Decision 49"/>
          <p:cNvSpPr/>
          <p:nvPr/>
        </p:nvSpPr>
        <p:spPr>
          <a:xfrm>
            <a:off x="4762500" y="3770056"/>
            <a:ext cx="952500" cy="5733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715000" y="4056728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1"/>
          </p:cNvCxnSpPr>
          <p:nvPr/>
        </p:nvCxnSpPr>
        <p:spPr>
          <a:xfrm flipH="1">
            <a:off x="2895600" y="4056728"/>
            <a:ext cx="1866900" cy="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46949" y="3712284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 is true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283067" y="3729187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 is False</a:t>
            </a:r>
            <a:endParaRPr lang="en-US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48716" y="4038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7084214" y="4648200"/>
            <a:ext cx="89727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 Deduction in Credits 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95600" y="4065639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60"/>
          <p:cNvSpPr/>
          <p:nvPr/>
        </p:nvSpPr>
        <p:spPr>
          <a:xfrm>
            <a:off x="1961247" y="4675239"/>
            <a:ext cx="1868705" cy="811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continuous unhealthy</a:t>
            </a:r>
            <a:endParaRPr lang="en-US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520559" y="522338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/>
          <p:cNvSpPr/>
          <p:nvPr/>
        </p:nvSpPr>
        <p:spPr>
          <a:xfrm>
            <a:off x="6937923" y="5832986"/>
            <a:ext cx="1221586" cy="644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 Product Delivered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1" idx="3"/>
          </p:cNvCxnSpPr>
          <p:nvPr/>
        </p:nvCxnSpPr>
        <p:spPr>
          <a:xfrm flipV="1">
            <a:off x="3829952" y="5080819"/>
            <a:ext cx="6658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95800" y="5080820"/>
            <a:ext cx="0" cy="63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7" y="5080820"/>
            <a:ext cx="15875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3916695" y="5714999"/>
            <a:ext cx="1158210" cy="43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Credits Deducted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81449" y="4807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61" idx="1"/>
          </p:cNvCxnSpPr>
          <p:nvPr/>
        </p:nvCxnSpPr>
        <p:spPr>
          <a:xfrm flipH="1">
            <a:off x="1124336" y="5080820"/>
            <a:ext cx="8369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77784" y="5714998"/>
            <a:ext cx="1158210" cy="43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Credits Deducted plus extra credits deducted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257538" y="47866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2" name="Flowchart: Process 71"/>
          <p:cNvSpPr/>
          <p:nvPr/>
        </p:nvSpPr>
        <p:spPr>
          <a:xfrm>
            <a:off x="1735994" y="6476999"/>
            <a:ext cx="2180701" cy="228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Product redelivered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73" idx="2"/>
          </p:cNvCxnSpPr>
          <p:nvPr/>
        </p:nvCxnSpPr>
        <p:spPr>
          <a:xfrm>
            <a:off x="1156889" y="6154992"/>
            <a:ext cx="0" cy="436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</p:cNvCxnSpPr>
          <p:nvPr/>
        </p:nvCxnSpPr>
        <p:spPr>
          <a:xfrm>
            <a:off x="4495800" y="6154993"/>
            <a:ext cx="0" cy="43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1"/>
          </p:cNvCxnSpPr>
          <p:nvPr/>
        </p:nvCxnSpPr>
        <p:spPr>
          <a:xfrm>
            <a:off x="1156889" y="6591299"/>
            <a:ext cx="5791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2" idx="3"/>
          </p:cNvCxnSpPr>
          <p:nvPr/>
        </p:nvCxnSpPr>
        <p:spPr>
          <a:xfrm flipH="1">
            <a:off x="3916695" y="6591299"/>
            <a:ext cx="5791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623</Words>
  <Application>Microsoft Office PowerPoint</Application>
  <PresentationFormat>On-screen Show (4:3)</PresentationFormat>
  <Paragraphs>117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PAYTM SELLER</dc:title>
  <dc:creator/>
  <cp:lastModifiedBy>DELL</cp:lastModifiedBy>
  <cp:revision>44</cp:revision>
  <dcterms:created xsi:type="dcterms:W3CDTF">2006-08-16T00:00:00Z</dcterms:created>
  <dcterms:modified xsi:type="dcterms:W3CDTF">2019-03-02T13:03:24Z</dcterms:modified>
</cp:coreProperties>
</file>