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397" autoAdjust="0"/>
  </p:normalViewPr>
  <p:slideViewPr>
    <p:cSldViewPr>
      <p:cViewPr varScale="1">
        <p:scale>
          <a:sx n="105" d="100"/>
          <a:sy n="105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6" y="24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F502-7BEA-406C-8767-3018A1C5AA2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C901-DE63-4EB4-91F0-9CACC30C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C901-DE63-4EB4-91F0-9CACC30C0E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Topic: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Quadruped Robots For Educational And Industrial Purposes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5181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err="1" smtClean="0"/>
              <a:t>Aishwarya</a:t>
            </a:r>
            <a:r>
              <a:rPr lang="en-IN" dirty="0" smtClean="0"/>
              <a:t> </a:t>
            </a:r>
            <a:r>
              <a:rPr lang="en-IN" dirty="0" err="1" smtClean="0"/>
              <a:t>Zope</a:t>
            </a:r>
            <a:endParaRPr lang="en-IN" dirty="0" smtClean="0"/>
          </a:p>
          <a:p>
            <a:r>
              <a:rPr lang="en-IN" dirty="0" err="1" smtClean="0"/>
              <a:t>Aidtya</a:t>
            </a:r>
            <a:r>
              <a:rPr lang="en-IN" dirty="0" smtClean="0"/>
              <a:t> </a:t>
            </a:r>
            <a:r>
              <a:rPr lang="en-IN" dirty="0" err="1" smtClean="0"/>
              <a:t>Pawar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Overall Best(if you're on a reasonable budget):</a:t>
            </a:r>
            <a:endParaRPr lang="en-US" dirty="0" smtClean="0"/>
          </a:p>
          <a:p>
            <a:r>
              <a:rPr lang="en-US" b="1" dirty="0" smtClean="0"/>
              <a:t>→ </a:t>
            </a:r>
            <a:r>
              <a:rPr lang="en-US" b="1" dirty="0" err="1" smtClean="0"/>
              <a:t>Lite</a:t>
            </a:r>
            <a:r>
              <a:rPr lang="en-US" b="1" dirty="0" smtClean="0"/>
              <a:t> 3 (Deep Robotics)</a:t>
            </a:r>
            <a:endParaRPr lang="en-US" dirty="0" smtClean="0"/>
          </a:p>
          <a:p>
            <a:pPr lvl="0"/>
            <a:r>
              <a:rPr lang="en-US" dirty="0" smtClean="0"/>
              <a:t> It offers </a:t>
            </a:r>
            <a:r>
              <a:rPr lang="en-US" b="1" dirty="0" smtClean="0"/>
              <a:t>professional-grade walking</a:t>
            </a:r>
            <a:r>
              <a:rPr lang="en-US" dirty="0" smtClean="0"/>
              <a:t>, AI integration, and decent terrain capability at a </a:t>
            </a:r>
            <a:r>
              <a:rPr lang="en-US" b="1" dirty="0" smtClean="0"/>
              <a:t>moderate cost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Use for</a:t>
            </a:r>
            <a:r>
              <a:rPr lang="en-US" dirty="0" smtClean="0"/>
              <a:t>: Robotics labs, AI navigation testing, logistics prototyping, and surveillance research.</a:t>
            </a:r>
          </a:p>
          <a:p>
            <a:pPr lvl="0"/>
            <a:endParaRPr lang="en-US" dirty="0" smtClean="0"/>
          </a:p>
          <a:p>
            <a:r>
              <a:rPr lang="en-US" b="1" dirty="0" smtClean="0"/>
              <a:t>2. Best for Education, Prototyping:</a:t>
            </a:r>
            <a:endParaRPr lang="en-US" dirty="0" smtClean="0"/>
          </a:p>
          <a:p>
            <a:r>
              <a:rPr lang="en-US" b="1" dirty="0" smtClean="0"/>
              <a:t>→ </a:t>
            </a:r>
            <a:r>
              <a:rPr lang="en-US" b="1" dirty="0" err="1" smtClean="0"/>
              <a:t>Xiaomi</a:t>
            </a:r>
            <a:r>
              <a:rPr lang="en-US" b="1" dirty="0" smtClean="0"/>
              <a:t> </a:t>
            </a:r>
            <a:r>
              <a:rPr lang="en-US" b="1" dirty="0" err="1" smtClean="0"/>
              <a:t>CyberDog</a:t>
            </a:r>
            <a:r>
              <a:rPr lang="en-US" b="1" dirty="0" smtClean="0"/>
              <a:t> or </a:t>
            </a:r>
            <a:r>
              <a:rPr lang="en-US" b="1" dirty="0" err="1" smtClean="0"/>
              <a:t>Ditting</a:t>
            </a:r>
            <a:r>
              <a:rPr lang="en-US" b="1" dirty="0" smtClean="0"/>
              <a:t> S10 Dingo</a:t>
            </a:r>
            <a:endParaRPr lang="en-US" dirty="0" smtClean="0"/>
          </a:p>
          <a:p>
            <a:pPr lvl="0"/>
            <a:r>
              <a:rPr lang="en-US" dirty="0" smtClean="0"/>
              <a:t> They’re </a:t>
            </a:r>
            <a:r>
              <a:rPr lang="en-US" b="1" dirty="0" smtClean="0"/>
              <a:t>affordable and good for learning</a:t>
            </a:r>
            <a:r>
              <a:rPr lang="en-US" dirty="0" smtClean="0"/>
              <a:t> SLAM, AI vision, ROS, and mobility basics.</a:t>
            </a:r>
          </a:p>
          <a:p>
            <a:pPr lvl="0"/>
            <a:r>
              <a:rPr lang="en-US" b="1" dirty="0" smtClean="0"/>
              <a:t>Ideal used for</a:t>
            </a:r>
            <a:r>
              <a:rPr lang="en-US" dirty="0" smtClean="0"/>
              <a:t>: Universities, tech enthusiasts, robotics clubs, Industrial application</a:t>
            </a:r>
          </a:p>
          <a:p>
            <a:pPr lvl="0"/>
            <a:endParaRPr lang="en-US" dirty="0" smtClean="0"/>
          </a:p>
          <a:p>
            <a:r>
              <a:rPr lang="en-US" b="1" dirty="0" smtClean="0"/>
              <a:t> 3. Best for Deployment in Industry and Field Use:</a:t>
            </a:r>
            <a:endParaRPr lang="en-US" dirty="0" smtClean="0"/>
          </a:p>
          <a:p>
            <a:r>
              <a:rPr lang="en-US" b="1" dirty="0" smtClean="0"/>
              <a:t>→ </a:t>
            </a:r>
            <a:r>
              <a:rPr lang="en-US" b="1" dirty="0" err="1" smtClean="0"/>
              <a:t>Unitree</a:t>
            </a:r>
            <a:r>
              <a:rPr lang="en-US" b="1" dirty="0" smtClean="0"/>
              <a:t> B2</a:t>
            </a:r>
            <a:endParaRPr lang="en-US" dirty="0" smtClean="0"/>
          </a:p>
          <a:p>
            <a:pPr lvl="0"/>
            <a:r>
              <a:rPr lang="en-US" dirty="0" smtClean="0"/>
              <a:t> Excellent performance, proven deployments in logistics and inspection.</a:t>
            </a:r>
          </a:p>
          <a:p>
            <a:pPr lvl="0"/>
            <a:r>
              <a:rPr lang="en-US" b="1" dirty="0" smtClean="0"/>
              <a:t>Caveat</a:t>
            </a:r>
            <a:r>
              <a:rPr lang="en-US" dirty="0" smtClean="0"/>
              <a:t>: Needs expert setup and high maintenance.</a:t>
            </a:r>
          </a:p>
          <a:p>
            <a:pPr lvl="0"/>
            <a:endParaRPr lang="en-US" dirty="0" smtClean="0"/>
          </a:p>
          <a:p>
            <a:r>
              <a:rPr lang="en-US" b="1" dirty="0" smtClean="0"/>
              <a:t>4. Not Recommended (Unless Required by Application):</a:t>
            </a:r>
            <a:endParaRPr lang="en-US" dirty="0" smtClean="0"/>
          </a:p>
          <a:p>
            <a:pPr lvl="0"/>
            <a:r>
              <a:rPr lang="en-US" b="1" dirty="0" smtClean="0"/>
              <a:t>X30 (Tactical)</a:t>
            </a:r>
            <a:r>
              <a:rPr lang="en-US" dirty="0" smtClean="0"/>
              <a:t> and </a:t>
            </a:r>
            <a:r>
              <a:rPr lang="en-US" b="1" dirty="0" smtClean="0"/>
              <a:t>Lynx M20</a:t>
            </a:r>
            <a:r>
              <a:rPr lang="en-US" dirty="0" smtClean="0"/>
              <a:t>: Too costly unless you're in </a:t>
            </a:r>
            <a:r>
              <a:rPr lang="en-US" b="1" dirty="0" smtClean="0"/>
              <a:t>military, border security</a:t>
            </a:r>
            <a:r>
              <a:rPr lang="en-US" dirty="0" smtClean="0"/>
              <a:t>, or </a:t>
            </a:r>
            <a:r>
              <a:rPr lang="en-US" b="1" dirty="0" smtClean="0"/>
              <a:t>heavy factory automation</a:t>
            </a:r>
            <a:r>
              <a:rPr lang="en-US" dirty="0" smtClean="0"/>
              <a:t>.</a:t>
            </a:r>
          </a:p>
          <a:p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28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Development Quadruped Robots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47908"/>
              </p:ext>
            </p:extLst>
          </p:nvPr>
        </p:nvGraphicFramePr>
        <p:xfrm>
          <a:off x="381000" y="914400"/>
          <a:ext cx="8686800" cy="5355161"/>
        </p:xfrm>
        <a:graphic>
          <a:graphicData uri="http://schemas.openxmlformats.org/drawingml/2006/table">
            <a:tbl>
              <a:tblPr/>
              <a:tblGrid>
                <a:gridCol w="1987972"/>
                <a:gridCol w="1674707"/>
                <a:gridCol w="1674707"/>
                <a:gridCol w="1674707"/>
                <a:gridCol w="1674707"/>
              </a:tblGrid>
              <a:tr h="1021052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Name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For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Development Features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1757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Go1 Edu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 Robotics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AI, SLAM, control research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ROS/ROS2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I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SDK (Python/C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  <a:r>
                        <a:rPr lang="en-I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cam, IMU, AI tools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886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 Robotics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High-end R&amp;D, industry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ROS, SDK, Visual SLAM, LIDAR, 40 kg payload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886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Xiaomi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CyberDog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Xiaomi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gesture, voice control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SDKGood 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basic AI &amp; control via app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886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Lynx M20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Robotics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R&amp;D, SLAM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LIDAR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stereo vision, ROS SDK, IP67 rugged body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886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 Edu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Robotics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Affordable AI learning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ROS1/ROS2 </a:t>
                      </a:r>
                      <a:r>
                        <a:rPr lang="pt-B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SDK, Visual + IMU, AI Edge support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322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 3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(Various OEMs)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Educational use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camera, IMU, edge AI support, SDK possible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886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AlienGo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Unitree Robotics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mobility research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AI +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perception</a:t>
                      </a:r>
                      <a:r>
                        <a:rPr lang="en-I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SDK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ROS, LIDAR support</a:t>
                      </a: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5" marR="41145" marT="20573" marB="20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784225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Deep Robotics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3Quadruped Robot Dog : Next generation AI Powered Quadruped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Structure: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Lightweight yet strong body made of aluminum alloy and carbon fiber, ensuring a high strength to weight ratio. Each of the four legs has 3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DoF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 12kg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Dimensions: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0.7 m (length) × 0.3 m (width) × 0.4 m (height) - varies slightly by version.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balance is maintained using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IMU data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force feedback from legs.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9-axis (Accelerometer + Gyroscope + Magnetometer)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RGB or Depth Camera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(optional module)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SLAM, object tracking, environment mapping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Joint encoders: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 joint angles precisely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Force sensors/torque sensors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Detect foot-ground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interaction forces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Connectivity: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Wi-Fi / Bluetooth / Ethernet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Remote control via PC/tablet/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SDK support for Python/C++ and ROS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www.deeprobotics.cn/public/static/robot/images/lite3/1.png"/>
          <p:cNvPicPr/>
          <p:nvPr/>
        </p:nvPicPr>
        <p:blipFill>
          <a:blip r:embed="rId2"/>
          <a:srcRect l="6044" t="15934" r="4121" b="12271"/>
          <a:stretch>
            <a:fillRect/>
          </a:stretch>
        </p:blipFill>
        <p:spPr bwMode="auto">
          <a:xfrm>
            <a:off x="5181600" y="3810000"/>
            <a:ext cx="38127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X30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Quadraped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marvick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tactical)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X30 quadruped robot"/>
          <p:cNvPicPr>
            <a:picLocks noGrp="1"/>
          </p:cNvPicPr>
          <p:nvPr>
            <p:ph idx="1"/>
          </p:nvPr>
        </p:nvPicPr>
        <p:blipFill>
          <a:blip r:embed="rId2"/>
          <a:srcRect l="12208" t="19834" r="13203" b="19522"/>
          <a:stretch>
            <a:fillRect/>
          </a:stretch>
        </p:blipFill>
        <p:spPr bwMode="auto">
          <a:xfrm>
            <a:off x="5029200" y="4038600"/>
            <a:ext cx="396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2192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Dimensions</a:t>
            </a:r>
            <a:r>
              <a:rPr lang="en-US" dirty="0" smtClean="0"/>
              <a:t> </a:t>
            </a:r>
            <a:r>
              <a:rPr lang="en-US" b="1" dirty="0" smtClean="0"/>
              <a:t>1 m × 0.7 m × 0.47 m</a:t>
            </a:r>
            <a:r>
              <a:rPr lang="en-US" dirty="0" smtClean="0"/>
              <a:t> and weigh around </a:t>
            </a:r>
            <a:r>
              <a:rPr lang="en-US" b="1" dirty="0" smtClean="0"/>
              <a:t>56 kg</a:t>
            </a:r>
            <a:r>
              <a:rPr lang="en-US" dirty="0" smtClean="0"/>
              <a:t> (with battery)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Temperature Range:</a:t>
            </a:r>
            <a:r>
              <a:rPr lang="en-US" dirty="0" smtClean="0"/>
              <a:t> Operates reliably from </a:t>
            </a:r>
            <a:r>
              <a:rPr lang="en-US" b="1" dirty="0" smtClean="0"/>
              <a:t>–20 °C to +55 °C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Ingress Protection:</a:t>
            </a:r>
            <a:r>
              <a:rPr lang="en-US" dirty="0" smtClean="0"/>
              <a:t> Rated </a:t>
            </a:r>
            <a:r>
              <a:rPr lang="en-US" b="1" dirty="0" smtClean="0"/>
              <a:t>IP67</a:t>
            </a:r>
            <a:r>
              <a:rPr lang="en-US" dirty="0" smtClean="0"/>
              <a:t>, making it robust against dust and water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X30 recognizes/detects suddenly approaching humans and obstacles, autonomously avoiding/navigating them to prevent collisions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Each of the four legs includes multiple </a:t>
            </a:r>
            <a:r>
              <a:rPr lang="en-US" b="1" dirty="0" smtClean="0"/>
              <a:t>servo-driven joints</a:t>
            </a:r>
            <a:r>
              <a:rPr lang="en-US" dirty="0" smtClean="0"/>
              <a:t>, likely using </a:t>
            </a:r>
            <a:r>
              <a:rPr lang="en-US" b="1" dirty="0" smtClean="0"/>
              <a:t>high-torque BLDC motors with onboard gearboxes and position control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Typically outfitted with 2 front and 2 rear 360° </a:t>
            </a:r>
            <a:r>
              <a:rPr lang="en-US" dirty="0" err="1" smtClean="0"/>
              <a:t>LiDAR</a:t>
            </a:r>
            <a:r>
              <a:rPr lang="en-US" dirty="0" smtClean="0"/>
              <a:t> units, enabling SLAM, mapping, and obstacle avoidance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Camera Systems:</a:t>
            </a:r>
            <a:r>
              <a:rPr lang="en-US" dirty="0" smtClean="0"/>
              <a:t> one </a:t>
            </a:r>
            <a:r>
              <a:rPr lang="en-US" b="1" dirty="0" smtClean="0"/>
              <a:t>wide-view RGB camera</a:t>
            </a:r>
            <a:r>
              <a:rPr lang="en-US" dirty="0" smtClean="0"/>
              <a:t>, often paired with thermal</a:t>
            </a:r>
          </a:p>
          <a:p>
            <a:r>
              <a:rPr lang="en-US" dirty="0" smtClean="0"/>
              <a:t> or depth sensors for enhanced situational </a:t>
            </a:r>
          </a:p>
          <a:p>
            <a:r>
              <a:rPr lang="en-US" dirty="0" smtClean="0"/>
              <a:t>awareness in low-light conditions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IMU Sensors: </a:t>
            </a:r>
            <a:r>
              <a:rPr lang="en-US" dirty="0" smtClean="0"/>
              <a:t>supports dynamic posture </a:t>
            </a:r>
          </a:p>
          <a:p>
            <a:r>
              <a:rPr lang="en-US" dirty="0" smtClean="0"/>
              <a:t>adjustments and stability during movement.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Proximity and Collision Systems: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Fusion of visual and distance data enables</a:t>
            </a:r>
          </a:p>
          <a:p>
            <a:r>
              <a:rPr lang="en-US" dirty="0" smtClean="0"/>
              <a:t> effective avoidance of moving and static obstacles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U</a:t>
            </a:r>
            <a:r>
              <a:rPr lang="en-US" sz="3200" dirty="0" err="1" smtClean="0"/>
              <a:t>nitree</a:t>
            </a:r>
            <a:r>
              <a:rPr lang="en-US" sz="3200" dirty="0" smtClean="0"/>
              <a:t> B2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Weight: </a:t>
            </a:r>
            <a:r>
              <a:rPr lang="en-US" dirty="0" smtClean="0"/>
              <a:t>60 kg (battery included)</a:t>
            </a:r>
          </a:p>
          <a:p>
            <a:r>
              <a:rPr lang="en-US" b="1" dirty="0" smtClean="0"/>
              <a:t>Standing size</a:t>
            </a:r>
            <a:r>
              <a:rPr lang="en-US" dirty="0" smtClean="0"/>
              <a:t>: 1098 × 450 × 645 mm; folded: 880 × 460 × 330 mm</a:t>
            </a:r>
          </a:p>
          <a:p>
            <a:r>
              <a:rPr lang="en-US" dirty="0" smtClean="0"/>
              <a:t>IP67-rated, able to operate in temperatures from –20 °C to +55 °C</a:t>
            </a:r>
          </a:p>
          <a:p>
            <a:r>
              <a:rPr lang="en-US" b="1" dirty="0" smtClean="0"/>
              <a:t>Battery: </a:t>
            </a:r>
            <a:r>
              <a:rPr lang="en-US" dirty="0" smtClean="0"/>
              <a:t>45 Ah lithium pack (2.25 kWh),</a:t>
            </a:r>
          </a:p>
          <a:p>
            <a:r>
              <a:rPr lang="en-US" b="1" dirty="0" smtClean="0"/>
              <a:t>LiDAR</a:t>
            </a:r>
            <a:r>
              <a:rPr lang="en-US" dirty="0" smtClean="0"/>
              <a:t> </a:t>
            </a:r>
            <a:r>
              <a:rPr lang="en-US" i="1" dirty="0" smtClean="0"/>
              <a:t>3D LiDAR </a:t>
            </a:r>
            <a:r>
              <a:rPr lang="en-US" dirty="0" smtClean="0"/>
              <a:t>delivers 360° point-cloud maps for SLAM and obstacle avoidance</a:t>
            </a:r>
          </a:p>
          <a:p>
            <a:r>
              <a:rPr lang="en-US" b="1" dirty="0" smtClean="0"/>
              <a:t>Depth Cameras: </a:t>
            </a:r>
            <a:r>
              <a:rPr lang="en-US" dirty="0" smtClean="0"/>
              <a:t>Dual Intel RealSense D435i for front and rear depth perception</a:t>
            </a:r>
          </a:p>
          <a:p>
            <a:r>
              <a:rPr lang="en-US" b="1" dirty="0" smtClean="0"/>
              <a:t>Optical Cameras: </a:t>
            </a:r>
            <a:r>
              <a:rPr lang="en-US" dirty="0" smtClean="0"/>
              <a:t>Two RGB visual cameras for </a:t>
            </a:r>
          </a:p>
          <a:p>
            <a:pPr>
              <a:buNone/>
            </a:pPr>
            <a:r>
              <a:rPr lang="en-US" dirty="0" smtClean="0"/>
              <a:t>object detection and environmental awareness</a:t>
            </a:r>
          </a:p>
          <a:p>
            <a:r>
              <a:rPr lang="en-US" b="1" dirty="0" smtClean="0"/>
              <a:t>IMU and Joint Encoders</a:t>
            </a:r>
            <a:endParaRPr lang="en-US" dirty="0" smtClean="0"/>
          </a:p>
          <a:p>
            <a:r>
              <a:rPr lang="en-US" b="1" dirty="0" smtClean="0"/>
              <a:t>Software &amp; Networking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 err="1" smtClean="0"/>
              <a:t>Wi‑Fi</a:t>
            </a:r>
            <a:r>
              <a:rPr lang="en-US" dirty="0" smtClean="0"/>
              <a:t> 6, Bluetooth 5.2, Ethernet, </a:t>
            </a:r>
          </a:p>
          <a:p>
            <a:pPr>
              <a:buNone/>
            </a:pPr>
            <a:r>
              <a:rPr lang="en-US" dirty="0" smtClean="0"/>
              <a:t>USB 3.0; ROS-based control, API available </a:t>
            </a:r>
          </a:p>
          <a:p>
            <a:pPr>
              <a:buNone/>
            </a:pPr>
            <a:r>
              <a:rPr lang="en-US" dirty="0" smtClean="0"/>
              <a:t>in C++/Python</a:t>
            </a:r>
          </a:p>
          <a:p>
            <a:endParaRPr lang="en-US" dirty="0"/>
          </a:p>
        </p:txBody>
      </p:sp>
      <p:pic>
        <p:nvPicPr>
          <p:cNvPr id="4" name="Picture 3" descr="https://www.unitree.com/images/0dd70ad4f1e74e6097a38585a99666aa_800x800.png"/>
          <p:cNvPicPr/>
          <p:nvPr/>
        </p:nvPicPr>
        <p:blipFill>
          <a:blip r:embed="rId2"/>
          <a:srcRect l="13187" t="18315" r="10165" b="16300"/>
          <a:stretch>
            <a:fillRect/>
          </a:stretch>
        </p:blipFill>
        <p:spPr bwMode="auto">
          <a:xfrm>
            <a:off x="5638800" y="3978729"/>
            <a:ext cx="3375280" cy="28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Ditting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S10 dingo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Compact size (38 × 25 × 25 cm) and lightweight (3 kg)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of the four legs uses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high‑torque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servo motors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Core control via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Raspberry 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complemented by an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interfacing with analog sensors</a:t>
            </a:r>
          </a:p>
          <a:p>
            <a:r>
              <a:rPr lang="en-US" sz="2000" dirty="0" smtClean="0"/>
              <a:t>Excellent as a budget-friendly platform for studying locomotion, control systems, ROS integration, and learning robotics fundamentals.</a:t>
            </a:r>
          </a:p>
          <a:p>
            <a:r>
              <a:rPr lang="en-US" sz="2000" dirty="0" smtClean="0"/>
              <a:t>The </a:t>
            </a:r>
            <a:r>
              <a:rPr lang="en-US" sz="2000" b="1" dirty="0" err="1" smtClean="0"/>
              <a:t>Ditting</a:t>
            </a:r>
            <a:r>
              <a:rPr lang="en-US" sz="2000" b="1" dirty="0" smtClean="0"/>
              <a:t>/Dingo S10</a:t>
            </a:r>
            <a:r>
              <a:rPr lang="en-US" sz="2000" dirty="0" smtClean="0"/>
              <a:t> is an affordable, open-source quadruped built for education and research. Featuring 12 </a:t>
            </a:r>
            <a:r>
              <a:rPr lang="en-US" sz="2000" dirty="0" err="1" smtClean="0"/>
              <a:t>servo‑driven</a:t>
            </a:r>
            <a:r>
              <a:rPr lang="en-US" sz="2000" dirty="0" smtClean="0"/>
              <a:t> joints, </a:t>
            </a:r>
            <a:r>
              <a:rPr lang="en-US" sz="2000" dirty="0" err="1" smtClean="0"/>
              <a:t>ROS‑based</a:t>
            </a:r>
            <a:r>
              <a:rPr lang="en-US" sz="2000" dirty="0" smtClean="0"/>
              <a:t> control with Gazebo simulation, and expandable sensor capacity, it’s ideal for robotics labs, student projects, and early-stage algorithm testing.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tse1.mm.bing.net/th?id=OIP.J5PH8SkhqrlbImKNFhJfigHaEK&amp;pid=Api&amp;P=0&amp;h=180"/>
          <p:cNvPicPr/>
          <p:nvPr/>
        </p:nvPicPr>
        <p:blipFill>
          <a:blip r:embed="rId2"/>
          <a:srcRect t="32381" r="23607"/>
          <a:stretch>
            <a:fillRect/>
          </a:stretch>
        </p:blipFill>
        <p:spPr bwMode="auto">
          <a:xfrm>
            <a:off x="5791200" y="4953000"/>
            <a:ext cx="2971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tse1.mm.bing.net/th?id=OIP.VbuhUttaTfi5ih3Udy7dEgHaE8&amp;pid=Api&amp;P=0&amp;h=180"/>
          <p:cNvPicPr/>
          <p:nvPr/>
        </p:nvPicPr>
        <p:blipFill>
          <a:blip r:embed="rId3"/>
          <a:srcRect l="7080" r="18624"/>
          <a:stretch>
            <a:fillRect/>
          </a:stretch>
        </p:blipFill>
        <p:spPr bwMode="auto">
          <a:xfrm>
            <a:off x="2819400" y="5143500"/>
            <a:ext cx="191334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Xiaomi</a:t>
            </a:r>
            <a:r>
              <a:rPr lang="en-US" sz="3600" dirty="0" smtClean="0"/>
              <a:t> cyber-dog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1st-gen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CyberDog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(2021): approx. 77 cm × 35 cm × 40 cm, 14 kg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2nd-gen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CyberDog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 2 (2023): more compact (56 × 34 × 48 cm), 8.9 kg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Rigid body of carbon fiber, aluminum, and ABS.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Real-time SLAM mapping, obstacle avoidance, human/object tracking, gesture and voice command response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Vision camera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AI interactive, fisheye (wide-angle), Intel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RealSense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D450/D430 depth cameras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1st-gen had 11 sensors; 2nd-gen expanded to up to 19, adding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additional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ultrasonic sensors, UWB, and force sensing 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maticsacademy.com/wp-content/uploads/2025/02/Screenshot-2025-02-24-204532-1024x581.png"/>
          <p:cNvPicPr/>
          <p:nvPr/>
        </p:nvPicPr>
        <p:blipFill>
          <a:blip r:embed="rId2"/>
          <a:srcRect l="29551" t="10968" r="14001" b="12742"/>
          <a:stretch>
            <a:fillRect/>
          </a:stretch>
        </p:blipFill>
        <p:spPr bwMode="auto">
          <a:xfrm>
            <a:off x="5638800" y="4283529"/>
            <a:ext cx="3360964" cy="257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Lynx M20 (deep robotics)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33 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portable by one person; dimensions approx. 820×430×570 mm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IP66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operable from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–20 °C to +55 °C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advanced SLAM (Simultaneous Localization and Mapping) technology with 96-line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 wide 360°×90° field of view for precise 3D terrain mapping and real-time obstacle avoidance.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Equipped with dual-spectrum cameras and sensors, LYNX M20 can detect thermal anomalies, gas leaks, and abnormal mechanical sounds, helping maintenance teams quickly identify and respond to faults. It also auto-generates inspection reports, further streamlining operations</a:t>
            </a:r>
            <a:r>
              <a:rPr lang="en-US" sz="2000" dirty="0" smtClean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s://roboticsandautomationnews.com/wp-content/uploads/2025/05/deep-robotics-quadruped-robot-2.png"/>
          <p:cNvPicPr/>
          <p:nvPr/>
        </p:nvPicPr>
        <p:blipFill>
          <a:blip r:embed="rId2"/>
          <a:srcRect l="18323" r="37915" b="28736"/>
          <a:stretch>
            <a:fillRect/>
          </a:stretch>
        </p:blipFill>
        <p:spPr bwMode="auto">
          <a:xfrm>
            <a:off x="6248400" y="4267200"/>
            <a:ext cx="260649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Costing/Pricing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X30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Quadraped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marvick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tactical)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$175000 (available on deep robotics official website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Marvick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tactical official website)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B2: global price is $83000 (available 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website)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₹93 lakh (distributer :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Bidyut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innovation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pvt.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ltd.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Indiamart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Lynx M20 deep robotics:</a:t>
            </a:r>
            <a:r>
              <a:rPr lang="en-US" sz="2400" dirty="0" smtClean="0"/>
              <a:t> </a:t>
            </a:r>
            <a:r>
              <a:rPr lang="en-US" sz="2400" dirty="0"/>
              <a:t>approximately US $</a:t>
            </a:r>
            <a:r>
              <a:rPr lang="en-US" sz="2400" dirty="0" smtClean="0"/>
              <a:t>18K(base version)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Xiaomi cyber-dog : $1,785 USD (not officially sold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Lite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3Quadraped Robot Dog: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₹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3,90,000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(Next generation robots – available 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indiamart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Ditting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S10 dingo: $1300 AUD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10432"/>
              </p:ext>
            </p:extLst>
          </p:nvPr>
        </p:nvGraphicFramePr>
        <p:xfrm>
          <a:off x="457200" y="381000"/>
          <a:ext cx="8305800" cy="60197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640404">
                <a:tc>
                  <a:txBody>
                    <a:bodyPr/>
                    <a:lstStyle/>
                    <a:p>
                      <a:r>
                        <a:rPr lang="en-US" sz="1600" dirty="0"/>
                        <a:t>Robot Name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Price in India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Global Price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Notes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1024647">
                <a:tc>
                  <a:txBody>
                    <a:bodyPr/>
                    <a:lstStyle/>
                    <a:p>
                      <a:r>
                        <a:rPr lang="en-US" sz="1600" dirty="0"/>
                        <a:t>X30 (</a:t>
                      </a:r>
                      <a:r>
                        <a:rPr lang="en-US" sz="1600" dirty="0" err="1"/>
                        <a:t>Marvick</a:t>
                      </a:r>
                      <a:r>
                        <a:rPr lang="en-US" sz="1600" dirty="0"/>
                        <a:t> Tactical)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+mn-cs"/>
                        </a:rPr>
                        <a:t>                     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$175000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High-end tactical-grade quadruped from Deep Robotics.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832525">
                <a:tc>
                  <a:txBody>
                    <a:bodyPr/>
                    <a:lstStyle/>
                    <a:p>
                      <a:r>
                        <a:rPr lang="en-US" sz="1600" dirty="0" err="1"/>
                        <a:t>Unitree</a:t>
                      </a:r>
                      <a:r>
                        <a:rPr lang="en-US" sz="1600" dirty="0"/>
                        <a:t> B2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₹93</a:t>
                      </a:r>
                      <a:r>
                        <a:rPr lang="en-US" sz="1600" baseline="0" dirty="0" smtClean="0"/>
                        <a:t> lakh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$86000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Industrial-grade; price depends on configuration.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1216768">
                <a:tc>
                  <a:txBody>
                    <a:bodyPr/>
                    <a:lstStyle/>
                    <a:p>
                      <a:r>
                        <a:rPr lang="en-US" sz="1600"/>
                        <a:t>Lynx M20 (Deep Robotics)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+mn-cs"/>
                        </a:rPr>
                        <a:t>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 $18K(base version)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industrial/heavy-duty use; inquire with Deep Robotics directly.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640404">
                <a:tc>
                  <a:txBody>
                    <a:bodyPr/>
                    <a:lstStyle/>
                    <a:p>
                      <a:r>
                        <a:rPr lang="en-US" sz="1600"/>
                        <a:t>Xiaomi CyberDog (Gen 1/2)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+mn-cs"/>
                        </a:rPr>
                        <a:t>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$3000 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not officially sold in India.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832525">
                <a:tc>
                  <a:txBody>
                    <a:bodyPr/>
                    <a:lstStyle/>
                    <a:p>
                      <a:r>
                        <a:rPr lang="en-US" sz="1600"/>
                        <a:t>Lite 3 (Deep Robotics)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3,90,000/-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mart)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+mn-cs"/>
                        </a:rPr>
                        <a:t>-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Mayura</a:t>
                      </a:r>
                      <a:r>
                        <a:rPr lang="en-US" sz="1600" dirty="0" smtClean="0"/>
                        <a:t> Automation &amp; Robotics </a:t>
                      </a:r>
                      <a:r>
                        <a:rPr lang="en-US" sz="1600" dirty="0" err="1" smtClean="0"/>
                        <a:t>pvt.</a:t>
                      </a:r>
                      <a:r>
                        <a:rPr lang="en-US" sz="1600" dirty="0" smtClean="0"/>
                        <a:t> Ltd. (Distributer/supplier).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  <a:tr h="83252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Ditting</a:t>
                      </a:r>
                      <a:r>
                        <a:rPr lang="en-US" sz="1600" dirty="0"/>
                        <a:t> S10 Dingo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             -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€</a:t>
                      </a:r>
                      <a:r>
                        <a:rPr lang="en-US" sz="1600" dirty="0"/>
                        <a:t>1,200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Dev/</a:t>
                      </a:r>
                      <a:r>
                        <a:rPr lang="en-US" sz="1600" dirty="0" err="1"/>
                        <a:t>testbed</a:t>
                      </a:r>
                      <a:r>
                        <a:rPr lang="en-US" sz="1600" dirty="0"/>
                        <a:t> robot; used in research/education.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234" marR="43234" marT="21617" marB="2161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671</Words>
  <Application>Microsoft Office PowerPoint</Application>
  <PresentationFormat>On-screen Show (4:3)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Topic: Quadruped Robots For Educational And Industrial Purposes</vt:lpstr>
      <vt:lpstr>Deep Robotics Lite 3Quadruped Robot Dog : Next generation AI Powered Quadruped</vt:lpstr>
      <vt:lpstr>X30 Quadraped (marvick tactical)  </vt:lpstr>
      <vt:lpstr>Unitree B2 </vt:lpstr>
      <vt:lpstr>Ditting S10 dingo </vt:lpstr>
      <vt:lpstr>Xiaomi cyber-dog </vt:lpstr>
      <vt:lpstr>Lynx M20 (deep robotics)</vt:lpstr>
      <vt:lpstr>Costing/Pricing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Aishwarya Zope</dc:creator>
  <cp:lastModifiedBy>Microsoft account</cp:lastModifiedBy>
  <cp:revision>49</cp:revision>
  <dcterms:created xsi:type="dcterms:W3CDTF">2006-08-16T00:00:00Z</dcterms:created>
  <dcterms:modified xsi:type="dcterms:W3CDTF">2025-06-14T10:39:41Z</dcterms:modified>
</cp:coreProperties>
</file>