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69" r:id="rId9"/>
    <p:sldId id="270" r:id="rId10"/>
    <p:sldId id="259" r:id="rId11"/>
    <p:sldId id="271" r:id="rId12"/>
    <p:sldId id="261" r:id="rId13"/>
    <p:sldId id="262" r:id="rId14"/>
    <p:sldId id="272" r:id="rId15"/>
    <p:sldId id="263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96B4E7-E956-4252-A6AF-42B4439DD96A}" v="17" dt="2025-06-13T07:25:49.0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58" autoAdjust="0"/>
    <p:restoredTop sz="94660"/>
  </p:normalViewPr>
  <p:slideViewPr>
    <p:cSldViewPr snapToGrid="0">
      <p:cViewPr varScale="1">
        <p:scale>
          <a:sx n="74" d="100"/>
          <a:sy n="74" d="100"/>
        </p:scale>
        <p:origin x="7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Saturday, June 14,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819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Saturday, June 14,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65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Saturday, June 14,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6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Saturday, June 14,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01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Saturday, June 14,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55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Saturday, June 14,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25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Saturday, June 14, 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295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Saturday, June 14,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7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Saturday, June 14,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92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Saturday, June 14,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85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Saturday, June 14,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69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Saturday, June 14, 2025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35594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43" r:id="rId6"/>
    <p:sldLayoutId id="2147483739" r:id="rId7"/>
    <p:sldLayoutId id="2147483740" r:id="rId8"/>
    <p:sldLayoutId id="2147483741" r:id="rId9"/>
    <p:sldLayoutId id="2147483742" r:id="rId10"/>
    <p:sldLayoutId id="214748374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racobot.com/product/top-3-cobot-education-platform/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63EE0-B1CD-9F36-BF11-EABF61DB6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627" y="1228550"/>
            <a:ext cx="5067843" cy="2947210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IN" dirty="0">
                <a:latin typeface="Bahnschrift SemiBold" panose="020B0502040204020203" pitchFamily="34" charset="0"/>
              </a:rPr>
              <a:t>Robotics &amp; Artificial Intelligence</a:t>
            </a:r>
            <a:br>
              <a:rPr lang="en-IN" dirty="0">
                <a:latin typeface="Bahnschrift SemiBold" panose="020B0502040204020203" pitchFamily="34" charset="0"/>
              </a:rPr>
            </a:br>
            <a:br>
              <a:rPr lang="en-IN" dirty="0">
                <a:latin typeface="Bahnschrift SemiBold" panose="020B0502040204020203" pitchFamily="34" charset="0"/>
              </a:rPr>
            </a:br>
            <a:endParaRPr lang="en-IN" dirty="0">
              <a:latin typeface="Bahnschrift SemiBol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70DE87-BC04-A912-6140-36BF50A590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4626" y="4062563"/>
            <a:ext cx="4210167" cy="1192815"/>
          </a:xfrm>
        </p:spPr>
        <p:txBody>
          <a:bodyPr anchor="b">
            <a:normAutofit/>
          </a:bodyPr>
          <a:lstStyle/>
          <a:p>
            <a:pPr algn="l"/>
            <a:r>
              <a:rPr lang="en-IN" sz="1800" b="1" dirty="0"/>
              <a:t>Laboratory Setup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robot with a face">
            <a:extLst>
              <a:ext uri="{FF2B5EF4-FFF2-40B4-BE49-F238E27FC236}">
                <a16:creationId xmlns:a16="http://schemas.microsoft.com/office/drawing/2014/main" id="{10F92B3C-13CA-C052-93EE-26F1683C4B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001" r="-2" b="-2"/>
          <a:stretch>
            <a:fillRect/>
          </a:stretch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2735C8-1201-5DCD-CCDE-87FB95456DC3}"/>
              </a:ext>
            </a:extLst>
          </p:cNvPr>
          <p:cNvSpPr txBox="1"/>
          <p:nvPr/>
        </p:nvSpPr>
        <p:spPr>
          <a:xfrm>
            <a:off x="540326" y="5595024"/>
            <a:ext cx="23900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Team:</a:t>
            </a:r>
          </a:p>
          <a:p>
            <a:r>
              <a:rPr lang="en-IN" dirty="0"/>
              <a:t>         Pankaj Shelar</a:t>
            </a:r>
          </a:p>
          <a:p>
            <a:r>
              <a:rPr lang="en-IN" dirty="0"/>
              <a:t>         Chaitanya Parekh</a:t>
            </a:r>
          </a:p>
        </p:txBody>
      </p:sp>
    </p:spTree>
    <p:extLst>
      <p:ext uri="{BB962C8B-B14F-4D97-AF65-F5344CB8AC3E}">
        <p14:creationId xmlns:p14="http://schemas.microsoft.com/office/powerpoint/2010/main" val="3790796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174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7" name="Rectangle 7176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179" name="Rectangle 7178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1" name="Rectangle 7180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3" name="Rectangle 7182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5" name="Rectangle 7184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7" name="Freeform: Shape 7186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DA2618-E72A-863E-480B-9165EEED8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82" y="681317"/>
            <a:ext cx="3608438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2400" spc="750" dirty="0">
                <a:solidFill>
                  <a:schemeClr val="bg1"/>
                </a:solidFill>
              </a:rPr>
              <a:t>AI &amp; </a:t>
            </a:r>
            <a:br>
              <a:rPr lang="en-US" sz="2400" spc="750" dirty="0">
                <a:solidFill>
                  <a:schemeClr val="bg1"/>
                </a:solidFill>
              </a:rPr>
            </a:br>
            <a:r>
              <a:rPr lang="en-US" sz="2400" spc="750" dirty="0">
                <a:solidFill>
                  <a:schemeClr val="bg1"/>
                </a:solidFill>
              </a:rPr>
              <a:t>Vision Systems </a:t>
            </a:r>
            <a:br>
              <a:rPr lang="en-US" sz="2400" spc="750" dirty="0">
                <a:solidFill>
                  <a:schemeClr val="bg1"/>
                </a:solidFill>
              </a:rPr>
            </a:br>
            <a:r>
              <a:rPr lang="en-US" sz="2400" spc="750" dirty="0">
                <a:solidFill>
                  <a:schemeClr val="bg1"/>
                </a:solidFill>
              </a:rPr>
              <a:t>&amp; Various Manipulator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8938E3C-14C6-3D49-3CAF-23578C10E5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35131" y="457200"/>
            <a:ext cx="4655640" cy="465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658D32-0936-493D-AD4B-AD9B8639CD7C}"/>
              </a:ext>
            </a:extLst>
          </p:cNvPr>
          <p:cNvSpPr txBox="1"/>
          <p:nvPr/>
        </p:nvSpPr>
        <p:spPr>
          <a:xfrm>
            <a:off x="4606646" y="5606797"/>
            <a:ext cx="7142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ERACOBOT: ERA‑M5 </a:t>
            </a:r>
            <a:r>
              <a:rPr lang="en-IN" dirty="0" err="1"/>
              <a:t>Cobot</a:t>
            </a:r>
            <a:r>
              <a:rPr lang="en-IN" dirty="0"/>
              <a:t> Education Platform</a:t>
            </a:r>
          </a:p>
          <a:p>
            <a:r>
              <a:rPr lang="en-IN" dirty="0">
                <a:solidFill>
                  <a:srgbClr val="00B0F0"/>
                </a:solidFill>
              </a:rPr>
              <a:t>Website : </a:t>
            </a:r>
            <a:r>
              <a:rPr lang="en-IN" dirty="0">
                <a:solidFill>
                  <a:srgbClr val="00B0F0"/>
                </a:solidFill>
                <a:hlinkClick r:id="rId3"/>
              </a:rPr>
              <a:t>https://eracobot.com/product/top-3-cobot-education-platform/</a:t>
            </a:r>
            <a:r>
              <a:rPr lang="en-IN" dirty="0">
                <a:solidFill>
                  <a:srgbClr val="00B0F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223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3CE5555-200E-94DE-6991-604D981F6C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777495"/>
              </p:ext>
            </p:extLst>
          </p:nvPr>
        </p:nvGraphicFramePr>
        <p:xfrm>
          <a:off x="845574" y="373625"/>
          <a:ext cx="10510686" cy="57713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1781">
                  <a:extLst>
                    <a:ext uri="{9D8B030D-6E8A-4147-A177-3AD203B41FA5}">
                      <a16:colId xmlns:a16="http://schemas.microsoft.com/office/drawing/2014/main" val="2209879681"/>
                    </a:ext>
                  </a:extLst>
                </a:gridCol>
                <a:gridCol w="1751781">
                  <a:extLst>
                    <a:ext uri="{9D8B030D-6E8A-4147-A177-3AD203B41FA5}">
                      <a16:colId xmlns:a16="http://schemas.microsoft.com/office/drawing/2014/main" val="1961568735"/>
                    </a:ext>
                  </a:extLst>
                </a:gridCol>
                <a:gridCol w="1751781">
                  <a:extLst>
                    <a:ext uri="{9D8B030D-6E8A-4147-A177-3AD203B41FA5}">
                      <a16:colId xmlns:a16="http://schemas.microsoft.com/office/drawing/2014/main" val="1845617503"/>
                    </a:ext>
                  </a:extLst>
                </a:gridCol>
                <a:gridCol w="1751781">
                  <a:extLst>
                    <a:ext uri="{9D8B030D-6E8A-4147-A177-3AD203B41FA5}">
                      <a16:colId xmlns:a16="http://schemas.microsoft.com/office/drawing/2014/main" val="3633195200"/>
                    </a:ext>
                  </a:extLst>
                </a:gridCol>
                <a:gridCol w="1751781">
                  <a:extLst>
                    <a:ext uri="{9D8B030D-6E8A-4147-A177-3AD203B41FA5}">
                      <a16:colId xmlns:a16="http://schemas.microsoft.com/office/drawing/2014/main" val="323318100"/>
                    </a:ext>
                  </a:extLst>
                </a:gridCol>
                <a:gridCol w="1751781">
                  <a:extLst>
                    <a:ext uri="{9D8B030D-6E8A-4147-A177-3AD203B41FA5}">
                      <a16:colId xmlns:a16="http://schemas.microsoft.com/office/drawing/2014/main" val="4222422111"/>
                    </a:ext>
                  </a:extLst>
                </a:gridCol>
              </a:tblGrid>
              <a:tr h="8174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</a:rPr>
                        <a:t>S.No.</a:t>
                      </a:r>
                      <a:endParaRPr lang="en-IN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</a:rPr>
                        <a:t>Manufacturing Company</a:t>
                      </a:r>
                      <a:endParaRPr lang="en-IN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</a:rPr>
                        <a:t>Cobot Used</a:t>
                      </a:r>
                      <a:endParaRPr lang="en-IN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</a:rPr>
                        <a:t>Applications</a:t>
                      </a:r>
                      <a:endParaRPr lang="en-IN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</a:rPr>
                        <a:t>Secondary Development Support</a:t>
                      </a:r>
                      <a:endParaRPr lang="en-IN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</a:rPr>
                        <a:t>Approx. Price (INR)</a:t>
                      </a:r>
                      <a:endParaRPr lang="en-IN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22559015"/>
                  </a:ext>
                </a:extLst>
              </a:tr>
              <a:tr h="16185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</a:rPr>
                        <a:t>1</a:t>
                      </a:r>
                      <a:endParaRPr lang="en-IN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</a:rPr>
                        <a:t>ERACObot (China)</a:t>
                      </a:r>
                      <a:endParaRPr lang="en-IN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</a:rPr>
                        <a:t>ERA‑M5</a:t>
                      </a:r>
                      <a:endParaRPr lang="en-IN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</a:rPr>
                        <a:t>Pick-and-place, screw sorting, palletizing, vacuum handling, welding, vision</a:t>
                      </a:r>
                      <a:endParaRPr lang="en-IN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</a:rPr>
                        <a:t>SDKs for C/C++, Python, Java, ROS; Web UI; teach pendant; training manuals/videos</a:t>
                      </a:r>
                      <a:endParaRPr lang="en-IN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</a:rPr>
                        <a:t>₹12.5 lakh</a:t>
                      </a:r>
                      <a:endParaRPr lang="en-IN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01405275"/>
                  </a:ext>
                </a:extLst>
              </a:tr>
              <a:tr h="16185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</a:rPr>
                        <a:t>2</a:t>
                      </a:r>
                      <a:endParaRPr lang="en-IN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</a:rPr>
                        <a:t>ERACObot (China)</a:t>
                      </a:r>
                      <a:endParaRPr lang="en-IN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</a:rPr>
                        <a:t>ERA‑M5</a:t>
                      </a:r>
                      <a:endParaRPr lang="en-IN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</a:rPr>
                        <a:t>Motion tracking with CCD camera; visual positioning; AI-powered object detection</a:t>
                      </a:r>
                      <a:endParaRPr lang="en-IN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</a:rPr>
                        <a:t>Open vision API, real-time recognition tools, modular add-ons</a:t>
                      </a:r>
                      <a:endParaRPr lang="en-IN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</a:rPr>
                        <a:t>Included in Top‑3 bundle</a:t>
                      </a:r>
                      <a:endParaRPr lang="en-IN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72637854"/>
                  </a:ext>
                </a:extLst>
              </a:tr>
              <a:tr h="16185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</a:rPr>
                        <a:t>3</a:t>
                      </a:r>
                      <a:endParaRPr lang="en-IN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</a:rPr>
                        <a:t>ERACObot (China)</a:t>
                      </a:r>
                      <a:endParaRPr lang="en-IN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</a:rPr>
                        <a:t>ERA‑M5</a:t>
                      </a:r>
                      <a:endParaRPr lang="en-IN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</a:rPr>
                        <a:t>STEAM education, university research, industrial prototyping</a:t>
                      </a:r>
                      <a:endParaRPr lang="en-IN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</a:rPr>
                        <a:t>Teach pendant (optional), full integration with Modbus, TCP/IP, PROFINET protocols</a:t>
                      </a:r>
                      <a:endParaRPr lang="en-IN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 dirty="0">
                          <a:effectLst/>
                        </a:rPr>
                        <a:t>₹13.9 lakh (discounted)</a:t>
                      </a:r>
                      <a:endParaRPr lang="en-IN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13924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613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CC481-2777-5F32-D8CC-2136D1185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2700" spc="750">
                <a:solidFill>
                  <a:schemeClr val="bg1"/>
                </a:solidFill>
              </a:rPr>
              <a:t>Simulation &amp; Control Software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F816DE2-9328-787A-AF69-ACDDF4587C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8481788"/>
              </p:ext>
            </p:extLst>
          </p:nvPr>
        </p:nvGraphicFramePr>
        <p:xfrm>
          <a:off x="4503619" y="1650305"/>
          <a:ext cx="7214139" cy="35649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08045">
                  <a:extLst>
                    <a:ext uri="{9D8B030D-6E8A-4147-A177-3AD203B41FA5}">
                      <a16:colId xmlns:a16="http://schemas.microsoft.com/office/drawing/2014/main" val="3853928230"/>
                    </a:ext>
                  </a:extLst>
                </a:gridCol>
                <a:gridCol w="4406094">
                  <a:extLst>
                    <a:ext uri="{9D8B030D-6E8A-4147-A177-3AD203B41FA5}">
                      <a16:colId xmlns:a16="http://schemas.microsoft.com/office/drawing/2014/main" val="702984312"/>
                    </a:ext>
                  </a:extLst>
                </a:gridCol>
              </a:tblGrid>
              <a:tr h="4312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000" kern="100" dirty="0">
                          <a:effectLst/>
                        </a:rPr>
                        <a:t>Tool</a:t>
                      </a:r>
                      <a:endParaRPr lang="en-IN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17402" marR="17402" marT="17402" marB="1740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Purpose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17402" marR="17402" marT="17402" marB="17402" anchor="ctr"/>
                </a:tc>
                <a:extLst>
                  <a:ext uri="{0D108BD9-81ED-4DB2-BD59-A6C34878D82A}">
                    <a16:rowId xmlns:a16="http://schemas.microsoft.com/office/drawing/2014/main" val="3970683386"/>
                  </a:ext>
                </a:extLst>
              </a:tr>
              <a:tr h="7834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Gazebo / Webots / CoppeliaSim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17402" marR="17402" marT="17402" marB="1740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Robot simulation with physics engine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17402" marR="17402" marT="17402" marB="17402" anchor="ctr"/>
                </a:tc>
                <a:extLst>
                  <a:ext uri="{0D108BD9-81ED-4DB2-BD59-A6C34878D82A}">
                    <a16:rowId xmlns:a16="http://schemas.microsoft.com/office/drawing/2014/main" val="3563584801"/>
                  </a:ext>
                </a:extLst>
              </a:tr>
              <a:tr h="7834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MATLAB/Simulink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17402" marR="17402" marT="17402" marB="1740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Control system design, kinematic modeling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17402" marR="17402" marT="17402" marB="17402" anchor="ctr"/>
                </a:tc>
                <a:extLst>
                  <a:ext uri="{0D108BD9-81ED-4DB2-BD59-A6C34878D82A}">
                    <a16:rowId xmlns:a16="http://schemas.microsoft.com/office/drawing/2014/main" val="1351333311"/>
                  </a:ext>
                </a:extLst>
              </a:tr>
              <a:tr h="7834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ROS (Robot Operating System)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17402" marR="17402" marT="17402" marB="1740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Middleware for robot communication and control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17402" marR="17402" marT="17402" marB="17402" anchor="ctr"/>
                </a:tc>
                <a:extLst>
                  <a:ext uri="{0D108BD9-81ED-4DB2-BD59-A6C34878D82A}">
                    <a16:rowId xmlns:a16="http://schemas.microsoft.com/office/drawing/2014/main" val="3238147193"/>
                  </a:ext>
                </a:extLst>
              </a:tr>
              <a:tr h="7834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MoveIt / Rviz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17402" marR="17402" marT="17402" marB="1740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000" kern="100" dirty="0">
                          <a:effectLst/>
                        </a:rPr>
                        <a:t>Motion planning and visualization for manipulators</a:t>
                      </a:r>
                      <a:endParaRPr lang="en-IN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17402" marR="17402" marT="17402" marB="17402" anchor="ctr"/>
                </a:tc>
                <a:extLst>
                  <a:ext uri="{0D108BD9-81ED-4DB2-BD59-A6C34878D82A}">
                    <a16:rowId xmlns:a16="http://schemas.microsoft.com/office/drawing/2014/main" val="2493953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2292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64145-D9D0-C2E2-A447-01C2B7AD9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3200" spc="750">
                <a:solidFill>
                  <a:schemeClr val="bg1"/>
                </a:solidFill>
              </a:rPr>
              <a:t>Sensor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42148DF-6F20-9577-0865-602597A6D5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9068888"/>
              </p:ext>
            </p:extLst>
          </p:nvPr>
        </p:nvGraphicFramePr>
        <p:xfrm>
          <a:off x="4503619" y="1880853"/>
          <a:ext cx="7214138" cy="42747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10216">
                  <a:extLst>
                    <a:ext uri="{9D8B030D-6E8A-4147-A177-3AD203B41FA5}">
                      <a16:colId xmlns:a16="http://schemas.microsoft.com/office/drawing/2014/main" val="1142042653"/>
                    </a:ext>
                  </a:extLst>
                </a:gridCol>
                <a:gridCol w="3603922">
                  <a:extLst>
                    <a:ext uri="{9D8B030D-6E8A-4147-A177-3AD203B41FA5}">
                      <a16:colId xmlns:a16="http://schemas.microsoft.com/office/drawing/2014/main" val="1826376518"/>
                    </a:ext>
                  </a:extLst>
                </a:gridCol>
              </a:tblGrid>
              <a:tr h="4678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200" kern="100">
                          <a:effectLst/>
                        </a:rPr>
                        <a:t>Sensor</a:t>
                      </a:r>
                      <a:endParaRPr lang="en-IN" sz="2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18882" marR="18882" marT="18882" marB="1888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200" kern="100">
                          <a:effectLst/>
                        </a:rPr>
                        <a:t>Application</a:t>
                      </a:r>
                      <a:endParaRPr lang="en-IN" sz="2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18882" marR="18882" marT="18882" marB="18882" anchor="ctr"/>
                </a:tc>
                <a:extLst>
                  <a:ext uri="{0D108BD9-81ED-4DB2-BD59-A6C34878D82A}">
                    <a16:rowId xmlns:a16="http://schemas.microsoft.com/office/drawing/2014/main" val="3685020174"/>
                  </a:ext>
                </a:extLst>
              </a:tr>
              <a:tr h="4678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200" kern="100">
                          <a:effectLst/>
                        </a:rPr>
                        <a:t>LIDAR (RPLIDAR, Hokuyo)</a:t>
                      </a:r>
                      <a:endParaRPr lang="en-IN" sz="2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18882" marR="18882" marT="18882" marB="1888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200" kern="100">
                          <a:effectLst/>
                        </a:rPr>
                        <a:t>Obstacle detection, SLAM</a:t>
                      </a:r>
                      <a:endParaRPr lang="en-IN" sz="2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18882" marR="18882" marT="18882" marB="18882" anchor="ctr"/>
                </a:tc>
                <a:extLst>
                  <a:ext uri="{0D108BD9-81ED-4DB2-BD59-A6C34878D82A}">
                    <a16:rowId xmlns:a16="http://schemas.microsoft.com/office/drawing/2014/main" val="3496625105"/>
                  </a:ext>
                </a:extLst>
              </a:tr>
              <a:tr h="8500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200" kern="100">
                          <a:effectLst/>
                        </a:rPr>
                        <a:t>IMU (Inertial Measurement Unit)</a:t>
                      </a:r>
                      <a:endParaRPr lang="en-IN" sz="2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18882" marR="18882" marT="18882" marB="1888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200" kern="100">
                          <a:effectLst/>
                        </a:rPr>
                        <a:t>Robot pose estimation</a:t>
                      </a:r>
                      <a:endParaRPr lang="en-IN" sz="2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18882" marR="18882" marT="18882" marB="18882" anchor="ctr"/>
                </a:tc>
                <a:extLst>
                  <a:ext uri="{0D108BD9-81ED-4DB2-BD59-A6C34878D82A}">
                    <a16:rowId xmlns:a16="http://schemas.microsoft.com/office/drawing/2014/main" val="3819545089"/>
                  </a:ext>
                </a:extLst>
              </a:tr>
              <a:tr h="4678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200" kern="100">
                          <a:effectLst/>
                        </a:rPr>
                        <a:t>Encoders</a:t>
                      </a:r>
                      <a:endParaRPr lang="en-IN" sz="2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18882" marR="18882" marT="18882" marB="1888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200" kern="100">
                          <a:effectLst/>
                        </a:rPr>
                        <a:t>Motor control feedback</a:t>
                      </a:r>
                      <a:endParaRPr lang="en-IN" sz="2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18882" marR="18882" marT="18882" marB="18882" anchor="ctr"/>
                </a:tc>
                <a:extLst>
                  <a:ext uri="{0D108BD9-81ED-4DB2-BD59-A6C34878D82A}">
                    <a16:rowId xmlns:a16="http://schemas.microsoft.com/office/drawing/2014/main" val="2987099269"/>
                  </a:ext>
                </a:extLst>
              </a:tr>
              <a:tr h="8500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200" kern="100">
                          <a:effectLst/>
                        </a:rPr>
                        <a:t>Ultrasonic / IR Sensors</a:t>
                      </a:r>
                      <a:endParaRPr lang="en-IN" sz="2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18882" marR="18882" marT="18882" marB="1888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200" kern="100" dirty="0">
                          <a:effectLst/>
                        </a:rPr>
                        <a:t>Proximity sensing, obstacle avoidance</a:t>
                      </a:r>
                      <a:endParaRPr lang="en-IN" sz="2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18882" marR="18882" marT="18882" marB="18882" anchor="ctr"/>
                </a:tc>
                <a:extLst>
                  <a:ext uri="{0D108BD9-81ED-4DB2-BD59-A6C34878D82A}">
                    <a16:rowId xmlns:a16="http://schemas.microsoft.com/office/drawing/2014/main" val="2022649703"/>
                  </a:ext>
                </a:extLst>
              </a:tr>
              <a:tr h="850064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0000400000000000000" pitchFamily="2"/>
                        </a:rPr>
                        <a:t>    All the sensors required for developing the systems should be added</a:t>
                      </a:r>
                    </a:p>
                  </a:txBody>
                  <a:tcPr marL="18882" marR="18882" marT="18882" marB="18882" anchor="ctr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endParaRPr lang="en-IN" sz="2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18882" marR="18882" marT="18882" marB="18882" anchor="ctr"/>
                </a:tc>
                <a:extLst>
                  <a:ext uri="{0D108BD9-81ED-4DB2-BD59-A6C34878D82A}">
                    <a16:rowId xmlns:a16="http://schemas.microsoft.com/office/drawing/2014/main" val="3549520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761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CC91A8-AD07-DB0B-61D6-05CC58188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/>
            <a:r>
              <a:rPr lang="en-IN" sz="2200" dirty="0">
                <a:solidFill>
                  <a:schemeClr val="bg1"/>
                </a:solidFill>
              </a:rPr>
              <a:t>CONTROLLERS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55205D-4C85-8A07-61B7-596F6226CA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4159136"/>
              </p:ext>
            </p:extLst>
          </p:nvPr>
        </p:nvGraphicFramePr>
        <p:xfrm>
          <a:off x="4425763" y="545178"/>
          <a:ext cx="7378308" cy="59590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9718">
                  <a:extLst>
                    <a:ext uri="{9D8B030D-6E8A-4147-A177-3AD203B41FA5}">
                      <a16:colId xmlns:a16="http://schemas.microsoft.com/office/drawing/2014/main" val="743658353"/>
                    </a:ext>
                  </a:extLst>
                </a:gridCol>
                <a:gridCol w="1229718">
                  <a:extLst>
                    <a:ext uri="{9D8B030D-6E8A-4147-A177-3AD203B41FA5}">
                      <a16:colId xmlns:a16="http://schemas.microsoft.com/office/drawing/2014/main" val="2915729073"/>
                    </a:ext>
                  </a:extLst>
                </a:gridCol>
                <a:gridCol w="1229718">
                  <a:extLst>
                    <a:ext uri="{9D8B030D-6E8A-4147-A177-3AD203B41FA5}">
                      <a16:colId xmlns:a16="http://schemas.microsoft.com/office/drawing/2014/main" val="2246027299"/>
                    </a:ext>
                  </a:extLst>
                </a:gridCol>
                <a:gridCol w="1229718">
                  <a:extLst>
                    <a:ext uri="{9D8B030D-6E8A-4147-A177-3AD203B41FA5}">
                      <a16:colId xmlns:a16="http://schemas.microsoft.com/office/drawing/2014/main" val="1040405755"/>
                    </a:ext>
                  </a:extLst>
                </a:gridCol>
                <a:gridCol w="1229718">
                  <a:extLst>
                    <a:ext uri="{9D8B030D-6E8A-4147-A177-3AD203B41FA5}">
                      <a16:colId xmlns:a16="http://schemas.microsoft.com/office/drawing/2014/main" val="4288848351"/>
                    </a:ext>
                  </a:extLst>
                </a:gridCol>
                <a:gridCol w="1229718">
                  <a:extLst>
                    <a:ext uri="{9D8B030D-6E8A-4147-A177-3AD203B41FA5}">
                      <a16:colId xmlns:a16="http://schemas.microsoft.com/office/drawing/2014/main" val="2258365731"/>
                    </a:ext>
                  </a:extLst>
                </a:gridCol>
              </a:tblGrid>
              <a:tr h="7273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Robot (Controller)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42013" marR="4201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Manufacturer &amp; Origin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42013" marR="4201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Perception &amp; Sensors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42013" marR="4201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Interface &amp; Control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42013" marR="4201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Secondary Dev. Support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42013" marR="4201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Approx. Cost in India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42013" marR="42013" marT="0" marB="0"/>
                </a:tc>
                <a:extLst>
                  <a:ext uri="{0D108BD9-81ED-4DB2-BD59-A6C34878D82A}">
                    <a16:rowId xmlns:a16="http://schemas.microsoft.com/office/drawing/2014/main" val="975477107"/>
                  </a:ext>
                </a:extLst>
              </a:tr>
              <a:tr h="7273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Arduino UNO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42013" marR="4201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Arduino.cc, Italy / Open Source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42013" marR="4201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Supports analog/digital sensors via GPIO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42013" marR="4201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C/C++ via Arduino IDE, simple serial interface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42013" marR="4201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Massive online community, kits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42013" marR="4201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₹500–₹1,000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42013" marR="42013" marT="0" marB="0"/>
                </a:tc>
                <a:extLst>
                  <a:ext uri="{0D108BD9-81ED-4DB2-BD59-A6C34878D82A}">
                    <a16:rowId xmlns:a16="http://schemas.microsoft.com/office/drawing/2014/main" val="299620651"/>
                  </a:ext>
                </a:extLst>
              </a:tr>
              <a:tr h="11002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Raspberry Pi 4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42013" marR="4201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Raspberry Pi Foundation, UK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42013" marR="4201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USB camera, IMU, GPIO sensors, AI peripherals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42013" marR="4201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Python, Linux, SSH/VNC, OpenCV, GPIO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42013" marR="4201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Excellent docs, ROS supported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42013" marR="4201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₹4,500–₹8,000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42013" marR="42013" marT="0" marB="0"/>
                </a:tc>
                <a:extLst>
                  <a:ext uri="{0D108BD9-81ED-4DB2-BD59-A6C34878D82A}">
                    <a16:rowId xmlns:a16="http://schemas.microsoft.com/office/drawing/2014/main" val="599229546"/>
                  </a:ext>
                </a:extLst>
              </a:tr>
              <a:tr h="11002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PLC (Siemens Logo)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42013" marR="4201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Siemens, Germany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42013" marR="4201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Industrial sensors via analog/digital I/O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42013" marR="4201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Ladder Logic, SCADA/HMI, Siemens TIA Portal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42013" marR="4201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Industrial training, certification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42013" marR="4201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₹20,000–₹50,000+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42013" marR="42013" marT="0" marB="0"/>
                </a:tc>
                <a:extLst>
                  <a:ext uri="{0D108BD9-81ED-4DB2-BD59-A6C34878D82A}">
                    <a16:rowId xmlns:a16="http://schemas.microsoft.com/office/drawing/2014/main" val="2199532147"/>
                  </a:ext>
                </a:extLst>
              </a:tr>
              <a:tr h="11002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ESP32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42013" marR="4201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Espressif Systems, China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42013" marR="4201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WiFi/Bluetooth, GPIO, analog sensors, cloud IoT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42013" marR="4201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Arduino IDE, MicroPython, Web-based control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42013" marR="4201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IoT libraries, large maker community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42013" marR="4201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₹300–₹700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42013" marR="42013" marT="0" marB="0"/>
                </a:tc>
                <a:extLst>
                  <a:ext uri="{0D108BD9-81ED-4DB2-BD59-A6C34878D82A}">
                    <a16:rowId xmlns:a16="http://schemas.microsoft.com/office/drawing/2014/main" val="2483902674"/>
                  </a:ext>
                </a:extLst>
              </a:tr>
              <a:tr h="11002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Jetson Nano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42013" marR="4201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NVIDIA, USA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42013" marR="4201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RGB/Depth cameras, IMU, AI accelerators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42013" marR="4201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Ubuntu + Python, CUDA, TensorFlow, ROS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42013" marR="4201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AI/ML SDKs, ROS + CV ready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42013" marR="4201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 dirty="0">
                          <a:effectLst/>
                        </a:rPr>
                        <a:t>₹9,000–₹12,000</a:t>
                      </a:r>
                      <a:endParaRPr lang="en-IN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42013" marR="42013" marT="0" marB="0"/>
                </a:tc>
                <a:extLst>
                  <a:ext uri="{0D108BD9-81ED-4DB2-BD59-A6C34878D82A}">
                    <a16:rowId xmlns:a16="http://schemas.microsoft.com/office/drawing/2014/main" val="1195519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7625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436DA0-C041-6A07-2AD7-28067D6F0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3200" spc="750" dirty="0">
                <a:solidFill>
                  <a:schemeClr val="bg1"/>
                </a:solidFill>
              </a:rPr>
              <a:t> Support Tools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118CCA3-57C3-E0EA-6CDB-2CBD7BD647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6021005"/>
              </p:ext>
            </p:extLst>
          </p:nvPr>
        </p:nvGraphicFramePr>
        <p:xfrm>
          <a:off x="4503619" y="1808122"/>
          <a:ext cx="7214139" cy="32492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58938">
                  <a:extLst>
                    <a:ext uri="{9D8B030D-6E8A-4147-A177-3AD203B41FA5}">
                      <a16:colId xmlns:a16="http://schemas.microsoft.com/office/drawing/2014/main" val="1691280107"/>
                    </a:ext>
                  </a:extLst>
                </a:gridCol>
                <a:gridCol w="3755201">
                  <a:extLst>
                    <a:ext uri="{9D8B030D-6E8A-4147-A177-3AD203B41FA5}">
                      <a16:colId xmlns:a16="http://schemas.microsoft.com/office/drawing/2014/main" val="3738448108"/>
                    </a:ext>
                  </a:extLst>
                </a:gridCol>
              </a:tblGrid>
              <a:tr h="4361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Tool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17600" marR="17600" marT="17600" marB="176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Use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17600" marR="17600" marT="17600" marB="17600" anchor="ctr"/>
                </a:tc>
                <a:extLst>
                  <a:ext uri="{0D108BD9-81ED-4DB2-BD59-A6C34878D82A}">
                    <a16:rowId xmlns:a16="http://schemas.microsoft.com/office/drawing/2014/main" val="3093009427"/>
                  </a:ext>
                </a:extLst>
              </a:tr>
              <a:tr h="4361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3D Printer (FDM/Resin)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17600" marR="17600" marT="17600" marB="176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Custom robot parts prototyping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17600" marR="17600" marT="17600" marB="17600" anchor="ctr"/>
                </a:tc>
                <a:extLst>
                  <a:ext uri="{0D108BD9-81ED-4DB2-BD59-A6C34878D82A}">
                    <a16:rowId xmlns:a16="http://schemas.microsoft.com/office/drawing/2014/main" val="2823692589"/>
                  </a:ext>
                </a:extLst>
              </a:tr>
              <a:tr h="7923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Laser Cutter / CNC Machine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17600" marR="17600" marT="17600" marB="176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Hardware design &amp; chassis development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17600" marR="17600" marT="17600" marB="17600" anchor="ctr"/>
                </a:tc>
                <a:extLst>
                  <a:ext uri="{0D108BD9-81ED-4DB2-BD59-A6C34878D82A}">
                    <a16:rowId xmlns:a16="http://schemas.microsoft.com/office/drawing/2014/main" val="4289189755"/>
                  </a:ext>
                </a:extLst>
              </a:tr>
              <a:tr h="7923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Data Acquisition Systems (DAQ)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17600" marR="17600" marT="17600" marB="176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Real-time data logging and analysis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17600" marR="17600" marT="17600" marB="17600" anchor="ctr"/>
                </a:tc>
                <a:extLst>
                  <a:ext uri="{0D108BD9-81ED-4DB2-BD59-A6C34878D82A}">
                    <a16:rowId xmlns:a16="http://schemas.microsoft.com/office/drawing/2014/main" val="2052696692"/>
                  </a:ext>
                </a:extLst>
              </a:tr>
              <a:tr h="7923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Battery Testing Station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17600" marR="17600" marT="17600" marB="176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000" kern="100" dirty="0">
                          <a:effectLst/>
                        </a:rPr>
                        <a:t>For mobile robotics power systems</a:t>
                      </a:r>
                      <a:endParaRPr lang="en-IN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17600" marR="17600" marT="17600" marB="17600" anchor="ctr"/>
                </a:tc>
                <a:extLst>
                  <a:ext uri="{0D108BD9-81ED-4DB2-BD59-A6C34878D82A}">
                    <a16:rowId xmlns:a16="http://schemas.microsoft.com/office/drawing/2014/main" val="3619713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1435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8A22513-307E-4203-BEFF-5BBBFAFDD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211F11-4937-44F9-B733-211517A2D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9076" y="-431"/>
            <a:ext cx="11742924" cy="6858427"/>
          </a:xfrm>
          <a:prstGeom prst="rect">
            <a:avLst/>
          </a:prstGeom>
          <a:gradFill>
            <a:gsLst>
              <a:gs pos="2000">
                <a:schemeClr val="accent5">
                  <a:alpha val="17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CF7BA0D-619B-4BA4-AF41-9F99DE301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9076" y="-429"/>
            <a:ext cx="11742924" cy="6400800"/>
          </a:xfrm>
          <a:prstGeom prst="rect">
            <a:avLst/>
          </a:prstGeom>
          <a:gradFill>
            <a:gsLst>
              <a:gs pos="0">
                <a:schemeClr val="accent5">
                  <a:alpha val="76000"/>
                </a:schemeClr>
              </a:gs>
              <a:gs pos="100000">
                <a:schemeClr val="accent2">
                  <a:lumMod val="20000"/>
                  <a:lumOff val="80000"/>
                  <a:alpha val="1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20A1EE3-9DEB-45B0-A9FA-080457925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2648"/>
            <a:ext cx="11742924" cy="6870648"/>
          </a:xfrm>
          <a:prstGeom prst="rect">
            <a:avLst/>
          </a:prstGeom>
          <a:gradFill>
            <a:gsLst>
              <a:gs pos="37000">
                <a:schemeClr val="accent5">
                  <a:lumMod val="60000"/>
                  <a:lumOff val="40000"/>
                  <a:alpha val="25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39513AF-ACB9-491F-AB2C-AA27171C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8860813" cy="6857572"/>
          </a:xfrm>
          <a:prstGeom prst="rect">
            <a:avLst/>
          </a:prstGeom>
          <a:gradFill>
            <a:gsLst>
              <a:gs pos="6000">
                <a:schemeClr val="accent2">
                  <a:alpha val="88000"/>
                </a:schemeClr>
              </a:gs>
              <a:gs pos="100000">
                <a:schemeClr val="accent6">
                  <a:lumMod val="75000"/>
                  <a:alpha val="66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5F36B92-14BC-4E12-8F9A-737EFED6C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33214">
            <a:off x="5243949" y="-200984"/>
            <a:ext cx="6022658" cy="6022658"/>
          </a:xfrm>
          <a:custGeom>
            <a:avLst/>
            <a:gdLst>
              <a:gd name="connsiteX0" fmla="*/ 5757156 w 6022658"/>
              <a:gd name="connsiteY0" fmla="*/ 4243377 h 6022658"/>
              <a:gd name="connsiteX1" fmla="*/ 4298301 w 6022658"/>
              <a:gd name="connsiteY1" fmla="*/ 5730698 h 6022658"/>
              <a:gd name="connsiteX2" fmla="*/ 4183474 w 6022658"/>
              <a:gd name="connsiteY2" fmla="*/ 5786013 h 6022658"/>
              <a:gd name="connsiteX3" fmla="*/ 3011329 w 6022658"/>
              <a:gd name="connsiteY3" fmla="*/ 6022658 h 6022658"/>
              <a:gd name="connsiteX4" fmla="*/ 0 w 6022658"/>
              <a:gd name="connsiteY4" fmla="*/ 3011329 h 6022658"/>
              <a:gd name="connsiteX5" fmla="*/ 3011329 w 6022658"/>
              <a:gd name="connsiteY5" fmla="*/ 0 h 6022658"/>
              <a:gd name="connsiteX6" fmla="*/ 6022658 w 6022658"/>
              <a:gd name="connsiteY6" fmla="*/ 3011329 h 6022658"/>
              <a:gd name="connsiteX7" fmla="*/ 5786013 w 6022658"/>
              <a:gd name="connsiteY7" fmla="*/ 4183474 h 6022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22658" h="6022658">
                <a:moveTo>
                  <a:pt x="5757156" y="4243377"/>
                </a:moveTo>
                <a:lnTo>
                  <a:pt x="4298301" y="5730698"/>
                </a:lnTo>
                <a:lnTo>
                  <a:pt x="4183474" y="5786013"/>
                </a:lnTo>
                <a:cubicBezTo>
                  <a:pt x="3823203" y="5938395"/>
                  <a:pt x="3427106" y="6022658"/>
                  <a:pt x="3011329" y="6022658"/>
                </a:cubicBezTo>
                <a:cubicBezTo>
                  <a:pt x="1348218" y="6022658"/>
                  <a:pt x="0" y="4674440"/>
                  <a:pt x="0" y="3011329"/>
                </a:cubicBezTo>
                <a:cubicBezTo>
                  <a:pt x="0" y="1348218"/>
                  <a:pt x="1348218" y="0"/>
                  <a:pt x="3011329" y="0"/>
                </a:cubicBezTo>
                <a:cubicBezTo>
                  <a:pt x="4674440" y="0"/>
                  <a:pt x="6022658" y="1348218"/>
                  <a:pt x="6022658" y="3011329"/>
                </a:cubicBezTo>
                <a:cubicBezTo>
                  <a:pt x="6022658" y="3427107"/>
                  <a:pt x="5938394" y="3823204"/>
                  <a:pt x="5786013" y="4183474"/>
                </a:cubicBezTo>
                <a:close/>
              </a:path>
            </a:pathLst>
          </a:custGeom>
          <a:gradFill>
            <a:gsLst>
              <a:gs pos="21000">
                <a:schemeClr val="accent2">
                  <a:alpha val="0"/>
                </a:schemeClr>
              </a:gs>
              <a:gs pos="85000">
                <a:schemeClr val="accent6">
                  <a:alpha val="1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A19F54-443E-E890-BF43-C0EE1D896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638" y="1122362"/>
            <a:ext cx="6951109" cy="2842863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4400" spc="750" dirty="0">
                <a:solidFill>
                  <a:schemeClr val="bg1"/>
                </a:solidFill>
              </a:rPr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251646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E2CB9-22CD-6396-CEB6-598E7DC51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/>
            <a:r>
              <a:rPr lang="en-IN" sz="3200" dirty="0">
                <a:solidFill>
                  <a:schemeClr val="bg1"/>
                </a:solidFill>
              </a:rPr>
              <a:t>Flow chart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2E95C88-343D-8088-78CE-85AE42B9FB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814020"/>
            <a:ext cx="8248202" cy="5498802"/>
          </a:xfrm>
        </p:spPr>
      </p:pic>
    </p:spTree>
    <p:extLst>
      <p:ext uri="{BB962C8B-B14F-4D97-AF65-F5344CB8AC3E}">
        <p14:creationId xmlns:p14="http://schemas.microsoft.com/office/powerpoint/2010/main" val="2279209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724977-7D08-1344-738E-376D86752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3200" spc="750">
                <a:solidFill>
                  <a:schemeClr val="bg1"/>
                </a:solidFill>
              </a:rPr>
              <a:t>Robotic platform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9EFD2C-F283-C9B6-9CAE-3240F3EAA1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0746678"/>
              </p:ext>
            </p:extLst>
          </p:nvPr>
        </p:nvGraphicFramePr>
        <p:xfrm>
          <a:off x="4143841" y="1125414"/>
          <a:ext cx="7831281" cy="44840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2167">
                  <a:extLst>
                    <a:ext uri="{9D8B030D-6E8A-4147-A177-3AD203B41FA5}">
                      <a16:colId xmlns:a16="http://schemas.microsoft.com/office/drawing/2014/main" val="404385647"/>
                    </a:ext>
                  </a:extLst>
                </a:gridCol>
                <a:gridCol w="2916628">
                  <a:extLst>
                    <a:ext uri="{9D8B030D-6E8A-4147-A177-3AD203B41FA5}">
                      <a16:colId xmlns:a16="http://schemas.microsoft.com/office/drawing/2014/main" val="251416932"/>
                    </a:ext>
                  </a:extLst>
                </a:gridCol>
                <a:gridCol w="2972486">
                  <a:extLst>
                    <a:ext uri="{9D8B030D-6E8A-4147-A177-3AD203B41FA5}">
                      <a16:colId xmlns:a16="http://schemas.microsoft.com/office/drawing/2014/main" val="3921124412"/>
                    </a:ext>
                  </a:extLst>
                </a:gridCol>
              </a:tblGrid>
              <a:tr h="5423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600" kern="100" dirty="0">
                          <a:effectLst/>
                        </a:rPr>
                        <a:t>Type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14136" marR="14136" marT="14136" marB="1413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600" kern="100">
                          <a:effectLst/>
                        </a:rPr>
                        <a:t>Example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14136" marR="14136" marT="14136" marB="1413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600" kern="100" dirty="0">
                          <a:effectLst/>
                        </a:rPr>
                        <a:t>Application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14136" marR="14136" marT="14136" marB="14136" anchor="ctr"/>
                </a:tc>
                <a:extLst>
                  <a:ext uri="{0D108BD9-81ED-4DB2-BD59-A6C34878D82A}">
                    <a16:rowId xmlns:a16="http://schemas.microsoft.com/office/drawing/2014/main" val="3023625486"/>
                  </a:ext>
                </a:extLst>
              </a:tr>
              <a:tr h="9854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600" kern="100">
                          <a:effectLst/>
                        </a:rPr>
                        <a:t>Mobile Robots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14136" marR="14136" marT="14136" marB="1413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600" kern="100">
                          <a:effectLst/>
                        </a:rPr>
                        <a:t>TurtleBot 3, Clearpath Jackal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14136" marR="14136" marT="14136" marB="1413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600" kern="100">
                          <a:effectLst/>
                        </a:rPr>
                        <a:t>Navigation, SLAM, AI path planning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14136" marR="14136" marT="14136" marB="14136" anchor="ctr"/>
                </a:tc>
                <a:extLst>
                  <a:ext uri="{0D108BD9-81ED-4DB2-BD59-A6C34878D82A}">
                    <a16:rowId xmlns:a16="http://schemas.microsoft.com/office/drawing/2014/main" val="1574972401"/>
                  </a:ext>
                </a:extLst>
              </a:tr>
              <a:tr h="9854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600" kern="100">
                          <a:effectLst/>
                        </a:rPr>
                        <a:t>Humanoid Robots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14136" marR="14136" marT="14136" marB="1413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600" kern="100" dirty="0">
                          <a:effectLst/>
                        </a:rPr>
                        <a:t>NAO, Pepper, </a:t>
                      </a:r>
                      <a:r>
                        <a:rPr lang="en-IN" sz="1600" kern="100" dirty="0" err="1">
                          <a:effectLst/>
                        </a:rPr>
                        <a:t>Robotis</a:t>
                      </a:r>
                      <a:r>
                        <a:rPr lang="en-IN" sz="1600" kern="100" dirty="0">
                          <a:effectLst/>
                        </a:rPr>
                        <a:t> OP3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14136" marR="14136" marT="14136" marB="1413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600" kern="100">
                          <a:effectLst/>
                        </a:rPr>
                        <a:t>Human interaction, AI-based behavior modeling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14136" marR="14136" marT="14136" marB="14136" anchor="ctr"/>
                </a:tc>
                <a:extLst>
                  <a:ext uri="{0D108BD9-81ED-4DB2-BD59-A6C34878D82A}">
                    <a16:rowId xmlns:a16="http://schemas.microsoft.com/office/drawing/2014/main" val="734399723"/>
                  </a:ext>
                </a:extLst>
              </a:tr>
              <a:tr h="9854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600" kern="100">
                          <a:effectLst/>
                        </a:rPr>
                        <a:t>Manipulator Arms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14136" marR="14136" marT="14136" marB="1413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600" kern="100" dirty="0">
                          <a:effectLst/>
                        </a:rPr>
                        <a:t>UR5, DOBOT Magician, </a:t>
                      </a:r>
                      <a:r>
                        <a:rPr lang="en-IN" sz="1600" kern="100" dirty="0" err="1">
                          <a:effectLst/>
                        </a:rPr>
                        <a:t>Kinova</a:t>
                      </a:r>
                      <a:r>
                        <a:rPr lang="en-IN" sz="1600" kern="100" dirty="0">
                          <a:effectLst/>
                        </a:rPr>
                        <a:t> Arm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14136" marR="14136" marT="14136" marB="1413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600" kern="100">
                          <a:effectLst/>
                        </a:rPr>
                        <a:t>Pick and place, kinematics, control algorithms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14136" marR="14136" marT="14136" marB="14136" anchor="ctr"/>
                </a:tc>
                <a:extLst>
                  <a:ext uri="{0D108BD9-81ED-4DB2-BD59-A6C34878D82A}">
                    <a16:rowId xmlns:a16="http://schemas.microsoft.com/office/drawing/2014/main" val="296383871"/>
                  </a:ext>
                </a:extLst>
              </a:tr>
              <a:tr h="9854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600" kern="100" dirty="0">
                          <a:effectLst/>
                        </a:rPr>
                        <a:t>Drone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14136" marR="14136" marT="14136" marB="1413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600" kern="100" dirty="0">
                          <a:effectLst/>
                        </a:rPr>
                        <a:t>Drone assembly kit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14136" marR="14136" marT="14136" marB="1413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600" kern="100" dirty="0">
                          <a:effectLst/>
                        </a:rPr>
                        <a:t>Multi-agent coordination, decentralized AI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14136" marR="14136" marT="14136" marB="14136" anchor="ctr"/>
                </a:tc>
                <a:extLst>
                  <a:ext uri="{0D108BD9-81ED-4DB2-BD59-A6C34878D82A}">
                    <a16:rowId xmlns:a16="http://schemas.microsoft.com/office/drawing/2014/main" val="2395146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144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BD3D6B-1B53-712E-2FCA-2200CFE57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938670"/>
              </p:ext>
            </p:extLst>
          </p:nvPr>
        </p:nvGraphicFramePr>
        <p:xfrm>
          <a:off x="950578" y="179066"/>
          <a:ext cx="9942391" cy="61662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06769">
                  <a:extLst>
                    <a:ext uri="{9D8B030D-6E8A-4147-A177-3AD203B41FA5}">
                      <a16:colId xmlns:a16="http://schemas.microsoft.com/office/drawing/2014/main" val="3514688769"/>
                    </a:ext>
                  </a:extLst>
                </a:gridCol>
                <a:gridCol w="1185634">
                  <a:extLst>
                    <a:ext uri="{9D8B030D-6E8A-4147-A177-3AD203B41FA5}">
                      <a16:colId xmlns:a16="http://schemas.microsoft.com/office/drawing/2014/main" val="2071020982"/>
                    </a:ext>
                  </a:extLst>
                </a:gridCol>
                <a:gridCol w="1227978">
                  <a:extLst>
                    <a:ext uri="{9D8B030D-6E8A-4147-A177-3AD203B41FA5}">
                      <a16:colId xmlns:a16="http://schemas.microsoft.com/office/drawing/2014/main" val="2600632575"/>
                    </a:ext>
                  </a:extLst>
                </a:gridCol>
                <a:gridCol w="1287259">
                  <a:extLst>
                    <a:ext uri="{9D8B030D-6E8A-4147-A177-3AD203B41FA5}">
                      <a16:colId xmlns:a16="http://schemas.microsoft.com/office/drawing/2014/main" val="17613063"/>
                    </a:ext>
                  </a:extLst>
                </a:gridCol>
                <a:gridCol w="1482045">
                  <a:extLst>
                    <a:ext uri="{9D8B030D-6E8A-4147-A177-3AD203B41FA5}">
                      <a16:colId xmlns:a16="http://schemas.microsoft.com/office/drawing/2014/main" val="3949853896"/>
                    </a:ext>
                  </a:extLst>
                </a:gridCol>
                <a:gridCol w="1329603">
                  <a:extLst>
                    <a:ext uri="{9D8B030D-6E8A-4147-A177-3AD203B41FA5}">
                      <a16:colId xmlns:a16="http://schemas.microsoft.com/office/drawing/2014/main" val="909723745"/>
                    </a:ext>
                  </a:extLst>
                </a:gridCol>
                <a:gridCol w="923103">
                  <a:extLst>
                    <a:ext uri="{9D8B030D-6E8A-4147-A177-3AD203B41FA5}">
                      <a16:colId xmlns:a16="http://schemas.microsoft.com/office/drawing/2014/main" val="4234780556"/>
                    </a:ext>
                  </a:extLst>
                </a:gridCol>
              </a:tblGrid>
              <a:tr h="6989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effectLst/>
                        </a:rPr>
                        <a:t>Image</a:t>
                      </a:r>
                      <a:endParaRPr lang="en-IN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39538" marR="395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effectLst/>
                        </a:rPr>
                        <a:t>Robot</a:t>
                      </a:r>
                      <a:endParaRPr lang="en-IN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39538" marR="395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Manufacturer &amp; Origin</a:t>
                      </a:r>
                      <a:endParaRPr lang="en-IN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39538" marR="395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effectLst/>
                        </a:rPr>
                        <a:t>Perception &amp; Sensors</a:t>
                      </a:r>
                      <a:endParaRPr lang="en-IN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39538" marR="395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effectLst/>
                        </a:rPr>
                        <a:t>Interface &amp; Control</a:t>
                      </a:r>
                      <a:endParaRPr lang="en-IN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39538" marR="395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effectLst/>
                        </a:rPr>
                        <a:t>Secondary Dev. Support</a:t>
                      </a:r>
                      <a:endParaRPr lang="en-IN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39538" marR="395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Approx. Cost in India</a:t>
                      </a:r>
                      <a:endParaRPr lang="en-IN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39538" marR="39538" marT="0" marB="0"/>
                </a:tc>
                <a:extLst>
                  <a:ext uri="{0D108BD9-81ED-4DB2-BD59-A6C34878D82A}">
                    <a16:rowId xmlns:a16="http://schemas.microsoft.com/office/drawing/2014/main" val="1188953284"/>
                  </a:ext>
                </a:extLst>
              </a:tr>
              <a:tr h="7344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IN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39538" marR="395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effectLst/>
                        </a:rPr>
                        <a:t>TurtleBot3</a:t>
                      </a:r>
                      <a:endParaRPr lang="en-IN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39538" marR="395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ROBOTIS (South Korea)</a:t>
                      </a:r>
                      <a:endParaRPr lang="en-IN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39538" marR="395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effectLst/>
                        </a:rPr>
                        <a:t>LiDAR, IMU, optional depth camera</a:t>
                      </a:r>
                      <a:endParaRPr lang="en-IN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39538" marR="395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ROS, OpenCR board, Gazebo simulator</a:t>
                      </a:r>
                      <a:endParaRPr lang="en-IN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39538" marR="395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effectLst/>
                        </a:rPr>
                        <a:t>Excellent online docs + ROS tutorials</a:t>
                      </a:r>
                      <a:endParaRPr lang="en-IN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39538" marR="395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effectLst/>
                        </a:rPr>
                        <a:t>₹80k–1.2 lakh</a:t>
                      </a:r>
                      <a:endParaRPr lang="en-IN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39538" marR="39538" marT="0" marB="0"/>
                </a:tc>
                <a:extLst>
                  <a:ext uri="{0D108BD9-81ED-4DB2-BD59-A6C34878D82A}">
                    <a16:rowId xmlns:a16="http://schemas.microsoft.com/office/drawing/2014/main" val="1621552745"/>
                  </a:ext>
                </a:extLst>
              </a:tr>
              <a:tr h="140956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IN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39538" marR="395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Jackal UGV</a:t>
                      </a:r>
                      <a:endParaRPr lang="en-IN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39538" marR="395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 err="1">
                          <a:effectLst/>
                        </a:rPr>
                        <a:t>Clearpath</a:t>
                      </a:r>
                      <a:r>
                        <a:rPr lang="en-IN" sz="1400" kern="100" dirty="0">
                          <a:effectLst/>
                        </a:rPr>
                        <a:t> Robotics (Canada)</a:t>
                      </a:r>
                      <a:endParaRPr lang="en-IN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39538" marR="395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effectLst/>
                        </a:rPr>
                        <a:t>GPS, IMU, wheel encoders, optional 3D LiDAR &amp; cameras</a:t>
                      </a:r>
                      <a:endParaRPr lang="en-IN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39538" marR="395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effectLst/>
                        </a:rPr>
                        <a:t>Full ROS/</a:t>
                      </a:r>
                      <a:r>
                        <a:rPr lang="en-IN" sz="1400" kern="100" dirty="0" err="1">
                          <a:effectLst/>
                        </a:rPr>
                        <a:t>MoveIt</a:t>
                      </a:r>
                      <a:r>
                        <a:rPr lang="en-IN" sz="1400" kern="100" dirty="0">
                          <a:effectLst/>
                        </a:rPr>
                        <a:t>, RViz, joystick, API</a:t>
                      </a:r>
                      <a:endParaRPr lang="en-IN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39538" marR="395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SDKs, detailed ROS packages</a:t>
                      </a:r>
                      <a:endParaRPr lang="en-IN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39538" marR="395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₹16–22 lakh</a:t>
                      </a:r>
                      <a:endParaRPr lang="en-IN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39538" marR="39538" marT="0" marB="0"/>
                </a:tc>
                <a:extLst>
                  <a:ext uri="{0D108BD9-81ED-4DB2-BD59-A6C34878D82A}">
                    <a16:rowId xmlns:a16="http://schemas.microsoft.com/office/drawing/2014/main" val="3204981450"/>
                  </a:ext>
                </a:extLst>
              </a:tr>
              <a:tr h="7344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IN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39538" marR="395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Robotont</a:t>
                      </a:r>
                      <a:endParaRPr lang="en-IN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39538" marR="395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Tallinn Univ. of Technology (Estonia)</a:t>
                      </a:r>
                      <a:endParaRPr lang="en-IN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39538" marR="395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Depth camera, wheel odometry, IMU</a:t>
                      </a:r>
                      <a:endParaRPr lang="en-IN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39538" marR="395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ROS2, Python, onboard Jetson-ready</a:t>
                      </a:r>
                      <a:endParaRPr lang="en-IN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39538" marR="395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Full ROS2 tutorials &amp; Gazebo models</a:t>
                      </a:r>
                      <a:endParaRPr lang="en-IN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39538" marR="395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₹3.5–5 lakh</a:t>
                      </a:r>
                      <a:endParaRPr lang="en-IN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39538" marR="39538" marT="0" marB="0"/>
                </a:tc>
                <a:extLst>
                  <a:ext uri="{0D108BD9-81ED-4DB2-BD59-A6C34878D82A}">
                    <a16:rowId xmlns:a16="http://schemas.microsoft.com/office/drawing/2014/main" val="3132928957"/>
                  </a:ext>
                </a:extLst>
              </a:tr>
              <a:tr h="9358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IN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39538" marR="395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E‑puck2</a:t>
                      </a:r>
                      <a:endParaRPr lang="en-IN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39538" marR="395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GCtronic (Switzerland)</a:t>
                      </a:r>
                      <a:endParaRPr lang="en-IN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39538" marR="395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IR sensors, light, IMU, camera, mic, proximity</a:t>
                      </a:r>
                      <a:endParaRPr lang="en-IN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39538" marR="395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Web GUI, Bluetooth/USB, remote control</a:t>
                      </a:r>
                      <a:endParaRPr lang="en-IN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39538" marR="395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C API, Webots/ROS2 simulation</a:t>
                      </a:r>
                      <a:endParaRPr lang="en-IN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39538" marR="395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₹1.5–2 lakh</a:t>
                      </a:r>
                      <a:endParaRPr lang="en-IN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39538" marR="39538" marT="0" marB="0"/>
                </a:tc>
                <a:extLst>
                  <a:ext uri="{0D108BD9-81ED-4DB2-BD59-A6C34878D82A}">
                    <a16:rowId xmlns:a16="http://schemas.microsoft.com/office/drawing/2014/main" val="2806299142"/>
                  </a:ext>
                </a:extLst>
              </a:tr>
              <a:tr h="6989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  </a:t>
                      </a:r>
                      <a:endParaRPr lang="en-IN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39538" marR="395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RoboCT</a:t>
                      </a:r>
                      <a:endParaRPr lang="en-IN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39538" marR="395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RoboCT, China</a:t>
                      </a:r>
                      <a:endParaRPr lang="en-IN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39538" marR="395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LiDAR, IMU, camera support</a:t>
                      </a:r>
                      <a:endParaRPr lang="en-IN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39538" marR="395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ROS, TCP/IP, Jetson/Nano support</a:t>
                      </a:r>
                      <a:endParaRPr lang="en-IN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39538" marR="395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ROS SDKs, Ubuntu-based control</a:t>
                      </a:r>
                      <a:endParaRPr lang="en-IN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39538" marR="395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₹3–3.8 lakh</a:t>
                      </a:r>
                      <a:endParaRPr lang="en-IN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39538" marR="39538" marT="0" marB="0"/>
                </a:tc>
                <a:extLst>
                  <a:ext uri="{0D108BD9-81ED-4DB2-BD59-A6C34878D82A}">
                    <a16:rowId xmlns:a16="http://schemas.microsoft.com/office/drawing/2014/main" val="1298770632"/>
                  </a:ext>
                </a:extLst>
              </a:tr>
              <a:tr h="9041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IN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39538" marR="395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LIMO (Alibaba)</a:t>
                      </a:r>
                      <a:endParaRPr lang="en-IN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39538" marR="395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 err="1">
                          <a:effectLst/>
                        </a:rPr>
                        <a:t>AgileX</a:t>
                      </a:r>
                      <a:r>
                        <a:rPr lang="en-IN" sz="1400" kern="100" dirty="0">
                          <a:effectLst/>
                        </a:rPr>
                        <a:t> Robotics, China</a:t>
                      </a:r>
                      <a:endParaRPr lang="en-IN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39538" marR="395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LiDAR (Lite), IMU, camera (optional)</a:t>
                      </a:r>
                      <a:endParaRPr lang="en-IN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39538" marR="395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ROS, WebUI, joystick + PC-based control</a:t>
                      </a:r>
                      <a:endParaRPr lang="en-IN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39538" marR="395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Python SDKs, ROS1/2, Gazebo integration</a:t>
                      </a:r>
                      <a:endParaRPr lang="en-IN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39538" marR="395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effectLst/>
                        </a:rPr>
                        <a:t>₹1.9–2.5 lakh</a:t>
                      </a:r>
                      <a:endParaRPr lang="en-IN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39538" marR="39538" marT="0" marB="0"/>
                </a:tc>
                <a:extLst>
                  <a:ext uri="{0D108BD9-81ED-4DB2-BD59-A6C34878D82A}">
                    <a16:rowId xmlns:a16="http://schemas.microsoft.com/office/drawing/2014/main" val="3647892452"/>
                  </a:ext>
                </a:extLst>
              </a:tr>
            </a:tbl>
          </a:graphicData>
        </a:graphic>
      </p:graphicFrame>
      <p:pic>
        <p:nvPicPr>
          <p:cNvPr id="1042" name="Picture 9" descr="Sliding Mode Control for Trajectory Tracking of a TurtleBot3 Mobile Robot  in Obstacle Environments">
            <a:extLst>
              <a:ext uri="{FF2B5EF4-FFF2-40B4-BE49-F238E27FC236}">
                <a16:creationId xmlns:a16="http://schemas.microsoft.com/office/drawing/2014/main" id="{0953E86D-873C-8A75-7581-A0E830ECC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390" y="858716"/>
            <a:ext cx="1165225" cy="80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1" descr="Jackal UGV - Small Weatherproof Robot - Clearpath">
            <a:extLst>
              <a:ext uri="{FF2B5EF4-FFF2-40B4-BE49-F238E27FC236}">
                <a16:creationId xmlns:a16="http://schemas.microsoft.com/office/drawing/2014/main" id="{459F62A8-930B-00A7-9D18-FCE369B3D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389" y="1767676"/>
            <a:ext cx="1165225" cy="89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3" descr="GitHub - robotont/robotont-frobt-2024-replication-package">
            <a:extLst>
              <a:ext uri="{FF2B5EF4-FFF2-40B4-BE49-F238E27FC236}">
                <a16:creationId xmlns:a16="http://schemas.microsoft.com/office/drawing/2014/main" id="{7987FB0D-A9F4-FC5E-C03C-96C47944C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639" y="2841902"/>
            <a:ext cx="1196975" cy="89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4" descr="e-puck2, educational mobile robot">
            <a:extLst>
              <a:ext uri="{FF2B5EF4-FFF2-40B4-BE49-F238E27FC236}">
                <a16:creationId xmlns:a16="http://schemas.microsoft.com/office/drawing/2014/main" id="{27EEE391-3279-6746-9B26-EA8B2584F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891" y="3734077"/>
            <a:ext cx="1042469" cy="1017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">
            <a:extLst>
              <a:ext uri="{FF2B5EF4-FFF2-40B4-BE49-F238E27FC236}">
                <a16:creationId xmlns:a16="http://schemas.microsoft.com/office/drawing/2014/main" id="{D4D4608F-00C3-8324-4F16-9AD2A044A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558" y="4626252"/>
            <a:ext cx="844886" cy="84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8" descr="LIMO is an open source mobile robotics platform - Automated Warehouse">
            <a:extLst>
              <a:ext uri="{FF2B5EF4-FFF2-40B4-BE49-F238E27FC236}">
                <a16:creationId xmlns:a16="http://schemas.microsoft.com/office/drawing/2014/main" id="{48E2FBC9-640C-992E-7437-749D16FE2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639" y="5471138"/>
            <a:ext cx="1173163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D87679-4D4C-2BA8-630A-9DEAAA05B16C}"/>
              </a:ext>
            </a:extLst>
          </p:cNvPr>
          <p:cNvSpPr txBox="1"/>
          <p:nvPr/>
        </p:nvSpPr>
        <p:spPr>
          <a:xfrm>
            <a:off x="1302736" y="6391341"/>
            <a:ext cx="1471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Mobile Robot</a:t>
            </a:r>
          </a:p>
        </p:txBody>
      </p:sp>
    </p:spTree>
    <p:extLst>
      <p:ext uri="{BB962C8B-B14F-4D97-AF65-F5344CB8AC3E}">
        <p14:creationId xmlns:p14="http://schemas.microsoft.com/office/powerpoint/2010/main" val="212944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49D085B-EB50-D0AF-3A7F-F95D0AF46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51135"/>
              </p:ext>
            </p:extLst>
          </p:nvPr>
        </p:nvGraphicFramePr>
        <p:xfrm>
          <a:off x="1371600" y="550605"/>
          <a:ext cx="9876503" cy="51324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0929">
                  <a:extLst>
                    <a:ext uri="{9D8B030D-6E8A-4147-A177-3AD203B41FA5}">
                      <a16:colId xmlns:a16="http://schemas.microsoft.com/office/drawing/2014/main" val="2827851621"/>
                    </a:ext>
                  </a:extLst>
                </a:gridCol>
                <a:gridCol w="1410929">
                  <a:extLst>
                    <a:ext uri="{9D8B030D-6E8A-4147-A177-3AD203B41FA5}">
                      <a16:colId xmlns:a16="http://schemas.microsoft.com/office/drawing/2014/main" val="533629425"/>
                    </a:ext>
                  </a:extLst>
                </a:gridCol>
                <a:gridCol w="1410929">
                  <a:extLst>
                    <a:ext uri="{9D8B030D-6E8A-4147-A177-3AD203B41FA5}">
                      <a16:colId xmlns:a16="http://schemas.microsoft.com/office/drawing/2014/main" val="2292891048"/>
                    </a:ext>
                  </a:extLst>
                </a:gridCol>
                <a:gridCol w="1410929">
                  <a:extLst>
                    <a:ext uri="{9D8B030D-6E8A-4147-A177-3AD203B41FA5}">
                      <a16:colId xmlns:a16="http://schemas.microsoft.com/office/drawing/2014/main" val="2074008261"/>
                    </a:ext>
                  </a:extLst>
                </a:gridCol>
                <a:gridCol w="1410929">
                  <a:extLst>
                    <a:ext uri="{9D8B030D-6E8A-4147-A177-3AD203B41FA5}">
                      <a16:colId xmlns:a16="http://schemas.microsoft.com/office/drawing/2014/main" val="3888735798"/>
                    </a:ext>
                  </a:extLst>
                </a:gridCol>
                <a:gridCol w="1410929">
                  <a:extLst>
                    <a:ext uri="{9D8B030D-6E8A-4147-A177-3AD203B41FA5}">
                      <a16:colId xmlns:a16="http://schemas.microsoft.com/office/drawing/2014/main" val="421439845"/>
                    </a:ext>
                  </a:extLst>
                </a:gridCol>
                <a:gridCol w="1410929">
                  <a:extLst>
                    <a:ext uri="{9D8B030D-6E8A-4147-A177-3AD203B41FA5}">
                      <a16:colId xmlns:a16="http://schemas.microsoft.com/office/drawing/2014/main" val="2248970668"/>
                    </a:ext>
                  </a:extLst>
                </a:gridCol>
              </a:tblGrid>
              <a:tr h="7332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 dirty="0">
                          <a:effectLst/>
                        </a:rPr>
                        <a:t>Rank</a:t>
                      </a:r>
                      <a:endParaRPr lang="en-IN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Robot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Performance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Interface &amp; Control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Secondary Dev. Support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Cost (₹ INR)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Overall Rating (★ out of 5)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85201712"/>
                  </a:ext>
                </a:extLst>
              </a:tr>
              <a:tr h="7332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1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 dirty="0">
                          <a:effectLst/>
                        </a:rPr>
                        <a:t>Jackal UGV</a:t>
                      </a:r>
                      <a:endParaRPr lang="en-IN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★★★★★ (Rugged/Outdoor)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Full ROS/MoveIt, RViz, joystick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SDKs, ROS, detailed packages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₹16 – ₹22 L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★★★★★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24009315"/>
                  </a:ext>
                </a:extLst>
              </a:tr>
              <a:tr h="7332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 dirty="0">
                          <a:effectLst/>
                        </a:rPr>
                        <a:t>2</a:t>
                      </a:r>
                      <a:endParaRPr lang="en-IN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 dirty="0">
                          <a:effectLst/>
                          <a:highlight>
                            <a:srgbClr val="FFFF00"/>
                          </a:highlight>
                        </a:rPr>
                        <a:t>TurtleBot3</a:t>
                      </a:r>
                      <a:endParaRPr lang="en-IN" sz="1200" kern="100" dirty="0">
                        <a:effectLst/>
                        <a:highlight>
                          <a:srgbClr val="FFFF00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 dirty="0">
                          <a:effectLst/>
                          <a:highlight>
                            <a:srgbClr val="FFFF00"/>
                          </a:highlight>
                        </a:rPr>
                        <a:t>★★★★☆ (Versatile/Edu)</a:t>
                      </a:r>
                      <a:endParaRPr lang="en-IN" sz="1200" kern="100" dirty="0">
                        <a:effectLst/>
                        <a:highlight>
                          <a:srgbClr val="FFFF00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 dirty="0">
                          <a:effectLst/>
                          <a:highlight>
                            <a:srgbClr val="FFFF00"/>
                          </a:highlight>
                        </a:rPr>
                        <a:t>ROS, </a:t>
                      </a:r>
                      <a:r>
                        <a:rPr lang="en-IN" sz="1200" kern="100" dirty="0" err="1">
                          <a:effectLst/>
                          <a:highlight>
                            <a:srgbClr val="FFFF00"/>
                          </a:highlight>
                        </a:rPr>
                        <a:t>OpenCR</a:t>
                      </a:r>
                      <a:r>
                        <a:rPr lang="en-IN" sz="1200" kern="100" dirty="0">
                          <a:effectLst/>
                          <a:highlight>
                            <a:srgbClr val="FFFF00"/>
                          </a:highlight>
                        </a:rPr>
                        <a:t>, Gazebo</a:t>
                      </a:r>
                      <a:endParaRPr lang="en-IN" sz="1200" kern="100" dirty="0">
                        <a:effectLst/>
                        <a:highlight>
                          <a:srgbClr val="FFFF00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 dirty="0">
                          <a:effectLst/>
                          <a:highlight>
                            <a:srgbClr val="FFFF00"/>
                          </a:highlight>
                        </a:rPr>
                        <a:t>Excellent docs, vibrant ROS</a:t>
                      </a:r>
                      <a:endParaRPr lang="en-IN" sz="1200" kern="100" dirty="0">
                        <a:effectLst/>
                        <a:highlight>
                          <a:srgbClr val="FFFF00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 dirty="0">
                          <a:effectLst/>
                          <a:highlight>
                            <a:srgbClr val="FFFF00"/>
                          </a:highlight>
                        </a:rPr>
                        <a:t>₹80k – ₹1.2 L</a:t>
                      </a:r>
                      <a:endParaRPr lang="en-IN" sz="1200" kern="100" dirty="0">
                        <a:effectLst/>
                        <a:highlight>
                          <a:srgbClr val="FFFF00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 dirty="0">
                          <a:effectLst/>
                          <a:highlight>
                            <a:srgbClr val="FFFF00"/>
                          </a:highlight>
                        </a:rPr>
                        <a:t>★★★★☆</a:t>
                      </a:r>
                      <a:endParaRPr lang="en-IN" sz="1200" kern="100" dirty="0">
                        <a:effectLst/>
                        <a:highlight>
                          <a:srgbClr val="FFFF00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876044948"/>
                  </a:ext>
                </a:extLst>
              </a:tr>
              <a:tr h="7332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3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 dirty="0" err="1">
                          <a:effectLst/>
                          <a:highlight>
                            <a:srgbClr val="00FF00"/>
                          </a:highlight>
                        </a:rPr>
                        <a:t>Robotont</a:t>
                      </a:r>
                      <a:endParaRPr lang="en-IN" sz="1200" kern="100" dirty="0">
                        <a:effectLst/>
                        <a:highlight>
                          <a:srgbClr val="00FF00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 dirty="0">
                          <a:effectLst/>
                          <a:highlight>
                            <a:srgbClr val="00FF00"/>
                          </a:highlight>
                        </a:rPr>
                        <a:t>★★★★☆ (Research-Ready)</a:t>
                      </a:r>
                      <a:endParaRPr lang="en-IN" sz="1200" kern="100" dirty="0">
                        <a:effectLst/>
                        <a:highlight>
                          <a:srgbClr val="00FF00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 dirty="0">
                          <a:effectLst/>
                          <a:highlight>
                            <a:srgbClr val="00FF00"/>
                          </a:highlight>
                        </a:rPr>
                        <a:t>ROS2, Python, Jetson-ready</a:t>
                      </a:r>
                      <a:endParaRPr lang="en-IN" sz="1200" kern="100" dirty="0">
                        <a:effectLst/>
                        <a:highlight>
                          <a:srgbClr val="00FF00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 dirty="0">
                          <a:effectLst/>
                          <a:highlight>
                            <a:srgbClr val="00FF00"/>
                          </a:highlight>
                        </a:rPr>
                        <a:t>Full ROS2 integration</a:t>
                      </a:r>
                      <a:endParaRPr lang="en-IN" sz="1200" kern="100" dirty="0">
                        <a:effectLst/>
                        <a:highlight>
                          <a:srgbClr val="00FF00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 dirty="0">
                          <a:effectLst/>
                          <a:highlight>
                            <a:srgbClr val="00FF00"/>
                          </a:highlight>
                        </a:rPr>
                        <a:t>₹3.5 – ₹5 L</a:t>
                      </a:r>
                      <a:endParaRPr lang="en-IN" sz="1200" kern="100" dirty="0">
                        <a:effectLst/>
                        <a:highlight>
                          <a:srgbClr val="00FF00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 dirty="0">
                          <a:effectLst/>
                          <a:highlight>
                            <a:srgbClr val="00FF00"/>
                          </a:highlight>
                        </a:rPr>
                        <a:t>★★★★☆</a:t>
                      </a:r>
                      <a:endParaRPr lang="en-IN" sz="1200" kern="100" dirty="0">
                        <a:effectLst/>
                        <a:highlight>
                          <a:srgbClr val="00FF00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622856294"/>
                  </a:ext>
                </a:extLst>
              </a:tr>
              <a:tr h="7332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4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 dirty="0">
                          <a:effectLst/>
                        </a:rPr>
                        <a:t>LIMO</a:t>
                      </a:r>
                      <a:endParaRPr lang="en-IN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 dirty="0">
                          <a:effectLst/>
                        </a:rPr>
                        <a:t>★★★★ (Multi-mode)</a:t>
                      </a:r>
                      <a:endParaRPr lang="en-IN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 dirty="0">
                          <a:effectLst/>
                        </a:rPr>
                        <a:t>ROS, WebUI, joystick, PC control</a:t>
                      </a:r>
                      <a:endParaRPr lang="en-IN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ROS1/2, Gazebo integration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₹1.9 – ₹2.5 L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★★★★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2276598"/>
                  </a:ext>
                </a:extLst>
              </a:tr>
              <a:tr h="7332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5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Bobile-B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★★★ (Entry ROS Base)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ROS, TCP/IP, Jetson/Nano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 dirty="0">
                          <a:effectLst/>
                        </a:rPr>
                        <a:t>ROS SDKs, Ubuntu-based</a:t>
                      </a:r>
                      <a:endParaRPr lang="en-IN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₹3 – ₹3.8 L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★★★☆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9841988"/>
                  </a:ext>
                </a:extLst>
              </a:tr>
              <a:tr h="7332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 dirty="0">
                          <a:effectLst/>
                        </a:rPr>
                        <a:t>6</a:t>
                      </a:r>
                      <a:endParaRPr lang="en-IN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E-puck2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★★☆ (Swarm/Edu level)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Web GUI, USB, remote control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C API, Webots, ROS2 sim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 dirty="0">
                          <a:effectLst/>
                        </a:rPr>
                        <a:t>₹2.5 – ₹3 L</a:t>
                      </a:r>
                      <a:endParaRPr lang="en-IN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 dirty="0">
                          <a:effectLst/>
                        </a:rPr>
                        <a:t>★★☆</a:t>
                      </a:r>
                      <a:endParaRPr lang="en-IN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6346536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891E823-7024-54B4-047B-DCCF6C23EC15}"/>
              </a:ext>
            </a:extLst>
          </p:cNvPr>
          <p:cNvSpPr txBox="1"/>
          <p:nvPr/>
        </p:nvSpPr>
        <p:spPr>
          <a:xfrm>
            <a:off x="1258529" y="64127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Mobile Robot</a:t>
            </a:r>
          </a:p>
        </p:txBody>
      </p:sp>
    </p:spTree>
    <p:extLst>
      <p:ext uri="{BB962C8B-B14F-4D97-AF65-F5344CB8AC3E}">
        <p14:creationId xmlns:p14="http://schemas.microsoft.com/office/powerpoint/2010/main" val="720231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B79F492-73CA-B227-0C03-AF4A4697D1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900875"/>
              </p:ext>
            </p:extLst>
          </p:nvPr>
        </p:nvGraphicFramePr>
        <p:xfrm>
          <a:off x="610089" y="140678"/>
          <a:ext cx="10960587" cy="59438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7700">
                  <a:extLst>
                    <a:ext uri="{9D8B030D-6E8A-4147-A177-3AD203B41FA5}">
                      <a16:colId xmlns:a16="http://schemas.microsoft.com/office/drawing/2014/main" val="794689793"/>
                    </a:ext>
                  </a:extLst>
                </a:gridCol>
                <a:gridCol w="1279334">
                  <a:extLst>
                    <a:ext uri="{9D8B030D-6E8A-4147-A177-3AD203B41FA5}">
                      <a16:colId xmlns:a16="http://schemas.microsoft.com/office/drawing/2014/main" val="1590481602"/>
                    </a:ext>
                  </a:extLst>
                </a:gridCol>
                <a:gridCol w="1569905">
                  <a:extLst>
                    <a:ext uri="{9D8B030D-6E8A-4147-A177-3AD203B41FA5}">
                      <a16:colId xmlns:a16="http://schemas.microsoft.com/office/drawing/2014/main" val="1698978313"/>
                    </a:ext>
                  </a:extLst>
                </a:gridCol>
                <a:gridCol w="1569905">
                  <a:extLst>
                    <a:ext uri="{9D8B030D-6E8A-4147-A177-3AD203B41FA5}">
                      <a16:colId xmlns:a16="http://schemas.microsoft.com/office/drawing/2014/main" val="2924134709"/>
                    </a:ext>
                  </a:extLst>
                </a:gridCol>
                <a:gridCol w="1425133">
                  <a:extLst>
                    <a:ext uri="{9D8B030D-6E8A-4147-A177-3AD203B41FA5}">
                      <a16:colId xmlns:a16="http://schemas.microsoft.com/office/drawing/2014/main" val="2058281894"/>
                    </a:ext>
                  </a:extLst>
                </a:gridCol>
                <a:gridCol w="1715703">
                  <a:extLst>
                    <a:ext uri="{9D8B030D-6E8A-4147-A177-3AD203B41FA5}">
                      <a16:colId xmlns:a16="http://schemas.microsoft.com/office/drawing/2014/main" val="110767692"/>
                    </a:ext>
                  </a:extLst>
                </a:gridCol>
                <a:gridCol w="1262907">
                  <a:extLst>
                    <a:ext uri="{9D8B030D-6E8A-4147-A177-3AD203B41FA5}">
                      <a16:colId xmlns:a16="http://schemas.microsoft.com/office/drawing/2014/main" val="2159655752"/>
                    </a:ext>
                  </a:extLst>
                </a:gridCol>
              </a:tblGrid>
              <a:tr h="72129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600" kern="100" dirty="0">
                          <a:effectLst/>
                        </a:rPr>
                        <a:t>Image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7880" marR="7880" marT="7880" marB="78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600" kern="100">
                          <a:effectLst/>
                        </a:rPr>
                        <a:t>Robot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7880" marR="7880" marT="7880" marB="788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600" kern="100">
                          <a:effectLst/>
                        </a:rPr>
                        <a:t>Manufacturer &amp; Origin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7880" marR="7880" marT="7880" marB="788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600" kern="100">
                          <a:effectLst/>
                        </a:rPr>
                        <a:t>Perception &amp; Sensors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7880" marR="7880" marT="7880" marB="788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600" kern="100">
                          <a:effectLst/>
                        </a:rPr>
                        <a:t>Interface &amp; Control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7880" marR="7880" marT="7880" marB="788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600" kern="100">
                          <a:effectLst/>
                        </a:rPr>
                        <a:t>Secondary Dev. Support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7880" marR="7880" marT="7880" marB="788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600" kern="100">
                          <a:effectLst/>
                        </a:rPr>
                        <a:t>Approx. Cost in India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7880" marR="7880" marT="7880" marB="7880" anchor="ctr"/>
                </a:tc>
                <a:extLst>
                  <a:ext uri="{0D108BD9-81ED-4DB2-BD59-A6C34878D82A}">
                    <a16:rowId xmlns:a16="http://schemas.microsoft.com/office/drawing/2014/main" val="574697612"/>
                  </a:ext>
                </a:extLst>
              </a:tr>
              <a:tr h="11965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7880" marR="7880" marT="7880" marB="78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600" kern="100" dirty="0">
                          <a:effectLst/>
                        </a:rPr>
                        <a:t>NAO V6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7880" marR="7880" marT="7880" marB="78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600" kern="100">
                          <a:effectLst/>
                        </a:rPr>
                        <a:t>SoftBank Robotics (France/Japan)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7880" marR="7880" marT="7880" marB="78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600" kern="100">
                          <a:effectLst/>
                        </a:rPr>
                        <a:t>2 HD cameras, 30 sensors, 4 mics, IMU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7880" marR="7880" marT="7880" marB="78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600" kern="100">
                          <a:effectLst/>
                        </a:rPr>
                        <a:t>NAOqi OS; Choregraphe; SDKs (Python/C++)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7880" marR="7880" marT="7880" marB="78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600" kern="100">
                          <a:effectLst/>
                        </a:rPr>
                        <a:t>Excellent; vibrant community, extensive docs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7880" marR="7880" marT="7880" marB="78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600" kern="100" dirty="0">
                          <a:effectLst/>
                        </a:rPr>
                        <a:t>₹8,59,000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7880" marR="7880" marT="7880" marB="7880" anchor="ctr"/>
                </a:tc>
                <a:extLst>
                  <a:ext uri="{0D108BD9-81ED-4DB2-BD59-A6C34878D82A}">
                    <a16:rowId xmlns:a16="http://schemas.microsoft.com/office/drawing/2014/main" val="822736026"/>
                  </a:ext>
                </a:extLst>
              </a:tr>
              <a:tr h="15624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7880" marR="7880" marT="7880" marB="78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800" kern="100">
                          <a:effectLst/>
                        </a:rPr>
                        <a:t>InMoov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7880" marR="7880" marT="7880" marB="78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800" kern="100">
                          <a:effectLst/>
                        </a:rPr>
                        <a:t>France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7880" marR="7880" marT="7880" marB="78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800" kern="100">
                          <a:effectLst/>
                        </a:rPr>
                        <a:t>Very High/ open source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7880" marR="7880" marT="7880" marB="78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800" kern="100">
                          <a:effectLst/>
                        </a:rPr>
                        <a:t>MyRobotLab GUI, REST APIs, serial via Arduino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7880" marR="7880" marT="7880" marB="78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800" kern="100">
                          <a:effectLst/>
                        </a:rPr>
                        <a:t>PC-based (Windows/Linux), ROS-enabled if extended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7880" marR="7880" marT="7880" marB="78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800" kern="100" dirty="0">
                          <a:effectLst/>
                        </a:rPr>
                        <a:t>₹10.2L-11.5L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7880" marR="7880" marT="7880" marB="7880" anchor="ctr"/>
                </a:tc>
                <a:extLst>
                  <a:ext uri="{0D108BD9-81ED-4DB2-BD59-A6C34878D82A}">
                    <a16:rowId xmlns:a16="http://schemas.microsoft.com/office/drawing/2014/main" val="3619686989"/>
                  </a:ext>
                </a:extLst>
              </a:tr>
              <a:tr h="15046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7880" marR="7880" marT="7880" marB="78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800" kern="100">
                          <a:effectLst/>
                        </a:rPr>
                        <a:t>Sanbot Elf</a:t>
                      </a:r>
                      <a:endParaRPr lang="en-IN" sz="1600" kern="1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800" kern="100">
                          <a:effectLst/>
                        </a:rPr>
                        <a:t>(Qihan Technology)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7880" marR="7880" marT="7880" marB="78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800" kern="100">
                          <a:effectLst/>
                        </a:rPr>
                        <a:t>China</a:t>
                      </a:r>
                      <a:endParaRPr lang="en-IN" sz="1600" kern="1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800" kern="100">
                          <a:effectLst/>
                        </a:rPr>
                        <a:t>Expert Hub Robotics Solutions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7880" marR="7880" marT="7880" marB="78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800" kern="100">
                          <a:effectLst/>
                        </a:rPr>
                        <a:t>HD camera, 3D depth camera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7880" marR="7880" marT="7880" marB="78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800" kern="100">
                          <a:effectLst/>
                        </a:rPr>
                        <a:t>Sanbot Cloud SDK, APIs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7880" marR="7880" marT="7880" marB="78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800" kern="100">
                          <a:effectLst/>
                        </a:rPr>
                        <a:t>Proprietary + Android-based modules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7880" marR="7880" marT="7880" marB="78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800" kern="100">
                          <a:effectLst/>
                        </a:rPr>
                        <a:t>₹10L – ₹12.5L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7880" marR="7880" marT="7880" marB="7880" anchor="ctr"/>
                </a:tc>
                <a:extLst>
                  <a:ext uri="{0D108BD9-81ED-4DB2-BD59-A6C34878D82A}">
                    <a16:rowId xmlns:a16="http://schemas.microsoft.com/office/drawing/2014/main" val="709186767"/>
                  </a:ext>
                </a:extLst>
              </a:tr>
              <a:tr h="9589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7880" marR="7880" marT="7880" marB="78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600" kern="100" dirty="0">
                          <a:effectLst/>
                        </a:rPr>
                        <a:t>Unitree G1 / H1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7880" marR="7880" marT="7880" marB="78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600" kern="100">
                          <a:effectLst/>
                        </a:rPr>
                        <a:t>Unitree (China)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7880" marR="7880" marT="7880" marB="78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600" kern="100">
                          <a:effectLst/>
                        </a:rPr>
                        <a:t>Vision, joint sensors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7880" marR="7880" marT="7880" marB="78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600" kern="100">
                          <a:effectLst/>
                        </a:rPr>
                        <a:t>ROS‑compatible; C++/Python support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7880" marR="7880" marT="7880" marB="78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600" kern="100">
                          <a:effectLst/>
                        </a:rPr>
                        <a:t>Good; open‑source drivers, affordable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7880" marR="7880" marT="7880" marB="78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600" kern="100" dirty="0">
                          <a:effectLst/>
                        </a:rPr>
                        <a:t>₹13–80 L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7880" marR="7880" marT="7880" marB="7880" anchor="ctr"/>
                </a:tc>
                <a:extLst>
                  <a:ext uri="{0D108BD9-81ED-4DB2-BD59-A6C34878D82A}">
                    <a16:rowId xmlns:a16="http://schemas.microsoft.com/office/drawing/2014/main" val="2312091356"/>
                  </a:ext>
                </a:extLst>
              </a:tr>
            </a:tbl>
          </a:graphicData>
        </a:graphic>
      </p:graphicFrame>
      <p:pic>
        <p:nvPicPr>
          <p:cNvPr id="3076" name="Picture 1" descr="Programmable Humanoïd Robot NAO V6">
            <a:extLst>
              <a:ext uri="{FF2B5EF4-FFF2-40B4-BE49-F238E27FC236}">
                <a16:creationId xmlns:a16="http://schemas.microsoft.com/office/drawing/2014/main" id="{9FD5A187-D25B-885F-9171-B13DFBFAC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583" y="896604"/>
            <a:ext cx="1143212" cy="114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The InMoov project [1] (left) and our proposed Berrick robotic head... |  Download Scientific Diagram">
            <a:extLst>
              <a:ext uri="{FF2B5EF4-FFF2-40B4-BE49-F238E27FC236}">
                <a16:creationId xmlns:a16="http://schemas.microsoft.com/office/drawing/2014/main" id="{510BAD6F-F785-DDFC-41BE-637579B18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513" y="2072665"/>
            <a:ext cx="1010393" cy="1514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most advanced humanoid robot-sanbot robot-unique world robotics">
            <a:extLst>
              <a:ext uri="{FF2B5EF4-FFF2-40B4-BE49-F238E27FC236}">
                <a16:creationId xmlns:a16="http://schemas.microsoft.com/office/drawing/2014/main" id="{A1D2826E-5B8B-108E-899F-71B1EE507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64" y="3803817"/>
            <a:ext cx="1764650" cy="1190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Picture 4" descr="Humanoid robot G1_Humanoid Robot ...">
            <a:extLst>
              <a:ext uri="{FF2B5EF4-FFF2-40B4-BE49-F238E27FC236}">
                <a16:creationId xmlns:a16="http://schemas.microsoft.com/office/drawing/2014/main" id="{593E267E-0CB1-A86F-4CBF-A88EB0498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57" y="4936239"/>
            <a:ext cx="1385761" cy="11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BE9DC2-E642-D39A-BC56-460330A7A2D7}"/>
              </a:ext>
            </a:extLst>
          </p:cNvPr>
          <p:cNvSpPr txBox="1"/>
          <p:nvPr/>
        </p:nvSpPr>
        <p:spPr>
          <a:xfrm>
            <a:off x="985457" y="641249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Humanoid Robot</a:t>
            </a:r>
            <a:endParaRPr lang="en-IN" sz="180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010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FBF866F-095B-5705-E821-1F904B005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29595"/>
              </p:ext>
            </p:extLst>
          </p:nvPr>
        </p:nvGraphicFramePr>
        <p:xfrm>
          <a:off x="580293" y="369277"/>
          <a:ext cx="10796954" cy="58053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2422">
                  <a:extLst>
                    <a:ext uri="{9D8B030D-6E8A-4147-A177-3AD203B41FA5}">
                      <a16:colId xmlns:a16="http://schemas.microsoft.com/office/drawing/2014/main" val="3470032387"/>
                    </a:ext>
                  </a:extLst>
                </a:gridCol>
                <a:gridCol w="1542422">
                  <a:extLst>
                    <a:ext uri="{9D8B030D-6E8A-4147-A177-3AD203B41FA5}">
                      <a16:colId xmlns:a16="http://schemas.microsoft.com/office/drawing/2014/main" val="2073002499"/>
                    </a:ext>
                  </a:extLst>
                </a:gridCol>
                <a:gridCol w="1542422">
                  <a:extLst>
                    <a:ext uri="{9D8B030D-6E8A-4147-A177-3AD203B41FA5}">
                      <a16:colId xmlns:a16="http://schemas.microsoft.com/office/drawing/2014/main" val="304874452"/>
                    </a:ext>
                  </a:extLst>
                </a:gridCol>
                <a:gridCol w="1542422">
                  <a:extLst>
                    <a:ext uri="{9D8B030D-6E8A-4147-A177-3AD203B41FA5}">
                      <a16:colId xmlns:a16="http://schemas.microsoft.com/office/drawing/2014/main" val="4183582497"/>
                    </a:ext>
                  </a:extLst>
                </a:gridCol>
                <a:gridCol w="1542422">
                  <a:extLst>
                    <a:ext uri="{9D8B030D-6E8A-4147-A177-3AD203B41FA5}">
                      <a16:colId xmlns:a16="http://schemas.microsoft.com/office/drawing/2014/main" val="411605600"/>
                    </a:ext>
                  </a:extLst>
                </a:gridCol>
                <a:gridCol w="1542422">
                  <a:extLst>
                    <a:ext uri="{9D8B030D-6E8A-4147-A177-3AD203B41FA5}">
                      <a16:colId xmlns:a16="http://schemas.microsoft.com/office/drawing/2014/main" val="3901624172"/>
                    </a:ext>
                  </a:extLst>
                </a:gridCol>
                <a:gridCol w="1542422">
                  <a:extLst>
                    <a:ext uri="{9D8B030D-6E8A-4147-A177-3AD203B41FA5}">
                      <a16:colId xmlns:a16="http://schemas.microsoft.com/office/drawing/2014/main" val="798475497"/>
                    </a:ext>
                  </a:extLst>
                </a:gridCol>
              </a:tblGrid>
              <a:tr h="14469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000" kern="100" dirty="0">
                          <a:effectLst/>
                        </a:rPr>
                        <a:t>Rank</a:t>
                      </a:r>
                      <a:endParaRPr lang="en-IN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Robot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000" kern="100" dirty="0">
                          <a:effectLst/>
                        </a:rPr>
                        <a:t>Performance</a:t>
                      </a:r>
                      <a:endParaRPr lang="en-IN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Interface &amp; Control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Secondary Development Support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Cost (₹ INR)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Overall Rating (★ out of 5)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50566957"/>
                  </a:ext>
                </a:extLst>
              </a:tr>
              <a:tr h="9719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1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000" kern="100" dirty="0">
                          <a:effectLst/>
                          <a:highlight>
                            <a:srgbClr val="FFFF00"/>
                          </a:highlight>
                        </a:rPr>
                        <a:t>NAO V6</a:t>
                      </a:r>
                      <a:endParaRPr lang="en-IN" sz="2000" kern="1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000" kern="100" dirty="0">
                          <a:effectLst/>
                          <a:highlight>
                            <a:srgbClr val="FFFF00"/>
                          </a:highlight>
                        </a:rPr>
                        <a:t>★★★★☆ (High)</a:t>
                      </a:r>
                      <a:endParaRPr lang="en-IN" sz="2000" kern="1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000" kern="100" dirty="0" err="1">
                          <a:effectLst/>
                          <a:highlight>
                            <a:srgbClr val="FFFF00"/>
                          </a:highlight>
                        </a:rPr>
                        <a:t>NAOqi</a:t>
                      </a:r>
                      <a:r>
                        <a:rPr lang="en-IN" sz="2000" kern="100" dirty="0">
                          <a:effectLst/>
                          <a:highlight>
                            <a:srgbClr val="FFFF00"/>
                          </a:highlight>
                        </a:rPr>
                        <a:t> OS, SDKs (Python/C++)</a:t>
                      </a:r>
                      <a:endParaRPr lang="en-IN" sz="2000" kern="1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000" kern="100" dirty="0">
                          <a:effectLst/>
                          <a:highlight>
                            <a:srgbClr val="FFFF00"/>
                          </a:highlight>
                        </a:rPr>
                        <a:t>Excellent, large dev community</a:t>
                      </a:r>
                      <a:endParaRPr lang="en-IN" sz="2000" kern="1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000" kern="100" dirty="0">
                          <a:effectLst/>
                          <a:highlight>
                            <a:srgbClr val="FFFF00"/>
                          </a:highlight>
                        </a:rPr>
                        <a:t>₹1.59 L</a:t>
                      </a:r>
                      <a:endParaRPr lang="en-IN" sz="2000" kern="1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000" kern="100" dirty="0">
                          <a:effectLst/>
                          <a:highlight>
                            <a:srgbClr val="FFFF00"/>
                          </a:highlight>
                        </a:rPr>
                        <a:t>★★★★★</a:t>
                      </a:r>
                      <a:endParaRPr lang="en-IN" sz="2000" kern="1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00235"/>
                  </a:ext>
                </a:extLst>
              </a:tr>
              <a:tr h="12818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2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000" kern="100" dirty="0" err="1">
                          <a:effectLst/>
                          <a:highlight>
                            <a:srgbClr val="00FF00"/>
                          </a:highlight>
                        </a:rPr>
                        <a:t>InMoov</a:t>
                      </a:r>
                      <a:endParaRPr lang="en-IN" sz="2000" kern="100" dirty="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800" kern="100" dirty="0">
                          <a:effectLst/>
                          <a:highlight>
                            <a:srgbClr val="00FF00"/>
                          </a:highlight>
                        </a:rPr>
                        <a:t>★★★★☆ (Flexible/Open)</a:t>
                      </a:r>
                      <a:endParaRPr lang="en-IN" sz="1800" kern="100" dirty="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800" kern="100" dirty="0" err="1">
                          <a:effectLst/>
                          <a:highlight>
                            <a:srgbClr val="00FF00"/>
                          </a:highlight>
                        </a:rPr>
                        <a:t>MyRobotLab</a:t>
                      </a:r>
                      <a:r>
                        <a:rPr lang="en-IN" sz="1800" kern="100" dirty="0">
                          <a:effectLst/>
                          <a:highlight>
                            <a:srgbClr val="00FF00"/>
                          </a:highlight>
                        </a:rPr>
                        <a:t>, REST APIs, Arduino</a:t>
                      </a:r>
                      <a:endParaRPr lang="en-IN" sz="1800" kern="100" dirty="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800" kern="100" dirty="0">
                          <a:effectLst/>
                          <a:highlight>
                            <a:srgbClr val="00FF00"/>
                          </a:highlight>
                        </a:rPr>
                        <a:t>PC/ROS-enabled, community-driven</a:t>
                      </a:r>
                      <a:endParaRPr lang="en-IN" sz="1800" kern="100" dirty="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800" kern="100" dirty="0">
                          <a:effectLst/>
                          <a:highlight>
                            <a:srgbClr val="00FF00"/>
                          </a:highlight>
                        </a:rPr>
                        <a:t>₹1.2 L – ₹1.5 L</a:t>
                      </a:r>
                      <a:endParaRPr lang="en-IN" sz="1800" kern="100" dirty="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800" kern="100" dirty="0">
                          <a:effectLst/>
                          <a:highlight>
                            <a:srgbClr val="00FF00"/>
                          </a:highlight>
                        </a:rPr>
                        <a:t>★★★★☆</a:t>
                      </a:r>
                      <a:endParaRPr lang="en-IN" sz="1800" kern="100" dirty="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27986498"/>
                  </a:ext>
                </a:extLst>
              </a:tr>
              <a:tr h="9719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3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Unitree G1/H1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★★★★ (Fast/Agile)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ROS-compatible, C++/Python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000" kern="100" dirty="0">
                          <a:effectLst/>
                        </a:rPr>
                        <a:t>Affordable, good open-source SDKs</a:t>
                      </a:r>
                      <a:endParaRPr lang="en-IN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000" kern="100" dirty="0">
                          <a:effectLst/>
                        </a:rPr>
                        <a:t>₹13 – ₹80 L</a:t>
                      </a:r>
                      <a:endParaRPr lang="en-IN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000" kern="100" dirty="0">
                          <a:effectLst/>
                        </a:rPr>
                        <a:t>★★★★</a:t>
                      </a:r>
                      <a:endParaRPr lang="en-IN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50964415"/>
                  </a:ext>
                </a:extLst>
              </a:tr>
              <a:tr h="9719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4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Sanbot Elf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★★☆ (Service level)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Sanbot Cloud SDK, APIs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Proprietary, Android-based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₹10 – ₹12.5 L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000" kern="100" dirty="0">
                          <a:effectLst/>
                        </a:rPr>
                        <a:t>★★☆</a:t>
                      </a:r>
                      <a:endParaRPr lang="en-IN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8818464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89F293B-526A-B412-EC82-3D49FBEA9E05}"/>
              </a:ext>
            </a:extLst>
          </p:cNvPr>
          <p:cNvSpPr txBox="1"/>
          <p:nvPr/>
        </p:nvSpPr>
        <p:spPr>
          <a:xfrm>
            <a:off x="796413" y="63931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Humanoid Robot</a:t>
            </a:r>
            <a:endParaRPr lang="en-IN" sz="180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292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3858001-8F10-B2DF-6FAF-158C98711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968089"/>
              </p:ext>
            </p:extLst>
          </p:nvPr>
        </p:nvGraphicFramePr>
        <p:xfrm>
          <a:off x="615461" y="175846"/>
          <a:ext cx="10955216" cy="62337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6196">
                  <a:extLst>
                    <a:ext uri="{9D8B030D-6E8A-4147-A177-3AD203B41FA5}">
                      <a16:colId xmlns:a16="http://schemas.microsoft.com/office/drawing/2014/main" val="2318287972"/>
                    </a:ext>
                  </a:extLst>
                </a:gridCol>
                <a:gridCol w="925641">
                  <a:extLst>
                    <a:ext uri="{9D8B030D-6E8A-4147-A177-3AD203B41FA5}">
                      <a16:colId xmlns:a16="http://schemas.microsoft.com/office/drawing/2014/main" val="1370603534"/>
                    </a:ext>
                  </a:extLst>
                </a:gridCol>
                <a:gridCol w="1815341">
                  <a:extLst>
                    <a:ext uri="{9D8B030D-6E8A-4147-A177-3AD203B41FA5}">
                      <a16:colId xmlns:a16="http://schemas.microsoft.com/office/drawing/2014/main" val="1537618047"/>
                    </a:ext>
                  </a:extLst>
                </a:gridCol>
                <a:gridCol w="1454887">
                  <a:extLst>
                    <a:ext uri="{9D8B030D-6E8A-4147-A177-3AD203B41FA5}">
                      <a16:colId xmlns:a16="http://schemas.microsoft.com/office/drawing/2014/main" val="1727163311"/>
                    </a:ext>
                  </a:extLst>
                </a:gridCol>
                <a:gridCol w="1916619">
                  <a:extLst>
                    <a:ext uri="{9D8B030D-6E8A-4147-A177-3AD203B41FA5}">
                      <a16:colId xmlns:a16="http://schemas.microsoft.com/office/drawing/2014/main" val="1712056890"/>
                    </a:ext>
                  </a:extLst>
                </a:gridCol>
                <a:gridCol w="1587743">
                  <a:extLst>
                    <a:ext uri="{9D8B030D-6E8A-4147-A177-3AD203B41FA5}">
                      <a16:colId xmlns:a16="http://schemas.microsoft.com/office/drawing/2014/main" val="2277173650"/>
                    </a:ext>
                  </a:extLst>
                </a:gridCol>
                <a:gridCol w="1098789">
                  <a:extLst>
                    <a:ext uri="{9D8B030D-6E8A-4147-A177-3AD203B41FA5}">
                      <a16:colId xmlns:a16="http://schemas.microsoft.com/office/drawing/2014/main" val="2479076985"/>
                    </a:ext>
                  </a:extLst>
                </a:gridCol>
              </a:tblGrid>
              <a:tr h="96992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 dirty="0">
                          <a:effectLst/>
                        </a:rPr>
                        <a:t> </a:t>
                      </a:r>
                      <a:endParaRPr lang="en-IN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43466" marR="4346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</a:rPr>
                        <a:t>Robot</a:t>
                      </a:r>
                      <a:endParaRPr lang="en-IN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43466" marR="4346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</a:rPr>
                        <a:t>Manufacturer &amp; Origin</a:t>
                      </a:r>
                      <a:endParaRPr lang="en-IN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43466" marR="4346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</a:rPr>
                        <a:t>Perception &amp; Sensors</a:t>
                      </a:r>
                      <a:endParaRPr lang="en-IN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43466" marR="4346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</a:rPr>
                        <a:t>Interface &amp; Control</a:t>
                      </a:r>
                      <a:endParaRPr lang="en-IN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43466" marR="4346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</a:rPr>
                        <a:t>Secondary Dev. Support</a:t>
                      </a:r>
                      <a:endParaRPr lang="en-IN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43466" marR="4346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</a:rPr>
                        <a:t>Approx. Cost in India</a:t>
                      </a:r>
                      <a:endParaRPr lang="en-IN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43466" marR="43466" marT="0" marB="0"/>
                </a:tc>
                <a:extLst>
                  <a:ext uri="{0D108BD9-81ED-4DB2-BD59-A6C34878D82A}">
                    <a16:rowId xmlns:a16="http://schemas.microsoft.com/office/drawing/2014/main" val="3138468988"/>
                  </a:ext>
                </a:extLst>
              </a:tr>
              <a:tr h="96992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IN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43466" marR="4346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</a:rPr>
                        <a:t>UR5e</a:t>
                      </a:r>
                      <a:endParaRPr lang="en-IN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43466" marR="4346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 dirty="0">
                          <a:effectLst/>
                        </a:rPr>
                        <a:t>Universal Robots, Denmark</a:t>
                      </a:r>
                      <a:endParaRPr lang="en-IN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43466" marR="4346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</a:rPr>
                        <a:t>Force-torque sensor, I/O sensors</a:t>
                      </a:r>
                      <a:endParaRPr lang="en-IN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43466" marR="4346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</a:rPr>
                        <a:t>Polyscope GUI, ROS, Python, Modbus, PROFINET</a:t>
                      </a:r>
                      <a:endParaRPr lang="en-IN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43466" marR="4346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</a:rPr>
                        <a:t>Extensive SDK, ROS/MoveIt support</a:t>
                      </a:r>
                      <a:endParaRPr lang="en-IN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43466" marR="4346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</a:rPr>
                        <a:t>₹22–25 lakh</a:t>
                      </a:r>
                      <a:endParaRPr lang="en-IN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43466" marR="43466" marT="0" marB="0"/>
                </a:tc>
                <a:extLst>
                  <a:ext uri="{0D108BD9-81ED-4DB2-BD59-A6C34878D82A}">
                    <a16:rowId xmlns:a16="http://schemas.microsoft.com/office/drawing/2014/main" val="2741305981"/>
                  </a:ext>
                </a:extLst>
              </a:tr>
              <a:tr h="96992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IN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43466" marR="4346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</a:rPr>
                        <a:t>Franka Emika R3</a:t>
                      </a:r>
                      <a:endParaRPr lang="en-IN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43466" marR="4346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 dirty="0">
                          <a:effectLst/>
                        </a:rPr>
                        <a:t>Franka Emika, Germany</a:t>
                      </a:r>
                      <a:endParaRPr lang="en-IN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43466" marR="4346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 dirty="0">
                          <a:effectLst/>
                        </a:rPr>
                        <a:t>Joint torque sensors, optional vision kits</a:t>
                      </a:r>
                      <a:endParaRPr lang="en-IN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43466" marR="4346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</a:rPr>
                        <a:t>Web GUI, ROS, low-level torque APIs</a:t>
                      </a:r>
                      <a:endParaRPr lang="en-IN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43466" marR="4346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</a:rPr>
                        <a:t>Open-source Python/C++ SDK</a:t>
                      </a:r>
                      <a:endParaRPr lang="en-IN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43466" marR="4346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</a:rPr>
                        <a:t>₹35–45 lakh</a:t>
                      </a:r>
                      <a:endParaRPr lang="en-IN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43466" marR="43466" marT="0" marB="0"/>
                </a:tc>
                <a:extLst>
                  <a:ext uri="{0D108BD9-81ED-4DB2-BD59-A6C34878D82A}">
                    <a16:rowId xmlns:a16="http://schemas.microsoft.com/office/drawing/2014/main" val="3209528311"/>
                  </a:ext>
                </a:extLst>
              </a:tr>
              <a:tr h="110832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IN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43466" marR="4346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</a:rPr>
                        <a:t>Kinova Gen3</a:t>
                      </a:r>
                      <a:endParaRPr lang="en-IN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43466" marR="4346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</a:rPr>
                        <a:t>Kinova Robotics, Canada</a:t>
                      </a:r>
                      <a:endParaRPr lang="en-IN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43466" marR="4346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 dirty="0">
                          <a:effectLst/>
                        </a:rPr>
                        <a:t>Torque sensors on all joints, vision add-ons</a:t>
                      </a:r>
                      <a:endParaRPr lang="en-IN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43466" marR="4346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 dirty="0" err="1">
                          <a:effectLst/>
                        </a:rPr>
                        <a:t>Kinova</a:t>
                      </a:r>
                      <a:r>
                        <a:rPr lang="en-IN" sz="1600" kern="100" dirty="0">
                          <a:effectLst/>
                        </a:rPr>
                        <a:t> API, ROS, </a:t>
                      </a:r>
                      <a:r>
                        <a:rPr lang="en-IN" sz="1600" kern="100" dirty="0" err="1">
                          <a:effectLst/>
                        </a:rPr>
                        <a:t>MoveIt</a:t>
                      </a:r>
                      <a:r>
                        <a:rPr lang="en-IN" sz="1600" kern="100" dirty="0">
                          <a:effectLst/>
                        </a:rPr>
                        <a:t>, Python, C++, MATLAB</a:t>
                      </a:r>
                      <a:endParaRPr lang="en-IN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43466" marR="4346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</a:rPr>
                        <a:t>SDKs, ROS 1/2, healthcare apps</a:t>
                      </a:r>
                      <a:endParaRPr lang="en-IN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43466" marR="4346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</a:rPr>
                        <a:t>₹25–30 lakh</a:t>
                      </a:r>
                      <a:endParaRPr lang="en-IN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43466" marR="43466" marT="0" marB="0"/>
                </a:tc>
                <a:extLst>
                  <a:ext uri="{0D108BD9-81ED-4DB2-BD59-A6C34878D82A}">
                    <a16:rowId xmlns:a16="http://schemas.microsoft.com/office/drawing/2014/main" val="265506364"/>
                  </a:ext>
                </a:extLst>
              </a:tr>
              <a:tr h="96992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IN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43466" marR="4346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</a:rPr>
                        <a:t>AUBO i5s</a:t>
                      </a:r>
                      <a:endParaRPr lang="en-IN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43466" marR="4346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</a:rPr>
                        <a:t>AUBO Robotics, China</a:t>
                      </a:r>
                      <a:endParaRPr lang="en-IN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43466" marR="4346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</a:rPr>
                        <a:t>Basic I/O ports, external sensor support</a:t>
                      </a:r>
                      <a:endParaRPr lang="en-IN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43466" marR="4346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 dirty="0">
                          <a:effectLst/>
                        </a:rPr>
                        <a:t>Teach pendant, TCP/IP, Modbus, ROS</a:t>
                      </a:r>
                      <a:endParaRPr lang="en-IN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43466" marR="4346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</a:rPr>
                        <a:t>C++, Python, Lua, ROS SDKs</a:t>
                      </a:r>
                      <a:endParaRPr lang="en-IN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43466" marR="4346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</a:rPr>
                        <a:t>₹10–12 lakh</a:t>
                      </a:r>
                      <a:endParaRPr lang="en-IN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43466" marR="43466" marT="0" marB="0"/>
                </a:tc>
                <a:extLst>
                  <a:ext uri="{0D108BD9-81ED-4DB2-BD59-A6C34878D82A}">
                    <a16:rowId xmlns:a16="http://schemas.microsoft.com/office/drawing/2014/main" val="3280672571"/>
                  </a:ext>
                </a:extLst>
              </a:tr>
              <a:tr h="96992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IN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43466" marR="4346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</a:rPr>
                        <a:t>DOBOT Magician E6</a:t>
                      </a:r>
                      <a:endParaRPr lang="en-IN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43466" marR="4346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</a:rPr>
                        <a:t>DOBOT, China</a:t>
                      </a:r>
                      <a:endParaRPr lang="en-IN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43466" marR="4346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</a:rPr>
                        <a:t>Basic limit switches, external vision module</a:t>
                      </a:r>
                      <a:endParaRPr lang="en-IN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43466" marR="4346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 dirty="0" err="1">
                          <a:effectLst/>
                        </a:rPr>
                        <a:t>DobotStudio</a:t>
                      </a:r>
                      <a:r>
                        <a:rPr lang="en-IN" sz="1600" kern="100" dirty="0">
                          <a:effectLst/>
                        </a:rPr>
                        <a:t> Pro (Block/Script), API for C/Py</a:t>
                      </a:r>
                      <a:endParaRPr lang="en-IN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43466" marR="4346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 dirty="0">
                          <a:effectLst/>
                        </a:rPr>
                        <a:t>Educational kits, </a:t>
                      </a:r>
                      <a:r>
                        <a:rPr lang="en-IN" sz="1600" kern="100" dirty="0" err="1">
                          <a:effectLst/>
                        </a:rPr>
                        <a:t>Blockly</a:t>
                      </a:r>
                      <a:r>
                        <a:rPr lang="en-IN" sz="1600" kern="100" dirty="0">
                          <a:effectLst/>
                        </a:rPr>
                        <a:t> support</a:t>
                      </a:r>
                      <a:endParaRPr lang="en-IN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43466" marR="4346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 dirty="0">
                          <a:effectLst/>
                        </a:rPr>
                        <a:t>₹1.5–3 lakh</a:t>
                      </a:r>
                      <a:endParaRPr lang="en-IN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43466" marR="43466" marT="0" marB="0"/>
                </a:tc>
                <a:extLst>
                  <a:ext uri="{0D108BD9-81ED-4DB2-BD59-A6C34878D82A}">
                    <a16:rowId xmlns:a16="http://schemas.microsoft.com/office/drawing/2014/main" val="2194830966"/>
                  </a:ext>
                </a:extLst>
              </a:tr>
            </a:tbl>
          </a:graphicData>
        </a:graphic>
      </p:graphicFrame>
      <p:pic>
        <p:nvPicPr>
          <p:cNvPr id="5126" name="Picture 1" descr="UR5e">
            <a:extLst>
              <a:ext uri="{FF2B5EF4-FFF2-40B4-BE49-F238E27FC236}">
                <a16:creationId xmlns:a16="http://schemas.microsoft.com/office/drawing/2014/main" id="{85B14A9B-04EA-3FDE-1E80-EDE572BCA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163" y="1134831"/>
            <a:ext cx="777143" cy="104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2" descr="Products">
            <a:extLst>
              <a:ext uri="{FF2B5EF4-FFF2-40B4-BE49-F238E27FC236}">
                <a16:creationId xmlns:a16="http://schemas.microsoft.com/office/drawing/2014/main" id="{092E5652-939E-7117-8501-53B948504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106" y="2174874"/>
            <a:ext cx="838200" cy="100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5" descr="Kinova Gen3 6-axis robot arm with gripper &amp; vision | Vention">
            <a:extLst>
              <a:ext uri="{FF2B5EF4-FFF2-40B4-BE49-F238E27FC236}">
                <a16:creationId xmlns:a16="http://schemas.microsoft.com/office/drawing/2014/main" id="{0772DF04-F03C-CEA0-B927-E4B4BF63E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639" y="3322867"/>
            <a:ext cx="898525" cy="89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 descr="Discover our Gen3 robotic arm">
            <a:extLst>
              <a:ext uri="{FF2B5EF4-FFF2-40B4-BE49-F238E27FC236}">
                <a16:creationId xmlns:a16="http://schemas.microsoft.com/office/drawing/2014/main" id="{9E39E0A2-DCB0-CDAB-6ABA-F04BD455F9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67225" y="187007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IN"/>
          </a:p>
        </p:txBody>
      </p:sp>
      <p:pic>
        <p:nvPicPr>
          <p:cNvPr id="5122" name="Picture 7" descr="AUBO Robotics - Unchained Robotics | Brand - Unchained Robotics">
            <a:extLst>
              <a:ext uri="{FF2B5EF4-FFF2-40B4-BE49-F238E27FC236}">
                <a16:creationId xmlns:a16="http://schemas.microsoft.com/office/drawing/2014/main" id="{D4AA631C-77AD-D75D-2463-E3D4FB245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981" y="4386044"/>
            <a:ext cx="898525" cy="89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Picture 8" descr="DOBOT Magician E6 | Desktop Cobot for Education &amp; Research">
            <a:extLst>
              <a:ext uri="{FF2B5EF4-FFF2-40B4-BE49-F238E27FC236}">
                <a16:creationId xmlns:a16="http://schemas.microsoft.com/office/drawing/2014/main" id="{A1E9D4CB-0BA3-03BA-3BCB-ED50AB235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278" y="5284569"/>
            <a:ext cx="808038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CFA6B3-8C34-469F-8AF4-31ABAF99FE97}"/>
              </a:ext>
            </a:extLst>
          </p:cNvPr>
          <p:cNvSpPr txBox="1"/>
          <p:nvPr/>
        </p:nvSpPr>
        <p:spPr>
          <a:xfrm>
            <a:off x="757083" y="64036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Manipulators Robot</a:t>
            </a:r>
            <a:endParaRPr lang="en-IN" sz="180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546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6CA9323-CB78-E836-5F76-BFABA44E2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510044"/>
              </p:ext>
            </p:extLst>
          </p:nvPr>
        </p:nvGraphicFramePr>
        <p:xfrm>
          <a:off x="1066801" y="320040"/>
          <a:ext cx="10468710" cy="59576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5530">
                  <a:extLst>
                    <a:ext uri="{9D8B030D-6E8A-4147-A177-3AD203B41FA5}">
                      <a16:colId xmlns:a16="http://schemas.microsoft.com/office/drawing/2014/main" val="3220207648"/>
                    </a:ext>
                  </a:extLst>
                </a:gridCol>
                <a:gridCol w="1495530">
                  <a:extLst>
                    <a:ext uri="{9D8B030D-6E8A-4147-A177-3AD203B41FA5}">
                      <a16:colId xmlns:a16="http://schemas.microsoft.com/office/drawing/2014/main" val="2349928959"/>
                    </a:ext>
                  </a:extLst>
                </a:gridCol>
                <a:gridCol w="1495530">
                  <a:extLst>
                    <a:ext uri="{9D8B030D-6E8A-4147-A177-3AD203B41FA5}">
                      <a16:colId xmlns:a16="http://schemas.microsoft.com/office/drawing/2014/main" val="3816434260"/>
                    </a:ext>
                  </a:extLst>
                </a:gridCol>
                <a:gridCol w="1495530">
                  <a:extLst>
                    <a:ext uri="{9D8B030D-6E8A-4147-A177-3AD203B41FA5}">
                      <a16:colId xmlns:a16="http://schemas.microsoft.com/office/drawing/2014/main" val="2789708425"/>
                    </a:ext>
                  </a:extLst>
                </a:gridCol>
                <a:gridCol w="1495530">
                  <a:extLst>
                    <a:ext uri="{9D8B030D-6E8A-4147-A177-3AD203B41FA5}">
                      <a16:colId xmlns:a16="http://schemas.microsoft.com/office/drawing/2014/main" val="547404497"/>
                    </a:ext>
                  </a:extLst>
                </a:gridCol>
                <a:gridCol w="1495530">
                  <a:extLst>
                    <a:ext uri="{9D8B030D-6E8A-4147-A177-3AD203B41FA5}">
                      <a16:colId xmlns:a16="http://schemas.microsoft.com/office/drawing/2014/main" val="2200819154"/>
                    </a:ext>
                  </a:extLst>
                </a:gridCol>
                <a:gridCol w="1495530">
                  <a:extLst>
                    <a:ext uri="{9D8B030D-6E8A-4147-A177-3AD203B41FA5}">
                      <a16:colId xmlns:a16="http://schemas.microsoft.com/office/drawing/2014/main" val="1710303957"/>
                    </a:ext>
                  </a:extLst>
                </a:gridCol>
              </a:tblGrid>
              <a:tr h="9929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>
                          <a:effectLst/>
                        </a:rPr>
                        <a:t>Rank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>
                          <a:effectLst/>
                        </a:rPr>
                        <a:t>Robot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>
                          <a:effectLst/>
                        </a:rPr>
                        <a:t>Performance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>
                          <a:effectLst/>
                        </a:rPr>
                        <a:t>Interface &amp; Control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>
                          <a:effectLst/>
                        </a:rPr>
                        <a:t>Secondary Dev. Support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>
                          <a:effectLst/>
                        </a:rPr>
                        <a:t>Cost (₹ INR)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>
                          <a:effectLst/>
                        </a:rPr>
                        <a:t>Overall Rating (★ out of 5)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46748981"/>
                  </a:ext>
                </a:extLst>
              </a:tr>
              <a:tr h="9929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>
                          <a:effectLst/>
                        </a:rPr>
                        <a:t>1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>
                          <a:effectLst/>
                        </a:rPr>
                        <a:t>UR5e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>
                          <a:effectLst/>
                        </a:rPr>
                        <a:t>★★★★☆ (Industrial)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>
                          <a:effectLst/>
                        </a:rPr>
                        <a:t>Polyscope GUI, ROS, Python, etc.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>
                          <a:effectLst/>
                        </a:rPr>
                        <a:t>Extensive SDK, ROS/MoveIt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>
                          <a:effectLst/>
                        </a:rPr>
                        <a:t>₹22 – 25 L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>
                          <a:effectLst/>
                        </a:rPr>
                        <a:t>★★★★★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1058090"/>
                  </a:ext>
                </a:extLst>
              </a:tr>
              <a:tr h="9929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>
                          <a:effectLst/>
                        </a:rPr>
                        <a:t>2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>
                          <a:effectLst/>
                        </a:rPr>
                        <a:t>Franka Emika R3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 dirty="0">
                          <a:effectLst/>
                        </a:rPr>
                        <a:t>★★★★☆ (Advanced)</a:t>
                      </a:r>
                      <a:endParaRPr lang="en-IN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>
                          <a:effectLst/>
                        </a:rPr>
                        <a:t>Web GUI, low-level APIs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>
                          <a:effectLst/>
                        </a:rPr>
                        <a:t>Open-source SDK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>
                          <a:effectLst/>
                        </a:rPr>
                        <a:t>₹35 – 45 L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>
                          <a:effectLst/>
                        </a:rPr>
                        <a:t>★★★★☆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47349863"/>
                  </a:ext>
                </a:extLst>
              </a:tr>
              <a:tr h="9929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>
                          <a:effectLst/>
                        </a:rPr>
                        <a:t>3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 dirty="0" err="1">
                          <a:effectLst/>
                        </a:rPr>
                        <a:t>Kinova</a:t>
                      </a:r>
                      <a:r>
                        <a:rPr lang="en-IN" sz="1800" kern="100" dirty="0">
                          <a:effectLst/>
                        </a:rPr>
                        <a:t> Gen3</a:t>
                      </a:r>
                      <a:endParaRPr lang="en-IN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>
                          <a:effectLst/>
                        </a:rPr>
                        <a:t>★★★★ (Precision)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>
                          <a:effectLst/>
                        </a:rPr>
                        <a:t>Kinova API, ROS, MATLAB, etc.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>
                          <a:effectLst/>
                        </a:rPr>
                        <a:t>SDKs, ROS 1/2, healthcare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>
                          <a:effectLst/>
                        </a:rPr>
                        <a:t>₹25 – 30 L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>
                          <a:effectLst/>
                        </a:rPr>
                        <a:t>★★★★☆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25372537"/>
                  </a:ext>
                </a:extLst>
              </a:tr>
              <a:tr h="9929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>
                          <a:effectLst/>
                        </a:rPr>
                        <a:t>4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 dirty="0">
                          <a:effectLst/>
                          <a:highlight>
                            <a:srgbClr val="FFFF00"/>
                          </a:highlight>
                        </a:rPr>
                        <a:t>AUBO i5</a:t>
                      </a:r>
                      <a:endParaRPr lang="en-IN" sz="1800" kern="100" dirty="0">
                        <a:effectLst/>
                        <a:highlight>
                          <a:srgbClr val="FFFF00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 dirty="0">
                          <a:effectLst/>
                          <a:highlight>
                            <a:srgbClr val="FFFF00"/>
                          </a:highlight>
                        </a:rPr>
                        <a:t>★★★ (Basic Industrial)</a:t>
                      </a:r>
                      <a:endParaRPr lang="en-IN" sz="1800" kern="100" dirty="0">
                        <a:effectLst/>
                        <a:highlight>
                          <a:srgbClr val="FFFF00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 dirty="0">
                          <a:effectLst/>
                          <a:highlight>
                            <a:srgbClr val="FFFF00"/>
                          </a:highlight>
                        </a:rPr>
                        <a:t>Teach pendant, TCP/IP, ROS</a:t>
                      </a:r>
                      <a:endParaRPr lang="en-IN" sz="1800" kern="100" dirty="0">
                        <a:effectLst/>
                        <a:highlight>
                          <a:srgbClr val="FFFF00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 dirty="0">
                          <a:effectLst/>
                          <a:highlight>
                            <a:srgbClr val="FFFF00"/>
                          </a:highlight>
                        </a:rPr>
                        <a:t>C++, Python, ROS SDKs</a:t>
                      </a:r>
                      <a:endParaRPr lang="en-IN" sz="1800" kern="100" dirty="0">
                        <a:effectLst/>
                        <a:highlight>
                          <a:srgbClr val="FFFF00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 dirty="0">
                          <a:effectLst/>
                          <a:highlight>
                            <a:srgbClr val="FFFF00"/>
                          </a:highlight>
                        </a:rPr>
                        <a:t>₹10 – 12 L</a:t>
                      </a:r>
                      <a:endParaRPr lang="en-IN" sz="1800" kern="100" dirty="0">
                        <a:effectLst/>
                        <a:highlight>
                          <a:srgbClr val="FFFF00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 dirty="0">
                          <a:effectLst/>
                          <a:highlight>
                            <a:srgbClr val="FFFF00"/>
                          </a:highlight>
                        </a:rPr>
                        <a:t>★★★☆</a:t>
                      </a:r>
                      <a:endParaRPr lang="en-IN" sz="1800" kern="100" dirty="0">
                        <a:effectLst/>
                        <a:highlight>
                          <a:srgbClr val="FFFF00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51399456"/>
                  </a:ext>
                </a:extLst>
              </a:tr>
              <a:tr h="9929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>
                          <a:effectLst/>
                        </a:rPr>
                        <a:t>5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 dirty="0">
                          <a:effectLst/>
                          <a:highlight>
                            <a:srgbClr val="00FF00"/>
                          </a:highlight>
                        </a:rPr>
                        <a:t>DOBOT Magician E6</a:t>
                      </a:r>
                      <a:endParaRPr lang="en-IN" sz="1800" kern="100" dirty="0">
                        <a:effectLst/>
                        <a:highlight>
                          <a:srgbClr val="00FF00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 dirty="0">
                          <a:effectLst/>
                          <a:highlight>
                            <a:srgbClr val="00FF00"/>
                          </a:highlight>
                        </a:rPr>
                        <a:t>★★☆ (Educational)</a:t>
                      </a:r>
                      <a:endParaRPr lang="en-IN" sz="1800" kern="100" dirty="0">
                        <a:effectLst/>
                        <a:highlight>
                          <a:srgbClr val="00FF00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 dirty="0" err="1">
                          <a:effectLst/>
                          <a:highlight>
                            <a:srgbClr val="00FF00"/>
                          </a:highlight>
                        </a:rPr>
                        <a:t>Blockly</a:t>
                      </a:r>
                      <a:r>
                        <a:rPr lang="en-IN" sz="1800" kern="100" dirty="0">
                          <a:effectLst/>
                          <a:highlight>
                            <a:srgbClr val="00FF00"/>
                          </a:highlight>
                        </a:rPr>
                        <a:t>/Script GUI, APIs</a:t>
                      </a:r>
                      <a:endParaRPr lang="en-IN" sz="1800" kern="100" dirty="0">
                        <a:effectLst/>
                        <a:highlight>
                          <a:srgbClr val="00FF00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 dirty="0">
                          <a:effectLst/>
                          <a:highlight>
                            <a:srgbClr val="00FF00"/>
                          </a:highlight>
                        </a:rPr>
                        <a:t>Educational kits, </a:t>
                      </a:r>
                      <a:r>
                        <a:rPr lang="en-IN" sz="1800" kern="100" dirty="0" err="1">
                          <a:effectLst/>
                          <a:highlight>
                            <a:srgbClr val="00FF00"/>
                          </a:highlight>
                        </a:rPr>
                        <a:t>Blockly</a:t>
                      </a:r>
                      <a:endParaRPr lang="en-IN" sz="1800" kern="100" dirty="0">
                        <a:effectLst/>
                        <a:highlight>
                          <a:srgbClr val="00FF00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 dirty="0">
                          <a:effectLst/>
                          <a:highlight>
                            <a:srgbClr val="00FF00"/>
                          </a:highlight>
                        </a:rPr>
                        <a:t>₹1.5 </a:t>
                      </a:r>
                      <a:r>
                        <a:rPr lang="en-IN" sz="1800" kern="100">
                          <a:effectLst/>
                          <a:highlight>
                            <a:srgbClr val="00FF00"/>
                          </a:highlight>
                        </a:rPr>
                        <a:t>– 6 </a:t>
                      </a:r>
                      <a:r>
                        <a:rPr lang="en-IN" sz="1800" kern="100" dirty="0">
                          <a:effectLst/>
                          <a:highlight>
                            <a:srgbClr val="00FF00"/>
                          </a:highlight>
                        </a:rPr>
                        <a:t>L</a:t>
                      </a:r>
                      <a:endParaRPr lang="en-IN" sz="1800" kern="100" dirty="0">
                        <a:effectLst/>
                        <a:highlight>
                          <a:srgbClr val="00FF00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 dirty="0">
                          <a:effectLst/>
                          <a:highlight>
                            <a:srgbClr val="00FF00"/>
                          </a:highlight>
                        </a:rPr>
                        <a:t>★★☆</a:t>
                      </a:r>
                      <a:endParaRPr lang="en-IN" sz="1800" kern="100" dirty="0">
                        <a:effectLst/>
                        <a:highlight>
                          <a:srgbClr val="00FF00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Mangal" panose="00000400000000000000" pitchFamily="2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6877332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95DAD83-DA51-713D-9E5E-F9AC4C0BF2E1}"/>
              </a:ext>
            </a:extLst>
          </p:cNvPr>
          <p:cNvSpPr txBox="1"/>
          <p:nvPr/>
        </p:nvSpPr>
        <p:spPr>
          <a:xfrm>
            <a:off x="973393" y="64221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Manipulators Robot</a:t>
            </a:r>
            <a:endParaRPr lang="en-IN" sz="180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0193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1621</Words>
  <Application>Microsoft Office PowerPoint</Application>
  <PresentationFormat>Widescreen</PresentationFormat>
  <Paragraphs>367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Aptos</vt:lpstr>
      <vt:lpstr>Arial</vt:lpstr>
      <vt:lpstr>Bahnschrift SemiBold</vt:lpstr>
      <vt:lpstr>Bahnschrift SemiBold SemiConden</vt:lpstr>
      <vt:lpstr>Calibri</vt:lpstr>
      <vt:lpstr>Gill Sans Nova</vt:lpstr>
      <vt:lpstr>GradientRiseVTI</vt:lpstr>
      <vt:lpstr>Robotics &amp; Artificial Intelligence  </vt:lpstr>
      <vt:lpstr>Flow chart</vt:lpstr>
      <vt:lpstr>Robotic platform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AI &amp;  Vision Systems  &amp; Various Manipulator</vt:lpstr>
      <vt:lpstr>PowerPoint Presentation</vt:lpstr>
      <vt:lpstr>Simulation &amp; Control Software</vt:lpstr>
      <vt:lpstr>Sensor</vt:lpstr>
      <vt:lpstr>CONTROLLERS</vt:lpstr>
      <vt:lpstr> Support Tools</vt:lpstr>
      <vt:lpstr>Thank you…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PANKAJ S</dc:creator>
  <cp:lastModifiedBy>PANKAJ S</cp:lastModifiedBy>
  <cp:revision>5</cp:revision>
  <dcterms:created xsi:type="dcterms:W3CDTF">2025-06-13T06:44:24Z</dcterms:created>
  <dcterms:modified xsi:type="dcterms:W3CDTF">2025-06-14T10:32:31Z</dcterms:modified>
</cp:coreProperties>
</file>