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4" r:id="rId3"/>
    <p:sldId id="257" r:id="rId4"/>
    <p:sldId id="263" r:id="rId5"/>
    <p:sldId id="262" r:id="rId6"/>
    <p:sldId id="266" r:id="rId7"/>
    <p:sldId id="267" r:id="rId8"/>
    <p:sldId id="268" r:id="rId9"/>
    <p:sldId id="259" r:id="rId10"/>
    <p:sldId id="260" r:id="rId11"/>
    <p:sldId id="258" r:id="rId12"/>
    <p:sldId id="261"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BD556-A4B5-4C05-8C11-53DC9424FC36}"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EB5F3-929F-4DC9-A6B7-CDAF0CAFBB4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97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BD556-A4B5-4C05-8C11-53DC9424FC36}"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EB5F3-929F-4DC9-A6B7-CDAF0CAFBB43}" type="slidenum">
              <a:rPr lang="en-IN" smtClean="0"/>
              <a:t>‹#›</a:t>
            </a:fld>
            <a:endParaRPr lang="en-IN"/>
          </a:p>
        </p:txBody>
      </p:sp>
    </p:spTree>
    <p:extLst>
      <p:ext uri="{BB962C8B-B14F-4D97-AF65-F5344CB8AC3E}">
        <p14:creationId xmlns:p14="http://schemas.microsoft.com/office/powerpoint/2010/main" val="2884350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BD556-A4B5-4C05-8C11-53DC9424FC36}"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EB5F3-929F-4DC9-A6B7-CDAF0CAFBB43}" type="slidenum">
              <a:rPr lang="en-IN" smtClean="0"/>
              <a:t>‹#›</a:t>
            </a:fld>
            <a:endParaRPr lang="en-IN"/>
          </a:p>
        </p:txBody>
      </p:sp>
    </p:spTree>
    <p:extLst>
      <p:ext uri="{BB962C8B-B14F-4D97-AF65-F5344CB8AC3E}">
        <p14:creationId xmlns:p14="http://schemas.microsoft.com/office/powerpoint/2010/main" val="1517493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BD556-A4B5-4C05-8C11-53DC9424FC36}"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EB5F3-929F-4DC9-A6B7-CDAF0CAFBB43}" type="slidenum">
              <a:rPr lang="en-IN" smtClean="0"/>
              <a:t>‹#›</a:t>
            </a:fld>
            <a:endParaRPr lang="en-IN"/>
          </a:p>
        </p:txBody>
      </p:sp>
    </p:spTree>
    <p:extLst>
      <p:ext uri="{BB962C8B-B14F-4D97-AF65-F5344CB8AC3E}">
        <p14:creationId xmlns:p14="http://schemas.microsoft.com/office/powerpoint/2010/main" val="395180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BD556-A4B5-4C05-8C11-53DC9424FC36}"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4EB5F3-929F-4DC9-A6B7-CDAF0CAFBB4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37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BD556-A4B5-4C05-8C11-53DC9424FC36}" type="datetimeFigureOut">
              <a:rPr lang="en-IN" smtClean="0"/>
              <a:t>14-06-2025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EB5F3-929F-4DC9-A6B7-CDAF0CAFBB43}" type="slidenum">
              <a:rPr lang="en-IN" smtClean="0"/>
              <a:t>‹#›</a:t>
            </a:fld>
            <a:endParaRPr lang="en-IN"/>
          </a:p>
        </p:txBody>
      </p:sp>
    </p:spTree>
    <p:extLst>
      <p:ext uri="{BB962C8B-B14F-4D97-AF65-F5344CB8AC3E}">
        <p14:creationId xmlns:p14="http://schemas.microsoft.com/office/powerpoint/2010/main" val="107221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BD556-A4B5-4C05-8C11-53DC9424FC36}" type="datetimeFigureOut">
              <a:rPr lang="en-IN" smtClean="0"/>
              <a:t>14-06-2025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4EB5F3-929F-4DC9-A6B7-CDAF0CAFBB43}" type="slidenum">
              <a:rPr lang="en-IN" smtClean="0"/>
              <a:t>‹#›</a:t>
            </a:fld>
            <a:endParaRPr lang="en-IN"/>
          </a:p>
        </p:txBody>
      </p:sp>
    </p:spTree>
    <p:extLst>
      <p:ext uri="{BB962C8B-B14F-4D97-AF65-F5344CB8AC3E}">
        <p14:creationId xmlns:p14="http://schemas.microsoft.com/office/powerpoint/2010/main" val="373657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BD556-A4B5-4C05-8C11-53DC9424FC36}" type="datetimeFigureOut">
              <a:rPr lang="en-IN" smtClean="0"/>
              <a:t>14-06-2025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4EB5F3-929F-4DC9-A6B7-CDAF0CAFBB43}" type="slidenum">
              <a:rPr lang="en-IN" smtClean="0"/>
              <a:t>‹#›</a:t>
            </a:fld>
            <a:endParaRPr lang="en-IN"/>
          </a:p>
        </p:txBody>
      </p:sp>
    </p:spTree>
    <p:extLst>
      <p:ext uri="{BB962C8B-B14F-4D97-AF65-F5344CB8AC3E}">
        <p14:creationId xmlns:p14="http://schemas.microsoft.com/office/powerpoint/2010/main" val="307955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2BD556-A4B5-4C05-8C11-53DC9424FC36}" type="datetimeFigureOut">
              <a:rPr lang="en-IN" smtClean="0"/>
              <a:t>14-06-2025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44EB5F3-929F-4DC9-A6B7-CDAF0CAFBB43}" type="slidenum">
              <a:rPr lang="en-IN" smtClean="0"/>
              <a:t>‹#›</a:t>
            </a:fld>
            <a:endParaRPr lang="en-IN"/>
          </a:p>
        </p:txBody>
      </p:sp>
    </p:spTree>
    <p:extLst>
      <p:ext uri="{BB962C8B-B14F-4D97-AF65-F5344CB8AC3E}">
        <p14:creationId xmlns:p14="http://schemas.microsoft.com/office/powerpoint/2010/main" val="3509077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2BD556-A4B5-4C05-8C11-53DC9424FC36}" type="datetimeFigureOut">
              <a:rPr lang="en-IN" smtClean="0"/>
              <a:t>14-06-2025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44EB5F3-929F-4DC9-A6B7-CDAF0CAFBB43}" type="slidenum">
              <a:rPr lang="en-IN" smtClean="0"/>
              <a:t>‹#›</a:t>
            </a:fld>
            <a:endParaRPr lang="en-IN"/>
          </a:p>
        </p:txBody>
      </p:sp>
    </p:spTree>
    <p:extLst>
      <p:ext uri="{BB962C8B-B14F-4D97-AF65-F5344CB8AC3E}">
        <p14:creationId xmlns:p14="http://schemas.microsoft.com/office/powerpoint/2010/main" val="352965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BD556-A4B5-4C05-8C11-53DC9424FC36}" type="datetimeFigureOut">
              <a:rPr lang="en-IN" smtClean="0"/>
              <a:t>14-06-2025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4EB5F3-929F-4DC9-A6B7-CDAF0CAFBB43}" type="slidenum">
              <a:rPr lang="en-IN" smtClean="0"/>
              <a:t>‹#›</a:t>
            </a:fld>
            <a:endParaRPr lang="en-IN"/>
          </a:p>
        </p:txBody>
      </p:sp>
    </p:spTree>
    <p:extLst>
      <p:ext uri="{BB962C8B-B14F-4D97-AF65-F5344CB8AC3E}">
        <p14:creationId xmlns:p14="http://schemas.microsoft.com/office/powerpoint/2010/main" val="67593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2BD556-A4B5-4C05-8C11-53DC9424FC36}" type="datetimeFigureOut">
              <a:rPr lang="en-IN" smtClean="0"/>
              <a:t>14-06-2025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44EB5F3-929F-4DC9-A6B7-CDAF0CAFBB4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34929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webp"/></Relationships>
</file>

<file path=ppt/slides/_rels/slide10.xml.rels><?xml version="1.0" encoding="UTF-8" standalone="yes"?>
<Relationships xmlns="http://schemas.openxmlformats.org/package/2006/relationships"><Relationship Id="rId3" Type="http://schemas.openxmlformats.org/officeDocument/2006/relationships/image" Target="../media/image13.web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disk.yandex.com/d/YOEhWFYUKNpezA" TargetMode="Externa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5.web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web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disk.yandex.com/d/YOEhWFYUKNpezA"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support.unitree.com/home/en/Motor_SDK_Dev_Guide/Development_Guid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AR2y-QA6O1I"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hyperlink" Target="https://idealplusing.en.made-in-china.com/product/tmeYqcEVhvWs/China-Factory-Production-40V-100A-DC-Power-Supply-for-Test-with-Multiple-Protection-Functions-Can-Customize-Analog-Contro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4CF753-5B7B-87C6-767C-1DB263B8C8BF}"/>
              </a:ext>
            </a:extLst>
          </p:cNvPr>
          <p:cNvPicPr>
            <a:picLocks noChangeAspect="1"/>
          </p:cNvPicPr>
          <p:nvPr/>
        </p:nvPicPr>
        <p:blipFill>
          <a:blip r:embed="rId2"/>
          <a:stretch>
            <a:fillRect/>
          </a:stretch>
        </p:blipFill>
        <p:spPr>
          <a:xfrm>
            <a:off x="126205" y="700890"/>
            <a:ext cx="2657476" cy="716220"/>
          </a:xfrm>
          <a:prstGeom prst="rect">
            <a:avLst/>
          </a:prstGeom>
        </p:spPr>
      </p:pic>
      <p:sp>
        <p:nvSpPr>
          <p:cNvPr id="3" name="TextBox 2">
            <a:extLst>
              <a:ext uri="{FF2B5EF4-FFF2-40B4-BE49-F238E27FC236}">
                <a16:creationId xmlns:a16="http://schemas.microsoft.com/office/drawing/2014/main" id="{8ADB472B-B2AE-F84B-432A-AC022595957B}"/>
              </a:ext>
            </a:extLst>
          </p:cNvPr>
          <p:cNvSpPr txBox="1"/>
          <p:nvPr/>
        </p:nvSpPr>
        <p:spPr>
          <a:xfrm>
            <a:off x="1785937" y="6396335"/>
            <a:ext cx="8620125" cy="461665"/>
          </a:xfrm>
          <a:prstGeom prst="rect">
            <a:avLst/>
          </a:prstGeom>
          <a:noFill/>
        </p:spPr>
        <p:txBody>
          <a:bodyPr wrap="square" rtlCol="0">
            <a:spAutoFit/>
          </a:bodyPr>
          <a:lstStyle/>
          <a:p>
            <a:pPr algn="ctr"/>
            <a:r>
              <a:rPr lang="en-US" sz="2400" b="1" dirty="0" err="1">
                <a:latin typeface="Times New Roman" panose="02020603050405020304" pitchFamily="18" charset="0"/>
                <a:cs typeface="Times New Roman" panose="02020603050405020304" pitchFamily="18" charset="0"/>
              </a:rPr>
              <a:t>iTech</a:t>
            </a:r>
            <a:r>
              <a:rPr lang="en-US" sz="2400" b="1" dirty="0">
                <a:latin typeface="Times New Roman" panose="02020603050405020304" pitchFamily="18" charset="0"/>
                <a:cs typeface="Times New Roman" panose="02020603050405020304" pitchFamily="18" charset="0"/>
              </a:rPr>
              <a:t> Robotics &amp; Automation </a:t>
            </a:r>
            <a:r>
              <a:rPr lang="en-US" sz="2400" b="1" dirty="0" err="1">
                <a:latin typeface="Times New Roman" panose="02020603050405020304" pitchFamily="18" charset="0"/>
                <a:cs typeface="Times New Roman" panose="02020603050405020304" pitchFamily="18" charset="0"/>
              </a:rPr>
              <a:t>Pvt.Ltd</a:t>
            </a: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Pune</a:t>
            </a:r>
          </a:p>
        </p:txBody>
      </p:sp>
      <p:pic>
        <p:nvPicPr>
          <p:cNvPr id="4" name="Picture 3">
            <a:extLst>
              <a:ext uri="{FF2B5EF4-FFF2-40B4-BE49-F238E27FC236}">
                <a16:creationId xmlns:a16="http://schemas.microsoft.com/office/drawing/2014/main" id="{A210FEBF-BBDC-3378-CF49-949FE75279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299" t="3610" r="4860" b="2932"/>
          <a:stretch/>
        </p:blipFill>
        <p:spPr bwMode="auto">
          <a:xfrm>
            <a:off x="97630" y="3026800"/>
            <a:ext cx="2443163" cy="2902206"/>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8C3FD7AB-4022-E28E-8ECD-AE192F73AF83}"/>
              </a:ext>
            </a:extLst>
          </p:cNvPr>
          <p:cNvSpPr txBox="1"/>
          <p:nvPr/>
        </p:nvSpPr>
        <p:spPr>
          <a:xfrm>
            <a:off x="126205" y="2159361"/>
            <a:ext cx="2514601"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&amp;</a:t>
            </a:r>
          </a:p>
        </p:txBody>
      </p:sp>
      <p:sp>
        <p:nvSpPr>
          <p:cNvPr id="6" name="TextBox 5">
            <a:extLst>
              <a:ext uri="{FF2B5EF4-FFF2-40B4-BE49-F238E27FC236}">
                <a16:creationId xmlns:a16="http://schemas.microsoft.com/office/drawing/2014/main" id="{461D8298-A7BC-B6FC-7D53-7740257CC268}"/>
              </a:ext>
            </a:extLst>
          </p:cNvPr>
          <p:cNvSpPr txBox="1"/>
          <p:nvPr/>
        </p:nvSpPr>
        <p:spPr>
          <a:xfrm>
            <a:off x="3124199" y="27948"/>
            <a:ext cx="8620125" cy="2062103"/>
          </a:xfrm>
          <a:prstGeom prst="rect">
            <a:avLst/>
          </a:prstGeom>
          <a:noFill/>
        </p:spPr>
        <p:txBody>
          <a:bodyPr wrap="square">
            <a:spAutoFit/>
          </a:bodyPr>
          <a:lstStyle/>
          <a:p>
            <a:pPr algn="ctr"/>
            <a:r>
              <a:rPr lang="en-IN" sz="6400" dirty="0">
                <a:latin typeface="+mj-lt"/>
              </a:rPr>
              <a:t>Unitree GO2 Pro Robot how to bring to EDU level </a:t>
            </a:r>
          </a:p>
        </p:txBody>
      </p:sp>
      <p:pic>
        <p:nvPicPr>
          <p:cNvPr id="8" name="Picture 7">
            <a:extLst>
              <a:ext uri="{FF2B5EF4-FFF2-40B4-BE49-F238E27FC236}">
                <a16:creationId xmlns:a16="http://schemas.microsoft.com/office/drawing/2014/main" id="{DEE8BF18-9CFD-4CD7-B10A-74A132E90E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199" y="1136692"/>
            <a:ext cx="5943600" cy="5259643"/>
          </a:xfrm>
          <a:prstGeom prst="rect">
            <a:avLst/>
          </a:prstGeom>
        </p:spPr>
      </p:pic>
      <p:sp>
        <p:nvSpPr>
          <p:cNvPr id="13" name="TextBox 12">
            <a:extLst>
              <a:ext uri="{FF2B5EF4-FFF2-40B4-BE49-F238E27FC236}">
                <a16:creationId xmlns:a16="http://schemas.microsoft.com/office/drawing/2014/main" id="{47981CDB-F8B9-4C3C-1C78-81B8CE506918}"/>
              </a:ext>
            </a:extLst>
          </p:cNvPr>
          <p:cNvSpPr txBox="1"/>
          <p:nvPr/>
        </p:nvSpPr>
        <p:spPr>
          <a:xfrm>
            <a:off x="8243887" y="5242311"/>
            <a:ext cx="3671887" cy="831318"/>
          </a:xfrm>
          <a:prstGeom prst="rect">
            <a:avLst/>
          </a:prstGeom>
          <a:noFill/>
        </p:spPr>
        <p:txBody>
          <a:bodyPr wrap="square">
            <a:spAutoFit/>
          </a:bodyPr>
          <a:lstStyle/>
          <a:p>
            <a:pPr>
              <a:lnSpc>
                <a:spcPct val="107000"/>
              </a:lnSpc>
              <a:spcAft>
                <a:spcPts val="800"/>
              </a:spcAft>
              <a:buNone/>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Name - 1) Shailesh Shinde</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2) Amit Sable </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9685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0A8DF-EDE4-42AE-8388-0450CDE5091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BD4ED14-3993-61B0-B752-A1DB77761DEA}"/>
              </a:ext>
            </a:extLst>
          </p:cNvPr>
          <p:cNvPicPr>
            <a:picLocks noChangeAspect="1"/>
          </p:cNvPicPr>
          <p:nvPr/>
        </p:nvPicPr>
        <p:blipFill>
          <a:blip r:embed="rId2"/>
          <a:stretch>
            <a:fillRect/>
          </a:stretch>
        </p:blipFill>
        <p:spPr>
          <a:xfrm>
            <a:off x="0" y="0"/>
            <a:ext cx="1785937" cy="457200"/>
          </a:xfrm>
          <a:prstGeom prst="rect">
            <a:avLst/>
          </a:prstGeom>
        </p:spPr>
      </p:pic>
      <p:sp>
        <p:nvSpPr>
          <p:cNvPr id="3" name="TextBox 2">
            <a:extLst>
              <a:ext uri="{FF2B5EF4-FFF2-40B4-BE49-F238E27FC236}">
                <a16:creationId xmlns:a16="http://schemas.microsoft.com/office/drawing/2014/main" id="{B846F0C4-F67D-9575-713D-648DD4D2D12B}"/>
              </a:ext>
            </a:extLst>
          </p:cNvPr>
          <p:cNvSpPr txBox="1"/>
          <p:nvPr/>
        </p:nvSpPr>
        <p:spPr>
          <a:xfrm>
            <a:off x="1785937" y="6396335"/>
            <a:ext cx="8620125" cy="461665"/>
          </a:xfrm>
          <a:prstGeom prst="rect">
            <a:avLst/>
          </a:prstGeom>
          <a:noFill/>
        </p:spPr>
        <p:txBody>
          <a:bodyPr wrap="square" rtlCol="0">
            <a:spAutoFit/>
          </a:bodyPr>
          <a:lstStyle/>
          <a:p>
            <a:pPr algn="ctr"/>
            <a:r>
              <a:rPr lang="en-US" sz="2400" b="1" dirty="0" err="1">
                <a:latin typeface="Times New Roman" panose="02020603050405020304" pitchFamily="18" charset="0"/>
                <a:cs typeface="Times New Roman" panose="02020603050405020304" pitchFamily="18" charset="0"/>
              </a:rPr>
              <a:t>iTech</a:t>
            </a:r>
            <a:r>
              <a:rPr lang="en-US" sz="2400" b="1" dirty="0">
                <a:latin typeface="Times New Roman" panose="02020603050405020304" pitchFamily="18" charset="0"/>
                <a:cs typeface="Times New Roman" panose="02020603050405020304" pitchFamily="18" charset="0"/>
              </a:rPr>
              <a:t> Robotics &amp; Automation </a:t>
            </a:r>
            <a:r>
              <a:rPr lang="en-US" sz="2400" b="1" dirty="0" err="1">
                <a:latin typeface="Times New Roman" panose="02020603050405020304" pitchFamily="18" charset="0"/>
                <a:cs typeface="Times New Roman" panose="02020603050405020304" pitchFamily="18" charset="0"/>
              </a:rPr>
              <a:t>Pvt.Ltd</a:t>
            </a: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Pune</a:t>
            </a:r>
          </a:p>
        </p:txBody>
      </p:sp>
      <p:pic>
        <p:nvPicPr>
          <p:cNvPr id="5" name="Picture 4">
            <a:extLst>
              <a:ext uri="{FF2B5EF4-FFF2-40B4-BE49-F238E27FC236}">
                <a16:creationId xmlns:a16="http://schemas.microsoft.com/office/drawing/2014/main" id="{BD24BE0F-C7EA-859F-CF5D-D9E6FA009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57200"/>
            <a:ext cx="6096000" cy="5586413"/>
          </a:xfrm>
          <a:prstGeom prst="rect">
            <a:avLst/>
          </a:prstGeom>
        </p:spPr>
      </p:pic>
      <p:sp>
        <p:nvSpPr>
          <p:cNvPr id="8" name="TextBox 7">
            <a:extLst>
              <a:ext uri="{FF2B5EF4-FFF2-40B4-BE49-F238E27FC236}">
                <a16:creationId xmlns:a16="http://schemas.microsoft.com/office/drawing/2014/main" id="{80676A24-D110-C736-ADAA-0FD53A209128}"/>
              </a:ext>
            </a:extLst>
          </p:cNvPr>
          <p:cNvSpPr txBox="1"/>
          <p:nvPr/>
        </p:nvSpPr>
        <p:spPr>
          <a:xfrm>
            <a:off x="6095999" y="461665"/>
            <a:ext cx="6093618" cy="374077"/>
          </a:xfrm>
          <a:prstGeom prst="rect">
            <a:avLst/>
          </a:prstGeom>
          <a:noFill/>
        </p:spPr>
        <p:txBody>
          <a:bodyPr wrap="square">
            <a:spAutoFit/>
          </a:bodyPr>
          <a:lstStyle/>
          <a:p>
            <a:pPr algn="just">
              <a:lnSpc>
                <a:spcPct val="107000"/>
              </a:lnSpc>
              <a:spcAft>
                <a:spcPts val="800"/>
              </a:spcAft>
            </a:pPr>
            <a:r>
              <a:rPr lang="en-IN" sz="1800" b="1" dirty="0">
                <a:effectLst/>
                <a:latin typeface="Times New Roman" panose="02020603050405020304" pitchFamily="18" charset="0"/>
                <a:ea typeface="Times New Roman" panose="02020603050405020304" pitchFamily="18" charset="0"/>
              </a:rPr>
              <a:t>Jailbreaking LLM-Controlled Robots</a:t>
            </a:r>
            <a:endParaRPr lang="en-IN" sz="1600" dirty="0">
              <a:effectLst/>
              <a:latin typeface="Calibri" panose="020F0502020204030204" pitchFamily="34" charset="0"/>
              <a:ea typeface="Calibri" panose="020F0502020204030204" pitchFamily="34" charset="0"/>
            </a:endParaRPr>
          </a:p>
        </p:txBody>
      </p:sp>
      <p:pic>
        <p:nvPicPr>
          <p:cNvPr id="9" name="Picture 8">
            <a:extLst>
              <a:ext uri="{FF2B5EF4-FFF2-40B4-BE49-F238E27FC236}">
                <a16:creationId xmlns:a16="http://schemas.microsoft.com/office/drawing/2014/main" id="{C4EF35FB-54A1-A4CB-AB2A-DDB7114EA27F}"/>
              </a:ext>
            </a:extLst>
          </p:cNvPr>
          <p:cNvPicPr>
            <a:picLocks noChangeAspect="1"/>
          </p:cNvPicPr>
          <p:nvPr/>
        </p:nvPicPr>
        <p:blipFill>
          <a:blip r:embed="rId4"/>
          <a:stretch>
            <a:fillRect/>
          </a:stretch>
        </p:blipFill>
        <p:spPr>
          <a:xfrm>
            <a:off x="6095999" y="835742"/>
            <a:ext cx="6093618" cy="5207871"/>
          </a:xfrm>
          <a:prstGeom prst="rect">
            <a:avLst/>
          </a:prstGeom>
        </p:spPr>
      </p:pic>
      <p:sp>
        <p:nvSpPr>
          <p:cNvPr id="10" name="TextBox 9">
            <a:extLst>
              <a:ext uri="{FF2B5EF4-FFF2-40B4-BE49-F238E27FC236}">
                <a16:creationId xmlns:a16="http://schemas.microsoft.com/office/drawing/2014/main" id="{7B760BCD-84FA-103D-B9D0-C898AA623AAD}"/>
              </a:ext>
            </a:extLst>
          </p:cNvPr>
          <p:cNvSpPr txBox="1"/>
          <p:nvPr/>
        </p:nvSpPr>
        <p:spPr>
          <a:xfrm>
            <a:off x="233363" y="5965106"/>
            <a:ext cx="9811940"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rPr>
              <a:t>All firmware and data link - </a:t>
            </a:r>
            <a:r>
              <a:rPr lang="en-IN" sz="1800" b="1" dirty="0">
                <a:solidFill>
                  <a:srgbClr val="1155CC"/>
                </a:solidFill>
                <a:effectLst/>
                <a:latin typeface="Times New Roman" panose="02020603050405020304" pitchFamily="18" charset="0"/>
                <a:ea typeface="Times New Roman" panose="02020603050405020304" pitchFamily="18" charset="0"/>
                <a:hlinkClick r:id="rId5"/>
              </a:rPr>
              <a:t>https://disk.yandex.com/d/YOEhWFYUKNpezA</a:t>
            </a:r>
            <a:r>
              <a:rPr lang="en-IN" sz="1800" b="1" dirty="0">
                <a:solidFill>
                  <a:srgbClr val="1155CC"/>
                </a:solidFill>
                <a:effectLst/>
                <a:latin typeface="Times New Roman" panose="02020603050405020304" pitchFamily="18" charset="0"/>
                <a:ea typeface="Times New Roman" panose="02020603050405020304" pitchFamily="18" charset="0"/>
              </a:rPr>
              <a:t> </a:t>
            </a:r>
            <a:endParaRPr lang="en-IN" sz="1600" b="1"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94470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ED7DE-5988-E7D8-763A-52E60FC863A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EEF748C-B811-36FB-AB2E-A7563B9691C4}"/>
              </a:ext>
            </a:extLst>
          </p:cNvPr>
          <p:cNvPicPr>
            <a:picLocks noChangeAspect="1"/>
          </p:cNvPicPr>
          <p:nvPr/>
        </p:nvPicPr>
        <p:blipFill>
          <a:blip r:embed="rId2"/>
          <a:stretch>
            <a:fillRect/>
          </a:stretch>
        </p:blipFill>
        <p:spPr>
          <a:xfrm>
            <a:off x="0" y="0"/>
            <a:ext cx="1785937" cy="457200"/>
          </a:xfrm>
          <a:prstGeom prst="rect">
            <a:avLst/>
          </a:prstGeom>
        </p:spPr>
      </p:pic>
      <p:sp>
        <p:nvSpPr>
          <p:cNvPr id="3" name="TextBox 2">
            <a:extLst>
              <a:ext uri="{FF2B5EF4-FFF2-40B4-BE49-F238E27FC236}">
                <a16:creationId xmlns:a16="http://schemas.microsoft.com/office/drawing/2014/main" id="{421015C7-95C9-D58F-EF13-2B312297DD72}"/>
              </a:ext>
            </a:extLst>
          </p:cNvPr>
          <p:cNvSpPr txBox="1"/>
          <p:nvPr/>
        </p:nvSpPr>
        <p:spPr>
          <a:xfrm>
            <a:off x="1785937" y="6396335"/>
            <a:ext cx="8620125" cy="461665"/>
          </a:xfrm>
          <a:prstGeom prst="rect">
            <a:avLst/>
          </a:prstGeom>
          <a:noFill/>
        </p:spPr>
        <p:txBody>
          <a:bodyPr wrap="square" rtlCol="0">
            <a:spAutoFit/>
          </a:bodyPr>
          <a:lstStyle/>
          <a:p>
            <a:pPr algn="ctr"/>
            <a:r>
              <a:rPr lang="en-US" sz="2400" b="1" dirty="0" err="1">
                <a:latin typeface="Times New Roman" panose="02020603050405020304" pitchFamily="18" charset="0"/>
                <a:cs typeface="Times New Roman" panose="02020603050405020304" pitchFamily="18" charset="0"/>
              </a:rPr>
              <a:t>iTech</a:t>
            </a:r>
            <a:r>
              <a:rPr lang="en-US" sz="2400" b="1" dirty="0">
                <a:latin typeface="Times New Roman" panose="02020603050405020304" pitchFamily="18" charset="0"/>
                <a:cs typeface="Times New Roman" panose="02020603050405020304" pitchFamily="18" charset="0"/>
              </a:rPr>
              <a:t> Robotics &amp; Automation </a:t>
            </a:r>
            <a:r>
              <a:rPr lang="en-US" sz="2400" b="1" dirty="0" err="1">
                <a:latin typeface="Times New Roman" panose="02020603050405020304" pitchFamily="18" charset="0"/>
                <a:cs typeface="Times New Roman" panose="02020603050405020304" pitchFamily="18" charset="0"/>
              </a:rPr>
              <a:t>Pvt.Ltd</a:t>
            </a: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Pune</a:t>
            </a:r>
          </a:p>
        </p:txBody>
      </p:sp>
      <p:pic>
        <p:nvPicPr>
          <p:cNvPr id="5" name="Picture 4">
            <a:extLst>
              <a:ext uri="{FF2B5EF4-FFF2-40B4-BE49-F238E27FC236}">
                <a16:creationId xmlns:a16="http://schemas.microsoft.com/office/drawing/2014/main" id="{A6EFCB03-8C4E-B9DE-A6F4-13C65023A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562330" y="-747564"/>
            <a:ext cx="5224003" cy="8348664"/>
          </a:xfrm>
          <a:prstGeom prst="rect">
            <a:avLst/>
          </a:prstGeom>
        </p:spPr>
      </p:pic>
      <p:sp>
        <p:nvSpPr>
          <p:cNvPr id="6" name="TextBox 5">
            <a:extLst>
              <a:ext uri="{FF2B5EF4-FFF2-40B4-BE49-F238E27FC236}">
                <a16:creationId xmlns:a16="http://schemas.microsoft.com/office/drawing/2014/main" id="{83BBB041-4739-4AB6-31B6-11CDFE336276}"/>
              </a:ext>
            </a:extLst>
          </p:cNvPr>
          <p:cNvSpPr txBox="1"/>
          <p:nvPr/>
        </p:nvSpPr>
        <p:spPr>
          <a:xfrm>
            <a:off x="8348662" y="814766"/>
            <a:ext cx="3843338" cy="399405"/>
          </a:xfrm>
          <a:prstGeom prst="rect">
            <a:avLst/>
          </a:prstGeom>
          <a:noFill/>
        </p:spPr>
        <p:txBody>
          <a:bodyPr wrap="square">
            <a:spAutoFit/>
          </a:bodyPr>
          <a:lstStyle/>
          <a:p>
            <a:pPr algn="just">
              <a:lnSpc>
                <a:spcPct val="107000"/>
              </a:lnSpc>
              <a:spcAft>
                <a:spcPts val="800"/>
              </a:spcAft>
            </a:pPr>
            <a:r>
              <a:rPr lang="en-IN" sz="2000" b="1" dirty="0">
                <a:latin typeface="Times New Roman" panose="02020603050405020304" pitchFamily="18" charset="0"/>
                <a:cs typeface="Times New Roman" panose="02020603050405020304" pitchFamily="18" charset="0"/>
              </a:rPr>
              <a:t>PCIe Gen4 </a:t>
            </a:r>
            <a:r>
              <a:rPr lang="en-IN" sz="2000" b="1" dirty="0" err="1">
                <a:latin typeface="Times New Roman" panose="02020603050405020304" pitchFamily="18" charset="0"/>
                <a:cs typeface="Times New Roman" panose="02020603050405020304" pitchFamily="18" charset="0"/>
              </a:rPr>
              <a:t>NVMe</a:t>
            </a:r>
            <a:r>
              <a:rPr lang="en-IN" sz="2000" b="1" dirty="0">
                <a:latin typeface="Times New Roman" panose="02020603050405020304" pitchFamily="18" charset="0"/>
                <a:cs typeface="Times New Roman" panose="02020603050405020304" pitchFamily="18" charset="0"/>
              </a:rPr>
              <a:t> 2230 M.2 SSD</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926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F7D28-5778-596D-8123-2C2D9F1F12D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7B137BE-E47B-F90B-B9D5-DC439025C9BC}"/>
              </a:ext>
            </a:extLst>
          </p:cNvPr>
          <p:cNvPicPr>
            <a:picLocks noChangeAspect="1"/>
          </p:cNvPicPr>
          <p:nvPr/>
        </p:nvPicPr>
        <p:blipFill>
          <a:blip r:embed="rId2"/>
          <a:stretch>
            <a:fillRect/>
          </a:stretch>
        </p:blipFill>
        <p:spPr>
          <a:xfrm>
            <a:off x="0" y="0"/>
            <a:ext cx="1785937" cy="457200"/>
          </a:xfrm>
          <a:prstGeom prst="rect">
            <a:avLst/>
          </a:prstGeom>
        </p:spPr>
      </p:pic>
      <p:sp>
        <p:nvSpPr>
          <p:cNvPr id="3" name="TextBox 2">
            <a:extLst>
              <a:ext uri="{FF2B5EF4-FFF2-40B4-BE49-F238E27FC236}">
                <a16:creationId xmlns:a16="http://schemas.microsoft.com/office/drawing/2014/main" id="{869FE328-5187-9E7E-2FFB-9B17FFB70C15}"/>
              </a:ext>
            </a:extLst>
          </p:cNvPr>
          <p:cNvSpPr txBox="1"/>
          <p:nvPr/>
        </p:nvSpPr>
        <p:spPr>
          <a:xfrm>
            <a:off x="1785937" y="6396335"/>
            <a:ext cx="8620125" cy="461665"/>
          </a:xfrm>
          <a:prstGeom prst="rect">
            <a:avLst/>
          </a:prstGeom>
          <a:noFill/>
        </p:spPr>
        <p:txBody>
          <a:bodyPr wrap="square" rtlCol="0">
            <a:spAutoFit/>
          </a:bodyPr>
          <a:lstStyle/>
          <a:p>
            <a:pPr algn="ctr"/>
            <a:r>
              <a:rPr lang="en-US" sz="2400" b="1" dirty="0" err="1">
                <a:latin typeface="Times New Roman" panose="02020603050405020304" pitchFamily="18" charset="0"/>
                <a:cs typeface="Times New Roman" panose="02020603050405020304" pitchFamily="18" charset="0"/>
              </a:rPr>
              <a:t>iTech</a:t>
            </a:r>
            <a:r>
              <a:rPr lang="en-US" sz="2400" b="1" dirty="0">
                <a:latin typeface="Times New Roman" panose="02020603050405020304" pitchFamily="18" charset="0"/>
                <a:cs typeface="Times New Roman" panose="02020603050405020304" pitchFamily="18" charset="0"/>
              </a:rPr>
              <a:t> Robotics &amp; Automation </a:t>
            </a:r>
            <a:r>
              <a:rPr lang="en-US" sz="2400" b="1" dirty="0" err="1">
                <a:latin typeface="Times New Roman" panose="02020603050405020304" pitchFamily="18" charset="0"/>
                <a:cs typeface="Times New Roman" panose="02020603050405020304" pitchFamily="18" charset="0"/>
              </a:rPr>
              <a:t>Pvt.Ltd</a:t>
            </a: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Pune</a:t>
            </a:r>
          </a:p>
        </p:txBody>
      </p:sp>
      <p:pic>
        <p:nvPicPr>
          <p:cNvPr id="5" name="Picture 4">
            <a:extLst>
              <a:ext uri="{FF2B5EF4-FFF2-40B4-BE49-F238E27FC236}">
                <a16:creationId xmlns:a16="http://schemas.microsoft.com/office/drawing/2014/main" id="{F61BF466-E434-F3B7-A38F-EFD5A1AB3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7263"/>
            <a:ext cx="8348662" cy="5439072"/>
          </a:xfrm>
          <a:prstGeom prst="rect">
            <a:avLst/>
          </a:prstGeom>
        </p:spPr>
      </p:pic>
      <p:sp>
        <p:nvSpPr>
          <p:cNvPr id="6" name="TextBox 5">
            <a:extLst>
              <a:ext uri="{FF2B5EF4-FFF2-40B4-BE49-F238E27FC236}">
                <a16:creationId xmlns:a16="http://schemas.microsoft.com/office/drawing/2014/main" id="{5BD7FD9F-18EC-7036-C4F7-32B04CD534F3}"/>
              </a:ext>
            </a:extLst>
          </p:cNvPr>
          <p:cNvSpPr txBox="1"/>
          <p:nvPr/>
        </p:nvSpPr>
        <p:spPr>
          <a:xfrm>
            <a:off x="8348662" y="957263"/>
            <a:ext cx="3843338" cy="374077"/>
          </a:xfrm>
          <a:prstGeom prst="rect">
            <a:avLst/>
          </a:prstGeom>
          <a:noFill/>
        </p:spPr>
        <p:txBody>
          <a:bodyPr wrap="square">
            <a:spAutoFit/>
          </a:bodyPr>
          <a:lstStyle/>
          <a:p>
            <a:pPr algn="just">
              <a:lnSpc>
                <a:spcPct val="107000"/>
              </a:lnSpc>
              <a:spcAft>
                <a:spcPts val="800"/>
              </a:spcAft>
            </a:pPr>
            <a:r>
              <a:rPr lang="en-IN" sz="1800" b="1" dirty="0">
                <a:effectLst/>
                <a:latin typeface="Times New Roman" panose="02020603050405020304" pitchFamily="18" charset="0"/>
                <a:ea typeface="Times New Roman" panose="02020603050405020304" pitchFamily="18" charset="0"/>
              </a:rPr>
              <a:t>Type C connectivity </a:t>
            </a:r>
            <a:endParaRPr lang="en-IN" sz="1600" dirty="0">
              <a:effectLst/>
              <a:latin typeface="Calibri" panose="020F0502020204030204" pitchFamily="34" charset="0"/>
              <a:ea typeface="Calibri" panose="020F0502020204030204" pitchFamily="34" charset="0"/>
            </a:endParaRPr>
          </a:p>
        </p:txBody>
      </p:sp>
      <p:sp>
        <p:nvSpPr>
          <p:cNvPr id="8" name="TextBox 7">
            <a:extLst>
              <a:ext uri="{FF2B5EF4-FFF2-40B4-BE49-F238E27FC236}">
                <a16:creationId xmlns:a16="http://schemas.microsoft.com/office/drawing/2014/main" id="{7E602104-98C3-EB7F-1CAA-29D61C4DF33B}"/>
              </a:ext>
            </a:extLst>
          </p:cNvPr>
          <p:cNvSpPr txBox="1"/>
          <p:nvPr/>
        </p:nvSpPr>
        <p:spPr>
          <a:xfrm>
            <a:off x="8348662" y="1876306"/>
            <a:ext cx="3843338" cy="1754326"/>
          </a:xfrm>
          <a:prstGeom prst="rect">
            <a:avLst/>
          </a:prstGeom>
          <a:noFill/>
        </p:spPr>
        <p:txBody>
          <a:bodyPr wrap="square">
            <a:spAutoFit/>
          </a:bodyPr>
          <a:lstStyle/>
          <a:p>
            <a:r>
              <a:rPr lang="en-IN" dirty="0"/>
              <a:t>Type-C Firmware upgrade: Upgrade port (bottom GH1.25 4Pin) File transfer: Type-C/USB-A Mobile network: SIM card slot External storage: TF card slot/USB-A Tripod fixed: 1/4 threaded hole</a:t>
            </a:r>
          </a:p>
        </p:txBody>
      </p:sp>
    </p:spTree>
    <p:extLst>
      <p:ext uri="{BB962C8B-B14F-4D97-AF65-F5344CB8AC3E}">
        <p14:creationId xmlns:p14="http://schemas.microsoft.com/office/powerpoint/2010/main" val="303266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82519-6111-D956-C8EA-9AE57C0E6963}"/>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8DB6B3C-B09D-F94C-06B6-75D91A9D6627}"/>
              </a:ext>
            </a:extLst>
          </p:cNvPr>
          <p:cNvPicPr>
            <a:picLocks noChangeAspect="1"/>
          </p:cNvPicPr>
          <p:nvPr/>
        </p:nvPicPr>
        <p:blipFill>
          <a:blip r:embed="rId2"/>
          <a:stretch>
            <a:fillRect/>
          </a:stretch>
        </p:blipFill>
        <p:spPr>
          <a:xfrm>
            <a:off x="0" y="0"/>
            <a:ext cx="1785937" cy="457200"/>
          </a:xfrm>
          <a:prstGeom prst="rect">
            <a:avLst/>
          </a:prstGeom>
        </p:spPr>
      </p:pic>
      <p:sp>
        <p:nvSpPr>
          <p:cNvPr id="3" name="TextBox 2">
            <a:extLst>
              <a:ext uri="{FF2B5EF4-FFF2-40B4-BE49-F238E27FC236}">
                <a16:creationId xmlns:a16="http://schemas.microsoft.com/office/drawing/2014/main" id="{0E2791A1-DF32-6DB2-0CE6-B936B588D615}"/>
              </a:ext>
            </a:extLst>
          </p:cNvPr>
          <p:cNvSpPr txBox="1"/>
          <p:nvPr/>
        </p:nvSpPr>
        <p:spPr>
          <a:xfrm>
            <a:off x="1785937" y="6396335"/>
            <a:ext cx="8620125" cy="461665"/>
          </a:xfrm>
          <a:prstGeom prst="rect">
            <a:avLst/>
          </a:prstGeom>
          <a:noFill/>
        </p:spPr>
        <p:txBody>
          <a:bodyPr wrap="square" rtlCol="0">
            <a:spAutoFit/>
          </a:bodyPr>
          <a:lstStyle/>
          <a:p>
            <a:pPr algn="ctr"/>
            <a:r>
              <a:rPr lang="en-US" sz="2400" b="1" dirty="0" err="1">
                <a:latin typeface="Times New Roman" panose="02020603050405020304" pitchFamily="18" charset="0"/>
                <a:cs typeface="Times New Roman" panose="02020603050405020304" pitchFamily="18" charset="0"/>
              </a:rPr>
              <a:t>iTech</a:t>
            </a:r>
            <a:r>
              <a:rPr lang="en-US" sz="2400" b="1" dirty="0">
                <a:latin typeface="Times New Roman" panose="02020603050405020304" pitchFamily="18" charset="0"/>
                <a:cs typeface="Times New Roman" panose="02020603050405020304" pitchFamily="18" charset="0"/>
              </a:rPr>
              <a:t> Robotics &amp; Automation </a:t>
            </a:r>
            <a:r>
              <a:rPr lang="en-US" sz="2400" b="1" dirty="0" err="1">
                <a:latin typeface="Times New Roman" panose="02020603050405020304" pitchFamily="18" charset="0"/>
                <a:cs typeface="Times New Roman" panose="02020603050405020304" pitchFamily="18" charset="0"/>
              </a:rPr>
              <a:t>Pvt.Ltd</a:t>
            </a: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Pune</a:t>
            </a:r>
          </a:p>
        </p:txBody>
      </p:sp>
      <p:sp>
        <p:nvSpPr>
          <p:cNvPr id="4" name="TextBox 3">
            <a:extLst>
              <a:ext uri="{FF2B5EF4-FFF2-40B4-BE49-F238E27FC236}">
                <a16:creationId xmlns:a16="http://schemas.microsoft.com/office/drawing/2014/main" id="{77C00B02-CEDF-2397-6F44-5348774925E1}"/>
              </a:ext>
            </a:extLst>
          </p:cNvPr>
          <p:cNvSpPr txBox="1"/>
          <p:nvPr/>
        </p:nvSpPr>
        <p:spPr>
          <a:xfrm>
            <a:off x="2695574" y="2300288"/>
            <a:ext cx="6800850" cy="1384995"/>
          </a:xfrm>
          <a:prstGeom prst="rect">
            <a:avLst/>
          </a:prstGeom>
          <a:noFill/>
        </p:spPr>
        <p:txBody>
          <a:bodyPr wrap="square" rtlCol="0">
            <a:spAutoFit/>
          </a:bodyPr>
          <a:lstStyle/>
          <a:p>
            <a:pPr algn="ctr"/>
            <a:r>
              <a:rPr lang="en-IN" sz="8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22859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240D3-BDC9-424B-08B9-80B62BD0235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A6FEE0D-3AD3-8DE2-1E7A-F57E2D4F70E4}"/>
              </a:ext>
            </a:extLst>
          </p:cNvPr>
          <p:cNvPicPr>
            <a:picLocks noChangeAspect="1"/>
          </p:cNvPicPr>
          <p:nvPr/>
        </p:nvPicPr>
        <p:blipFill>
          <a:blip r:embed="rId2"/>
          <a:stretch>
            <a:fillRect/>
          </a:stretch>
        </p:blipFill>
        <p:spPr>
          <a:xfrm>
            <a:off x="0" y="0"/>
            <a:ext cx="1785937" cy="457200"/>
          </a:xfrm>
          <a:prstGeom prst="rect">
            <a:avLst/>
          </a:prstGeom>
        </p:spPr>
      </p:pic>
      <p:sp>
        <p:nvSpPr>
          <p:cNvPr id="3" name="TextBox 2">
            <a:extLst>
              <a:ext uri="{FF2B5EF4-FFF2-40B4-BE49-F238E27FC236}">
                <a16:creationId xmlns:a16="http://schemas.microsoft.com/office/drawing/2014/main" id="{CC7E0F80-38C6-5C60-4D3A-4F1C47DD5223}"/>
              </a:ext>
            </a:extLst>
          </p:cNvPr>
          <p:cNvSpPr txBox="1"/>
          <p:nvPr/>
        </p:nvSpPr>
        <p:spPr>
          <a:xfrm>
            <a:off x="1785937" y="6396335"/>
            <a:ext cx="8620125" cy="461665"/>
          </a:xfrm>
          <a:prstGeom prst="rect">
            <a:avLst/>
          </a:prstGeom>
          <a:noFill/>
        </p:spPr>
        <p:txBody>
          <a:bodyPr wrap="square" rtlCol="0">
            <a:spAutoFit/>
          </a:bodyPr>
          <a:lstStyle/>
          <a:p>
            <a:pPr algn="ctr"/>
            <a:r>
              <a:rPr lang="en-US" sz="2400" b="1" dirty="0" err="1">
                <a:latin typeface="Times New Roman" panose="02020603050405020304" pitchFamily="18" charset="0"/>
                <a:cs typeface="Times New Roman" panose="02020603050405020304" pitchFamily="18" charset="0"/>
              </a:rPr>
              <a:t>iTech</a:t>
            </a:r>
            <a:r>
              <a:rPr lang="en-US" sz="2400" b="1" dirty="0">
                <a:latin typeface="Times New Roman" panose="02020603050405020304" pitchFamily="18" charset="0"/>
                <a:cs typeface="Times New Roman" panose="02020603050405020304" pitchFamily="18" charset="0"/>
              </a:rPr>
              <a:t> Robotics &amp; Automation </a:t>
            </a:r>
            <a:r>
              <a:rPr lang="en-US" sz="2400" b="1" dirty="0" err="1">
                <a:latin typeface="Times New Roman" panose="02020603050405020304" pitchFamily="18" charset="0"/>
                <a:cs typeface="Times New Roman" panose="02020603050405020304" pitchFamily="18" charset="0"/>
              </a:rPr>
              <a:t>Pvt.Ltd</a:t>
            </a: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Pune</a:t>
            </a:r>
          </a:p>
        </p:txBody>
      </p:sp>
      <p:sp>
        <p:nvSpPr>
          <p:cNvPr id="5" name="TextBox 4">
            <a:extLst>
              <a:ext uri="{FF2B5EF4-FFF2-40B4-BE49-F238E27FC236}">
                <a16:creationId xmlns:a16="http://schemas.microsoft.com/office/drawing/2014/main" id="{0686735B-2E77-1943-FA59-87B320BAC9AA}"/>
              </a:ext>
            </a:extLst>
          </p:cNvPr>
          <p:cNvSpPr txBox="1"/>
          <p:nvPr/>
        </p:nvSpPr>
        <p:spPr>
          <a:xfrm>
            <a:off x="1490064" y="5619452"/>
            <a:ext cx="9211867"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https://wiki.theroboverse.com/en/firmware/secondary_development</a:t>
            </a:r>
          </a:p>
        </p:txBody>
      </p:sp>
      <p:pic>
        <p:nvPicPr>
          <p:cNvPr id="7" name="Picture 6">
            <a:extLst>
              <a:ext uri="{FF2B5EF4-FFF2-40B4-BE49-F238E27FC236}">
                <a16:creationId xmlns:a16="http://schemas.microsoft.com/office/drawing/2014/main" id="{8F2F9610-B731-E04B-E2B4-A0C115ED67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968" y="776883"/>
            <a:ext cx="10406061" cy="4843462"/>
          </a:xfrm>
          <a:prstGeom prst="rect">
            <a:avLst/>
          </a:prstGeom>
        </p:spPr>
      </p:pic>
      <p:sp>
        <p:nvSpPr>
          <p:cNvPr id="10" name="TextBox 9">
            <a:extLst>
              <a:ext uri="{FF2B5EF4-FFF2-40B4-BE49-F238E27FC236}">
                <a16:creationId xmlns:a16="http://schemas.microsoft.com/office/drawing/2014/main" id="{E2BA02AD-E05E-A164-6A06-DD31CC707964}"/>
              </a:ext>
            </a:extLst>
          </p:cNvPr>
          <p:cNvSpPr txBox="1"/>
          <p:nvPr/>
        </p:nvSpPr>
        <p:spPr>
          <a:xfrm>
            <a:off x="3049188" y="457200"/>
            <a:ext cx="6093618"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Hardware architecture</a:t>
            </a:r>
          </a:p>
        </p:txBody>
      </p:sp>
    </p:spTree>
    <p:extLst>
      <p:ext uri="{BB962C8B-B14F-4D97-AF65-F5344CB8AC3E}">
        <p14:creationId xmlns:p14="http://schemas.microsoft.com/office/powerpoint/2010/main" val="3278901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D0394-3EC8-3BED-A91B-AA9BE025090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61314509-0EA6-1DC7-87A2-E94359C3F756}"/>
              </a:ext>
            </a:extLst>
          </p:cNvPr>
          <p:cNvPicPr>
            <a:picLocks noChangeAspect="1"/>
          </p:cNvPicPr>
          <p:nvPr/>
        </p:nvPicPr>
        <p:blipFill>
          <a:blip r:embed="rId2"/>
          <a:stretch>
            <a:fillRect/>
          </a:stretch>
        </p:blipFill>
        <p:spPr>
          <a:xfrm>
            <a:off x="0" y="0"/>
            <a:ext cx="1785937" cy="457200"/>
          </a:xfrm>
          <a:prstGeom prst="rect">
            <a:avLst/>
          </a:prstGeom>
        </p:spPr>
      </p:pic>
      <p:sp>
        <p:nvSpPr>
          <p:cNvPr id="3" name="TextBox 2">
            <a:extLst>
              <a:ext uri="{FF2B5EF4-FFF2-40B4-BE49-F238E27FC236}">
                <a16:creationId xmlns:a16="http://schemas.microsoft.com/office/drawing/2014/main" id="{47F88EF4-C1CE-E6AD-BA8D-BA83E1EF1954}"/>
              </a:ext>
            </a:extLst>
          </p:cNvPr>
          <p:cNvSpPr txBox="1"/>
          <p:nvPr/>
        </p:nvSpPr>
        <p:spPr>
          <a:xfrm>
            <a:off x="1785937" y="6396335"/>
            <a:ext cx="8620125" cy="461665"/>
          </a:xfrm>
          <a:prstGeom prst="rect">
            <a:avLst/>
          </a:prstGeom>
          <a:noFill/>
        </p:spPr>
        <p:txBody>
          <a:bodyPr wrap="square" rtlCol="0">
            <a:spAutoFit/>
          </a:bodyPr>
          <a:lstStyle/>
          <a:p>
            <a:pPr algn="ctr"/>
            <a:r>
              <a:rPr lang="en-US" sz="2400" b="1" dirty="0" err="1">
                <a:latin typeface="Times New Roman" panose="02020603050405020304" pitchFamily="18" charset="0"/>
                <a:cs typeface="Times New Roman" panose="02020603050405020304" pitchFamily="18" charset="0"/>
              </a:rPr>
              <a:t>iTech</a:t>
            </a:r>
            <a:r>
              <a:rPr lang="en-US" sz="2400" b="1" dirty="0">
                <a:latin typeface="Times New Roman" panose="02020603050405020304" pitchFamily="18" charset="0"/>
                <a:cs typeface="Times New Roman" panose="02020603050405020304" pitchFamily="18" charset="0"/>
              </a:rPr>
              <a:t> Robotics &amp; Automation </a:t>
            </a:r>
            <a:r>
              <a:rPr lang="en-US" sz="2400" b="1" dirty="0" err="1">
                <a:latin typeface="Times New Roman" panose="02020603050405020304" pitchFamily="18" charset="0"/>
                <a:cs typeface="Times New Roman" panose="02020603050405020304" pitchFamily="18" charset="0"/>
              </a:rPr>
              <a:t>Pvt.Ltd</a:t>
            </a: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Pune</a:t>
            </a:r>
          </a:p>
        </p:txBody>
      </p:sp>
      <p:sp>
        <p:nvSpPr>
          <p:cNvPr id="5" name="TextBox 4">
            <a:extLst>
              <a:ext uri="{FF2B5EF4-FFF2-40B4-BE49-F238E27FC236}">
                <a16:creationId xmlns:a16="http://schemas.microsoft.com/office/drawing/2014/main" id="{05F3B0A2-8335-CB9A-2F6F-38B1F7B88821}"/>
              </a:ext>
            </a:extLst>
          </p:cNvPr>
          <p:cNvSpPr txBox="1"/>
          <p:nvPr/>
        </p:nvSpPr>
        <p:spPr>
          <a:xfrm>
            <a:off x="1490064" y="5614987"/>
            <a:ext cx="9211867"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https://wiki.theroboverse.com/en/firmware/secondary_development</a:t>
            </a:r>
          </a:p>
        </p:txBody>
      </p:sp>
      <p:pic>
        <p:nvPicPr>
          <p:cNvPr id="9" name="Picture 8">
            <a:extLst>
              <a:ext uri="{FF2B5EF4-FFF2-40B4-BE49-F238E27FC236}">
                <a16:creationId xmlns:a16="http://schemas.microsoft.com/office/drawing/2014/main" id="{C3913F47-4A6C-9D3E-E538-AA9462105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11" y="671513"/>
            <a:ext cx="11077575" cy="4943474"/>
          </a:xfrm>
          <a:prstGeom prst="rect">
            <a:avLst/>
          </a:prstGeom>
        </p:spPr>
      </p:pic>
      <p:sp>
        <p:nvSpPr>
          <p:cNvPr id="12" name="TextBox 11">
            <a:extLst>
              <a:ext uri="{FF2B5EF4-FFF2-40B4-BE49-F238E27FC236}">
                <a16:creationId xmlns:a16="http://schemas.microsoft.com/office/drawing/2014/main" id="{B06A7690-67FB-40CA-6473-F7B3EE081E2F}"/>
              </a:ext>
            </a:extLst>
          </p:cNvPr>
          <p:cNvSpPr txBox="1"/>
          <p:nvPr/>
        </p:nvSpPr>
        <p:spPr>
          <a:xfrm>
            <a:off x="3049188" y="457200"/>
            <a:ext cx="6093618"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Software architecture</a:t>
            </a:r>
          </a:p>
        </p:txBody>
      </p:sp>
    </p:spTree>
    <p:extLst>
      <p:ext uri="{BB962C8B-B14F-4D97-AF65-F5344CB8AC3E}">
        <p14:creationId xmlns:p14="http://schemas.microsoft.com/office/powerpoint/2010/main" val="3755767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09593-1504-EFCD-BFB4-148D038C863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B029B84-F559-C9C3-CE75-824F8D4769D6}"/>
              </a:ext>
            </a:extLst>
          </p:cNvPr>
          <p:cNvPicPr>
            <a:picLocks noChangeAspect="1"/>
          </p:cNvPicPr>
          <p:nvPr/>
        </p:nvPicPr>
        <p:blipFill>
          <a:blip r:embed="rId2"/>
          <a:stretch>
            <a:fillRect/>
          </a:stretch>
        </p:blipFill>
        <p:spPr>
          <a:xfrm>
            <a:off x="0" y="0"/>
            <a:ext cx="1785937" cy="457200"/>
          </a:xfrm>
          <a:prstGeom prst="rect">
            <a:avLst/>
          </a:prstGeom>
        </p:spPr>
      </p:pic>
      <p:sp>
        <p:nvSpPr>
          <p:cNvPr id="3" name="TextBox 2">
            <a:extLst>
              <a:ext uri="{FF2B5EF4-FFF2-40B4-BE49-F238E27FC236}">
                <a16:creationId xmlns:a16="http://schemas.microsoft.com/office/drawing/2014/main" id="{FA97C021-BCA3-492B-69C5-25D7EE18295A}"/>
              </a:ext>
            </a:extLst>
          </p:cNvPr>
          <p:cNvSpPr txBox="1"/>
          <p:nvPr/>
        </p:nvSpPr>
        <p:spPr>
          <a:xfrm>
            <a:off x="1785937" y="6396335"/>
            <a:ext cx="8620125" cy="461665"/>
          </a:xfrm>
          <a:prstGeom prst="rect">
            <a:avLst/>
          </a:prstGeom>
          <a:noFill/>
        </p:spPr>
        <p:txBody>
          <a:bodyPr wrap="square" rtlCol="0">
            <a:spAutoFit/>
          </a:bodyPr>
          <a:lstStyle/>
          <a:p>
            <a:pPr algn="ctr"/>
            <a:r>
              <a:rPr lang="en-US" sz="2400" b="1" dirty="0" err="1">
                <a:latin typeface="Times New Roman" panose="02020603050405020304" pitchFamily="18" charset="0"/>
                <a:cs typeface="Times New Roman" panose="02020603050405020304" pitchFamily="18" charset="0"/>
              </a:rPr>
              <a:t>iTech</a:t>
            </a:r>
            <a:r>
              <a:rPr lang="en-US" sz="2400" b="1" dirty="0">
                <a:latin typeface="Times New Roman" panose="02020603050405020304" pitchFamily="18" charset="0"/>
                <a:cs typeface="Times New Roman" panose="02020603050405020304" pitchFamily="18" charset="0"/>
              </a:rPr>
              <a:t> Robotics &amp; Automation </a:t>
            </a:r>
            <a:r>
              <a:rPr lang="en-US" sz="2400" b="1" dirty="0" err="1">
                <a:latin typeface="Times New Roman" panose="02020603050405020304" pitchFamily="18" charset="0"/>
                <a:cs typeface="Times New Roman" panose="02020603050405020304" pitchFamily="18" charset="0"/>
              </a:rPr>
              <a:t>Pvt.Ltd</a:t>
            </a: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Pune</a:t>
            </a:r>
          </a:p>
        </p:txBody>
      </p:sp>
      <p:sp>
        <p:nvSpPr>
          <p:cNvPr id="7" name="TextBox 6">
            <a:extLst>
              <a:ext uri="{FF2B5EF4-FFF2-40B4-BE49-F238E27FC236}">
                <a16:creationId xmlns:a16="http://schemas.microsoft.com/office/drawing/2014/main" id="{F08C4EF8-2DAA-FE3B-3D9E-46427C01F6AF}"/>
              </a:ext>
            </a:extLst>
          </p:cNvPr>
          <p:cNvSpPr txBox="1"/>
          <p:nvPr/>
        </p:nvSpPr>
        <p:spPr>
          <a:xfrm>
            <a:off x="261938" y="5359292"/>
            <a:ext cx="9811940"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rPr>
              <a:t>All firmware and data link - </a:t>
            </a:r>
            <a:r>
              <a:rPr lang="en-IN" sz="1800" b="1" dirty="0">
                <a:solidFill>
                  <a:srgbClr val="1155CC"/>
                </a:solidFill>
                <a:effectLst/>
                <a:latin typeface="Times New Roman" panose="02020603050405020304" pitchFamily="18" charset="0"/>
                <a:ea typeface="Times New Roman" panose="02020603050405020304" pitchFamily="18" charset="0"/>
                <a:hlinkClick r:id="rId3"/>
              </a:rPr>
              <a:t>https://disk.yandex.com/d/YOEhWFYUKNpezA</a:t>
            </a:r>
            <a:r>
              <a:rPr lang="en-IN" sz="1800" b="1" dirty="0">
                <a:solidFill>
                  <a:srgbClr val="1155CC"/>
                </a:solidFill>
                <a:effectLst/>
                <a:latin typeface="Times New Roman" panose="02020603050405020304" pitchFamily="18" charset="0"/>
                <a:ea typeface="Times New Roman" panose="02020603050405020304" pitchFamily="18" charset="0"/>
              </a:rPr>
              <a:t> </a:t>
            </a:r>
            <a:endParaRPr lang="en-IN" sz="1600" b="1" dirty="0">
              <a:effectLst/>
              <a:latin typeface="Calibri" panose="020F0502020204030204" pitchFamily="34" charset="0"/>
              <a:ea typeface="Calibri" panose="020F0502020204030204" pitchFamily="34" charset="0"/>
            </a:endParaRPr>
          </a:p>
        </p:txBody>
      </p:sp>
      <p:sp>
        <p:nvSpPr>
          <p:cNvPr id="10" name="TextBox 9">
            <a:extLst>
              <a:ext uri="{FF2B5EF4-FFF2-40B4-BE49-F238E27FC236}">
                <a16:creationId xmlns:a16="http://schemas.microsoft.com/office/drawing/2014/main" id="{A0C50DD0-8416-5FC6-D258-28904D6F294C}"/>
              </a:ext>
            </a:extLst>
          </p:cNvPr>
          <p:cNvSpPr txBox="1"/>
          <p:nvPr/>
        </p:nvSpPr>
        <p:spPr>
          <a:xfrm>
            <a:off x="246460" y="609804"/>
            <a:ext cx="6093618" cy="369332"/>
          </a:xfrm>
          <a:prstGeom prst="rect">
            <a:avLst/>
          </a:prstGeom>
          <a:noFill/>
        </p:spPr>
        <p:txBody>
          <a:bodyPr wrap="square">
            <a:spAutoFit/>
          </a:bodyPr>
          <a:lstStyle/>
          <a:p>
            <a:r>
              <a:rPr lang="en-IN" sz="1800" b="1" dirty="0">
                <a:effectLst/>
                <a:latin typeface="Times New Roman" panose="02020603050405020304" pitchFamily="18" charset="0"/>
                <a:ea typeface="Times New Roman" panose="02020603050405020304" pitchFamily="18" charset="0"/>
              </a:rPr>
              <a:t>SDK Development Guide</a:t>
            </a:r>
            <a:endParaRPr lang="en-IN" dirty="0"/>
          </a:p>
        </p:txBody>
      </p:sp>
      <p:sp>
        <p:nvSpPr>
          <p:cNvPr id="13" name="TextBox 12">
            <a:extLst>
              <a:ext uri="{FF2B5EF4-FFF2-40B4-BE49-F238E27FC236}">
                <a16:creationId xmlns:a16="http://schemas.microsoft.com/office/drawing/2014/main" id="{18018510-6D9F-485F-082A-AA4DD307706A}"/>
              </a:ext>
            </a:extLst>
          </p:cNvPr>
          <p:cNvSpPr txBox="1"/>
          <p:nvPr/>
        </p:nvSpPr>
        <p:spPr>
          <a:xfrm>
            <a:off x="246460" y="1131740"/>
            <a:ext cx="9669065" cy="2061077"/>
          </a:xfrm>
          <a:prstGeom prst="rect">
            <a:avLst/>
          </a:prstGeom>
          <a:noFill/>
        </p:spPr>
        <p:txBody>
          <a:bodyPr wrap="square">
            <a:spAutoFit/>
          </a:bodyPr>
          <a:lstStyle/>
          <a:p>
            <a:pPr marL="342900" lvl="0" indent="-342900">
              <a:lnSpc>
                <a:spcPct val="107000"/>
              </a:lnSpc>
              <a:spcAft>
                <a:spcPts val="800"/>
              </a:spcAft>
              <a:buFont typeface="+mj-lt"/>
              <a:buAutoNum type="arabicPeriod"/>
            </a:pPr>
            <a:r>
              <a:rPr lang="en-IN" sz="1800" u="none" strike="noStrike" dirty="0">
                <a:effectLst/>
                <a:latin typeface="Times New Roman" panose="02020603050405020304" pitchFamily="18" charset="0"/>
                <a:ea typeface="Times New Roman" panose="02020603050405020304" pitchFamily="18" charset="0"/>
              </a:rPr>
              <a:t> Follow the instructions in the guide to set up your development environment, configure parameters, and understand the SDK functionalities specific to the PRO model</a:t>
            </a:r>
            <a:endParaRPr lang="en-IN" sz="1600" u="none" strike="noStrike"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u="none" strike="noStrike" dirty="0">
                <a:effectLst/>
                <a:latin typeface="Times New Roman" panose="02020603050405020304" pitchFamily="18" charset="0"/>
                <a:ea typeface="Times New Roman" panose="02020603050405020304" pitchFamily="18" charset="0"/>
              </a:rPr>
              <a:t>Utilize the resources and references in the guide to create your own applications tailored to the capabilities of the PRO model.</a:t>
            </a:r>
            <a:endParaRPr lang="en-IN" sz="1600" u="none" strike="noStrike"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sz="1800" u="none" strike="noStrike" dirty="0">
                <a:effectLst/>
                <a:latin typeface="Times New Roman" panose="02020603050405020304" pitchFamily="18" charset="0"/>
                <a:ea typeface="Times New Roman" panose="02020603050405020304" pitchFamily="18" charset="0"/>
              </a:rPr>
              <a:t>Ensure to adhere to any restrictions or limitations mentioned for the PRO model in terms of customization and programming.</a:t>
            </a:r>
            <a:endParaRPr lang="en-IN" sz="1600" u="none" strike="noStrike" dirty="0">
              <a:effectLst/>
              <a:latin typeface="Calibri" panose="020F0502020204030204" pitchFamily="34" charset="0"/>
              <a:ea typeface="Calibri" panose="020F0502020204030204" pitchFamily="34" charset="0"/>
            </a:endParaRPr>
          </a:p>
        </p:txBody>
      </p:sp>
      <p:sp>
        <p:nvSpPr>
          <p:cNvPr id="16" name="TextBox 15">
            <a:extLst>
              <a:ext uri="{FF2B5EF4-FFF2-40B4-BE49-F238E27FC236}">
                <a16:creationId xmlns:a16="http://schemas.microsoft.com/office/drawing/2014/main" id="{3EFAA7CA-5A50-DB10-2082-9F93FB22802D}"/>
              </a:ext>
            </a:extLst>
          </p:cNvPr>
          <p:cNvSpPr txBox="1"/>
          <p:nvPr/>
        </p:nvSpPr>
        <p:spPr>
          <a:xfrm>
            <a:off x="261938" y="4587188"/>
            <a:ext cx="10754915" cy="646331"/>
          </a:xfrm>
          <a:prstGeom prst="rect">
            <a:avLst/>
          </a:prstGeom>
          <a:noFill/>
        </p:spPr>
        <p:txBody>
          <a:bodyPr wrap="square">
            <a:spAutoFit/>
          </a:bodyPr>
          <a:lstStyle/>
          <a:p>
            <a:r>
              <a:rPr lang="en-IN" sz="1800" b="1" dirty="0">
                <a:effectLst/>
                <a:latin typeface="Times New Roman" panose="02020603050405020304" pitchFamily="18" charset="0"/>
                <a:ea typeface="Times New Roman" panose="02020603050405020304" pitchFamily="18" charset="0"/>
              </a:rPr>
              <a:t>Motor SDK Development Guide from the provided </a:t>
            </a:r>
            <a:r>
              <a:rPr lang="en-IN" sz="1800" b="1" dirty="0" err="1">
                <a:effectLst/>
                <a:latin typeface="Times New Roman" panose="02020603050405020304" pitchFamily="18" charset="0"/>
                <a:ea typeface="Times New Roman" panose="02020603050405020304" pitchFamily="18" charset="0"/>
              </a:rPr>
              <a:t>file_path</a:t>
            </a:r>
            <a:r>
              <a:rPr lang="en-IN" sz="1800" b="1" dirty="0">
                <a:effectLst/>
                <a:latin typeface="Times New Roman" panose="02020603050405020304" pitchFamily="18" charset="0"/>
                <a:ea typeface="Times New Roman" panose="02020603050405020304" pitchFamily="18" charset="0"/>
              </a:rPr>
              <a:t>: </a:t>
            </a:r>
            <a:r>
              <a:rPr lang="en-IN" sz="1800" b="1" dirty="0">
                <a:solidFill>
                  <a:srgbClr val="1155CC"/>
                </a:solidFill>
                <a:effectLst/>
                <a:latin typeface="Times New Roman" panose="02020603050405020304" pitchFamily="18" charset="0"/>
                <a:ea typeface="Times New Roman" panose="02020603050405020304" pitchFamily="18" charset="0"/>
                <a:hlinkClick r:id="rId4"/>
              </a:rPr>
              <a:t>https://support.unitree.com/home/en/Motor_SDK_Dev_Guide/Development_Guide</a:t>
            </a:r>
            <a:endParaRPr lang="en-IN" dirty="0"/>
          </a:p>
        </p:txBody>
      </p:sp>
      <p:sp>
        <p:nvSpPr>
          <p:cNvPr id="17" name="TextBox 16">
            <a:extLst>
              <a:ext uri="{FF2B5EF4-FFF2-40B4-BE49-F238E27FC236}">
                <a16:creationId xmlns:a16="http://schemas.microsoft.com/office/drawing/2014/main" id="{F9F8D279-2CDC-FC03-0383-0C6A14A57408}"/>
              </a:ext>
            </a:extLst>
          </p:cNvPr>
          <p:cNvSpPr txBox="1"/>
          <p:nvPr/>
        </p:nvSpPr>
        <p:spPr>
          <a:xfrm>
            <a:off x="261938" y="3345421"/>
            <a:ext cx="11683602" cy="1200329"/>
          </a:xfrm>
          <a:prstGeom prst="rect">
            <a:avLst/>
          </a:prstGeom>
          <a:noFill/>
        </p:spPr>
        <p:txBody>
          <a:bodyPr wrap="square">
            <a:spAutoFit/>
          </a:bodyPr>
          <a:lstStyle/>
          <a:p>
            <a:r>
              <a:rPr lang="en-IN" sz="1800" dirty="0">
                <a:effectLst/>
                <a:latin typeface="Times New Roman" panose="02020603050405020304" pitchFamily="18" charset="0"/>
                <a:ea typeface="Times New Roman" panose="02020603050405020304" pitchFamily="18" charset="0"/>
              </a:rPr>
              <a:t>The PRO model may have restrictions compared to the EDU version, by following the Motor SDK Development Guide and leveraging the available resources, you can still develop applications and integrations for the PRO model of the Unitree humanoid robot. </a:t>
            </a:r>
          </a:p>
          <a:p>
            <a:endParaRPr lang="en-IN" dirty="0"/>
          </a:p>
        </p:txBody>
      </p:sp>
      <p:sp>
        <p:nvSpPr>
          <p:cNvPr id="19" name="TextBox 18">
            <a:extLst>
              <a:ext uri="{FF2B5EF4-FFF2-40B4-BE49-F238E27FC236}">
                <a16:creationId xmlns:a16="http://schemas.microsoft.com/office/drawing/2014/main" id="{AD6FEBE8-C758-4FC4-459B-433E6BF453F8}"/>
              </a:ext>
            </a:extLst>
          </p:cNvPr>
          <p:cNvSpPr txBox="1"/>
          <p:nvPr/>
        </p:nvSpPr>
        <p:spPr>
          <a:xfrm>
            <a:off x="261938" y="5859142"/>
            <a:ext cx="6093618"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https://github.com/abizovnuralem/go2_ros2_sdk</a:t>
            </a:r>
          </a:p>
        </p:txBody>
      </p:sp>
    </p:spTree>
    <p:extLst>
      <p:ext uri="{BB962C8B-B14F-4D97-AF65-F5344CB8AC3E}">
        <p14:creationId xmlns:p14="http://schemas.microsoft.com/office/powerpoint/2010/main" val="12112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651F4-EF25-7D83-50BA-44942BBD07F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6C9C507-9F32-854C-F141-05FB3B25A8AC}"/>
              </a:ext>
            </a:extLst>
          </p:cNvPr>
          <p:cNvPicPr>
            <a:picLocks noChangeAspect="1"/>
          </p:cNvPicPr>
          <p:nvPr/>
        </p:nvPicPr>
        <p:blipFill>
          <a:blip r:embed="rId2"/>
          <a:stretch>
            <a:fillRect/>
          </a:stretch>
        </p:blipFill>
        <p:spPr>
          <a:xfrm>
            <a:off x="0" y="0"/>
            <a:ext cx="1785937" cy="457200"/>
          </a:xfrm>
          <a:prstGeom prst="rect">
            <a:avLst/>
          </a:prstGeom>
        </p:spPr>
      </p:pic>
      <p:sp>
        <p:nvSpPr>
          <p:cNvPr id="3" name="TextBox 2">
            <a:extLst>
              <a:ext uri="{FF2B5EF4-FFF2-40B4-BE49-F238E27FC236}">
                <a16:creationId xmlns:a16="http://schemas.microsoft.com/office/drawing/2014/main" id="{3CD1D442-CD21-FD2C-9478-1D8F14A32153}"/>
              </a:ext>
            </a:extLst>
          </p:cNvPr>
          <p:cNvSpPr txBox="1"/>
          <p:nvPr/>
        </p:nvSpPr>
        <p:spPr>
          <a:xfrm>
            <a:off x="1785937" y="6396335"/>
            <a:ext cx="8620125" cy="461665"/>
          </a:xfrm>
          <a:prstGeom prst="rect">
            <a:avLst/>
          </a:prstGeom>
          <a:noFill/>
        </p:spPr>
        <p:txBody>
          <a:bodyPr wrap="square" rtlCol="0">
            <a:spAutoFit/>
          </a:bodyPr>
          <a:lstStyle/>
          <a:p>
            <a:pPr algn="ctr"/>
            <a:r>
              <a:rPr lang="en-US" sz="2400" b="1" dirty="0" err="1">
                <a:latin typeface="Times New Roman" panose="02020603050405020304" pitchFamily="18" charset="0"/>
                <a:cs typeface="Times New Roman" panose="02020603050405020304" pitchFamily="18" charset="0"/>
              </a:rPr>
              <a:t>iTech</a:t>
            </a:r>
            <a:r>
              <a:rPr lang="en-US" sz="2400" b="1" dirty="0">
                <a:latin typeface="Times New Roman" panose="02020603050405020304" pitchFamily="18" charset="0"/>
                <a:cs typeface="Times New Roman" panose="02020603050405020304" pitchFamily="18" charset="0"/>
              </a:rPr>
              <a:t> Robotics &amp; Automation </a:t>
            </a:r>
            <a:r>
              <a:rPr lang="en-US" sz="2400" b="1" dirty="0" err="1">
                <a:latin typeface="Times New Roman" panose="02020603050405020304" pitchFamily="18" charset="0"/>
                <a:cs typeface="Times New Roman" panose="02020603050405020304" pitchFamily="18" charset="0"/>
              </a:rPr>
              <a:t>Pvt.Ltd</a:t>
            </a: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Pune</a:t>
            </a:r>
          </a:p>
        </p:txBody>
      </p:sp>
      <p:sp>
        <p:nvSpPr>
          <p:cNvPr id="8" name="TextBox 7">
            <a:extLst>
              <a:ext uri="{FF2B5EF4-FFF2-40B4-BE49-F238E27FC236}">
                <a16:creationId xmlns:a16="http://schemas.microsoft.com/office/drawing/2014/main" id="{ADADA12A-3FA1-AE3A-9003-A21E9BEE0BE7}"/>
              </a:ext>
            </a:extLst>
          </p:cNvPr>
          <p:cNvSpPr txBox="1"/>
          <p:nvPr/>
        </p:nvSpPr>
        <p:spPr>
          <a:xfrm>
            <a:off x="389335" y="5623303"/>
            <a:ext cx="6093618" cy="773032"/>
          </a:xfrm>
          <a:prstGeom prst="rect">
            <a:avLst/>
          </a:prstGeom>
          <a:noFill/>
        </p:spPr>
        <p:txBody>
          <a:bodyPr wrap="square">
            <a:spAutoFit/>
          </a:bodyPr>
          <a:lstStyle/>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rPr>
              <a:t>Video Link- </a:t>
            </a:r>
            <a:r>
              <a:rPr lang="en-IN" sz="1800" dirty="0">
                <a:solidFill>
                  <a:srgbClr val="1155CC"/>
                </a:solidFill>
                <a:effectLst/>
                <a:latin typeface="Times New Roman" panose="02020603050405020304" pitchFamily="18" charset="0"/>
                <a:ea typeface="Times New Roman" panose="02020603050405020304" pitchFamily="18" charset="0"/>
                <a:hlinkClick r:id="rId3"/>
              </a:rPr>
              <a:t>https://www.youtube.com/watch?v=AR2y-QA6O1I</a:t>
            </a:r>
            <a:endParaRPr lang="en-IN" sz="1400" dirty="0">
              <a:effectLst/>
              <a:latin typeface="Calibri" panose="020F0502020204030204" pitchFamily="34" charset="0"/>
              <a:ea typeface="Calibri" panose="020F0502020204030204" pitchFamily="34"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rPr>
              <a:t> </a:t>
            </a:r>
            <a:endParaRPr lang="en-IN" sz="1400" dirty="0">
              <a:effectLst/>
              <a:latin typeface="Calibri" panose="020F0502020204030204" pitchFamily="34" charset="0"/>
              <a:ea typeface="Calibri" panose="020F0502020204030204" pitchFamily="34" charset="0"/>
            </a:endParaRPr>
          </a:p>
        </p:txBody>
      </p:sp>
      <p:pic>
        <p:nvPicPr>
          <p:cNvPr id="9" name="image7.png">
            <a:extLst>
              <a:ext uri="{FF2B5EF4-FFF2-40B4-BE49-F238E27FC236}">
                <a16:creationId xmlns:a16="http://schemas.microsoft.com/office/drawing/2014/main" id="{25299643-926A-0B80-263B-B7211D9AAA15}"/>
              </a:ext>
            </a:extLst>
          </p:cNvPr>
          <p:cNvPicPr/>
          <p:nvPr/>
        </p:nvPicPr>
        <p:blipFill>
          <a:blip r:embed="rId4"/>
          <a:srcRect/>
          <a:stretch>
            <a:fillRect/>
          </a:stretch>
        </p:blipFill>
        <p:spPr>
          <a:xfrm>
            <a:off x="389335" y="1732438"/>
            <a:ext cx="6897290" cy="3393124"/>
          </a:xfrm>
          <a:prstGeom prst="rect">
            <a:avLst/>
          </a:prstGeom>
          <a:ln/>
        </p:spPr>
      </p:pic>
      <p:sp>
        <p:nvSpPr>
          <p:cNvPr id="12" name="TextBox 11">
            <a:extLst>
              <a:ext uri="{FF2B5EF4-FFF2-40B4-BE49-F238E27FC236}">
                <a16:creationId xmlns:a16="http://schemas.microsoft.com/office/drawing/2014/main" id="{BF15504C-EC8B-0637-0A0B-7DB9B1A1894A}"/>
              </a:ext>
            </a:extLst>
          </p:cNvPr>
          <p:cNvSpPr txBox="1"/>
          <p:nvPr/>
        </p:nvSpPr>
        <p:spPr>
          <a:xfrm>
            <a:off x="7286625" y="2224789"/>
            <a:ext cx="4905375" cy="2254848"/>
          </a:xfrm>
          <a:prstGeom prst="rect">
            <a:avLst/>
          </a:prstGeom>
          <a:noFill/>
        </p:spPr>
        <p:txBody>
          <a:bodyPr wrap="square">
            <a:spAutoFit/>
          </a:bodyPr>
          <a:lstStyle/>
          <a:p>
            <a:pPr>
              <a:lnSpc>
                <a:spcPct val="107000"/>
              </a:lnSpc>
              <a:spcAft>
                <a:spcPts val="800"/>
              </a:spcAft>
              <a:buNone/>
            </a:pPr>
            <a:r>
              <a:rPr lang="en-IN" sz="1800" dirty="0">
                <a:effectLst/>
                <a:latin typeface="Times New Roman" panose="02020603050405020304" pitchFamily="18" charset="0"/>
                <a:ea typeface="Times New Roman" panose="02020603050405020304" pitchFamily="18" charset="0"/>
              </a:rPr>
              <a:t>SBUS is a bus protocol for receivers to send commands to servos. Unlike PWM, SBUS uses a bus architecture where a single serial line can be connected with up to 16 servos with each receiving a unique command.</a:t>
            </a:r>
            <a:endParaRPr lang="en-IN" sz="1600" dirty="0">
              <a:effectLst/>
              <a:latin typeface="Calibri" panose="020F0502020204030204" pitchFamily="34" charset="0"/>
              <a:ea typeface="Calibri" panose="020F0502020204030204" pitchFamily="34"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rPr>
              <a:t>Allows transmission of up to 16 servo channels + 2 digital channels over a single port.</a:t>
            </a:r>
            <a:endParaRPr lang="en-IN" sz="1600" dirty="0">
              <a:effectLst/>
              <a:latin typeface="Calibri" panose="020F0502020204030204" pitchFamily="34" charset="0"/>
              <a:ea typeface="Calibri" panose="020F0502020204030204" pitchFamily="34" charset="0"/>
            </a:endParaRPr>
          </a:p>
        </p:txBody>
      </p:sp>
      <p:sp>
        <p:nvSpPr>
          <p:cNvPr id="15" name="TextBox 14">
            <a:extLst>
              <a:ext uri="{FF2B5EF4-FFF2-40B4-BE49-F238E27FC236}">
                <a16:creationId xmlns:a16="http://schemas.microsoft.com/office/drawing/2014/main" id="{45CA2FCE-293B-740D-1513-445405C88580}"/>
              </a:ext>
            </a:extLst>
          </p:cNvPr>
          <p:cNvSpPr txBox="1"/>
          <p:nvPr/>
        </p:nvSpPr>
        <p:spPr>
          <a:xfrm>
            <a:off x="7286625" y="1417498"/>
            <a:ext cx="4905375"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rPr>
              <a:t>Unitree Go2 control via SBUS with an ESP32</a:t>
            </a:r>
            <a:endParaRPr lang="en-IN"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61945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57666-6A66-67CE-617E-2A7DF746285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7886BF7-AC15-64F0-D304-2F5FB27AFAB0}"/>
              </a:ext>
            </a:extLst>
          </p:cNvPr>
          <p:cNvPicPr>
            <a:picLocks noChangeAspect="1"/>
          </p:cNvPicPr>
          <p:nvPr/>
        </p:nvPicPr>
        <p:blipFill>
          <a:blip r:embed="rId2"/>
          <a:stretch>
            <a:fillRect/>
          </a:stretch>
        </p:blipFill>
        <p:spPr>
          <a:xfrm>
            <a:off x="0" y="0"/>
            <a:ext cx="1785937" cy="457200"/>
          </a:xfrm>
          <a:prstGeom prst="rect">
            <a:avLst/>
          </a:prstGeom>
        </p:spPr>
      </p:pic>
      <p:sp>
        <p:nvSpPr>
          <p:cNvPr id="3" name="TextBox 2">
            <a:extLst>
              <a:ext uri="{FF2B5EF4-FFF2-40B4-BE49-F238E27FC236}">
                <a16:creationId xmlns:a16="http://schemas.microsoft.com/office/drawing/2014/main" id="{D9B9D31A-C6BF-8D01-C886-EEBBC2DEFFB8}"/>
              </a:ext>
            </a:extLst>
          </p:cNvPr>
          <p:cNvSpPr txBox="1"/>
          <p:nvPr/>
        </p:nvSpPr>
        <p:spPr>
          <a:xfrm>
            <a:off x="1785937" y="6396335"/>
            <a:ext cx="8620125" cy="461665"/>
          </a:xfrm>
          <a:prstGeom prst="rect">
            <a:avLst/>
          </a:prstGeom>
          <a:noFill/>
        </p:spPr>
        <p:txBody>
          <a:bodyPr wrap="square" rtlCol="0">
            <a:spAutoFit/>
          </a:bodyPr>
          <a:lstStyle/>
          <a:p>
            <a:pPr algn="ctr"/>
            <a:r>
              <a:rPr lang="en-US" sz="2400" b="1" dirty="0" err="1">
                <a:latin typeface="Times New Roman" panose="02020603050405020304" pitchFamily="18" charset="0"/>
                <a:cs typeface="Times New Roman" panose="02020603050405020304" pitchFamily="18" charset="0"/>
              </a:rPr>
              <a:t>iTech</a:t>
            </a:r>
            <a:r>
              <a:rPr lang="en-US" sz="2400" b="1" dirty="0">
                <a:latin typeface="Times New Roman" panose="02020603050405020304" pitchFamily="18" charset="0"/>
                <a:cs typeface="Times New Roman" panose="02020603050405020304" pitchFamily="18" charset="0"/>
              </a:rPr>
              <a:t> Robotics &amp; Automation </a:t>
            </a:r>
            <a:r>
              <a:rPr lang="en-US" sz="2400" b="1" dirty="0" err="1">
                <a:latin typeface="Times New Roman" panose="02020603050405020304" pitchFamily="18" charset="0"/>
                <a:cs typeface="Times New Roman" panose="02020603050405020304" pitchFamily="18" charset="0"/>
              </a:rPr>
              <a:t>Pvt.Ltd</a:t>
            </a: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Pune</a:t>
            </a:r>
          </a:p>
        </p:txBody>
      </p:sp>
      <p:sp>
        <p:nvSpPr>
          <p:cNvPr id="15" name="TextBox 14">
            <a:extLst>
              <a:ext uri="{FF2B5EF4-FFF2-40B4-BE49-F238E27FC236}">
                <a16:creationId xmlns:a16="http://schemas.microsoft.com/office/drawing/2014/main" id="{B1006505-258E-0A3F-F0C0-6C4D5A76F130}"/>
              </a:ext>
            </a:extLst>
          </p:cNvPr>
          <p:cNvSpPr txBox="1"/>
          <p:nvPr/>
        </p:nvSpPr>
        <p:spPr>
          <a:xfrm>
            <a:off x="389335" y="856155"/>
            <a:ext cx="4905375"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rPr>
              <a:t>Unitree Go2 control via SBUS with an ESP32</a:t>
            </a:r>
            <a:endParaRPr lang="en-IN" sz="1400" dirty="0">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F82D0CD8-F512-296C-8F6E-E2EA34279BAA}"/>
              </a:ext>
            </a:extLst>
          </p:cNvPr>
          <p:cNvSpPr txBox="1"/>
          <p:nvPr/>
        </p:nvSpPr>
        <p:spPr>
          <a:xfrm>
            <a:off x="389334" y="1230232"/>
            <a:ext cx="6093618" cy="369332"/>
          </a:xfrm>
          <a:prstGeom prst="rect">
            <a:avLst/>
          </a:prstGeom>
          <a:noFill/>
        </p:spPr>
        <p:txBody>
          <a:bodyPr wrap="square">
            <a:spAutoFit/>
          </a:bodyPr>
          <a:lstStyle/>
          <a:p>
            <a:r>
              <a:rPr lang="en-US" dirty="0"/>
              <a:t>1. </a:t>
            </a:r>
            <a:r>
              <a:rPr lang="en-US" b="1" dirty="0"/>
              <a:t>Reading Controller Input via Bluetooth:</a:t>
            </a:r>
            <a:endParaRPr lang="en-IN" dirty="0"/>
          </a:p>
        </p:txBody>
      </p:sp>
      <p:pic>
        <p:nvPicPr>
          <p:cNvPr id="6" name="Picture 5">
            <a:extLst>
              <a:ext uri="{FF2B5EF4-FFF2-40B4-BE49-F238E27FC236}">
                <a16:creationId xmlns:a16="http://schemas.microsoft.com/office/drawing/2014/main" id="{29056179-BD5D-F60D-B3E7-EE6C38BFF4D8}"/>
              </a:ext>
            </a:extLst>
          </p:cNvPr>
          <p:cNvPicPr>
            <a:picLocks noChangeAspect="1"/>
          </p:cNvPicPr>
          <p:nvPr/>
        </p:nvPicPr>
        <p:blipFill>
          <a:blip r:embed="rId3"/>
          <a:stretch>
            <a:fillRect/>
          </a:stretch>
        </p:blipFill>
        <p:spPr>
          <a:xfrm>
            <a:off x="389334" y="1744535"/>
            <a:ext cx="8197453" cy="4252845"/>
          </a:xfrm>
          <a:prstGeom prst="rect">
            <a:avLst/>
          </a:prstGeom>
        </p:spPr>
      </p:pic>
      <p:sp>
        <p:nvSpPr>
          <p:cNvPr id="10" name="TextBox 9">
            <a:extLst>
              <a:ext uri="{FF2B5EF4-FFF2-40B4-BE49-F238E27FC236}">
                <a16:creationId xmlns:a16="http://schemas.microsoft.com/office/drawing/2014/main" id="{E42EE727-61BB-2901-1E9B-8EA60B2E02FB}"/>
              </a:ext>
            </a:extLst>
          </p:cNvPr>
          <p:cNvSpPr txBox="1"/>
          <p:nvPr/>
        </p:nvSpPr>
        <p:spPr>
          <a:xfrm>
            <a:off x="8586787" y="1744535"/>
            <a:ext cx="3605213" cy="2585323"/>
          </a:xfrm>
          <a:prstGeom prst="rect">
            <a:avLst/>
          </a:prstGeom>
          <a:noFill/>
        </p:spPr>
        <p:txBody>
          <a:bodyPr wrap="square">
            <a:spAutoFit/>
          </a:bodyPr>
          <a:lstStyle/>
          <a:p>
            <a:pPr>
              <a:buNone/>
            </a:pPr>
            <a:r>
              <a:rPr lang="en-US" dirty="0"/>
              <a:t>The movement data from the Bluetooth controller is received. This input is typically joystick movement or button presses that will be mapped to control the servos or motors of the system.</a:t>
            </a:r>
          </a:p>
          <a:p>
            <a:r>
              <a:rPr lang="en-US" dirty="0"/>
              <a:t>The code for this is found in the initialization of the Bluetooth stack and the Bluepad32 setup</a:t>
            </a:r>
          </a:p>
        </p:txBody>
      </p:sp>
      <p:sp>
        <p:nvSpPr>
          <p:cNvPr id="13" name="TextBox 12">
            <a:extLst>
              <a:ext uri="{FF2B5EF4-FFF2-40B4-BE49-F238E27FC236}">
                <a16:creationId xmlns:a16="http://schemas.microsoft.com/office/drawing/2014/main" id="{11E4E828-3988-D86D-A6BF-6B3D05ACC701}"/>
              </a:ext>
            </a:extLst>
          </p:cNvPr>
          <p:cNvSpPr txBox="1"/>
          <p:nvPr/>
        </p:nvSpPr>
        <p:spPr>
          <a:xfrm>
            <a:off x="346472" y="5997380"/>
            <a:ext cx="613648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https://github.com/mechzrobotics/Unitree_GO2_SBUS</a:t>
            </a:r>
          </a:p>
        </p:txBody>
      </p:sp>
    </p:spTree>
    <p:extLst>
      <p:ext uri="{BB962C8B-B14F-4D97-AF65-F5344CB8AC3E}">
        <p14:creationId xmlns:p14="http://schemas.microsoft.com/office/powerpoint/2010/main" val="429098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08FFE-9CDE-B315-503F-92424CF47C5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2A5D59F-1C1F-A97C-C9AB-29B0984FC77D}"/>
              </a:ext>
            </a:extLst>
          </p:cNvPr>
          <p:cNvPicPr>
            <a:picLocks noChangeAspect="1"/>
          </p:cNvPicPr>
          <p:nvPr/>
        </p:nvPicPr>
        <p:blipFill>
          <a:blip r:embed="rId2"/>
          <a:stretch>
            <a:fillRect/>
          </a:stretch>
        </p:blipFill>
        <p:spPr>
          <a:xfrm>
            <a:off x="0" y="0"/>
            <a:ext cx="1785937" cy="457200"/>
          </a:xfrm>
          <a:prstGeom prst="rect">
            <a:avLst/>
          </a:prstGeom>
        </p:spPr>
      </p:pic>
      <p:sp>
        <p:nvSpPr>
          <p:cNvPr id="3" name="TextBox 2">
            <a:extLst>
              <a:ext uri="{FF2B5EF4-FFF2-40B4-BE49-F238E27FC236}">
                <a16:creationId xmlns:a16="http://schemas.microsoft.com/office/drawing/2014/main" id="{DB9E6F7E-907D-8BED-E054-27B18C59E8BB}"/>
              </a:ext>
            </a:extLst>
          </p:cNvPr>
          <p:cNvSpPr txBox="1"/>
          <p:nvPr/>
        </p:nvSpPr>
        <p:spPr>
          <a:xfrm>
            <a:off x="1785937" y="6396335"/>
            <a:ext cx="8620125" cy="461665"/>
          </a:xfrm>
          <a:prstGeom prst="rect">
            <a:avLst/>
          </a:prstGeom>
          <a:noFill/>
        </p:spPr>
        <p:txBody>
          <a:bodyPr wrap="square" rtlCol="0">
            <a:spAutoFit/>
          </a:bodyPr>
          <a:lstStyle/>
          <a:p>
            <a:pPr algn="ctr"/>
            <a:r>
              <a:rPr lang="en-US" sz="2400" b="1" dirty="0" err="1">
                <a:latin typeface="Times New Roman" panose="02020603050405020304" pitchFamily="18" charset="0"/>
                <a:cs typeface="Times New Roman" panose="02020603050405020304" pitchFamily="18" charset="0"/>
              </a:rPr>
              <a:t>iTech</a:t>
            </a:r>
            <a:r>
              <a:rPr lang="en-US" sz="2400" b="1" dirty="0">
                <a:latin typeface="Times New Roman" panose="02020603050405020304" pitchFamily="18" charset="0"/>
                <a:cs typeface="Times New Roman" panose="02020603050405020304" pitchFamily="18" charset="0"/>
              </a:rPr>
              <a:t> Robotics &amp; Automation </a:t>
            </a:r>
            <a:r>
              <a:rPr lang="en-US" sz="2400" b="1" dirty="0" err="1">
                <a:latin typeface="Times New Roman" panose="02020603050405020304" pitchFamily="18" charset="0"/>
                <a:cs typeface="Times New Roman" panose="02020603050405020304" pitchFamily="18" charset="0"/>
              </a:rPr>
              <a:t>Pvt.Ltd</a:t>
            </a: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Pune</a:t>
            </a:r>
          </a:p>
        </p:txBody>
      </p:sp>
      <p:sp>
        <p:nvSpPr>
          <p:cNvPr id="15" name="TextBox 14">
            <a:extLst>
              <a:ext uri="{FF2B5EF4-FFF2-40B4-BE49-F238E27FC236}">
                <a16:creationId xmlns:a16="http://schemas.microsoft.com/office/drawing/2014/main" id="{CB8831AF-5614-5C76-21F8-25E302651014}"/>
              </a:ext>
            </a:extLst>
          </p:cNvPr>
          <p:cNvSpPr txBox="1"/>
          <p:nvPr/>
        </p:nvSpPr>
        <p:spPr>
          <a:xfrm>
            <a:off x="389335" y="856155"/>
            <a:ext cx="4905375"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rPr>
              <a:t>Unitree Go2 control via SBUS with an ESP32</a:t>
            </a:r>
            <a:endParaRPr lang="en-IN" sz="1400" dirty="0">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2C28BB97-7AAE-A1A1-5940-40DC2FD353F2}"/>
              </a:ext>
            </a:extLst>
          </p:cNvPr>
          <p:cNvSpPr txBox="1"/>
          <p:nvPr/>
        </p:nvSpPr>
        <p:spPr>
          <a:xfrm>
            <a:off x="389335" y="1230232"/>
            <a:ext cx="6093618" cy="369332"/>
          </a:xfrm>
          <a:prstGeom prst="rect">
            <a:avLst/>
          </a:prstGeom>
          <a:noFill/>
        </p:spPr>
        <p:txBody>
          <a:bodyPr wrap="square">
            <a:spAutoFit/>
          </a:bodyPr>
          <a:lstStyle/>
          <a:p>
            <a:r>
              <a:rPr lang="en-IN" dirty="0"/>
              <a:t>2. </a:t>
            </a:r>
            <a:r>
              <a:rPr lang="en-IN" b="1" dirty="0"/>
              <a:t>Converting Controller Data to SBUS: </a:t>
            </a:r>
            <a:endParaRPr lang="en-IN" dirty="0"/>
          </a:p>
        </p:txBody>
      </p:sp>
      <p:pic>
        <p:nvPicPr>
          <p:cNvPr id="6" name="Picture 5">
            <a:extLst>
              <a:ext uri="{FF2B5EF4-FFF2-40B4-BE49-F238E27FC236}">
                <a16:creationId xmlns:a16="http://schemas.microsoft.com/office/drawing/2014/main" id="{3D602121-0652-D1DD-E9C7-16DEF9A3039D}"/>
              </a:ext>
            </a:extLst>
          </p:cNvPr>
          <p:cNvPicPr>
            <a:picLocks noChangeAspect="1"/>
          </p:cNvPicPr>
          <p:nvPr/>
        </p:nvPicPr>
        <p:blipFill>
          <a:blip r:embed="rId3"/>
          <a:stretch>
            <a:fillRect/>
          </a:stretch>
        </p:blipFill>
        <p:spPr>
          <a:xfrm>
            <a:off x="389335" y="1629187"/>
            <a:ext cx="6568678" cy="4397816"/>
          </a:xfrm>
          <a:prstGeom prst="rect">
            <a:avLst/>
          </a:prstGeom>
        </p:spPr>
      </p:pic>
      <p:sp>
        <p:nvSpPr>
          <p:cNvPr id="9" name="TextBox 8">
            <a:extLst>
              <a:ext uri="{FF2B5EF4-FFF2-40B4-BE49-F238E27FC236}">
                <a16:creationId xmlns:a16="http://schemas.microsoft.com/office/drawing/2014/main" id="{6D42176E-F79D-BB9D-E97F-F648876429B5}"/>
              </a:ext>
            </a:extLst>
          </p:cNvPr>
          <p:cNvSpPr txBox="1"/>
          <p:nvPr/>
        </p:nvSpPr>
        <p:spPr>
          <a:xfrm>
            <a:off x="6958013" y="2228459"/>
            <a:ext cx="5233987" cy="2308324"/>
          </a:xfrm>
          <a:prstGeom prst="rect">
            <a:avLst/>
          </a:prstGeom>
          <a:noFill/>
        </p:spPr>
        <p:txBody>
          <a:bodyPr wrap="square">
            <a:spAutoFit/>
          </a:bodyPr>
          <a:lstStyle/>
          <a:p>
            <a:r>
              <a:rPr lang="en-US" dirty="0"/>
              <a:t>The input from the Bluetooth controller (likely joystick movements or button presses) is then mapped to SBUS channels (the channels typically represent motor/servo control). This is where the movement control actually happens.</a:t>
            </a:r>
          </a:p>
          <a:p>
            <a:endParaRPr lang="en-US" dirty="0"/>
          </a:p>
          <a:p>
            <a:r>
              <a:rPr lang="en-US" dirty="0"/>
              <a:t>In the code, this is done in the </a:t>
            </a:r>
            <a:r>
              <a:rPr lang="en-US" dirty="0" err="1"/>
              <a:t>SbusTx</a:t>
            </a:r>
            <a:r>
              <a:rPr lang="en-US" dirty="0"/>
              <a:t>::Write() method</a:t>
            </a:r>
            <a:endParaRPr lang="en-IN" dirty="0"/>
          </a:p>
        </p:txBody>
      </p:sp>
      <p:sp>
        <p:nvSpPr>
          <p:cNvPr id="10" name="TextBox 9">
            <a:extLst>
              <a:ext uri="{FF2B5EF4-FFF2-40B4-BE49-F238E27FC236}">
                <a16:creationId xmlns:a16="http://schemas.microsoft.com/office/drawing/2014/main" id="{EAF1EAC4-8779-632C-F6CB-8725E4C9DDCE}"/>
              </a:ext>
            </a:extLst>
          </p:cNvPr>
          <p:cNvSpPr txBox="1"/>
          <p:nvPr/>
        </p:nvSpPr>
        <p:spPr>
          <a:xfrm>
            <a:off x="367904" y="5996225"/>
            <a:ext cx="613648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https://github.com/mechzrobotics/Unitree_GO2_SBUS</a:t>
            </a:r>
          </a:p>
        </p:txBody>
      </p:sp>
    </p:spTree>
    <p:extLst>
      <p:ext uri="{BB962C8B-B14F-4D97-AF65-F5344CB8AC3E}">
        <p14:creationId xmlns:p14="http://schemas.microsoft.com/office/powerpoint/2010/main" val="986407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C547B-53D1-C056-9279-D87B66DF9C5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CEF091B-9B59-B0C9-F1CE-2232B0DD9AE2}"/>
              </a:ext>
            </a:extLst>
          </p:cNvPr>
          <p:cNvPicPr>
            <a:picLocks noChangeAspect="1"/>
          </p:cNvPicPr>
          <p:nvPr/>
        </p:nvPicPr>
        <p:blipFill>
          <a:blip r:embed="rId2"/>
          <a:stretch>
            <a:fillRect/>
          </a:stretch>
        </p:blipFill>
        <p:spPr>
          <a:xfrm>
            <a:off x="0" y="0"/>
            <a:ext cx="1785937" cy="457200"/>
          </a:xfrm>
          <a:prstGeom prst="rect">
            <a:avLst/>
          </a:prstGeom>
        </p:spPr>
      </p:pic>
      <p:sp>
        <p:nvSpPr>
          <p:cNvPr id="3" name="TextBox 2">
            <a:extLst>
              <a:ext uri="{FF2B5EF4-FFF2-40B4-BE49-F238E27FC236}">
                <a16:creationId xmlns:a16="http://schemas.microsoft.com/office/drawing/2014/main" id="{50B34EB0-A404-3549-1921-586A73FABC71}"/>
              </a:ext>
            </a:extLst>
          </p:cNvPr>
          <p:cNvSpPr txBox="1"/>
          <p:nvPr/>
        </p:nvSpPr>
        <p:spPr>
          <a:xfrm>
            <a:off x="1785937" y="6396335"/>
            <a:ext cx="8620125" cy="461665"/>
          </a:xfrm>
          <a:prstGeom prst="rect">
            <a:avLst/>
          </a:prstGeom>
          <a:noFill/>
        </p:spPr>
        <p:txBody>
          <a:bodyPr wrap="square" rtlCol="0">
            <a:spAutoFit/>
          </a:bodyPr>
          <a:lstStyle/>
          <a:p>
            <a:pPr algn="ctr"/>
            <a:r>
              <a:rPr lang="en-US" sz="2400" b="1" dirty="0" err="1">
                <a:latin typeface="Times New Roman" panose="02020603050405020304" pitchFamily="18" charset="0"/>
                <a:cs typeface="Times New Roman" panose="02020603050405020304" pitchFamily="18" charset="0"/>
              </a:rPr>
              <a:t>iTech</a:t>
            </a:r>
            <a:r>
              <a:rPr lang="en-US" sz="2400" b="1" dirty="0">
                <a:latin typeface="Times New Roman" panose="02020603050405020304" pitchFamily="18" charset="0"/>
                <a:cs typeface="Times New Roman" panose="02020603050405020304" pitchFamily="18" charset="0"/>
              </a:rPr>
              <a:t> Robotics &amp; Automation </a:t>
            </a:r>
            <a:r>
              <a:rPr lang="en-US" sz="2400" b="1" dirty="0" err="1">
                <a:latin typeface="Times New Roman" panose="02020603050405020304" pitchFamily="18" charset="0"/>
                <a:cs typeface="Times New Roman" panose="02020603050405020304" pitchFamily="18" charset="0"/>
              </a:rPr>
              <a:t>Pvt.Ltd</a:t>
            </a: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Pune</a:t>
            </a:r>
          </a:p>
        </p:txBody>
      </p:sp>
      <p:sp>
        <p:nvSpPr>
          <p:cNvPr id="15" name="TextBox 14">
            <a:extLst>
              <a:ext uri="{FF2B5EF4-FFF2-40B4-BE49-F238E27FC236}">
                <a16:creationId xmlns:a16="http://schemas.microsoft.com/office/drawing/2014/main" id="{B30E624C-7F40-B122-030A-2D9B18AA30DD}"/>
              </a:ext>
            </a:extLst>
          </p:cNvPr>
          <p:cNvSpPr txBox="1"/>
          <p:nvPr/>
        </p:nvSpPr>
        <p:spPr>
          <a:xfrm>
            <a:off x="389335" y="856155"/>
            <a:ext cx="4905375"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rPr>
              <a:t>Unitree Go2 control via SBUS with an ESP32</a:t>
            </a:r>
            <a:endParaRPr lang="en-IN" sz="1400" dirty="0">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B786D44C-3ACE-6008-0E08-BE94256C8027}"/>
              </a:ext>
            </a:extLst>
          </p:cNvPr>
          <p:cNvPicPr>
            <a:picLocks noChangeAspect="1"/>
          </p:cNvPicPr>
          <p:nvPr/>
        </p:nvPicPr>
        <p:blipFill>
          <a:blip r:embed="rId3"/>
          <a:stretch>
            <a:fillRect/>
          </a:stretch>
        </p:blipFill>
        <p:spPr>
          <a:xfrm>
            <a:off x="389335" y="1599564"/>
            <a:ext cx="5600700" cy="1514475"/>
          </a:xfrm>
          <a:prstGeom prst="rect">
            <a:avLst/>
          </a:prstGeom>
        </p:spPr>
      </p:pic>
      <p:sp>
        <p:nvSpPr>
          <p:cNvPr id="6" name="TextBox 5">
            <a:extLst>
              <a:ext uri="{FF2B5EF4-FFF2-40B4-BE49-F238E27FC236}">
                <a16:creationId xmlns:a16="http://schemas.microsoft.com/office/drawing/2014/main" id="{438DA021-E890-FB86-8F11-D707FA5908B3}"/>
              </a:ext>
            </a:extLst>
          </p:cNvPr>
          <p:cNvSpPr txBox="1"/>
          <p:nvPr/>
        </p:nvSpPr>
        <p:spPr>
          <a:xfrm>
            <a:off x="389335" y="1230232"/>
            <a:ext cx="6093618" cy="369332"/>
          </a:xfrm>
          <a:prstGeom prst="rect">
            <a:avLst/>
          </a:prstGeom>
          <a:noFill/>
        </p:spPr>
        <p:txBody>
          <a:bodyPr wrap="square">
            <a:spAutoFit/>
          </a:bodyPr>
          <a:lstStyle/>
          <a:p>
            <a:r>
              <a:rPr lang="en-US" dirty="0"/>
              <a:t>3. </a:t>
            </a:r>
            <a:r>
              <a:rPr lang="en-US" b="1" dirty="0"/>
              <a:t>Movement Control Through SBUS Data:</a:t>
            </a:r>
            <a:endParaRPr lang="en-IN" dirty="0"/>
          </a:p>
        </p:txBody>
      </p:sp>
      <p:sp>
        <p:nvSpPr>
          <p:cNvPr id="7" name="TextBox 6">
            <a:extLst>
              <a:ext uri="{FF2B5EF4-FFF2-40B4-BE49-F238E27FC236}">
                <a16:creationId xmlns:a16="http://schemas.microsoft.com/office/drawing/2014/main" id="{6B1337BE-19C9-918F-ECDC-F2FE164ED25A}"/>
              </a:ext>
            </a:extLst>
          </p:cNvPr>
          <p:cNvSpPr txBox="1"/>
          <p:nvPr/>
        </p:nvSpPr>
        <p:spPr>
          <a:xfrm>
            <a:off x="346472" y="5997380"/>
            <a:ext cx="613648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https://github.com/mechzrobotics/Unitree_GO2_SBUS</a:t>
            </a:r>
          </a:p>
        </p:txBody>
      </p:sp>
      <p:sp>
        <p:nvSpPr>
          <p:cNvPr id="10" name="TextBox 9">
            <a:extLst>
              <a:ext uri="{FF2B5EF4-FFF2-40B4-BE49-F238E27FC236}">
                <a16:creationId xmlns:a16="http://schemas.microsoft.com/office/drawing/2014/main" id="{38BD5784-92CD-DEB1-9375-F5BB23D25351}"/>
              </a:ext>
            </a:extLst>
          </p:cNvPr>
          <p:cNvSpPr txBox="1"/>
          <p:nvPr/>
        </p:nvSpPr>
        <p:spPr>
          <a:xfrm>
            <a:off x="5990035" y="1028343"/>
            <a:ext cx="6201965" cy="4801314"/>
          </a:xfrm>
          <a:prstGeom prst="rect">
            <a:avLst/>
          </a:prstGeom>
          <a:noFill/>
        </p:spPr>
        <p:txBody>
          <a:bodyPr wrap="square">
            <a:spAutoFit/>
          </a:bodyPr>
          <a:lstStyle/>
          <a:p>
            <a:r>
              <a:rPr lang="en-US" b="1" dirty="0"/>
              <a:t>Movement Control in Code:</a:t>
            </a:r>
          </a:p>
          <a:p>
            <a:endParaRPr lang="en-US" dirty="0"/>
          </a:p>
          <a:p>
            <a:r>
              <a:rPr lang="en-US" dirty="0"/>
              <a:t>    Bluetooth Controller Input:</a:t>
            </a:r>
          </a:p>
          <a:p>
            <a:r>
              <a:rPr lang="en-US" dirty="0"/>
              <a:t>        Joystick movements or button presses are received by the ESP32 via </a:t>
            </a:r>
            <a:r>
              <a:rPr lang="en-US" dirty="0" err="1"/>
              <a:t>BTstack</a:t>
            </a:r>
            <a:r>
              <a:rPr lang="en-US" dirty="0"/>
              <a:t> and Bluepad32.</a:t>
            </a:r>
          </a:p>
          <a:p>
            <a:endParaRPr lang="en-US" dirty="0"/>
          </a:p>
          <a:p>
            <a:r>
              <a:rPr lang="en-US" dirty="0"/>
              <a:t>    Map Input to SBUS Channels:</a:t>
            </a:r>
          </a:p>
          <a:p>
            <a:r>
              <a:rPr lang="en-US" dirty="0"/>
              <a:t>        The controller's input (joystick values) is mapped to SBUS channels (e.g., data_.ch[0] for the X-axis joystick movement).</a:t>
            </a:r>
          </a:p>
          <a:p>
            <a:endParaRPr lang="en-US" dirty="0"/>
          </a:p>
          <a:p>
            <a:r>
              <a:rPr lang="en-US" dirty="0"/>
              <a:t>    Assemble SBUS Packet:</a:t>
            </a:r>
          </a:p>
          <a:p>
            <a:r>
              <a:rPr lang="en-US" dirty="0"/>
              <a:t>        The movement data (SBUS channels) is packed into an SBUS frame using the </a:t>
            </a:r>
            <a:r>
              <a:rPr lang="en-US" dirty="0" err="1"/>
              <a:t>SbusTx</a:t>
            </a:r>
            <a:r>
              <a:rPr lang="en-US" dirty="0"/>
              <a:t>::Write() function.</a:t>
            </a:r>
          </a:p>
          <a:p>
            <a:endParaRPr lang="en-US" dirty="0"/>
          </a:p>
          <a:p>
            <a:r>
              <a:rPr lang="en-US" dirty="0"/>
              <a:t>    Transmit SBUS Data:</a:t>
            </a:r>
          </a:p>
          <a:p>
            <a:r>
              <a:rPr lang="en-US" dirty="0"/>
              <a:t>        The SBUS packet is transmitted over UART to control the servos or motors.</a:t>
            </a:r>
            <a:endParaRPr lang="en-IN" dirty="0"/>
          </a:p>
        </p:txBody>
      </p:sp>
    </p:spTree>
    <p:extLst>
      <p:ext uri="{BB962C8B-B14F-4D97-AF65-F5344CB8AC3E}">
        <p14:creationId xmlns:p14="http://schemas.microsoft.com/office/powerpoint/2010/main" val="259756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4AF66-9F66-9417-3729-B0592C19E9B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59FCE50-88FD-A0EB-09EB-6E6594D912D1}"/>
              </a:ext>
            </a:extLst>
          </p:cNvPr>
          <p:cNvPicPr>
            <a:picLocks noChangeAspect="1"/>
          </p:cNvPicPr>
          <p:nvPr/>
        </p:nvPicPr>
        <p:blipFill>
          <a:blip r:embed="rId2"/>
          <a:stretch>
            <a:fillRect/>
          </a:stretch>
        </p:blipFill>
        <p:spPr>
          <a:xfrm>
            <a:off x="0" y="0"/>
            <a:ext cx="1785937" cy="457200"/>
          </a:xfrm>
          <a:prstGeom prst="rect">
            <a:avLst/>
          </a:prstGeom>
        </p:spPr>
      </p:pic>
      <p:sp>
        <p:nvSpPr>
          <p:cNvPr id="3" name="TextBox 2">
            <a:extLst>
              <a:ext uri="{FF2B5EF4-FFF2-40B4-BE49-F238E27FC236}">
                <a16:creationId xmlns:a16="http://schemas.microsoft.com/office/drawing/2014/main" id="{D1FCA0EF-0C24-C90A-66A7-34CBF8C1CC03}"/>
              </a:ext>
            </a:extLst>
          </p:cNvPr>
          <p:cNvSpPr txBox="1"/>
          <p:nvPr/>
        </p:nvSpPr>
        <p:spPr>
          <a:xfrm>
            <a:off x="1785937" y="6396335"/>
            <a:ext cx="8620125" cy="461665"/>
          </a:xfrm>
          <a:prstGeom prst="rect">
            <a:avLst/>
          </a:prstGeom>
          <a:noFill/>
        </p:spPr>
        <p:txBody>
          <a:bodyPr wrap="square" rtlCol="0">
            <a:spAutoFit/>
          </a:bodyPr>
          <a:lstStyle/>
          <a:p>
            <a:pPr algn="ctr"/>
            <a:r>
              <a:rPr lang="en-US" sz="2400" b="1" dirty="0" err="1">
                <a:latin typeface="Times New Roman" panose="02020603050405020304" pitchFamily="18" charset="0"/>
                <a:cs typeface="Times New Roman" panose="02020603050405020304" pitchFamily="18" charset="0"/>
              </a:rPr>
              <a:t>iTech</a:t>
            </a:r>
            <a:r>
              <a:rPr lang="en-US" sz="2400" b="1" dirty="0">
                <a:latin typeface="Times New Roman" panose="02020603050405020304" pitchFamily="18" charset="0"/>
                <a:cs typeface="Times New Roman" panose="02020603050405020304" pitchFamily="18" charset="0"/>
              </a:rPr>
              <a:t> Robotics &amp; Automation </a:t>
            </a:r>
            <a:r>
              <a:rPr lang="en-US" sz="2400" b="1" dirty="0" err="1">
                <a:latin typeface="Times New Roman" panose="02020603050405020304" pitchFamily="18" charset="0"/>
                <a:cs typeface="Times New Roman" panose="02020603050405020304" pitchFamily="18" charset="0"/>
              </a:rPr>
              <a:t>Pvt.Ltd</a:t>
            </a: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Pune</a:t>
            </a:r>
          </a:p>
        </p:txBody>
      </p:sp>
      <p:pic>
        <p:nvPicPr>
          <p:cNvPr id="4" name="Picture 3">
            <a:extLst>
              <a:ext uri="{FF2B5EF4-FFF2-40B4-BE49-F238E27FC236}">
                <a16:creationId xmlns:a16="http://schemas.microsoft.com/office/drawing/2014/main" id="{778D9CB9-25D9-00F4-0CC5-3BA9BB7B237A}"/>
              </a:ext>
            </a:extLst>
          </p:cNvPr>
          <p:cNvPicPr>
            <a:picLocks noChangeAspect="1"/>
          </p:cNvPicPr>
          <p:nvPr/>
        </p:nvPicPr>
        <p:blipFill>
          <a:blip r:embed="rId3"/>
          <a:stretch>
            <a:fillRect/>
          </a:stretch>
        </p:blipFill>
        <p:spPr>
          <a:xfrm>
            <a:off x="-1" y="457201"/>
            <a:ext cx="7215189" cy="5829300"/>
          </a:xfrm>
          <a:prstGeom prst="rect">
            <a:avLst/>
          </a:prstGeom>
        </p:spPr>
      </p:pic>
      <p:sp>
        <p:nvSpPr>
          <p:cNvPr id="7" name="TextBox 6">
            <a:extLst>
              <a:ext uri="{FF2B5EF4-FFF2-40B4-BE49-F238E27FC236}">
                <a16:creationId xmlns:a16="http://schemas.microsoft.com/office/drawing/2014/main" id="{14C318B2-12BB-53E7-7428-8DBFEAB5B630}"/>
              </a:ext>
            </a:extLst>
          </p:cNvPr>
          <p:cNvSpPr txBox="1"/>
          <p:nvPr/>
        </p:nvSpPr>
        <p:spPr>
          <a:xfrm>
            <a:off x="7100888" y="600074"/>
            <a:ext cx="5091112" cy="2332177"/>
          </a:xfrm>
          <a:prstGeom prst="rect">
            <a:avLst/>
          </a:prstGeom>
          <a:noFill/>
        </p:spPr>
        <p:txBody>
          <a:bodyPr wrap="square">
            <a:spAutoFit/>
          </a:bodyPr>
          <a:lstStyle/>
          <a:p>
            <a:pPr algn="just">
              <a:lnSpc>
                <a:spcPct val="107000"/>
              </a:lnSpc>
              <a:spcAft>
                <a:spcPts val="800"/>
              </a:spcAft>
              <a:buNone/>
            </a:pPr>
            <a:r>
              <a:rPr lang="en-IN" sz="2000" b="1" dirty="0">
                <a:effectLst/>
                <a:latin typeface="Times New Roman" panose="02020603050405020304" pitchFamily="18" charset="0"/>
                <a:ea typeface="Times New Roman" panose="02020603050405020304" pitchFamily="18" charset="0"/>
              </a:rPr>
              <a:t>GO2 External Power supply for extended working without battery</a:t>
            </a:r>
            <a:endParaRPr lang="en-IN" sz="1600" dirty="0">
              <a:effectLst/>
              <a:latin typeface="Calibri" panose="020F0502020204030204" pitchFamily="34" charset="0"/>
              <a:ea typeface="Calibri" panose="020F0502020204030204" pitchFamily="34" charset="0"/>
            </a:endParaRPr>
          </a:p>
          <a:p>
            <a:pPr marL="342900" lvl="0" indent="-342900" algn="just">
              <a:lnSpc>
                <a:spcPct val="107000"/>
              </a:lnSpc>
              <a:spcAft>
                <a:spcPts val="800"/>
              </a:spcAft>
              <a:buFont typeface="+mj-lt"/>
              <a:buAutoNum type="arabicPeriod"/>
            </a:pPr>
            <a:r>
              <a:rPr lang="en-IN" sz="1800" u="none" strike="noStrike" dirty="0">
                <a:effectLst/>
                <a:latin typeface="Times New Roman" panose="02020603050405020304" pitchFamily="18" charset="0"/>
                <a:ea typeface="Times New Roman" panose="02020603050405020304" pitchFamily="18" charset="0"/>
              </a:rPr>
              <a:t>Remove battery.</a:t>
            </a:r>
            <a:endParaRPr lang="en-IN" sz="1600" u="none" strike="noStrike" dirty="0">
              <a:effectLst/>
              <a:latin typeface="Calibri" panose="020F0502020204030204" pitchFamily="34" charset="0"/>
              <a:ea typeface="Calibri" panose="020F0502020204030204" pitchFamily="34" charset="0"/>
            </a:endParaRPr>
          </a:p>
          <a:p>
            <a:pPr marL="342900" lvl="0" indent="-342900" algn="just">
              <a:lnSpc>
                <a:spcPct val="107000"/>
              </a:lnSpc>
              <a:spcAft>
                <a:spcPts val="800"/>
              </a:spcAft>
              <a:buFont typeface="+mj-lt"/>
              <a:buAutoNum type="arabicPeriod"/>
            </a:pPr>
            <a:r>
              <a:rPr lang="en-IN" sz="1800" u="none" strike="noStrike" dirty="0">
                <a:effectLst/>
                <a:latin typeface="Times New Roman" panose="02020603050405020304" pitchFamily="18" charset="0"/>
                <a:ea typeface="Times New Roman" panose="02020603050405020304" pitchFamily="18" charset="0"/>
              </a:rPr>
              <a:t>Connect the cable to port XT30U-F BAT INPUT.</a:t>
            </a:r>
            <a:endParaRPr lang="en-IN" sz="1600" u="none" strike="noStrike" dirty="0">
              <a:effectLst/>
              <a:latin typeface="Calibri" panose="020F0502020204030204" pitchFamily="34" charset="0"/>
              <a:ea typeface="Calibri" panose="020F0502020204030204" pitchFamily="34" charset="0"/>
            </a:endParaRPr>
          </a:p>
          <a:p>
            <a:pPr marL="342900" lvl="0" indent="-342900" algn="just">
              <a:lnSpc>
                <a:spcPct val="107000"/>
              </a:lnSpc>
              <a:spcAft>
                <a:spcPts val="800"/>
              </a:spcAft>
              <a:buFont typeface="+mj-lt"/>
              <a:buAutoNum type="arabicPeriod"/>
            </a:pPr>
            <a:r>
              <a:rPr lang="en-IN" sz="1800" u="none" strike="noStrike" dirty="0">
                <a:effectLst/>
                <a:latin typeface="Times New Roman" panose="02020603050405020304" pitchFamily="18" charset="0"/>
                <a:ea typeface="Times New Roman" panose="02020603050405020304" pitchFamily="18" charset="0"/>
              </a:rPr>
              <a:t>Min requirement 30V 20A.</a:t>
            </a:r>
            <a:endParaRPr lang="en-IN" sz="1600" u="none" strike="noStrike" dirty="0">
              <a:effectLst/>
              <a:latin typeface="Calibri" panose="020F0502020204030204" pitchFamily="34" charset="0"/>
              <a:ea typeface="Calibri" panose="020F0502020204030204" pitchFamily="34" charset="0"/>
            </a:endParaRPr>
          </a:p>
          <a:p>
            <a:pPr marL="342900" lvl="0" indent="-342900" algn="just">
              <a:lnSpc>
                <a:spcPct val="107000"/>
              </a:lnSpc>
              <a:spcAft>
                <a:spcPts val="800"/>
              </a:spcAft>
              <a:buFont typeface="+mj-lt"/>
              <a:buAutoNum type="arabicPeriod"/>
            </a:pPr>
            <a:r>
              <a:rPr lang="en-IN" sz="1800" u="none" strike="noStrike" dirty="0">
                <a:effectLst/>
                <a:latin typeface="Times New Roman" panose="02020603050405020304" pitchFamily="18" charset="0"/>
                <a:ea typeface="Times New Roman" panose="02020603050405020304" pitchFamily="18" charset="0"/>
              </a:rPr>
              <a:t>Also check the XT30 male pin connection.</a:t>
            </a:r>
            <a:endParaRPr lang="en-IN" sz="1600" u="none" strike="noStrike" dirty="0">
              <a:effectLst/>
              <a:latin typeface="Calibri" panose="020F0502020204030204" pitchFamily="34" charset="0"/>
              <a:ea typeface="Calibri" panose="020F0502020204030204" pitchFamily="34" charset="0"/>
            </a:endParaRPr>
          </a:p>
        </p:txBody>
      </p:sp>
      <p:sp>
        <p:nvSpPr>
          <p:cNvPr id="10" name="TextBox 9">
            <a:extLst>
              <a:ext uri="{FF2B5EF4-FFF2-40B4-BE49-F238E27FC236}">
                <a16:creationId xmlns:a16="http://schemas.microsoft.com/office/drawing/2014/main" id="{4888704E-49BF-ED58-C268-A6DF299EC679}"/>
              </a:ext>
            </a:extLst>
          </p:cNvPr>
          <p:cNvSpPr txBox="1"/>
          <p:nvPr/>
        </p:nvSpPr>
        <p:spPr>
          <a:xfrm>
            <a:off x="7100888" y="4360725"/>
            <a:ext cx="5091112" cy="1754326"/>
          </a:xfrm>
          <a:prstGeom prst="rect">
            <a:avLst/>
          </a:prstGeom>
          <a:noFill/>
        </p:spPr>
        <p:txBody>
          <a:bodyPr wrap="square">
            <a:spAutoFit/>
          </a:bodyPr>
          <a:lstStyle/>
          <a:p>
            <a:r>
              <a:rPr lang="en-IN" dirty="0">
                <a:latin typeface="Times New Roman" panose="02020603050405020304" pitchFamily="18" charset="0"/>
              </a:rPr>
              <a:t>1) </a:t>
            </a:r>
            <a:r>
              <a:rPr lang="en-IN" dirty="0" err="1">
                <a:latin typeface="Times New Roman" panose="02020603050405020304" pitchFamily="18" charset="0"/>
              </a:rPr>
              <a:t>Powertron</a:t>
            </a:r>
            <a:r>
              <a:rPr lang="en-IN" dirty="0">
                <a:latin typeface="Times New Roman" panose="02020603050405020304" pitchFamily="18" charset="0"/>
              </a:rPr>
              <a:t> Thane</a:t>
            </a:r>
            <a:br>
              <a:rPr lang="en-IN" dirty="0">
                <a:latin typeface="Times New Roman" panose="02020603050405020304" pitchFamily="18" charset="0"/>
              </a:rPr>
            </a:br>
            <a:r>
              <a:rPr lang="en-IN" dirty="0">
                <a:latin typeface="Times New Roman" panose="02020603050405020304" pitchFamily="18" charset="0"/>
              </a:rPr>
              <a:t>2) </a:t>
            </a:r>
            <a:r>
              <a:rPr lang="en-IN" sz="1800" dirty="0">
                <a:solidFill>
                  <a:srgbClr val="1155CC"/>
                </a:solidFill>
                <a:effectLst/>
                <a:latin typeface="Times New Roman" panose="02020603050405020304" pitchFamily="18" charset="0"/>
                <a:ea typeface="Times New Roman" panose="02020603050405020304" pitchFamily="18" charset="0"/>
                <a:hlinkClick r:id="rId4"/>
              </a:rPr>
              <a:t>https://idealplusing.en.made-in-china.com/product/tmeYqcEVhvWs/China-Factory-Production-40V-100A-DC-Power-Supply-for-Test-with-Multiple-Protection-Functions-Can-Customize-Analog-Control.html</a:t>
            </a:r>
            <a:endParaRPr lang="en-IN" dirty="0"/>
          </a:p>
        </p:txBody>
      </p:sp>
      <p:pic>
        <p:nvPicPr>
          <p:cNvPr id="11" name="image2.png">
            <a:extLst>
              <a:ext uri="{FF2B5EF4-FFF2-40B4-BE49-F238E27FC236}">
                <a16:creationId xmlns:a16="http://schemas.microsoft.com/office/drawing/2014/main" id="{7FE69345-BA00-26BE-6D9B-62B2FA97D906}"/>
              </a:ext>
            </a:extLst>
          </p:cNvPr>
          <p:cNvPicPr/>
          <p:nvPr/>
        </p:nvPicPr>
        <p:blipFill>
          <a:blip r:embed="rId5"/>
          <a:srcRect/>
          <a:stretch>
            <a:fillRect/>
          </a:stretch>
        </p:blipFill>
        <p:spPr>
          <a:xfrm>
            <a:off x="10001249" y="2932251"/>
            <a:ext cx="1954847" cy="1754326"/>
          </a:xfrm>
          <a:prstGeom prst="rect">
            <a:avLst/>
          </a:prstGeom>
          <a:ln w="12700">
            <a:solidFill>
              <a:srgbClr val="000000"/>
            </a:solidFill>
            <a:prstDash val="solid"/>
          </a:ln>
        </p:spPr>
      </p:pic>
    </p:spTree>
    <p:extLst>
      <p:ext uri="{BB962C8B-B14F-4D97-AF65-F5344CB8AC3E}">
        <p14:creationId xmlns:p14="http://schemas.microsoft.com/office/powerpoint/2010/main" val="38645599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151</TotalTime>
  <Words>848</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Vimal Sable</dc:creator>
  <cp:lastModifiedBy>Vimal Sable</cp:lastModifiedBy>
  <cp:revision>9</cp:revision>
  <dcterms:created xsi:type="dcterms:W3CDTF">2025-06-14T05:44:07Z</dcterms:created>
  <dcterms:modified xsi:type="dcterms:W3CDTF">2025-06-14T09:12:30Z</dcterms:modified>
</cp:coreProperties>
</file>