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16" r:id="rId4"/>
    <p:sldId id="288" r:id="rId5"/>
    <p:sldId id="290" r:id="rId6"/>
    <p:sldId id="292" r:id="rId7"/>
    <p:sldId id="271" r:id="rId8"/>
    <p:sldId id="260" r:id="rId9"/>
    <p:sldId id="261" r:id="rId10"/>
    <p:sldId id="264" r:id="rId11"/>
    <p:sldId id="265" r:id="rId12"/>
    <p:sldId id="268" r:id="rId13"/>
    <p:sldId id="275" r:id="rId14"/>
    <p:sldId id="277" r:id="rId15"/>
    <p:sldId id="279" r:id="rId16"/>
    <p:sldId id="284" r:id="rId17"/>
    <p:sldId id="286" r:id="rId18"/>
    <p:sldId id="295" r:id="rId19"/>
    <p:sldId id="287" r:id="rId20"/>
    <p:sldId id="298" r:id="rId21"/>
    <p:sldId id="305" r:id="rId22"/>
    <p:sldId id="306" r:id="rId23"/>
    <p:sldId id="307" r:id="rId24"/>
    <p:sldId id="308" r:id="rId25"/>
    <p:sldId id="301" r:id="rId26"/>
    <p:sldId id="302" r:id="rId27"/>
    <p:sldId id="303" r:id="rId28"/>
    <p:sldId id="309" r:id="rId29"/>
    <p:sldId id="313"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B118A4-4A61-4FCE-975B-C25022917A8B}">
          <p14:sldIdLst>
            <p14:sldId id="256"/>
            <p14:sldId id="259"/>
            <p14:sldId id="316"/>
            <p14:sldId id="288"/>
            <p14:sldId id="290"/>
            <p14:sldId id="292"/>
            <p14:sldId id="271"/>
            <p14:sldId id="260"/>
            <p14:sldId id="261"/>
            <p14:sldId id="264"/>
            <p14:sldId id="265"/>
            <p14:sldId id="268"/>
            <p14:sldId id="275"/>
            <p14:sldId id="277"/>
            <p14:sldId id="279"/>
            <p14:sldId id="284"/>
            <p14:sldId id="286"/>
            <p14:sldId id="295"/>
            <p14:sldId id="287"/>
            <p14:sldId id="298"/>
            <p14:sldId id="305"/>
            <p14:sldId id="306"/>
            <p14:sldId id="307"/>
            <p14:sldId id="308"/>
            <p14:sldId id="301"/>
            <p14:sldId id="302"/>
            <p14:sldId id="303"/>
            <p14:sldId id="309"/>
            <p14:sldId id="313"/>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DA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3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5376-D2E3-D480-BB7E-BF7D45969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228060-D64A-99E8-C788-CC5C3F9D2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F6EB88-EE6C-0EA9-4263-BE968BF2356E}"/>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5" name="Footer Placeholder 4">
            <a:extLst>
              <a:ext uri="{FF2B5EF4-FFF2-40B4-BE49-F238E27FC236}">
                <a16:creationId xmlns:a16="http://schemas.microsoft.com/office/drawing/2014/main" id="{62EFBDCE-6353-9C2A-E471-B00A1C4FE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4E883-EC91-D339-3FBD-71963EDBB2EC}"/>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161313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C1CF-F247-AEFC-DE08-482483A237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9E100F-B2EA-89C3-5AEC-D6C1D6D1F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0CCA4-9773-923E-B9A2-01F68E633722}"/>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5" name="Footer Placeholder 4">
            <a:extLst>
              <a:ext uri="{FF2B5EF4-FFF2-40B4-BE49-F238E27FC236}">
                <a16:creationId xmlns:a16="http://schemas.microsoft.com/office/drawing/2014/main" id="{EE582D01-ED0D-A9D4-6D2E-6A799093F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D01C2-21E3-F9AD-9174-62C792EC6379}"/>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428929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99505-BDC0-8844-FD08-EC009E0F20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EF01EA-CECE-2C6C-B5B2-227C4DC4F2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4EA5F-AC39-D325-93CF-3E923BE3D8D8}"/>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5" name="Footer Placeholder 4">
            <a:extLst>
              <a:ext uri="{FF2B5EF4-FFF2-40B4-BE49-F238E27FC236}">
                <a16:creationId xmlns:a16="http://schemas.microsoft.com/office/drawing/2014/main" id="{9D7F8579-69DC-D913-F648-F871F7B75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5CD65-A5F4-8A5F-5B24-3CBF0EF3FD27}"/>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239966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8228-267E-46A2-7BFD-FC711F0C81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E2AB2C-A3E5-622C-D245-D2F759293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339D5-2E0F-E6FE-95A4-F67D15A82291}"/>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5" name="Footer Placeholder 4">
            <a:extLst>
              <a:ext uri="{FF2B5EF4-FFF2-40B4-BE49-F238E27FC236}">
                <a16:creationId xmlns:a16="http://schemas.microsoft.com/office/drawing/2014/main" id="{CC3DAD4B-9C08-3C7D-6BC1-D1D44A632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0BDE7-6EB9-11F3-A3CD-476D2FCE4562}"/>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74670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DBE0-4B71-29CF-D597-68A83D866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E83E7F-DFC1-0AA2-3D82-C7908A409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9E63D-D24F-113C-82DC-438A82C9F3BB}"/>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5" name="Footer Placeholder 4">
            <a:extLst>
              <a:ext uri="{FF2B5EF4-FFF2-40B4-BE49-F238E27FC236}">
                <a16:creationId xmlns:a16="http://schemas.microsoft.com/office/drawing/2014/main" id="{CFDDCB7A-B7E6-EFBE-BDCA-E7628D51A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DF4ED-5DDD-88DA-3E8C-C8DB2150DD22}"/>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14915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44B6-489E-B5A5-4F58-06C5EBC7B7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7552F-2877-863F-341F-1942D79FA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BE680D-C81C-6829-5DE7-A3E4F8992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CABAEC-72F1-78AB-BC2A-94CBEEA03C63}"/>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6" name="Footer Placeholder 5">
            <a:extLst>
              <a:ext uri="{FF2B5EF4-FFF2-40B4-BE49-F238E27FC236}">
                <a16:creationId xmlns:a16="http://schemas.microsoft.com/office/drawing/2014/main" id="{FFE0187D-94C2-0170-B02D-5A1911064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4F61E-61FB-AE46-C349-CA54F00794F6}"/>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102999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085C-FA9E-67AD-0841-A55EFFE4C3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ACFF44-F016-C63F-BAD0-BFB3B714A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F42C8-7F30-CA24-EA3B-986606D92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4FAD1A-0CF1-B94D-4A5F-E2A9A84EC0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633CD-2E93-B2F7-728E-A8672F271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016EDA-12BB-8CA4-DF0D-89A9395F441B}"/>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8" name="Footer Placeholder 7">
            <a:extLst>
              <a:ext uri="{FF2B5EF4-FFF2-40B4-BE49-F238E27FC236}">
                <a16:creationId xmlns:a16="http://schemas.microsoft.com/office/drawing/2014/main" id="{8528E0AD-09E5-794E-6206-2C90E4120D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CB84F7-F600-290B-99B4-8C6CA788D334}"/>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133245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B880-AAFD-B4A2-E021-C43E3AD848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22909D-6D54-FB14-A5AA-FEFCB124C96C}"/>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4" name="Footer Placeholder 3">
            <a:extLst>
              <a:ext uri="{FF2B5EF4-FFF2-40B4-BE49-F238E27FC236}">
                <a16:creationId xmlns:a16="http://schemas.microsoft.com/office/drawing/2014/main" id="{C05EED24-2039-0F77-71D2-DB159D27E8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7CB9C1-A1E8-6059-22B7-9B5B6556647C}"/>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230289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3D3ED-B0A1-91C3-EFB3-103DF354725B}"/>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3" name="Footer Placeholder 2">
            <a:extLst>
              <a:ext uri="{FF2B5EF4-FFF2-40B4-BE49-F238E27FC236}">
                <a16:creationId xmlns:a16="http://schemas.microsoft.com/office/drawing/2014/main" id="{5826BD9E-4649-D1DB-EB24-473053BFB9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5EA486-EE63-BD15-AF58-33E81C35C6BC}"/>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3275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0220-EDAE-097A-1E88-A558BDFFB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F34269-BA82-8119-D5BC-BC042A7CE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457A94-D25A-62AF-8085-BFE86D674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31DD-7134-511C-3EAB-216750FDE72C}"/>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6" name="Footer Placeholder 5">
            <a:extLst>
              <a:ext uri="{FF2B5EF4-FFF2-40B4-BE49-F238E27FC236}">
                <a16:creationId xmlns:a16="http://schemas.microsoft.com/office/drawing/2014/main" id="{DF203C42-0935-B5E0-8B1B-371F263738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10247E-D606-1F1C-EFC4-4E06E255BE16}"/>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186680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7269-0A77-6E3E-45BC-4074F692B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670B2C-C95E-6B24-DE50-C3AD30B65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030DA0-E7C2-8CBC-CC5F-6C50CA520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2155F-9440-3192-FC5D-7723B576F11D}"/>
              </a:ext>
            </a:extLst>
          </p:cNvPr>
          <p:cNvSpPr>
            <a:spLocks noGrp="1"/>
          </p:cNvSpPr>
          <p:nvPr>
            <p:ph type="dt" sz="half" idx="10"/>
          </p:nvPr>
        </p:nvSpPr>
        <p:spPr/>
        <p:txBody>
          <a:bodyPr/>
          <a:lstStyle/>
          <a:p>
            <a:fld id="{F14E7104-D343-4DFF-AEF9-CA12FE12E3DC}" type="datetimeFigureOut">
              <a:rPr lang="en-IN" smtClean="0"/>
              <a:t>15-04-2024</a:t>
            </a:fld>
            <a:endParaRPr lang="en-IN"/>
          </a:p>
        </p:txBody>
      </p:sp>
      <p:sp>
        <p:nvSpPr>
          <p:cNvPr id="6" name="Footer Placeholder 5">
            <a:extLst>
              <a:ext uri="{FF2B5EF4-FFF2-40B4-BE49-F238E27FC236}">
                <a16:creationId xmlns:a16="http://schemas.microsoft.com/office/drawing/2014/main" id="{009F130A-9DBC-B06E-0848-40279C5E82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B5906-1A92-A5D6-3085-1934DC687EF4}"/>
              </a:ext>
            </a:extLst>
          </p:cNvPr>
          <p:cNvSpPr>
            <a:spLocks noGrp="1"/>
          </p:cNvSpPr>
          <p:nvPr>
            <p:ph type="sldNum" sz="quarter" idx="12"/>
          </p:nvPr>
        </p:nvSpPr>
        <p:spPr/>
        <p:txBody>
          <a:bodyPr/>
          <a:lstStyle/>
          <a:p>
            <a:fld id="{8F46C546-E87D-423D-BB87-6FEBD1882B86}" type="slidenum">
              <a:rPr lang="en-IN" smtClean="0"/>
              <a:t>‹#›</a:t>
            </a:fld>
            <a:endParaRPr lang="en-IN"/>
          </a:p>
        </p:txBody>
      </p:sp>
    </p:spTree>
    <p:extLst>
      <p:ext uri="{BB962C8B-B14F-4D97-AF65-F5344CB8AC3E}">
        <p14:creationId xmlns:p14="http://schemas.microsoft.com/office/powerpoint/2010/main" val="71495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75AF8-06E4-510F-246F-EE7B8045F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AC050D-454F-FD87-F20C-3A18B2C92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1435B-69BC-EB71-0DFB-812E516FF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E7104-D343-4DFF-AEF9-CA12FE12E3DC}" type="datetimeFigureOut">
              <a:rPr lang="en-IN" smtClean="0"/>
              <a:t>15-04-2024</a:t>
            </a:fld>
            <a:endParaRPr lang="en-IN"/>
          </a:p>
        </p:txBody>
      </p:sp>
      <p:sp>
        <p:nvSpPr>
          <p:cNvPr id="5" name="Footer Placeholder 4">
            <a:extLst>
              <a:ext uri="{FF2B5EF4-FFF2-40B4-BE49-F238E27FC236}">
                <a16:creationId xmlns:a16="http://schemas.microsoft.com/office/drawing/2014/main" id="{1945D2E9-DC6E-3ADC-D051-B837453E5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93875B-5498-01AC-9F21-7340C63D5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6C546-E87D-423D-BB87-6FEBD1882B86}" type="slidenum">
              <a:rPr lang="en-IN" smtClean="0"/>
              <a:t>‹#›</a:t>
            </a:fld>
            <a:endParaRPr lang="en-IN"/>
          </a:p>
        </p:txBody>
      </p:sp>
    </p:spTree>
    <p:extLst>
      <p:ext uri="{BB962C8B-B14F-4D97-AF65-F5344CB8AC3E}">
        <p14:creationId xmlns:p14="http://schemas.microsoft.com/office/powerpoint/2010/main" val="1243625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localhost:8888/notebooks/DS_Project(churn_data)-1.ipynb#Note-:-When-we-look-at-the-distribution-of-the-state-column,-we-can-see-that-some-states-have-higher-representation-in-the-dataset-compared-to-others.-This-can-help-us-understand-the-distribution-of-the-customer-base-across-different-states.-For-example,-if-we-observe-that-a-particular-state-has-a-significantly-higher-representation-in-the-dataset-compared-to-other-states,-we-could-potentially-deduce-that-the-company-has-a-strong-presence-in-that-state."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F1F9-A239-6F0F-47AD-A6B1A2069770}"/>
              </a:ext>
            </a:extLst>
          </p:cNvPr>
          <p:cNvSpPr>
            <a:spLocks noGrp="1"/>
          </p:cNvSpPr>
          <p:nvPr>
            <p:ph type="ctrTitle"/>
          </p:nvPr>
        </p:nvSpPr>
        <p:spPr>
          <a:xfrm>
            <a:off x="820132" y="320511"/>
            <a:ext cx="10737129" cy="96153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4800" dirty="0">
                <a:latin typeface="Cooper Black" panose="0208090404030B020404" pitchFamily="18" charset="0"/>
              </a:rPr>
              <a:t>CUSTOMER CHURN PREDICTION</a:t>
            </a:r>
            <a:endParaRPr lang="en-IN" sz="4800" dirty="0">
              <a:latin typeface="Cooper Black" panose="0208090404030B020404" pitchFamily="18" charset="0"/>
            </a:endParaRPr>
          </a:p>
        </p:txBody>
      </p:sp>
      <p:pic>
        <p:nvPicPr>
          <p:cNvPr id="4" name="Picture 3">
            <a:extLst>
              <a:ext uri="{FF2B5EF4-FFF2-40B4-BE49-F238E27FC236}">
                <a16:creationId xmlns:a16="http://schemas.microsoft.com/office/drawing/2014/main" id="{8C3B4C79-DDD6-53F7-42B8-A13365488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79" y="1960776"/>
            <a:ext cx="3525455" cy="271491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 name="Rectangle 2">
            <a:extLst>
              <a:ext uri="{FF2B5EF4-FFF2-40B4-BE49-F238E27FC236}">
                <a16:creationId xmlns:a16="http://schemas.microsoft.com/office/drawing/2014/main" id="{4D334FC1-3371-49D8-95D0-88FE65EE4C45}"/>
              </a:ext>
            </a:extLst>
          </p:cNvPr>
          <p:cNvSpPr/>
          <p:nvPr/>
        </p:nvSpPr>
        <p:spPr>
          <a:xfrm>
            <a:off x="5024487" y="1545997"/>
            <a:ext cx="4760536" cy="594202"/>
          </a:xfrm>
          <a:prstGeom prst="rect">
            <a:avLst/>
          </a:prstGeom>
        </p:spPr>
        <p:txBody>
          <a:bodyPr wrap="square">
            <a:spAutoFit/>
          </a:bodyPr>
          <a:lstStyle/>
          <a:p>
            <a:r>
              <a:rPr lang="en-IN" sz="3200" b="1" dirty="0">
                <a:latin typeface="Century" panose="02040604050505020304" pitchFamily="18" charset="0"/>
              </a:rPr>
              <a:t>    Group Members </a:t>
            </a:r>
            <a:endParaRPr lang="en-US" sz="3200" dirty="0"/>
          </a:p>
        </p:txBody>
      </p:sp>
      <p:pic>
        <p:nvPicPr>
          <p:cNvPr id="7" name="Picture 6">
            <a:extLst>
              <a:ext uri="{FF2B5EF4-FFF2-40B4-BE49-F238E27FC236}">
                <a16:creationId xmlns:a16="http://schemas.microsoft.com/office/drawing/2014/main" id="{797BEDAD-D0A3-4FC3-88ED-B6CDC8B1D734}"/>
              </a:ext>
            </a:extLst>
          </p:cNvPr>
          <p:cNvPicPr>
            <a:picLocks noChangeAspect="1"/>
          </p:cNvPicPr>
          <p:nvPr/>
        </p:nvPicPr>
        <p:blipFill>
          <a:blip r:embed="rId3"/>
          <a:stretch>
            <a:fillRect/>
          </a:stretch>
        </p:blipFill>
        <p:spPr>
          <a:xfrm>
            <a:off x="4232634" y="2404152"/>
            <a:ext cx="7767688" cy="2015534"/>
          </a:xfrm>
          <a:prstGeom prst="rect">
            <a:avLst/>
          </a:prstGeom>
        </p:spPr>
      </p:pic>
      <p:pic>
        <p:nvPicPr>
          <p:cNvPr id="8" name="Picture 7">
            <a:extLst>
              <a:ext uri="{FF2B5EF4-FFF2-40B4-BE49-F238E27FC236}">
                <a16:creationId xmlns:a16="http://schemas.microsoft.com/office/drawing/2014/main" id="{EAA42688-7EB1-4278-A23D-4AD902E515CE}"/>
              </a:ext>
            </a:extLst>
          </p:cNvPr>
          <p:cNvPicPr>
            <a:picLocks noChangeAspect="1"/>
          </p:cNvPicPr>
          <p:nvPr/>
        </p:nvPicPr>
        <p:blipFill>
          <a:blip r:embed="rId4"/>
          <a:stretch>
            <a:fillRect/>
          </a:stretch>
        </p:blipFill>
        <p:spPr>
          <a:xfrm>
            <a:off x="4232634" y="4475078"/>
            <a:ext cx="7767688" cy="1024909"/>
          </a:xfrm>
          <a:prstGeom prst="rect">
            <a:avLst/>
          </a:prstGeom>
        </p:spPr>
      </p:pic>
    </p:spTree>
    <p:extLst>
      <p:ext uri="{BB962C8B-B14F-4D97-AF65-F5344CB8AC3E}">
        <p14:creationId xmlns:p14="http://schemas.microsoft.com/office/powerpoint/2010/main" val="189315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F24B6A-F63C-AA3E-73B3-7764985EAC65}"/>
              </a:ext>
            </a:extLst>
          </p:cNvPr>
          <p:cNvSpPr>
            <a:spLocks noGrp="1"/>
          </p:cNvSpPr>
          <p:nvPr>
            <p:ph type="title"/>
          </p:nvPr>
        </p:nvSpPr>
        <p:spPr>
          <a:xfrm>
            <a:off x="49206" y="117905"/>
            <a:ext cx="6634397" cy="923331"/>
          </a:xfrm>
          <a:solidFill>
            <a:schemeClr val="accent6">
              <a:lumMod val="40000"/>
              <a:lumOff val="60000"/>
            </a:schemeClr>
          </a:solidFill>
        </p:spPr>
        <p:txBody>
          <a:bodyPr>
            <a:normAutofit fontScale="90000"/>
          </a:bodyPr>
          <a:lstStyle/>
          <a:p>
            <a:br>
              <a:rPr lang="en-US" dirty="0">
                <a:latin typeface="Cooper Black" panose="0208090404030B020404" pitchFamily="18" charset="0"/>
              </a:rPr>
            </a:br>
            <a:br>
              <a:rPr lang="en-US" dirty="0">
                <a:latin typeface="Cooper Black" panose="0208090404030B020404" pitchFamily="18" charset="0"/>
              </a:rPr>
            </a:br>
            <a:r>
              <a:rPr lang="en-US" b="1" dirty="0">
                <a:latin typeface="Century" panose="02040604050505020304" pitchFamily="18" charset="0"/>
              </a:rPr>
              <a:t>BIVARIATE ANALYSIS</a:t>
            </a:r>
            <a:br>
              <a:rPr lang="en-US" dirty="0">
                <a:latin typeface="Cooper Black" panose="0208090404030B020404" pitchFamily="18" charset="0"/>
              </a:rPr>
            </a:br>
            <a:br>
              <a:rPr lang="en-US" dirty="0"/>
            </a:br>
            <a:r>
              <a:rPr lang="en-US" sz="3600" b="1" dirty="0">
                <a:latin typeface="Century" panose="02040604050505020304" pitchFamily="18" charset="0"/>
              </a:rPr>
              <a:t>Churn with respect to states</a:t>
            </a:r>
            <a:endParaRPr lang="en-IN" sz="3600" b="1" dirty="0">
              <a:latin typeface="Century" panose="02040604050505020304" pitchFamily="18" charset="0"/>
            </a:endParaRPr>
          </a:p>
        </p:txBody>
      </p:sp>
      <p:pic>
        <p:nvPicPr>
          <p:cNvPr id="6148" name="Picture 4">
            <a:extLst>
              <a:ext uri="{FF2B5EF4-FFF2-40B4-BE49-F238E27FC236}">
                <a16:creationId xmlns:a16="http://schemas.microsoft.com/office/drawing/2014/main" id="{DBB48C61-7727-C937-A934-1F8CFAFCF9B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99178" y="2163068"/>
            <a:ext cx="4940691" cy="3402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2CD8D6-DF95-6AB2-74F3-9D3727DF02BC}"/>
              </a:ext>
            </a:extLst>
          </p:cNvPr>
          <p:cNvSpPr txBox="1"/>
          <p:nvPr/>
        </p:nvSpPr>
        <p:spPr>
          <a:xfrm>
            <a:off x="645694" y="5533267"/>
            <a:ext cx="11306968" cy="923330"/>
          </a:xfrm>
          <a:prstGeom prst="rect">
            <a:avLst/>
          </a:prstGeom>
          <a:noFill/>
        </p:spPr>
        <p:txBody>
          <a:bodyPr wrap="square">
            <a:spAutoFit/>
          </a:bodyPr>
          <a:lstStyle/>
          <a:p>
            <a:pPr algn="l"/>
            <a:r>
              <a:rPr lang="en-US" i="0" dirty="0">
                <a:solidFill>
                  <a:schemeClr val="accent1"/>
                </a:solidFill>
                <a:effectLst/>
                <a:latin typeface="Century" panose="02040604050505020304" pitchFamily="18" charset="0"/>
              </a:rPr>
              <a:t>Above two chart shows the states with respect to churn rate. For example, if the bar for a certain state is high, that means the churn rate for that state is high and if the bar is low, the churn rate for that state is low.</a:t>
            </a:r>
          </a:p>
        </p:txBody>
      </p:sp>
      <p:pic>
        <p:nvPicPr>
          <p:cNvPr id="2" name="Picture 2">
            <a:extLst>
              <a:ext uri="{FF2B5EF4-FFF2-40B4-BE49-F238E27FC236}">
                <a16:creationId xmlns:a16="http://schemas.microsoft.com/office/drawing/2014/main" id="{B84669FD-9C03-D5CD-AE0E-68AB1A601E2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99170" y="2163068"/>
            <a:ext cx="4823280" cy="339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0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5521-B34E-B67D-F939-01E98009AA8E}"/>
              </a:ext>
            </a:extLst>
          </p:cNvPr>
          <p:cNvSpPr>
            <a:spLocks noGrp="1"/>
          </p:cNvSpPr>
          <p:nvPr>
            <p:ph type="title"/>
          </p:nvPr>
        </p:nvSpPr>
        <p:spPr>
          <a:xfrm>
            <a:off x="90949" y="-197963"/>
            <a:ext cx="6705777" cy="999241"/>
          </a:xfrm>
        </p:spPr>
        <p:txBody>
          <a:bodyPr>
            <a:normAutofit/>
          </a:bodyPr>
          <a:lstStyle/>
          <a:p>
            <a:r>
              <a:rPr lang="en-US" sz="2800" b="1" dirty="0">
                <a:latin typeface="Century" panose="02040604050505020304" pitchFamily="18" charset="0"/>
              </a:rPr>
              <a:t>   </a:t>
            </a:r>
            <a:r>
              <a:rPr lang="en-US" sz="2400" b="1" dirty="0">
                <a:latin typeface="Century" panose="02040604050505020304" pitchFamily="18" charset="0"/>
              </a:rPr>
              <a:t>Churn with respect to Area Code</a:t>
            </a:r>
            <a:endParaRPr lang="en-IN" sz="2400" b="1" dirty="0">
              <a:latin typeface="Century" panose="02040604050505020304" pitchFamily="18" charset="0"/>
            </a:endParaRPr>
          </a:p>
        </p:txBody>
      </p:sp>
      <p:pic>
        <p:nvPicPr>
          <p:cNvPr id="7170" name="Picture 2">
            <a:extLst>
              <a:ext uri="{FF2B5EF4-FFF2-40B4-BE49-F238E27FC236}">
                <a16:creationId xmlns:a16="http://schemas.microsoft.com/office/drawing/2014/main" id="{F92784E0-91AF-42B1-B4C1-8577AD5CB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072" y="556182"/>
            <a:ext cx="4089136" cy="26300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8DFE5E-55B0-E952-ECC6-9EA8D2A1A7C3}"/>
              </a:ext>
            </a:extLst>
          </p:cNvPr>
          <p:cNvSpPr txBox="1"/>
          <p:nvPr/>
        </p:nvSpPr>
        <p:spPr>
          <a:xfrm>
            <a:off x="1171073" y="3186260"/>
            <a:ext cx="4173926" cy="3139321"/>
          </a:xfrm>
          <a:prstGeom prst="rect">
            <a:avLst/>
          </a:prstGeom>
          <a:noFill/>
        </p:spPr>
        <p:txBody>
          <a:bodyPr wrap="square">
            <a:spAutoFit/>
          </a:bodyPr>
          <a:lstStyle/>
          <a:p>
            <a:pPr marL="285750" indent="-285750" algn="l">
              <a:buFont typeface="Wingdings" panose="05000000000000000000" pitchFamily="2" charset="2"/>
              <a:buChar char="Ø"/>
            </a:pPr>
            <a:r>
              <a:rPr lang="en-US" i="0" dirty="0">
                <a:solidFill>
                  <a:srgbClr val="000000"/>
                </a:solidFill>
                <a:effectLst/>
                <a:latin typeface="Century" panose="02040604050505020304" pitchFamily="18" charset="0"/>
              </a:rPr>
              <a:t> </a:t>
            </a:r>
            <a:r>
              <a:rPr lang="en-US" i="0" dirty="0">
                <a:solidFill>
                  <a:schemeClr val="accent1"/>
                </a:solidFill>
                <a:effectLst/>
                <a:latin typeface="Century" panose="02040604050505020304" pitchFamily="18" charset="0"/>
              </a:rPr>
              <a:t>From the above plot we can see that highest churn rate is from area_code_415 followed by area_code_510 and area_code_408.</a:t>
            </a:r>
          </a:p>
          <a:p>
            <a:pPr marL="285750" indent="-285750" algn="l">
              <a:buFont typeface="Wingdings" panose="05000000000000000000" pitchFamily="2" charset="2"/>
              <a:buChar char="Ø"/>
            </a:pPr>
            <a:r>
              <a:rPr lang="en-US" i="0" dirty="0">
                <a:solidFill>
                  <a:schemeClr val="accent2"/>
                </a:solidFill>
                <a:effectLst/>
                <a:latin typeface="Century" panose="02040604050505020304" pitchFamily="18" charset="0"/>
              </a:rPr>
              <a:t>The distribution of churned and non-churned customers is roughly the same across all three area codes.</a:t>
            </a:r>
          </a:p>
          <a:p>
            <a:pPr marL="285750" indent="-285750" algn="l">
              <a:buFont typeface="Wingdings" panose="05000000000000000000" pitchFamily="2" charset="2"/>
              <a:buChar char="Ø"/>
            </a:pPr>
            <a:r>
              <a:rPr lang="en-US" i="0" dirty="0">
                <a:solidFill>
                  <a:schemeClr val="accent1"/>
                </a:solidFill>
                <a:effectLst/>
                <a:latin typeface="Century" panose="02040604050505020304" pitchFamily="18" charset="0"/>
              </a:rPr>
              <a:t>This </a:t>
            </a:r>
            <a:r>
              <a:rPr lang="en-US" dirty="0">
                <a:solidFill>
                  <a:schemeClr val="accent1"/>
                </a:solidFill>
                <a:latin typeface="Century" panose="02040604050505020304" pitchFamily="18" charset="0"/>
              </a:rPr>
              <a:t>shows </a:t>
            </a:r>
            <a:r>
              <a:rPr lang="en-US" i="0" dirty="0">
                <a:solidFill>
                  <a:schemeClr val="accent1"/>
                </a:solidFill>
                <a:effectLst/>
                <a:latin typeface="Century" panose="02040604050505020304" pitchFamily="18" charset="0"/>
              </a:rPr>
              <a:t>that area code may or may not be a significant factor in predicting customer churn.</a:t>
            </a:r>
          </a:p>
        </p:txBody>
      </p:sp>
      <p:sp>
        <p:nvSpPr>
          <p:cNvPr id="5" name="Title 1">
            <a:extLst>
              <a:ext uri="{FF2B5EF4-FFF2-40B4-BE49-F238E27FC236}">
                <a16:creationId xmlns:a16="http://schemas.microsoft.com/office/drawing/2014/main" id="{7326A1FC-2843-4242-8CED-E3C399B02723}"/>
              </a:ext>
            </a:extLst>
          </p:cNvPr>
          <p:cNvSpPr txBox="1">
            <a:spLocks/>
          </p:cNvSpPr>
          <p:nvPr/>
        </p:nvSpPr>
        <p:spPr>
          <a:xfrm>
            <a:off x="7126663" y="198299"/>
            <a:ext cx="4974387" cy="357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panose="02040604050505020304" pitchFamily="18" charset="0"/>
              </a:rPr>
              <a:t>C</a:t>
            </a:r>
            <a:r>
              <a:rPr lang="en-US" sz="2400" b="1" dirty="0">
                <a:latin typeface="Century" panose="02040604050505020304" pitchFamily="18" charset="0"/>
              </a:rPr>
              <a:t>hurn with respect to voice plan</a:t>
            </a:r>
            <a:endParaRPr lang="en-IN" sz="2400" b="1" dirty="0">
              <a:latin typeface="Century" panose="02040604050505020304" pitchFamily="18" charset="0"/>
            </a:endParaRPr>
          </a:p>
        </p:txBody>
      </p:sp>
      <p:pic>
        <p:nvPicPr>
          <p:cNvPr id="3" name="Picture 2">
            <a:extLst>
              <a:ext uri="{FF2B5EF4-FFF2-40B4-BE49-F238E27FC236}">
                <a16:creationId xmlns:a16="http://schemas.microsoft.com/office/drawing/2014/main" id="{CB2E4A8C-B719-456B-A717-FD7CB7E43396}"/>
              </a:ext>
            </a:extLst>
          </p:cNvPr>
          <p:cNvPicPr>
            <a:picLocks noChangeAspect="1"/>
          </p:cNvPicPr>
          <p:nvPr/>
        </p:nvPicPr>
        <p:blipFill>
          <a:blip r:embed="rId3"/>
          <a:stretch>
            <a:fillRect/>
          </a:stretch>
        </p:blipFill>
        <p:spPr>
          <a:xfrm>
            <a:off x="7334054" y="643368"/>
            <a:ext cx="3968684" cy="2542892"/>
          </a:xfrm>
          <a:prstGeom prst="rect">
            <a:avLst/>
          </a:prstGeom>
        </p:spPr>
      </p:pic>
      <p:sp>
        <p:nvSpPr>
          <p:cNvPr id="7" name="TextBox 6">
            <a:extLst>
              <a:ext uri="{FF2B5EF4-FFF2-40B4-BE49-F238E27FC236}">
                <a16:creationId xmlns:a16="http://schemas.microsoft.com/office/drawing/2014/main" id="{72604129-299E-4226-9FB1-90A954BF13FD}"/>
              </a:ext>
            </a:extLst>
          </p:cNvPr>
          <p:cNvSpPr txBox="1"/>
          <p:nvPr/>
        </p:nvSpPr>
        <p:spPr>
          <a:xfrm>
            <a:off x="7295726" y="3273446"/>
            <a:ext cx="4173926" cy="3108543"/>
          </a:xfrm>
          <a:prstGeom prst="rect">
            <a:avLst/>
          </a:prstGeom>
          <a:noFill/>
        </p:spPr>
        <p:txBody>
          <a:bodyPr wrap="square">
            <a:spAutoFit/>
          </a:bodyPr>
          <a:lstStyle/>
          <a:p>
            <a:pPr marL="285750" indent="-285750" algn="l" rtl="0">
              <a:buFont typeface="Wingdings" panose="05000000000000000000" pitchFamily="2" charset="2"/>
              <a:buChar char="Ø"/>
            </a:pPr>
            <a:r>
              <a:rPr lang="en-US" sz="1400" i="0" dirty="0">
                <a:solidFill>
                  <a:schemeClr val="accent2"/>
                </a:solidFill>
                <a:effectLst/>
                <a:latin typeface="Century" panose="02040604050505020304" pitchFamily="18" charset="0"/>
              </a:rPr>
              <a:t>From the above plot it is clear that Customers who are not using voice plan are more likely to churn as compare to the Customer who are using voice plan. </a:t>
            </a:r>
          </a:p>
          <a:p>
            <a:pPr marL="285750" indent="-285750" algn="l" rtl="0">
              <a:buFont typeface="Wingdings" panose="05000000000000000000" pitchFamily="2" charset="2"/>
              <a:buChar char="Ø"/>
            </a:pPr>
            <a:r>
              <a:rPr lang="en-US" sz="1400" i="0" dirty="0">
                <a:solidFill>
                  <a:schemeClr val="accent2"/>
                </a:solidFill>
                <a:effectLst/>
                <a:latin typeface="Century" panose="02040604050505020304" pitchFamily="18" charset="0"/>
              </a:rPr>
              <a:t>This shows that most customers are not interested in purchasing additional voice services, or it could mean that a "no" voice plan is the default option for new customers.</a:t>
            </a:r>
          </a:p>
          <a:p>
            <a:pPr marL="285750" indent="-285750" algn="l" rtl="0">
              <a:buFont typeface="Wingdings" panose="05000000000000000000" pitchFamily="2" charset="2"/>
              <a:buChar char="Ø"/>
            </a:pPr>
            <a:endParaRPr lang="en-US" sz="1400" i="0" dirty="0">
              <a:solidFill>
                <a:srgbClr val="000000"/>
              </a:solidFill>
              <a:effectLst/>
              <a:latin typeface="Century" panose="02040604050505020304" pitchFamily="18" charset="0"/>
            </a:endParaRPr>
          </a:p>
          <a:p>
            <a:pPr algn="l" rtl="0"/>
            <a:r>
              <a:rPr lang="en-US" sz="1400" b="1" i="0" dirty="0">
                <a:solidFill>
                  <a:srgbClr val="000000"/>
                </a:solidFill>
                <a:effectLst/>
                <a:latin typeface="Century" panose="02040604050505020304" pitchFamily="18" charset="0"/>
              </a:rPr>
              <a:t>Suggestion</a:t>
            </a:r>
            <a:r>
              <a:rPr lang="en-US" sz="1400" b="1" i="0" dirty="0">
                <a:solidFill>
                  <a:srgbClr val="000000"/>
                </a:solidFill>
                <a:effectLst/>
                <a:latin typeface="inherit"/>
              </a:rPr>
              <a:t> </a:t>
            </a:r>
            <a:r>
              <a:rPr lang="en-US" sz="1400" b="1" i="0" dirty="0">
                <a:solidFill>
                  <a:schemeClr val="accent1"/>
                </a:solidFill>
                <a:effectLst/>
                <a:latin typeface="inherit"/>
              </a:rPr>
              <a:t>: </a:t>
            </a:r>
            <a:r>
              <a:rPr lang="en-US" sz="1400" i="0" dirty="0">
                <a:solidFill>
                  <a:schemeClr val="accent1"/>
                </a:solidFill>
                <a:effectLst/>
                <a:latin typeface="Century" panose="02040604050505020304" pitchFamily="18" charset="0"/>
              </a:rPr>
              <a:t>Understanding the customers' preferences and behaviors related to voice plans could be an area for the company to focus on in order to increase customer satisfaction and potentially reduce churn.</a:t>
            </a:r>
          </a:p>
        </p:txBody>
      </p:sp>
    </p:spTree>
    <p:extLst>
      <p:ext uri="{BB962C8B-B14F-4D97-AF65-F5344CB8AC3E}">
        <p14:creationId xmlns:p14="http://schemas.microsoft.com/office/powerpoint/2010/main" val="279604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21A2-A699-9534-12E0-78A05BE9B5F9}"/>
              </a:ext>
            </a:extLst>
          </p:cNvPr>
          <p:cNvSpPr>
            <a:spLocks noGrp="1"/>
          </p:cNvSpPr>
          <p:nvPr>
            <p:ph type="title"/>
          </p:nvPr>
        </p:nvSpPr>
        <p:spPr>
          <a:xfrm>
            <a:off x="838200" y="283855"/>
            <a:ext cx="10515600" cy="1152590"/>
          </a:xfrm>
        </p:spPr>
        <p:txBody>
          <a:bodyPr>
            <a:normAutofit fontScale="90000"/>
          </a:bodyPr>
          <a:lstStyle/>
          <a:p>
            <a:r>
              <a:rPr lang="en-US" sz="3100" b="1" dirty="0">
                <a:highlight>
                  <a:srgbClr val="FFFF00"/>
                </a:highlight>
                <a:latin typeface="Century" panose="02040604050505020304" pitchFamily="18" charset="0"/>
              </a:rPr>
              <a:t>Analyzing Target feature with respect to Numerical feature</a:t>
            </a:r>
            <a:br>
              <a:rPr lang="en-US" b="1" dirty="0">
                <a:highlight>
                  <a:srgbClr val="00FFFF"/>
                </a:highlight>
              </a:rPr>
            </a:br>
            <a:endParaRPr lang="en-IN" dirty="0">
              <a:highlight>
                <a:srgbClr val="00FFFF"/>
              </a:highlight>
            </a:endParaRPr>
          </a:p>
        </p:txBody>
      </p:sp>
      <p:sp>
        <p:nvSpPr>
          <p:cNvPr id="5" name="Content Placeholder 4">
            <a:extLst>
              <a:ext uri="{FF2B5EF4-FFF2-40B4-BE49-F238E27FC236}">
                <a16:creationId xmlns:a16="http://schemas.microsoft.com/office/drawing/2014/main" id="{C86E5DA9-1047-4218-B38C-2CD8B26003E6}"/>
              </a:ext>
            </a:extLst>
          </p:cNvPr>
          <p:cNvSpPr>
            <a:spLocks noGrp="1"/>
          </p:cNvSpPr>
          <p:nvPr>
            <p:ph idx="1"/>
          </p:nvPr>
        </p:nvSpPr>
        <p:spPr>
          <a:xfrm>
            <a:off x="838200" y="1178351"/>
            <a:ext cx="5364637" cy="5395794"/>
          </a:xfrm>
        </p:spPr>
        <p:txBody>
          <a:bodyPr>
            <a:normAutofit fontScale="92500" lnSpcReduction="20000"/>
          </a:bodyPr>
          <a:lstStyle/>
          <a:p>
            <a:pPr marL="0" indent="0">
              <a:buNone/>
            </a:pPr>
            <a:r>
              <a:rPr lang="en-US" sz="3500" dirty="0">
                <a:solidFill>
                  <a:srgbClr val="7030A0"/>
                </a:solidFill>
                <a:latin typeface="Century" panose="02040604050505020304" pitchFamily="18" charset="0"/>
              </a:rPr>
              <a:t>Churn with respect to Day Minutes</a:t>
            </a:r>
          </a:p>
          <a:p>
            <a:endParaRPr lang="en-US" sz="3200" dirty="0">
              <a:solidFill>
                <a:srgbClr val="7030A0"/>
              </a:solidFill>
            </a:endParaRPr>
          </a:p>
          <a:p>
            <a:endParaRPr lang="en-US" sz="3200" dirty="0">
              <a:solidFill>
                <a:srgbClr val="7030A0"/>
              </a:solidFill>
            </a:endParaRPr>
          </a:p>
          <a:p>
            <a:endParaRPr lang="en-US" sz="3200" dirty="0">
              <a:solidFill>
                <a:srgbClr val="7030A0"/>
              </a:solidFill>
            </a:endParaRPr>
          </a:p>
          <a:p>
            <a:endParaRPr lang="en-US" sz="3200" dirty="0">
              <a:solidFill>
                <a:srgbClr val="7030A0"/>
              </a:solidFill>
            </a:endParaRPr>
          </a:p>
          <a:p>
            <a:endParaRPr lang="en-US" sz="3200" dirty="0">
              <a:solidFill>
                <a:srgbClr val="7030A0"/>
              </a:solidFill>
            </a:endParaRPr>
          </a:p>
          <a:p>
            <a:endParaRPr lang="en-US" sz="3200" dirty="0">
              <a:solidFill>
                <a:srgbClr val="7030A0"/>
              </a:solidFill>
            </a:endParaRPr>
          </a:p>
          <a:p>
            <a:endParaRPr lang="en-US" sz="3200" dirty="0">
              <a:solidFill>
                <a:srgbClr val="7030A0"/>
              </a:solidFill>
            </a:endParaRPr>
          </a:p>
          <a:p>
            <a:pPr marL="0" indent="0">
              <a:buNone/>
            </a:pPr>
            <a:r>
              <a:rPr lang="en-US" sz="2200" dirty="0">
                <a:latin typeface="Century" panose="02040604050505020304" pitchFamily="18" charset="0"/>
              </a:rPr>
              <a:t>Note : Customers churning rate is high on the basis of minutes customer used service during the day. This might be because of  charges they are charging during the day.</a:t>
            </a:r>
          </a:p>
          <a:p>
            <a:endParaRPr lang="en-US" sz="2400" b="1" dirty="0"/>
          </a:p>
          <a:p>
            <a:endParaRPr lang="en-US" sz="2400" dirty="0">
              <a:solidFill>
                <a:srgbClr val="7030A0"/>
              </a:solidFill>
            </a:endParaRPr>
          </a:p>
        </p:txBody>
      </p:sp>
      <p:pic>
        <p:nvPicPr>
          <p:cNvPr id="3" name="Picture 2">
            <a:extLst>
              <a:ext uri="{FF2B5EF4-FFF2-40B4-BE49-F238E27FC236}">
                <a16:creationId xmlns:a16="http://schemas.microsoft.com/office/drawing/2014/main" id="{597FB6EF-AD9E-44B2-84D8-8629B8FC4B63}"/>
              </a:ext>
            </a:extLst>
          </p:cNvPr>
          <p:cNvPicPr>
            <a:picLocks noChangeAspect="1"/>
          </p:cNvPicPr>
          <p:nvPr/>
        </p:nvPicPr>
        <p:blipFill>
          <a:blip r:embed="rId2"/>
          <a:stretch>
            <a:fillRect/>
          </a:stretch>
        </p:blipFill>
        <p:spPr>
          <a:xfrm>
            <a:off x="1272620" y="2030463"/>
            <a:ext cx="4572000" cy="2917762"/>
          </a:xfrm>
          <a:prstGeom prst="rect">
            <a:avLst/>
          </a:prstGeom>
        </p:spPr>
      </p:pic>
      <p:sp>
        <p:nvSpPr>
          <p:cNvPr id="6" name="Title 1">
            <a:extLst>
              <a:ext uri="{FF2B5EF4-FFF2-40B4-BE49-F238E27FC236}">
                <a16:creationId xmlns:a16="http://schemas.microsoft.com/office/drawing/2014/main" id="{4A3A1DF7-D50F-4651-805E-B5F8159DFADA}"/>
              </a:ext>
            </a:extLst>
          </p:cNvPr>
          <p:cNvSpPr txBox="1">
            <a:spLocks/>
          </p:cNvSpPr>
          <p:nvPr/>
        </p:nvSpPr>
        <p:spPr>
          <a:xfrm>
            <a:off x="6637257" y="527902"/>
            <a:ext cx="5693004" cy="2554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7030A0"/>
                </a:solidFill>
                <a:latin typeface="Century" panose="02040604050505020304" pitchFamily="18" charset="0"/>
              </a:rPr>
              <a:t>Churn with respect to Day Calls</a:t>
            </a:r>
            <a:br>
              <a:rPr lang="en-US" dirty="0">
                <a:solidFill>
                  <a:srgbClr val="7030A0"/>
                </a:solidFill>
                <a:latin typeface="Century" panose="02040604050505020304" pitchFamily="18" charset="0"/>
              </a:rPr>
            </a:br>
            <a:endParaRPr lang="en-IN" dirty="0"/>
          </a:p>
        </p:txBody>
      </p:sp>
      <p:pic>
        <p:nvPicPr>
          <p:cNvPr id="4" name="Picture 3">
            <a:extLst>
              <a:ext uri="{FF2B5EF4-FFF2-40B4-BE49-F238E27FC236}">
                <a16:creationId xmlns:a16="http://schemas.microsoft.com/office/drawing/2014/main" id="{639AC2DE-6946-44CA-96B0-0BDA30F702C1}"/>
              </a:ext>
            </a:extLst>
          </p:cNvPr>
          <p:cNvPicPr>
            <a:picLocks noChangeAspect="1"/>
          </p:cNvPicPr>
          <p:nvPr/>
        </p:nvPicPr>
        <p:blipFill>
          <a:blip r:embed="rId3"/>
          <a:stretch>
            <a:fillRect/>
          </a:stretch>
        </p:blipFill>
        <p:spPr>
          <a:xfrm>
            <a:off x="6637257" y="1939865"/>
            <a:ext cx="5127723" cy="2978269"/>
          </a:xfrm>
          <a:prstGeom prst="rect">
            <a:avLst/>
          </a:prstGeom>
        </p:spPr>
      </p:pic>
      <p:sp>
        <p:nvSpPr>
          <p:cNvPr id="7" name="TextBox 6">
            <a:extLst>
              <a:ext uri="{FF2B5EF4-FFF2-40B4-BE49-F238E27FC236}">
                <a16:creationId xmlns:a16="http://schemas.microsoft.com/office/drawing/2014/main" id="{903082B1-FE35-4871-8ACC-731FB1142C32}"/>
              </a:ext>
            </a:extLst>
          </p:cNvPr>
          <p:cNvSpPr txBox="1"/>
          <p:nvPr/>
        </p:nvSpPr>
        <p:spPr>
          <a:xfrm>
            <a:off x="6749592" y="5033913"/>
            <a:ext cx="5127723" cy="1384995"/>
          </a:xfrm>
          <a:prstGeom prst="rect">
            <a:avLst/>
          </a:prstGeom>
          <a:noFill/>
        </p:spPr>
        <p:txBody>
          <a:bodyPr wrap="square">
            <a:spAutoFit/>
          </a:bodyPr>
          <a:lstStyle/>
          <a:p>
            <a:r>
              <a:rPr lang="en-IN" sz="2400" i="0" dirty="0">
                <a:solidFill>
                  <a:srgbClr val="000000"/>
                </a:solidFill>
                <a:effectLst/>
                <a:latin typeface="Century" panose="02040604050505020304" pitchFamily="18" charset="0"/>
              </a:rPr>
              <a:t>Note</a:t>
            </a:r>
            <a:r>
              <a:rPr lang="en-IN" i="0" dirty="0">
                <a:solidFill>
                  <a:srgbClr val="000000"/>
                </a:solidFill>
                <a:effectLst/>
                <a:latin typeface="Helvetica Neue"/>
              </a:rPr>
              <a:t> :</a:t>
            </a:r>
            <a:r>
              <a:rPr lang="en-IN" sz="2000" i="0" dirty="0">
                <a:solidFill>
                  <a:srgbClr val="000000"/>
                </a:solidFill>
                <a:effectLst/>
                <a:latin typeface="Century" panose="02040604050505020304" pitchFamily="18" charset="0"/>
              </a:rPr>
              <a:t>Here also we can see the same proportion of churning and not churning amongst the customers on the basis of total number of calls during the day.</a:t>
            </a:r>
          </a:p>
        </p:txBody>
      </p:sp>
    </p:spTree>
    <p:extLst>
      <p:ext uri="{BB962C8B-B14F-4D97-AF65-F5344CB8AC3E}">
        <p14:creationId xmlns:p14="http://schemas.microsoft.com/office/powerpoint/2010/main" val="303854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6300-F0CD-4F10-A4A4-6AA060B76CAF}"/>
              </a:ext>
            </a:extLst>
          </p:cNvPr>
          <p:cNvSpPr>
            <a:spLocks noGrp="1"/>
          </p:cNvSpPr>
          <p:nvPr>
            <p:ph type="title"/>
          </p:nvPr>
        </p:nvSpPr>
        <p:spPr>
          <a:xfrm>
            <a:off x="838200" y="365125"/>
            <a:ext cx="5383491" cy="926233"/>
          </a:xfrm>
        </p:spPr>
        <p:txBody>
          <a:bodyPr>
            <a:normAutofit fontScale="90000"/>
          </a:bodyPr>
          <a:lstStyle/>
          <a:p>
            <a:r>
              <a:rPr lang="en-US" sz="3600" b="1" dirty="0">
                <a:solidFill>
                  <a:srgbClr val="7030A0"/>
                </a:solidFill>
              </a:rPr>
              <a:t> </a:t>
            </a:r>
            <a:r>
              <a:rPr lang="en-US" sz="3300" b="1" dirty="0">
                <a:solidFill>
                  <a:srgbClr val="7030A0"/>
                </a:solidFill>
                <a:latin typeface="Century" panose="02040604050505020304" pitchFamily="18" charset="0"/>
              </a:rPr>
              <a:t>Churn with respect to Day Charge</a:t>
            </a:r>
            <a:endParaRPr lang="en-US" sz="3300" dirty="0">
              <a:latin typeface="Century" panose="02040604050505020304" pitchFamily="18" charset="0"/>
            </a:endParaRPr>
          </a:p>
        </p:txBody>
      </p:sp>
      <p:sp>
        <p:nvSpPr>
          <p:cNvPr id="3" name="Content Placeholder 2">
            <a:extLst>
              <a:ext uri="{FF2B5EF4-FFF2-40B4-BE49-F238E27FC236}">
                <a16:creationId xmlns:a16="http://schemas.microsoft.com/office/drawing/2014/main" id="{A1865C13-5C37-46BB-A922-790270362A54}"/>
              </a:ext>
            </a:extLst>
          </p:cNvPr>
          <p:cNvSpPr>
            <a:spLocks noGrp="1"/>
          </p:cNvSpPr>
          <p:nvPr>
            <p:ph idx="1"/>
          </p:nvPr>
        </p:nvSpPr>
        <p:spPr>
          <a:xfrm>
            <a:off x="838200" y="4411745"/>
            <a:ext cx="4365396" cy="1765218"/>
          </a:xfrm>
        </p:spPr>
        <p:txBody>
          <a:bodyPr>
            <a:normAutofit/>
          </a:bodyPr>
          <a:lstStyle/>
          <a:p>
            <a:pPr marL="0" indent="0">
              <a:buNone/>
            </a:pPr>
            <a:r>
              <a:rPr lang="en-US" sz="2200" dirty="0">
                <a:latin typeface="Century" panose="02040604050505020304" pitchFamily="18" charset="0"/>
              </a:rPr>
              <a:t>Note : Here we can observe that on an average churning rate is higher for the total charge during the day.</a:t>
            </a:r>
          </a:p>
          <a:p>
            <a:endParaRPr lang="en-US" dirty="0"/>
          </a:p>
          <a:p>
            <a:endParaRPr lang="en-US" dirty="0"/>
          </a:p>
        </p:txBody>
      </p:sp>
      <p:pic>
        <p:nvPicPr>
          <p:cNvPr id="4" name="Picture 3">
            <a:extLst>
              <a:ext uri="{FF2B5EF4-FFF2-40B4-BE49-F238E27FC236}">
                <a16:creationId xmlns:a16="http://schemas.microsoft.com/office/drawing/2014/main" id="{C6B698C2-2D8F-414B-875D-DEB935C60DEA}"/>
              </a:ext>
            </a:extLst>
          </p:cNvPr>
          <p:cNvPicPr>
            <a:picLocks noChangeAspect="1"/>
          </p:cNvPicPr>
          <p:nvPr/>
        </p:nvPicPr>
        <p:blipFill>
          <a:blip r:embed="rId2"/>
          <a:stretch>
            <a:fillRect/>
          </a:stretch>
        </p:blipFill>
        <p:spPr>
          <a:xfrm>
            <a:off x="838200" y="1414020"/>
            <a:ext cx="4529633" cy="2582994"/>
          </a:xfrm>
          <a:prstGeom prst="rect">
            <a:avLst/>
          </a:prstGeom>
        </p:spPr>
      </p:pic>
      <p:sp>
        <p:nvSpPr>
          <p:cNvPr id="5" name="Title 1">
            <a:extLst>
              <a:ext uri="{FF2B5EF4-FFF2-40B4-BE49-F238E27FC236}">
                <a16:creationId xmlns:a16="http://schemas.microsoft.com/office/drawing/2014/main" id="{C13B19D7-852F-4C0D-9C04-5E39C24BA761}"/>
              </a:ext>
            </a:extLst>
          </p:cNvPr>
          <p:cNvSpPr txBox="1">
            <a:spLocks/>
          </p:cNvSpPr>
          <p:nvPr/>
        </p:nvSpPr>
        <p:spPr>
          <a:xfrm>
            <a:off x="6306533" y="266169"/>
            <a:ext cx="5806910" cy="7943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7030A0"/>
                </a:solidFill>
                <a:latin typeface="Century" panose="02040604050505020304" pitchFamily="18" charset="0"/>
              </a:rPr>
              <a:t>Churn with respect to Evening Minutes</a:t>
            </a:r>
            <a:endParaRPr lang="en-US" sz="3000" dirty="0">
              <a:latin typeface="Century" panose="02040604050505020304" pitchFamily="18" charset="0"/>
            </a:endParaRPr>
          </a:p>
        </p:txBody>
      </p:sp>
      <p:pic>
        <p:nvPicPr>
          <p:cNvPr id="6" name="Picture 5">
            <a:extLst>
              <a:ext uri="{FF2B5EF4-FFF2-40B4-BE49-F238E27FC236}">
                <a16:creationId xmlns:a16="http://schemas.microsoft.com/office/drawing/2014/main" id="{A86CB160-1D93-4D7A-A0D7-56434369F816}"/>
              </a:ext>
            </a:extLst>
          </p:cNvPr>
          <p:cNvPicPr>
            <a:picLocks noChangeAspect="1"/>
          </p:cNvPicPr>
          <p:nvPr/>
        </p:nvPicPr>
        <p:blipFill>
          <a:blip r:embed="rId3"/>
          <a:stretch>
            <a:fillRect/>
          </a:stretch>
        </p:blipFill>
        <p:spPr>
          <a:xfrm>
            <a:off x="6919274" y="1252252"/>
            <a:ext cx="4529632" cy="2906530"/>
          </a:xfrm>
          <a:prstGeom prst="rect">
            <a:avLst/>
          </a:prstGeom>
        </p:spPr>
      </p:pic>
      <p:sp>
        <p:nvSpPr>
          <p:cNvPr id="7" name="Content Placeholder 2">
            <a:extLst>
              <a:ext uri="{FF2B5EF4-FFF2-40B4-BE49-F238E27FC236}">
                <a16:creationId xmlns:a16="http://schemas.microsoft.com/office/drawing/2014/main" id="{57DEA7D9-83F0-4ECD-A687-C3DCF2706A83}"/>
              </a:ext>
            </a:extLst>
          </p:cNvPr>
          <p:cNvSpPr txBox="1">
            <a:spLocks/>
          </p:cNvSpPr>
          <p:nvPr/>
        </p:nvSpPr>
        <p:spPr>
          <a:xfrm>
            <a:off x="6824166" y="4675695"/>
            <a:ext cx="4529633" cy="150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latin typeface="Century" panose="02040604050505020304" pitchFamily="18" charset="0"/>
              </a:rPr>
              <a:t>Note : The minimum clients have churned from the service is 80. This might be because of poor service they were </a:t>
            </a:r>
            <a:r>
              <a:rPr lang="en-IN" sz="2200" dirty="0">
                <a:latin typeface="Century" panose="02040604050505020304" pitchFamily="18" charset="0"/>
              </a:rPr>
              <a:t>getting</a:t>
            </a:r>
            <a:r>
              <a:rPr lang="en-US" sz="2200" dirty="0">
                <a:latin typeface="Century" panose="02040604050505020304" pitchFamily="18" charset="0"/>
              </a:rPr>
              <a:t>.</a:t>
            </a:r>
          </a:p>
          <a:p>
            <a:endParaRPr lang="en-US" dirty="0"/>
          </a:p>
        </p:txBody>
      </p:sp>
    </p:spTree>
    <p:extLst>
      <p:ext uri="{BB962C8B-B14F-4D97-AF65-F5344CB8AC3E}">
        <p14:creationId xmlns:p14="http://schemas.microsoft.com/office/powerpoint/2010/main" val="7345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B5B1-3B95-48BA-B143-03EED953F814}"/>
              </a:ext>
            </a:extLst>
          </p:cNvPr>
          <p:cNvSpPr>
            <a:spLocks noGrp="1"/>
          </p:cNvSpPr>
          <p:nvPr>
            <p:ph type="title"/>
          </p:nvPr>
        </p:nvSpPr>
        <p:spPr>
          <a:xfrm>
            <a:off x="575036" y="395926"/>
            <a:ext cx="5344998" cy="902093"/>
          </a:xfrm>
        </p:spPr>
        <p:txBody>
          <a:bodyPr>
            <a:noAutofit/>
          </a:bodyPr>
          <a:lstStyle/>
          <a:p>
            <a:r>
              <a:rPr lang="en-US" sz="3000" dirty="0">
                <a:solidFill>
                  <a:srgbClr val="7030A0"/>
                </a:solidFill>
                <a:latin typeface="Century" panose="02040604050505020304" pitchFamily="18" charset="0"/>
              </a:rPr>
              <a:t>Churn with respect to Evening Calls</a:t>
            </a:r>
            <a:endParaRPr lang="en-US" sz="3000" dirty="0">
              <a:latin typeface="Century" panose="02040604050505020304" pitchFamily="18" charset="0"/>
            </a:endParaRPr>
          </a:p>
        </p:txBody>
      </p:sp>
      <p:sp>
        <p:nvSpPr>
          <p:cNvPr id="3" name="Content Placeholder 2">
            <a:extLst>
              <a:ext uri="{FF2B5EF4-FFF2-40B4-BE49-F238E27FC236}">
                <a16:creationId xmlns:a16="http://schemas.microsoft.com/office/drawing/2014/main" id="{239FF323-9AF8-4707-AB3E-F3F59E163219}"/>
              </a:ext>
            </a:extLst>
          </p:cNvPr>
          <p:cNvSpPr>
            <a:spLocks noGrp="1"/>
          </p:cNvSpPr>
          <p:nvPr>
            <p:ph idx="1"/>
          </p:nvPr>
        </p:nvSpPr>
        <p:spPr>
          <a:xfrm>
            <a:off x="838199" y="4986779"/>
            <a:ext cx="4637985" cy="1190183"/>
          </a:xfrm>
        </p:spPr>
        <p:txBody>
          <a:bodyPr>
            <a:normAutofit fontScale="77500" lnSpcReduction="20000"/>
          </a:bodyPr>
          <a:lstStyle/>
          <a:p>
            <a:pPr marL="0" indent="0">
              <a:buNone/>
            </a:pPr>
            <a:r>
              <a:rPr lang="en-US" sz="3200" dirty="0">
                <a:latin typeface="Century" panose="02040604050505020304" pitchFamily="18" charset="0"/>
              </a:rPr>
              <a:t>Note</a:t>
            </a:r>
            <a:r>
              <a:rPr lang="en-US" sz="3200" dirty="0"/>
              <a:t> : </a:t>
            </a:r>
            <a:r>
              <a:rPr lang="en-US" sz="3200" dirty="0">
                <a:latin typeface="Century" panose="02040604050505020304" pitchFamily="18" charset="0"/>
              </a:rPr>
              <a:t>Minimum 48 customer have churned due to the calling service during evening</a:t>
            </a:r>
            <a:r>
              <a:rPr lang="en-US" dirty="0">
                <a:latin typeface="Century" panose="02040604050505020304" pitchFamily="18" charset="0"/>
              </a:rPr>
              <a:t>.</a:t>
            </a:r>
          </a:p>
          <a:p>
            <a:endParaRPr lang="en-US" dirty="0"/>
          </a:p>
        </p:txBody>
      </p:sp>
      <p:pic>
        <p:nvPicPr>
          <p:cNvPr id="4" name="Picture 3">
            <a:extLst>
              <a:ext uri="{FF2B5EF4-FFF2-40B4-BE49-F238E27FC236}">
                <a16:creationId xmlns:a16="http://schemas.microsoft.com/office/drawing/2014/main" id="{E306F0AB-774B-45E8-821C-E3097F014A80}"/>
              </a:ext>
            </a:extLst>
          </p:cNvPr>
          <p:cNvPicPr>
            <a:picLocks noChangeAspect="1"/>
          </p:cNvPicPr>
          <p:nvPr/>
        </p:nvPicPr>
        <p:blipFill>
          <a:blip r:embed="rId2"/>
          <a:stretch>
            <a:fillRect/>
          </a:stretch>
        </p:blipFill>
        <p:spPr>
          <a:xfrm>
            <a:off x="923826" y="1298019"/>
            <a:ext cx="4666269" cy="3250752"/>
          </a:xfrm>
          <a:prstGeom prst="rect">
            <a:avLst/>
          </a:prstGeom>
        </p:spPr>
      </p:pic>
      <p:sp>
        <p:nvSpPr>
          <p:cNvPr id="5" name="Title 1">
            <a:extLst>
              <a:ext uri="{FF2B5EF4-FFF2-40B4-BE49-F238E27FC236}">
                <a16:creationId xmlns:a16="http://schemas.microsoft.com/office/drawing/2014/main" id="{7053BEEB-8339-42DF-BBCB-A6121ACFCB63}"/>
              </a:ext>
            </a:extLst>
          </p:cNvPr>
          <p:cNvSpPr txBox="1">
            <a:spLocks/>
          </p:cNvSpPr>
          <p:nvPr/>
        </p:nvSpPr>
        <p:spPr>
          <a:xfrm>
            <a:off x="6816313" y="379955"/>
            <a:ext cx="4976619" cy="9180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rgbClr val="7030A0"/>
                </a:solidFill>
                <a:latin typeface="Century" panose="02040604050505020304" pitchFamily="18" charset="0"/>
              </a:rPr>
              <a:t>Churn with respect to Evening Charge</a:t>
            </a:r>
            <a:endParaRPr lang="en-US" sz="3000" dirty="0">
              <a:latin typeface="Century" panose="02040604050505020304" pitchFamily="18" charset="0"/>
            </a:endParaRPr>
          </a:p>
        </p:txBody>
      </p:sp>
      <p:pic>
        <p:nvPicPr>
          <p:cNvPr id="6" name="Picture 5">
            <a:extLst>
              <a:ext uri="{FF2B5EF4-FFF2-40B4-BE49-F238E27FC236}">
                <a16:creationId xmlns:a16="http://schemas.microsoft.com/office/drawing/2014/main" id="{AB977CC8-1493-4840-840C-9AA569436940}"/>
              </a:ext>
            </a:extLst>
          </p:cNvPr>
          <p:cNvPicPr>
            <a:picLocks noChangeAspect="1"/>
          </p:cNvPicPr>
          <p:nvPr/>
        </p:nvPicPr>
        <p:blipFill>
          <a:blip r:embed="rId3"/>
          <a:stretch>
            <a:fillRect/>
          </a:stretch>
        </p:blipFill>
        <p:spPr>
          <a:xfrm>
            <a:off x="6734403" y="1335726"/>
            <a:ext cx="5162223" cy="3179713"/>
          </a:xfrm>
          <a:prstGeom prst="rect">
            <a:avLst/>
          </a:prstGeom>
        </p:spPr>
      </p:pic>
      <p:sp>
        <p:nvSpPr>
          <p:cNvPr id="7" name="Content Placeholder 2">
            <a:extLst>
              <a:ext uri="{FF2B5EF4-FFF2-40B4-BE49-F238E27FC236}">
                <a16:creationId xmlns:a16="http://schemas.microsoft.com/office/drawing/2014/main" id="{26694F81-9A90-43BB-81A6-9724AE254034}"/>
              </a:ext>
            </a:extLst>
          </p:cNvPr>
          <p:cNvSpPr txBox="1">
            <a:spLocks/>
          </p:cNvSpPr>
          <p:nvPr/>
        </p:nvSpPr>
        <p:spPr>
          <a:xfrm>
            <a:off x="7258640" y="4986779"/>
            <a:ext cx="4637986" cy="11901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latin typeface="Century" panose="02040604050505020304" pitchFamily="18" charset="0"/>
              </a:rPr>
              <a:t>Note</a:t>
            </a:r>
            <a:r>
              <a:rPr lang="en-US" sz="2200" b="1" dirty="0"/>
              <a:t>:  </a:t>
            </a:r>
            <a:r>
              <a:rPr lang="en-US" sz="2200" dirty="0">
                <a:latin typeface="Century" panose="02040604050505020304" pitchFamily="18" charset="0"/>
              </a:rPr>
              <a:t>Here we can see that minimum 6 customer have churned due to the charges during the evening.</a:t>
            </a:r>
          </a:p>
          <a:p>
            <a:endParaRPr lang="en-US" dirty="0"/>
          </a:p>
        </p:txBody>
      </p:sp>
    </p:spTree>
    <p:extLst>
      <p:ext uri="{BB962C8B-B14F-4D97-AF65-F5344CB8AC3E}">
        <p14:creationId xmlns:p14="http://schemas.microsoft.com/office/powerpoint/2010/main" val="36165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C7BE-EE3A-4529-92EE-6F618929282A}"/>
              </a:ext>
            </a:extLst>
          </p:cNvPr>
          <p:cNvSpPr>
            <a:spLocks noGrp="1"/>
          </p:cNvSpPr>
          <p:nvPr>
            <p:ph type="title"/>
          </p:nvPr>
        </p:nvSpPr>
        <p:spPr>
          <a:xfrm>
            <a:off x="652022" y="307418"/>
            <a:ext cx="10515600" cy="747238"/>
          </a:xfrm>
        </p:spPr>
        <p:txBody>
          <a:bodyPr>
            <a:normAutofit fontScale="90000"/>
          </a:bodyPr>
          <a:lstStyle/>
          <a:p>
            <a:r>
              <a:rPr lang="en-US" sz="3600" b="1" dirty="0">
                <a:solidFill>
                  <a:srgbClr val="7030A0"/>
                </a:solidFill>
                <a:latin typeface="Century" panose="02040604050505020304" pitchFamily="18" charset="0"/>
              </a:rPr>
              <a:t>Churn with respect to night minutes and night calls </a:t>
            </a:r>
            <a:endParaRPr lang="en-US" sz="3600" dirty="0">
              <a:latin typeface="Century" panose="02040604050505020304" pitchFamily="18" charset="0"/>
            </a:endParaRPr>
          </a:p>
        </p:txBody>
      </p:sp>
      <p:sp>
        <p:nvSpPr>
          <p:cNvPr id="3" name="Content Placeholder 2">
            <a:extLst>
              <a:ext uri="{FF2B5EF4-FFF2-40B4-BE49-F238E27FC236}">
                <a16:creationId xmlns:a16="http://schemas.microsoft.com/office/drawing/2014/main" id="{A2F89738-4A1A-4869-9959-D63EC861591B}"/>
              </a:ext>
            </a:extLst>
          </p:cNvPr>
          <p:cNvSpPr>
            <a:spLocks noGrp="1"/>
          </p:cNvSpPr>
          <p:nvPr>
            <p:ph idx="1"/>
          </p:nvPr>
        </p:nvSpPr>
        <p:spPr>
          <a:xfrm>
            <a:off x="838200" y="5528820"/>
            <a:ext cx="10515600" cy="648143"/>
          </a:xfrm>
        </p:spPr>
        <p:txBody>
          <a:bodyPr>
            <a:normAutofit fontScale="92500" lnSpcReduction="20000"/>
          </a:bodyPr>
          <a:lstStyle/>
          <a:p>
            <a:pPr marL="0" indent="0">
              <a:buNone/>
            </a:pPr>
            <a:r>
              <a:rPr lang="en-US" dirty="0">
                <a:latin typeface="Century" panose="02040604050505020304" pitchFamily="18" charset="0"/>
              </a:rPr>
              <a:t>Note : </a:t>
            </a:r>
            <a:r>
              <a:rPr lang="en-US" sz="2600" dirty="0">
                <a:latin typeface="Century" panose="02040604050505020304" pitchFamily="18" charset="0"/>
              </a:rPr>
              <a:t>The minimum range of 40-50 clients have churned because the night service.</a:t>
            </a:r>
          </a:p>
          <a:p>
            <a:endParaRPr lang="en-US" dirty="0"/>
          </a:p>
        </p:txBody>
      </p:sp>
      <p:pic>
        <p:nvPicPr>
          <p:cNvPr id="4" name="Picture 3">
            <a:extLst>
              <a:ext uri="{FF2B5EF4-FFF2-40B4-BE49-F238E27FC236}">
                <a16:creationId xmlns:a16="http://schemas.microsoft.com/office/drawing/2014/main" id="{DCAF42F6-2354-44EA-A7A6-207B62FEB59C}"/>
              </a:ext>
            </a:extLst>
          </p:cNvPr>
          <p:cNvPicPr>
            <a:picLocks noChangeAspect="1"/>
          </p:cNvPicPr>
          <p:nvPr/>
        </p:nvPicPr>
        <p:blipFill>
          <a:blip r:embed="rId2"/>
          <a:stretch>
            <a:fillRect/>
          </a:stretch>
        </p:blipFill>
        <p:spPr>
          <a:xfrm>
            <a:off x="492759" y="1329180"/>
            <a:ext cx="5395655" cy="3649220"/>
          </a:xfrm>
          <a:prstGeom prst="rect">
            <a:avLst/>
          </a:prstGeom>
        </p:spPr>
      </p:pic>
      <p:pic>
        <p:nvPicPr>
          <p:cNvPr id="5" name="Picture 4">
            <a:extLst>
              <a:ext uri="{FF2B5EF4-FFF2-40B4-BE49-F238E27FC236}">
                <a16:creationId xmlns:a16="http://schemas.microsoft.com/office/drawing/2014/main" id="{D840719A-8232-4C4F-A205-409A1623AAAD}"/>
              </a:ext>
            </a:extLst>
          </p:cNvPr>
          <p:cNvPicPr>
            <a:picLocks noChangeAspect="1"/>
          </p:cNvPicPr>
          <p:nvPr/>
        </p:nvPicPr>
        <p:blipFill>
          <a:blip r:embed="rId3"/>
          <a:stretch>
            <a:fillRect/>
          </a:stretch>
        </p:blipFill>
        <p:spPr>
          <a:xfrm>
            <a:off x="6303586" y="1229360"/>
            <a:ext cx="5395654" cy="3749040"/>
          </a:xfrm>
          <a:prstGeom prst="rect">
            <a:avLst/>
          </a:prstGeom>
        </p:spPr>
      </p:pic>
    </p:spTree>
    <p:extLst>
      <p:ext uri="{BB962C8B-B14F-4D97-AF65-F5344CB8AC3E}">
        <p14:creationId xmlns:p14="http://schemas.microsoft.com/office/powerpoint/2010/main" val="53208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201E-13FF-44D9-9EA4-B96BC802AD7C}"/>
              </a:ext>
            </a:extLst>
          </p:cNvPr>
          <p:cNvSpPr>
            <a:spLocks noGrp="1"/>
          </p:cNvSpPr>
          <p:nvPr>
            <p:ph type="title"/>
          </p:nvPr>
        </p:nvSpPr>
        <p:spPr>
          <a:xfrm>
            <a:off x="838200" y="365126"/>
            <a:ext cx="10515600" cy="869786"/>
          </a:xfrm>
        </p:spPr>
        <p:txBody>
          <a:bodyPr>
            <a:normAutofit fontScale="90000"/>
          </a:bodyPr>
          <a:lstStyle/>
          <a:p>
            <a:r>
              <a:rPr lang="en-US" sz="3200" b="1" dirty="0">
                <a:solidFill>
                  <a:srgbClr val="991DA3"/>
                </a:solidFill>
                <a:latin typeface="Century" panose="02040604050505020304" pitchFamily="18" charset="0"/>
              </a:rPr>
              <a:t>Calculating the Customer service calls vs Churn percentage</a:t>
            </a:r>
          </a:p>
        </p:txBody>
      </p:sp>
      <p:sp>
        <p:nvSpPr>
          <p:cNvPr id="3" name="Content Placeholder 2">
            <a:extLst>
              <a:ext uri="{FF2B5EF4-FFF2-40B4-BE49-F238E27FC236}">
                <a16:creationId xmlns:a16="http://schemas.microsoft.com/office/drawing/2014/main" id="{D3A6F1FB-517D-45B5-838F-32E4F41AD17A}"/>
              </a:ext>
            </a:extLst>
          </p:cNvPr>
          <p:cNvSpPr>
            <a:spLocks noGrp="1"/>
          </p:cNvSpPr>
          <p:nvPr>
            <p:ph idx="1"/>
          </p:nvPr>
        </p:nvSpPr>
        <p:spPr>
          <a:xfrm>
            <a:off x="838200" y="4675696"/>
            <a:ext cx="10515600" cy="1913640"/>
          </a:xfrm>
        </p:spPr>
        <p:txBody>
          <a:bodyPr>
            <a:normAutofit/>
          </a:bodyPr>
          <a:lstStyle/>
          <a:p>
            <a:pPr marL="0" indent="0">
              <a:buNone/>
            </a:pPr>
            <a:r>
              <a:rPr lang="en-US" sz="1900" dirty="0">
                <a:latin typeface="Century" panose="02040604050505020304" pitchFamily="18" charset="0"/>
              </a:rPr>
              <a:t>Note : Here we can see kind of linear relationship between customer service calls with target variable churn, As the number customer service call increases the percentage churn also increases. From the above analysis we found that the customer who called service center 5 times or more than 5 times have churn percentage more than 60%.This high churn rate indicating that issues of customers are not getting solved by service centers Thus customers are churning due to bad customer service.</a:t>
            </a:r>
          </a:p>
          <a:p>
            <a:endParaRPr lang="en-US" dirty="0"/>
          </a:p>
        </p:txBody>
      </p:sp>
      <p:pic>
        <p:nvPicPr>
          <p:cNvPr id="4" name="Picture 3">
            <a:extLst>
              <a:ext uri="{FF2B5EF4-FFF2-40B4-BE49-F238E27FC236}">
                <a16:creationId xmlns:a16="http://schemas.microsoft.com/office/drawing/2014/main" id="{8FD0B11F-DBC5-4A8D-BE0C-A050FB89049C}"/>
              </a:ext>
            </a:extLst>
          </p:cNvPr>
          <p:cNvPicPr>
            <a:picLocks noChangeAspect="1"/>
          </p:cNvPicPr>
          <p:nvPr/>
        </p:nvPicPr>
        <p:blipFill>
          <a:blip r:embed="rId2"/>
          <a:stretch>
            <a:fillRect/>
          </a:stretch>
        </p:blipFill>
        <p:spPr>
          <a:xfrm>
            <a:off x="2617091" y="1395534"/>
            <a:ext cx="6687165" cy="2818248"/>
          </a:xfrm>
          <a:prstGeom prst="rect">
            <a:avLst/>
          </a:prstGeom>
        </p:spPr>
      </p:pic>
    </p:spTree>
    <p:extLst>
      <p:ext uri="{BB962C8B-B14F-4D97-AF65-F5344CB8AC3E}">
        <p14:creationId xmlns:p14="http://schemas.microsoft.com/office/powerpoint/2010/main" val="36180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E556-58AC-4271-B020-9840BDF83121}"/>
              </a:ext>
            </a:extLst>
          </p:cNvPr>
          <p:cNvSpPr>
            <a:spLocks noGrp="1"/>
          </p:cNvSpPr>
          <p:nvPr>
            <p:ph type="title"/>
          </p:nvPr>
        </p:nvSpPr>
        <p:spPr/>
        <p:txBody>
          <a:bodyPr>
            <a:normAutofit fontScale="90000"/>
          </a:bodyPr>
          <a:lstStyle/>
          <a:p>
            <a:r>
              <a:rPr lang="en-US" sz="3600" b="1" dirty="0">
                <a:solidFill>
                  <a:srgbClr val="C00000"/>
                </a:solidFill>
                <a:latin typeface="Century" panose="02040604050505020304" pitchFamily="18" charset="0"/>
              </a:rPr>
              <a:t>Calculating international, day, evening and night call charges per minute</a:t>
            </a:r>
            <a:br>
              <a:rPr lang="en-US" b="1" dirty="0">
                <a:latin typeface="Century" panose="02040604050505020304" pitchFamily="18" charset="0"/>
              </a:rPr>
            </a:br>
            <a:endParaRPr lang="en-US" dirty="0">
              <a:latin typeface="Century" panose="02040604050505020304" pitchFamily="18" charset="0"/>
            </a:endParaRPr>
          </a:p>
        </p:txBody>
      </p:sp>
      <p:sp>
        <p:nvSpPr>
          <p:cNvPr id="3" name="Content Placeholder 2">
            <a:extLst>
              <a:ext uri="{FF2B5EF4-FFF2-40B4-BE49-F238E27FC236}">
                <a16:creationId xmlns:a16="http://schemas.microsoft.com/office/drawing/2014/main" id="{8527FC8E-7F25-46B4-A427-0C351A4E976E}"/>
              </a:ext>
            </a:extLst>
          </p:cNvPr>
          <p:cNvSpPr>
            <a:spLocks noGrp="1"/>
          </p:cNvSpPr>
          <p:nvPr>
            <p:ph idx="1"/>
          </p:nvPr>
        </p:nvSpPr>
        <p:spPr>
          <a:xfrm>
            <a:off x="904972" y="4892511"/>
            <a:ext cx="10448827" cy="1683781"/>
          </a:xfrm>
        </p:spPr>
        <p:txBody>
          <a:bodyPr>
            <a:normAutofit/>
          </a:bodyPr>
          <a:lstStyle/>
          <a:p>
            <a:pPr marL="0" indent="0">
              <a:buNone/>
            </a:pPr>
            <a:r>
              <a:rPr lang="en-US" sz="2000" dirty="0">
                <a:latin typeface="Century" panose="02040604050505020304" pitchFamily="18" charset="0"/>
              </a:rPr>
              <a:t>Note : </a:t>
            </a:r>
          </a:p>
          <a:p>
            <a:pPr marL="0" indent="0">
              <a:buNone/>
            </a:pPr>
            <a:r>
              <a:rPr lang="en-US" sz="2000" dirty="0">
                <a:latin typeface="Century" panose="02040604050505020304" pitchFamily="18" charset="0"/>
              </a:rPr>
              <a:t>   The charges for international calls are comparatively high to the other charges which is obvious thing but it may be the reason of customer churning who have international plan</a:t>
            </a:r>
            <a:r>
              <a:rPr lang="en-US" dirty="0">
                <a:latin typeface="Century" panose="02040604050505020304" pitchFamily="18" charset="0"/>
              </a:rPr>
              <a:t>.</a:t>
            </a:r>
          </a:p>
          <a:p>
            <a:endParaRPr lang="en-US" dirty="0"/>
          </a:p>
        </p:txBody>
      </p:sp>
      <p:pic>
        <p:nvPicPr>
          <p:cNvPr id="4" name="Picture 3">
            <a:extLst>
              <a:ext uri="{FF2B5EF4-FFF2-40B4-BE49-F238E27FC236}">
                <a16:creationId xmlns:a16="http://schemas.microsoft.com/office/drawing/2014/main" id="{0F43C03C-9D24-4869-B31E-A58B0A3208D6}"/>
              </a:ext>
            </a:extLst>
          </p:cNvPr>
          <p:cNvPicPr>
            <a:picLocks noChangeAspect="1"/>
          </p:cNvPicPr>
          <p:nvPr/>
        </p:nvPicPr>
        <p:blipFill>
          <a:blip r:embed="rId2"/>
          <a:stretch>
            <a:fillRect/>
          </a:stretch>
        </p:blipFill>
        <p:spPr>
          <a:xfrm>
            <a:off x="1566001" y="1526366"/>
            <a:ext cx="5485248" cy="3130475"/>
          </a:xfrm>
          <a:prstGeom prst="rect">
            <a:avLst/>
          </a:prstGeom>
        </p:spPr>
      </p:pic>
    </p:spTree>
    <p:extLst>
      <p:ext uri="{BB962C8B-B14F-4D97-AF65-F5344CB8AC3E}">
        <p14:creationId xmlns:p14="http://schemas.microsoft.com/office/powerpoint/2010/main" val="10293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858-22D9-AE65-502B-03DCD0E8AA8E}"/>
              </a:ext>
            </a:extLst>
          </p:cNvPr>
          <p:cNvSpPr>
            <a:spLocks noGrp="1"/>
          </p:cNvSpPr>
          <p:nvPr>
            <p:ph type="title"/>
          </p:nvPr>
        </p:nvSpPr>
        <p:spPr>
          <a:xfrm>
            <a:off x="838200" y="282805"/>
            <a:ext cx="2828827" cy="612742"/>
          </a:xfrm>
        </p:spPr>
        <p:txBody>
          <a:bodyPr>
            <a:normAutofit/>
          </a:bodyPr>
          <a:lstStyle/>
          <a:p>
            <a:r>
              <a:rPr lang="en-IN" sz="3200" b="1" dirty="0">
                <a:solidFill>
                  <a:srgbClr val="FF0000"/>
                </a:solidFill>
                <a:effectLst>
                  <a:outerShdw blurRad="38100" dist="38100" dir="2700000" algn="tl">
                    <a:srgbClr val="000000">
                      <a:alpha val="43137"/>
                    </a:srgbClr>
                  </a:outerShdw>
                </a:effectLst>
                <a:latin typeface="Century" panose="02040604050505020304" pitchFamily="18" charset="0"/>
              </a:rPr>
              <a:t>Correlation</a:t>
            </a:r>
          </a:p>
        </p:txBody>
      </p:sp>
      <p:pic>
        <p:nvPicPr>
          <p:cNvPr id="5" name="Content Placeholder 4">
            <a:extLst>
              <a:ext uri="{FF2B5EF4-FFF2-40B4-BE49-F238E27FC236}">
                <a16:creationId xmlns:a16="http://schemas.microsoft.com/office/drawing/2014/main" id="{914AFBD5-99DC-96AA-577C-13F926EAECDE}"/>
              </a:ext>
            </a:extLst>
          </p:cNvPr>
          <p:cNvPicPr>
            <a:picLocks noGrp="1" noChangeAspect="1"/>
          </p:cNvPicPr>
          <p:nvPr>
            <p:ph idx="1"/>
          </p:nvPr>
        </p:nvPicPr>
        <p:blipFill>
          <a:blip r:embed="rId2"/>
          <a:stretch>
            <a:fillRect/>
          </a:stretch>
        </p:blipFill>
        <p:spPr>
          <a:xfrm>
            <a:off x="3937648" y="806828"/>
            <a:ext cx="6208350" cy="3605648"/>
          </a:xfrm>
        </p:spPr>
      </p:pic>
      <p:sp>
        <p:nvSpPr>
          <p:cNvPr id="4" name="Content Placeholder 2">
            <a:extLst>
              <a:ext uri="{FF2B5EF4-FFF2-40B4-BE49-F238E27FC236}">
                <a16:creationId xmlns:a16="http://schemas.microsoft.com/office/drawing/2014/main" id="{3853F76E-9DC7-45E0-9E6D-1A707B75AF2C}"/>
              </a:ext>
            </a:extLst>
          </p:cNvPr>
          <p:cNvSpPr txBox="1">
            <a:spLocks/>
          </p:cNvSpPr>
          <p:nvPr/>
        </p:nvSpPr>
        <p:spPr>
          <a:xfrm>
            <a:off x="838199" y="4694547"/>
            <a:ext cx="10992439" cy="2092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Observation : In correlation matrix, </a:t>
            </a:r>
            <a:r>
              <a:rPr lang="en-IN" sz="2000" dirty="0" err="1"/>
              <a:t>voice.message</a:t>
            </a:r>
            <a:r>
              <a:rPr lang="en-IN" sz="2000" dirty="0"/>
              <a:t> and </a:t>
            </a:r>
            <a:r>
              <a:rPr lang="en-IN" sz="2000" dirty="0" err="1"/>
              <a:t>voice.mail</a:t>
            </a:r>
            <a:r>
              <a:rPr lang="en-IN" sz="2000" dirty="0"/>
              <a:t> features are highly correlated. we can use either of the feature for model building.</a:t>
            </a:r>
          </a:p>
          <a:p>
            <a:r>
              <a:rPr lang="en-IN" sz="2000" dirty="0"/>
              <a:t>Note : We are going to use </a:t>
            </a:r>
            <a:r>
              <a:rPr lang="en-IN" sz="2000" dirty="0" err="1"/>
              <a:t>voice.mail</a:t>
            </a:r>
            <a:r>
              <a:rPr lang="en-IN" sz="2000" dirty="0"/>
              <a:t> for model building, since the distribution of the </a:t>
            </a:r>
            <a:r>
              <a:rPr lang="en-IN" sz="2000" dirty="0" err="1"/>
              <a:t>voice.mail</a:t>
            </a:r>
            <a:r>
              <a:rPr lang="en-IN" sz="2000" dirty="0"/>
              <a:t> with respect to churn is significant also using </a:t>
            </a:r>
            <a:r>
              <a:rPr lang="en-IN" sz="2000" dirty="0" err="1"/>
              <a:t>voice.messages</a:t>
            </a:r>
            <a:r>
              <a:rPr lang="en-IN" sz="2000" dirty="0"/>
              <a:t> in model building, giving good accuracy but not precision and recall. Our data contains imbalance classes so we can not rely only on accuracy of the model. </a:t>
            </a:r>
          </a:p>
        </p:txBody>
      </p:sp>
    </p:spTree>
    <p:extLst>
      <p:ext uri="{BB962C8B-B14F-4D97-AF65-F5344CB8AC3E}">
        <p14:creationId xmlns:p14="http://schemas.microsoft.com/office/powerpoint/2010/main" val="368122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678E-D0D2-4265-9EB0-FE3CA4F31DED}"/>
              </a:ext>
            </a:extLst>
          </p:cNvPr>
          <p:cNvSpPr>
            <a:spLocks noGrp="1"/>
          </p:cNvSpPr>
          <p:nvPr>
            <p:ph type="title"/>
          </p:nvPr>
        </p:nvSpPr>
        <p:spPr>
          <a:xfrm>
            <a:off x="838200" y="365125"/>
            <a:ext cx="5119540" cy="1325563"/>
          </a:xfrm>
        </p:spPr>
        <p:txBody>
          <a:bodyPr>
            <a:normAutofit/>
          </a:bodyPr>
          <a:lstStyle/>
          <a:p>
            <a:r>
              <a:rPr lang="en-IN" sz="3200" b="1" i="0" dirty="0">
                <a:solidFill>
                  <a:srgbClr val="000000"/>
                </a:solidFill>
                <a:effectLst/>
                <a:latin typeface="Century" panose="02040604050505020304" pitchFamily="18" charset="0"/>
              </a:rPr>
              <a:t>Data </a:t>
            </a:r>
            <a:r>
              <a:rPr lang="en-IN" sz="3200" b="1" i="0" dirty="0" err="1">
                <a:solidFill>
                  <a:srgbClr val="000000"/>
                </a:solidFill>
                <a:effectLst/>
                <a:latin typeface="Century" panose="02040604050505020304" pitchFamily="18" charset="0"/>
              </a:rPr>
              <a:t>Preprocessing</a:t>
            </a:r>
            <a:endParaRPr lang="en-US" sz="3200" dirty="0"/>
          </a:p>
        </p:txBody>
      </p:sp>
      <p:sp>
        <p:nvSpPr>
          <p:cNvPr id="3" name="Content Placeholder 2">
            <a:extLst>
              <a:ext uri="{FF2B5EF4-FFF2-40B4-BE49-F238E27FC236}">
                <a16:creationId xmlns:a16="http://schemas.microsoft.com/office/drawing/2014/main" id="{475B8C67-D5D5-4ABF-952E-196AD8EC010E}"/>
              </a:ext>
            </a:extLst>
          </p:cNvPr>
          <p:cNvSpPr>
            <a:spLocks noGrp="1"/>
          </p:cNvSpPr>
          <p:nvPr>
            <p:ph idx="1"/>
          </p:nvPr>
        </p:nvSpPr>
        <p:spPr>
          <a:xfrm>
            <a:off x="838200" y="1592188"/>
            <a:ext cx="5638014" cy="4622483"/>
          </a:xfrm>
        </p:spPr>
        <p:txBody>
          <a:bodyPr/>
          <a:lstStyle/>
          <a:p>
            <a:r>
              <a:rPr lang="en-IN" sz="2200" b="1" i="0" dirty="0">
                <a:solidFill>
                  <a:srgbClr val="000000"/>
                </a:solidFill>
                <a:effectLst/>
                <a:latin typeface="Century" panose="02040604050505020304" pitchFamily="18" charset="0"/>
              </a:rPr>
              <a:t>Feature Transformation-Label Encoding</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pPr marL="0" indent="0">
              <a:buNone/>
            </a:pPr>
            <a:endParaRPr lang="en-IN" b="1" i="0" dirty="0">
              <a:solidFill>
                <a:srgbClr val="000000"/>
              </a:solidFill>
              <a:effectLst/>
              <a:latin typeface="Helvetica Neue"/>
            </a:endParaRPr>
          </a:p>
          <a:p>
            <a:r>
              <a:rPr lang="en-US" sz="2200" b="1" dirty="0">
                <a:latin typeface="Century" panose="02040604050505020304" pitchFamily="18" charset="0"/>
              </a:rPr>
              <a:t>Feature Scaling after </a:t>
            </a:r>
            <a:r>
              <a:rPr lang="en-IN" sz="2200" b="1" dirty="0">
                <a:latin typeface="Century" panose="02040604050505020304" pitchFamily="18" charset="0"/>
              </a:rPr>
              <a:t>Splitting data to avoid data leakage </a:t>
            </a:r>
            <a:endParaRPr lang="en-US" sz="2200" b="1" dirty="0">
              <a:latin typeface="Century" panose="02040604050505020304" pitchFamily="18" charset="0"/>
            </a:endParaRPr>
          </a:p>
        </p:txBody>
      </p:sp>
      <p:pic>
        <p:nvPicPr>
          <p:cNvPr id="7" name="Picture 6">
            <a:extLst>
              <a:ext uri="{FF2B5EF4-FFF2-40B4-BE49-F238E27FC236}">
                <a16:creationId xmlns:a16="http://schemas.microsoft.com/office/drawing/2014/main" id="{8E3E7296-E080-2B40-7D79-1538566A0A97}"/>
              </a:ext>
            </a:extLst>
          </p:cNvPr>
          <p:cNvPicPr>
            <a:picLocks noChangeAspect="1"/>
          </p:cNvPicPr>
          <p:nvPr/>
        </p:nvPicPr>
        <p:blipFill>
          <a:blip r:embed="rId2"/>
          <a:stretch>
            <a:fillRect/>
          </a:stretch>
        </p:blipFill>
        <p:spPr>
          <a:xfrm>
            <a:off x="1159496" y="2262314"/>
            <a:ext cx="4653699" cy="1892805"/>
          </a:xfrm>
          <a:prstGeom prst="rect">
            <a:avLst/>
          </a:prstGeom>
        </p:spPr>
      </p:pic>
      <p:pic>
        <p:nvPicPr>
          <p:cNvPr id="9" name="Picture 8">
            <a:extLst>
              <a:ext uri="{FF2B5EF4-FFF2-40B4-BE49-F238E27FC236}">
                <a16:creationId xmlns:a16="http://schemas.microsoft.com/office/drawing/2014/main" id="{2A42B670-60D4-3920-4E70-78A9F432D41B}"/>
              </a:ext>
            </a:extLst>
          </p:cNvPr>
          <p:cNvPicPr>
            <a:picLocks noChangeAspect="1"/>
          </p:cNvPicPr>
          <p:nvPr/>
        </p:nvPicPr>
        <p:blipFill>
          <a:blip r:embed="rId3"/>
          <a:stretch>
            <a:fillRect/>
          </a:stretch>
        </p:blipFill>
        <p:spPr>
          <a:xfrm>
            <a:off x="976459" y="5069121"/>
            <a:ext cx="5119541" cy="1450217"/>
          </a:xfrm>
          <a:prstGeom prst="rect">
            <a:avLst/>
          </a:prstGeom>
        </p:spPr>
      </p:pic>
      <p:sp>
        <p:nvSpPr>
          <p:cNvPr id="6" name="Title 1">
            <a:extLst>
              <a:ext uri="{FF2B5EF4-FFF2-40B4-BE49-F238E27FC236}">
                <a16:creationId xmlns:a16="http://schemas.microsoft.com/office/drawing/2014/main" id="{04D7A095-0673-409F-A2CF-5264CE8E2604}"/>
              </a:ext>
            </a:extLst>
          </p:cNvPr>
          <p:cNvSpPr txBox="1">
            <a:spLocks/>
          </p:cNvSpPr>
          <p:nvPr/>
        </p:nvSpPr>
        <p:spPr>
          <a:xfrm>
            <a:off x="7362334" y="497101"/>
            <a:ext cx="4114014" cy="11935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rgbClr val="000000"/>
                </a:solidFill>
                <a:latin typeface="Century" panose="02040604050505020304" pitchFamily="18" charset="0"/>
              </a:rPr>
              <a:t>Handling imbalance data using SMOTE</a:t>
            </a:r>
            <a:endParaRPr lang="en-IN" sz="3200" dirty="0">
              <a:latin typeface="Century" panose="02040604050505020304" pitchFamily="18" charset="0"/>
            </a:endParaRPr>
          </a:p>
        </p:txBody>
      </p:sp>
      <p:pic>
        <p:nvPicPr>
          <p:cNvPr id="4" name="Picture 3">
            <a:extLst>
              <a:ext uri="{FF2B5EF4-FFF2-40B4-BE49-F238E27FC236}">
                <a16:creationId xmlns:a16="http://schemas.microsoft.com/office/drawing/2014/main" id="{9D4A63D6-70AD-41A4-AB35-C0C97AC10A4C}"/>
              </a:ext>
            </a:extLst>
          </p:cNvPr>
          <p:cNvPicPr>
            <a:picLocks noChangeAspect="1"/>
          </p:cNvPicPr>
          <p:nvPr/>
        </p:nvPicPr>
        <p:blipFill>
          <a:blip r:embed="rId4"/>
          <a:stretch>
            <a:fillRect/>
          </a:stretch>
        </p:blipFill>
        <p:spPr>
          <a:xfrm>
            <a:off x="7286920" y="2099957"/>
            <a:ext cx="4550226" cy="850633"/>
          </a:xfrm>
          <a:prstGeom prst="rect">
            <a:avLst/>
          </a:prstGeom>
        </p:spPr>
      </p:pic>
      <p:pic>
        <p:nvPicPr>
          <p:cNvPr id="5" name="Picture 4">
            <a:extLst>
              <a:ext uri="{FF2B5EF4-FFF2-40B4-BE49-F238E27FC236}">
                <a16:creationId xmlns:a16="http://schemas.microsoft.com/office/drawing/2014/main" id="{81AF24C8-2C68-49B6-A316-CDDFBB11E593}"/>
              </a:ext>
            </a:extLst>
          </p:cNvPr>
          <p:cNvPicPr>
            <a:picLocks noChangeAspect="1"/>
          </p:cNvPicPr>
          <p:nvPr/>
        </p:nvPicPr>
        <p:blipFill>
          <a:blip r:embed="rId5"/>
          <a:stretch>
            <a:fillRect/>
          </a:stretch>
        </p:blipFill>
        <p:spPr>
          <a:xfrm>
            <a:off x="7126520" y="3359860"/>
            <a:ext cx="4786040" cy="3001040"/>
          </a:xfrm>
          <a:prstGeom prst="rect">
            <a:avLst/>
          </a:prstGeom>
        </p:spPr>
      </p:pic>
    </p:spTree>
    <p:extLst>
      <p:ext uri="{BB962C8B-B14F-4D97-AF65-F5344CB8AC3E}">
        <p14:creationId xmlns:p14="http://schemas.microsoft.com/office/powerpoint/2010/main" val="427672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57AF-313C-7635-BAF7-8AD5CF31F9FA}"/>
              </a:ext>
            </a:extLst>
          </p:cNvPr>
          <p:cNvSpPr>
            <a:spLocks noGrp="1"/>
          </p:cNvSpPr>
          <p:nvPr>
            <p:ph type="title"/>
          </p:nvPr>
        </p:nvSpPr>
        <p:spPr>
          <a:xfrm>
            <a:off x="848413" y="4714216"/>
            <a:ext cx="9653048" cy="1611170"/>
          </a:xfrm>
          <a:solidFill>
            <a:schemeClr val="accent6">
              <a:lumMod val="40000"/>
              <a:lumOff val="60000"/>
            </a:schemeClr>
          </a:solidFill>
        </p:spPr>
        <p:txBody>
          <a:bodyPr>
            <a:noAutofit/>
          </a:bodyPr>
          <a:lstStyle/>
          <a:p>
            <a:r>
              <a:rPr lang="en-US" sz="2000" dirty="0">
                <a:highlight>
                  <a:srgbClr val="FFFF00"/>
                </a:highlight>
                <a:latin typeface="+mn-lt"/>
              </a:rPr>
              <a:t>WHAT IS CHURN?</a:t>
            </a:r>
            <a:br>
              <a:rPr lang="en-US" sz="2000" dirty="0">
                <a:latin typeface="+mn-lt"/>
              </a:rPr>
            </a:br>
            <a:r>
              <a:rPr lang="en-US" sz="2000" dirty="0">
                <a:latin typeface="+mn-lt"/>
              </a:rPr>
              <a:t>In the telecommunications industry, churn refers to the percentage of customers who have stopped doing business with a company during a certain period of time, either by canceling their subscription or switching to a competitor. High churn rates can lead to a decline in revenue and market share.“</a:t>
            </a:r>
            <a:br>
              <a:rPr lang="en-US" sz="2000" dirty="0">
                <a:latin typeface="+mn-lt"/>
              </a:rPr>
            </a:br>
            <a:br>
              <a:rPr lang="en-US" sz="4800" dirty="0">
                <a:latin typeface="+mn-lt"/>
              </a:rPr>
            </a:br>
            <a:endParaRPr lang="en-IN" sz="1800" dirty="0">
              <a:latin typeface="+mn-lt"/>
            </a:endParaRPr>
          </a:p>
        </p:txBody>
      </p:sp>
      <p:pic>
        <p:nvPicPr>
          <p:cNvPr id="3" name="Picture 2">
            <a:extLst>
              <a:ext uri="{FF2B5EF4-FFF2-40B4-BE49-F238E27FC236}">
                <a16:creationId xmlns:a16="http://schemas.microsoft.com/office/drawing/2014/main" id="{8AFB7204-8224-4253-A837-F75E377E128D}"/>
              </a:ext>
            </a:extLst>
          </p:cNvPr>
          <p:cNvPicPr>
            <a:picLocks noChangeAspect="1"/>
          </p:cNvPicPr>
          <p:nvPr/>
        </p:nvPicPr>
        <p:blipFill>
          <a:blip r:embed="rId2"/>
          <a:stretch>
            <a:fillRect/>
          </a:stretch>
        </p:blipFill>
        <p:spPr>
          <a:xfrm>
            <a:off x="230503" y="165411"/>
            <a:ext cx="11369449" cy="2570434"/>
          </a:xfrm>
          <a:prstGeom prst="rect">
            <a:avLst/>
          </a:prstGeom>
        </p:spPr>
      </p:pic>
      <p:pic>
        <p:nvPicPr>
          <p:cNvPr id="7" name="Picture 6">
            <a:extLst>
              <a:ext uri="{FF2B5EF4-FFF2-40B4-BE49-F238E27FC236}">
                <a16:creationId xmlns:a16="http://schemas.microsoft.com/office/drawing/2014/main" id="{A08D3294-3036-47DD-8890-CD5B97E3EE47}"/>
              </a:ext>
            </a:extLst>
          </p:cNvPr>
          <p:cNvPicPr>
            <a:picLocks noChangeAspect="1"/>
          </p:cNvPicPr>
          <p:nvPr/>
        </p:nvPicPr>
        <p:blipFill rotWithShape="1">
          <a:blip r:embed="rId3"/>
          <a:srcRect b="21426"/>
          <a:stretch/>
        </p:blipFill>
        <p:spPr>
          <a:xfrm>
            <a:off x="5915228" y="2561734"/>
            <a:ext cx="4454081" cy="2019693"/>
          </a:xfrm>
          <a:prstGeom prst="rect">
            <a:avLst/>
          </a:prstGeom>
        </p:spPr>
      </p:pic>
    </p:spTree>
    <p:extLst>
      <p:ext uri="{BB962C8B-B14F-4D97-AF65-F5344CB8AC3E}">
        <p14:creationId xmlns:p14="http://schemas.microsoft.com/office/powerpoint/2010/main" val="3821213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5947-9636-FCD7-9A32-7974BB183BCE}"/>
              </a:ext>
            </a:extLst>
          </p:cNvPr>
          <p:cNvSpPr>
            <a:spLocks noGrp="1"/>
          </p:cNvSpPr>
          <p:nvPr>
            <p:ph type="title"/>
          </p:nvPr>
        </p:nvSpPr>
        <p:spPr/>
        <p:txBody>
          <a:bodyPr>
            <a:normAutofit fontScale="90000"/>
          </a:bodyPr>
          <a:lstStyle/>
          <a:p>
            <a:r>
              <a:rPr lang="en-IN" b="1" i="0" dirty="0">
                <a:solidFill>
                  <a:srgbClr val="FF0000"/>
                </a:solidFill>
                <a:effectLst/>
                <a:latin typeface="Century" panose="02040604050505020304" pitchFamily="18" charset="0"/>
              </a:rPr>
              <a:t>Performance Analysis</a:t>
            </a:r>
            <a:br>
              <a:rPr lang="en-IN" b="1" i="0" dirty="0">
                <a:solidFill>
                  <a:srgbClr val="000000"/>
                </a:solidFill>
                <a:effectLst/>
                <a:latin typeface="Century" panose="02040604050505020304" pitchFamily="18" charset="0"/>
              </a:rPr>
            </a:br>
            <a:r>
              <a:rPr lang="en-IN" sz="3100" b="1" i="0" dirty="0">
                <a:solidFill>
                  <a:srgbClr val="000000"/>
                </a:solidFill>
                <a:effectLst/>
                <a:latin typeface="Century" panose="02040604050505020304" pitchFamily="18" charset="0"/>
              </a:rPr>
              <a:t>Before Resampling                                         After Resampling</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588601C3-2E75-AE59-447F-7383019F2851}"/>
              </a:ext>
            </a:extLst>
          </p:cNvPr>
          <p:cNvPicPr>
            <a:picLocks noGrp="1" noChangeAspect="1"/>
          </p:cNvPicPr>
          <p:nvPr>
            <p:ph idx="1"/>
          </p:nvPr>
        </p:nvPicPr>
        <p:blipFill>
          <a:blip r:embed="rId2"/>
          <a:stretch>
            <a:fillRect/>
          </a:stretch>
        </p:blipFill>
        <p:spPr>
          <a:xfrm>
            <a:off x="6680199" y="1310868"/>
            <a:ext cx="4759961" cy="5626212"/>
          </a:xfrm>
        </p:spPr>
      </p:pic>
      <p:pic>
        <p:nvPicPr>
          <p:cNvPr id="4" name="Picture 3">
            <a:extLst>
              <a:ext uri="{FF2B5EF4-FFF2-40B4-BE49-F238E27FC236}">
                <a16:creationId xmlns:a16="http://schemas.microsoft.com/office/drawing/2014/main" id="{78B2821F-AF19-ED71-EC8D-80123EB10DE5}"/>
              </a:ext>
            </a:extLst>
          </p:cNvPr>
          <p:cNvPicPr>
            <a:picLocks noChangeAspect="1"/>
          </p:cNvPicPr>
          <p:nvPr/>
        </p:nvPicPr>
        <p:blipFill>
          <a:blip r:embed="rId3"/>
          <a:stretch>
            <a:fillRect/>
          </a:stretch>
        </p:blipFill>
        <p:spPr>
          <a:xfrm>
            <a:off x="751840" y="1282588"/>
            <a:ext cx="4376341" cy="5303519"/>
          </a:xfrm>
          <a:prstGeom prst="rect">
            <a:avLst/>
          </a:prstGeom>
        </p:spPr>
      </p:pic>
    </p:spTree>
    <p:extLst>
      <p:ext uri="{BB962C8B-B14F-4D97-AF65-F5344CB8AC3E}">
        <p14:creationId xmlns:p14="http://schemas.microsoft.com/office/powerpoint/2010/main" val="972819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40A2-208D-A89E-093C-31812477981C}"/>
              </a:ext>
            </a:extLst>
          </p:cNvPr>
          <p:cNvSpPr>
            <a:spLocks noGrp="1"/>
          </p:cNvSpPr>
          <p:nvPr>
            <p:ph type="title"/>
          </p:nvPr>
        </p:nvSpPr>
        <p:spPr>
          <a:xfrm>
            <a:off x="838200" y="365125"/>
            <a:ext cx="10515600" cy="690677"/>
          </a:xfrm>
        </p:spPr>
        <p:txBody>
          <a:bodyPr/>
          <a:lstStyle/>
          <a:p>
            <a:r>
              <a:rPr lang="en-IN" sz="2800" b="1" dirty="0">
                <a:latin typeface="Century" panose="02040604050505020304" pitchFamily="18" charset="0"/>
              </a:rPr>
              <a:t>Before Resampling                                    After Resampling</a:t>
            </a:r>
          </a:p>
        </p:txBody>
      </p:sp>
      <p:pic>
        <p:nvPicPr>
          <p:cNvPr id="5" name="Content Placeholder 4">
            <a:extLst>
              <a:ext uri="{FF2B5EF4-FFF2-40B4-BE49-F238E27FC236}">
                <a16:creationId xmlns:a16="http://schemas.microsoft.com/office/drawing/2014/main" id="{BC06E915-4CB4-1B8A-98B3-D1F9784952AD}"/>
              </a:ext>
            </a:extLst>
          </p:cNvPr>
          <p:cNvPicPr>
            <a:picLocks noGrp="1" noChangeAspect="1"/>
          </p:cNvPicPr>
          <p:nvPr>
            <p:ph idx="1"/>
          </p:nvPr>
        </p:nvPicPr>
        <p:blipFill>
          <a:blip r:embed="rId2"/>
          <a:stretch>
            <a:fillRect/>
          </a:stretch>
        </p:blipFill>
        <p:spPr>
          <a:xfrm>
            <a:off x="914086" y="1276072"/>
            <a:ext cx="4409440" cy="5167312"/>
          </a:xfrm>
        </p:spPr>
      </p:pic>
      <p:pic>
        <p:nvPicPr>
          <p:cNvPr id="7" name="Picture 6">
            <a:extLst>
              <a:ext uri="{FF2B5EF4-FFF2-40B4-BE49-F238E27FC236}">
                <a16:creationId xmlns:a16="http://schemas.microsoft.com/office/drawing/2014/main" id="{78D6C80C-EAB7-DB45-9C1C-EBD9BFACB72E}"/>
              </a:ext>
            </a:extLst>
          </p:cNvPr>
          <p:cNvPicPr>
            <a:picLocks noChangeAspect="1"/>
          </p:cNvPicPr>
          <p:nvPr/>
        </p:nvPicPr>
        <p:blipFill>
          <a:blip r:embed="rId3"/>
          <a:stretch>
            <a:fillRect/>
          </a:stretch>
        </p:blipFill>
        <p:spPr>
          <a:xfrm>
            <a:off x="6781799" y="1283142"/>
            <a:ext cx="4572001" cy="5080952"/>
          </a:xfrm>
          <a:prstGeom prst="rect">
            <a:avLst/>
          </a:prstGeom>
        </p:spPr>
      </p:pic>
    </p:spTree>
    <p:extLst>
      <p:ext uri="{BB962C8B-B14F-4D97-AF65-F5344CB8AC3E}">
        <p14:creationId xmlns:p14="http://schemas.microsoft.com/office/powerpoint/2010/main" val="53838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B0C8-E2F9-523A-6CF9-EED4EEEB422A}"/>
              </a:ext>
            </a:extLst>
          </p:cNvPr>
          <p:cNvSpPr>
            <a:spLocks noGrp="1"/>
          </p:cNvSpPr>
          <p:nvPr>
            <p:ph type="title"/>
          </p:nvPr>
        </p:nvSpPr>
        <p:spPr>
          <a:xfrm>
            <a:off x="518160" y="185897"/>
            <a:ext cx="10515600" cy="917040"/>
          </a:xfrm>
        </p:spPr>
        <p:txBody>
          <a:bodyPr/>
          <a:lstStyle/>
          <a:p>
            <a:r>
              <a:rPr lang="en-IN" sz="2800" b="1" dirty="0">
                <a:latin typeface="Century" panose="02040604050505020304" pitchFamily="18" charset="0"/>
              </a:rPr>
              <a:t>Before Resampling                                         After Resampling </a:t>
            </a:r>
          </a:p>
        </p:txBody>
      </p:sp>
      <p:pic>
        <p:nvPicPr>
          <p:cNvPr id="5" name="Content Placeholder 4">
            <a:extLst>
              <a:ext uri="{FF2B5EF4-FFF2-40B4-BE49-F238E27FC236}">
                <a16:creationId xmlns:a16="http://schemas.microsoft.com/office/drawing/2014/main" id="{9F03668B-F2F7-4547-702B-AAE54539F066}"/>
              </a:ext>
            </a:extLst>
          </p:cNvPr>
          <p:cNvPicPr>
            <a:picLocks noGrp="1" noChangeAspect="1"/>
          </p:cNvPicPr>
          <p:nvPr>
            <p:ph idx="1"/>
          </p:nvPr>
        </p:nvPicPr>
        <p:blipFill>
          <a:blip r:embed="rId2"/>
          <a:stretch>
            <a:fillRect/>
          </a:stretch>
        </p:blipFill>
        <p:spPr>
          <a:xfrm>
            <a:off x="734977" y="1102937"/>
            <a:ext cx="4511040" cy="5140960"/>
          </a:xfrm>
        </p:spPr>
      </p:pic>
      <p:pic>
        <p:nvPicPr>
          <p:cNvPr id="7" name="Picture 6">
            <a:extLst>
              <a:ext uri="{FF2B5EF4-FFF2-40B4-BE49-F238E27FC236}">
                <a16:creationId xmlns:a16="http://schemas.microsoft.com/office/drawing/2014/main" id="{1093CBC9-34B4-56AF-94D1-A9E2990606CF}"/>
              </a:ext>
            </a:extLst>
          </p:cNvPr>
          <p:cNvPicPr>
            <a:picLocks noChangeAspect="1"/>
          </p:cNvPicPr>
          <p:nvPr/>
        </p:nvPicPr>
        <p:blipFill>
          <a:blip r:embed="rId3"/>
          <a:stretch>
            <a:fillRect/>
          </a:stretch>
        </p:blipFill>
        <p:spPr>
          <a:xfrm>
            <a:off x="6691983" y="1177073"/>
            <a:ext cx="4765040" cy="5066824"/>
          </a:xfrm>
          <a:prstGeom prst="rect">
            <a:avLst/>
          </a:prstGeom>
        </p:spPr>
      </p:pic>
    </p:spTree>
    <p:extLst>
      <p:ext uri="{BB962C8B-B14F-4D97-AF65-F5344CB8AC3E}">
        <p14:creationId xmlns:p14="http://schemas.microsoft.com/office/powerpoint/2010/main" val="316072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2CDA-24A7-58CC-9831-DD13E06AC451}"/>
              </a:ext>
            </a:extLst>
          </p:cNvPr>
          <p:cNvSpPr>
            <a:spLocks noGrp="1"/>
          </p:cNvSpPr>
          <p:nvPr>
            <p:ph type="title"/>
          </p:nvPr>
        </p:nvSpPr>
        <p:spPr>
          <a:xfrm>
            <a:off x="838199" y="365126"/>
            <a:ext cx="10515601" cy="652970"/>
          </a:xfrm>
        </p:spPr>
        <p:txBody>
          <a:bodyPr>
            <a:normAutofit/>
          </a:bodyPr>
          <a:lstStyle/>
          <a:p>
            <a:r>
              <a:rPr lang="en-IN" sz="3100" b="1" dirty="0">
                <a:latin typeface="Century" panose="02040604050505020304" pitchFamily="18" charset="0"/>
              </a:rPr>
              <a:t>Before Resampling                                 After Resampling </a:t>
            </a:r>
            <a:endParaRPr lang="en-IN" sz="3100" dirty="0"/>
          </a:p>
        </p:txBody>
      </p:sp>
      <p:pic>
        <p:nvPicPr>
          <p:cNvPr id="5" name="Content Placeholder 4">
            <a:extLst>
              <a:ext uri="{FF2B5EF4-FFF2-40B4-BE49-F238E27FC236}">
                <a16:creationId xmlns:a16="http://schemas.microsoft.com/office/drawing/2014/main" id="{B9F47B35-1698-CEA8-D11D-DDECE1EDEEBE}"/>
              </a:ext>
            </a:extLst>
          </p:cNvPr>
          <p:cNvPicPr>
            <a:picLocks noGrp="1" noChangeAspect="1"/>
          </p:cNvPicPr>
          <p:nvPr>
            <p:ph idx="1"/>
          </p:nvPr>
        </p:nvPicPr>
        <p:blipFill>
          <a:blip r:embed="rId2"/>
          <a:stretch>
            <a:fillRect/>
          </a:stretch>
        </p:blipFill>
        <p:spPr>
          <a:xfrm>
            <a:off x="838199" y="1160026"/>
            <a:ext cx="4645437" cy="5332848"/>
          </a:xfrm>
        </p:spPr>
      </p:pic>
      <p:pic>
        <p:nvPicPr>
          <p:cNvPr id="8" name="Picture 7">
            <a:extLst>
              <a:ext uri="{FF2B5EF4-FFF2-40B4-BE49-F238E27FC236}">
                <a16:creationId xmlns:a16="http://schemas.microsoft.com/office/drawing/2014/main" id="{AFD2DCC2-E3BE-7FB1-01AF-0AD1759C9E78}"/>
              </a:ext>
            </a:extLst>
          </p:cNvPr>
          <p:cNvPicPr>
            <a:picLocks noChangeAspect="1"/>
          </p:cNvPicPr>
          <p:nvPr/>
        </p:nvPicPr>
        <p:blipFill>
          <a:blip r:embed="rId3"/>
          <a:stretch>
            <a:fillRect/>
          </a:stretch>
        </p:blipFill>
        <p:spPr>
          <a:xfrm>
            <a:off x="7122109" y="1160026"/>
            <a:ext cx="4575648" cy="5332848"/>
          </a:xfrm>
          <a:prstGeom prst="rect">
            <a:avLst/>
          </a:prstGeom>
        </p:spPr>
      </p:pic>
    </p:spTree>
    <p:extLst>
      <p:ext uri="{BB962C8B-B14F-4D97-AF65-F5344CB8AC3E}">
        <p14:creationId xmlns:p14="http://schemas.microsoft.com/office/powerpoint/2010/main" val="4102437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8788-303E-355C-A8F9-8CB80A2EDD71}"/>
              </a:ext>
            </a:extLst>
          </p:cNvPr>
          <p:cNvSpPr>
            <a:spLocks noGrp="1"/>
          </p:cNvSpPr>
          <p:nvPr>
            <p:ph type="title"/>
          </p:nvPr>
        </p:nvSpPr>
        <p:spPr>
          <a:xfrm>
            <a:off x="838199" y="365126"/>
            <a:ext cx="10521099" cy="634116"/>
          </a:xfrm>
        </p:spPr>
        <p:txBody>
          <a:bodyPr>
            <a:normAutofit/>
          </a:bodyPr>
          <a:lstStyle/>
          <a:p>
            <a:r>
              <a:rPr lang="en-IN" sz="3100" b="1" dirty="0">
                <a:latin typeface="Century" panose="02040604050505020304" pitchFamily="18" charset="0"/>
              </a:rPr>
              <a:t>Before Resampling                                 After Resampling </a:t>
            </a:r>
            <a:endParaRPr lang="en-IN" sz="3100" dirty="0"/>
          </a:p>
        </p:txBody>
      </p:sp>
      <p:pic>
        <p:nvPicPr>
          <p:cNvPr id="5" name="Content Placeholder 4">
            <a:extLst>
              <a:ext uri="{FF2B5EF4-FFF2-40B4-BE49-F238E27FC236}">
                <a16:creationId xmlns:a16="http://schemas.microsoft.com/office/drawing/2014/main" id="{0FCF2860-AF67-71BF-7443-7C4A869F1A3E}"/>
              </a:ext>
            </a:extLst>
          </p:cNvPr>
          <p:cNvPicPr>
            <a:picLocks noGrp="1" noChangeAspect="1"/>
          </p:cNvPicPr>
          <p:nvPr>
            <p:ph idx="1"/>
          </p:nvPr>
        </p:nvPicPr>
        <p:blipFill>
          <a:blip r:embed="rId2"/>
          <a:stretch>
            <a:fillRect/>
          </a:stretch>
        </p:blipFill>
        <p:spPr>
          <a:xfrm>
            <a:off x="1002385" y="984995"/>
            <a:ext cx="4373879" cy="3822676"/>
          </a:xfrm>
        </p:spPr>
      </p:pic>
      <p:pic>
        <p:nvPicPr>
          <p:cNvPr id="6" name="Picture 5">
            <a:extLst>
              <a:ext uri="{FF2B5EF4-FFF2-40B4-BE49-F238E27FC236}">
                <a16:creationId xmlns:a16="http://schemas.microsoft.com/office/drawing/2014/main" id="{16915558-E8C9-9364-0DA6-552FA90B8945}"/>
              </a:ext>
            </a:extLst>
          </p:cNvPr>
          <p:cNvPicPr>
            <a:picLocks noChangeAspect="1"/>
          </p:cNvPicPr>
          <p:nvPr/>
        </p:nvPicPr>
        <p:blipFill>
          <a:blip r:embed="rId3"/>
          <a:stretch>
            <a:fillRect/>
          </a:stretch>
        </p:blipFill>
        <p:spPr>
          <a:xfrm>
            <a:off x="7482840" y="1367406"/>
            <a:ext cx="4013200" cy="3242302"/>
          </a:xfrm>
          <a:prstGeom prst="rect">
            <a:avLst/>
          </a:prstGeom>
        </p:spPr>
      </p:pic>
      <p:sp>
        <p:nvSpPr>
          <p:cNvPr id="7" name="Title 1">
            <a:extLst>
              <a:ext uri="{FF2B5EF4-FFF2-40B4-BE49-F238E27FC236}">
                <a16:creationId xmlns:a16="http://schemas.microsoft.com/office/drawing/2014/main" id="{02DDAA28-76C6-45E6-BCAE-C238EBA7220E}"/>
              </a:ext>
            </a:extLst>
          </p:cNvPr>
          <p:cNvSpPr txBox="1">
            <a:spLocks/>
          </p:cNvSpPr>
          <p:nvPr/>
        </p:nvSpPr>
        <p:spPr>
          <a:xfrm>
            <a:off x="832702" y="4807670"/>
            <a:ext cx="10521099" cy="341885"/>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9600" b="1" dirty="0">
                <a:solidFill>
                  <a:srgbClr val="FF0000"/>
                </a:solidFill>
                <a:latin typeface="Century" panose="02040604050505020304" pitchFamily="18" charset="0"/>
              </a:rPr>
              <a:t>Performance Analysis after Resampling</a:t>
            </a:r>
            <a:br>
              <a:rPr lang="en-IN" b="1" dirty="0">
                <a:solidFill>
                  <a:srgbClr val="000000"/>
                </a:solidFill>
                <a:latin typeface="Century" panose="02040604050505020304" pitchFamily="18" charset="0"/>
              </a:rPr>
            </a:br>
            <a:endParaRPr lang="en-IN" dirty="0"/>
          </a:p>
        </p:txBody>
      </p:sp>
      <p:sp>
        <p:nvSpPr>
          <p:cNvPr id="8" name="Content Placeholder 2">
            <a:extLst>
              <a:ext uri="{FF2B5EF4-FFF2-40B4-BE49-F238E27FC236}">
                <a16:creationId xmlns:a16="http://schemas.microsoft.com/office/drawing/2014/main" id="{F0703064-C154-4324-B2ED-3EDE92BFC742}"/>
              </a:ext>
            </a:extLst>
          </p:cNvPr>
          <p:cNvSpPr txBox="1">
            <a:spLocks/>
          </p:cNvSpPr>
          <p:nvPr/>
        </p:nvSpPr>
        <p:spPr>
          <a:xfrm>
            <a:off x="1253763" y="5175835"/>
            <a:ext cx="10322351" cy="1317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solidFill>
                  <a:srgbClr val="000000"/>
                </a:solidFill>
                <a:latin typeface="Century" panose="02040604050505020304" pitchFamily="18" charset="0"/>
              </a:rPr>
              <a:t>Observation</a:t>
            </a:r>
            <a:r>
              <a:rPr lang="en-IN" sz="2000" b="1" dirty="0">
                <a:solidFill>
                  <a:srgbClr val="000000"/>
                </a:solidFill>
                <a:latin typeface="Helvetica Neue"/>
              </a:rPr>
              <a:t> : </a:t>
            </a:r>
            <a:r>
              <a:rPr lang="en-IN" sz="2000" dirty="0">
                <a:solidFill>
                  <a:srgbClr val="000000"/>
                </a:solidFill>
                <a:highlight>
                  <a:srgbClr val="FFFF00"/>
                </a:highlight>
                <a:latin typeface="Century" panose="02040604050505020304" pitchFamily="18" charset="0"/>
              </a:rPr>
              <a:t>Random Forest , </a:t>
            </a:r>
            <a:r>
              <a:rPr lang="en-IN" sz="2000" dirty="0" err="1">
                <a:solidFill>
                  <a:srgbClr val="000000"/>
                </a:solidFill>
                <a:highlight>
                  <a:srgbClr val="FFFF00"/>
                </a:highlight>
                <a:latin typeface="Century" panose="02040604050505020304" pitchFamily="18" charset="0"/>
              </a:rPr>
              <a:t>XGBoost</a:t>
            </a:r>
            <a:r>
              <a:rPr lang="en-IN" sz="2000" dirty="0">
                <a:solidFill>
                  <a:srgbClr val="000000"/>
                </a:solidFill>
                <a:highlight>
                  <a:srgbClr val="FFFF00"/>
                </a:highlight>
                <a:latin typeface="Century" panose="02040604050505020304" pitchFamily="18" charset="0"/>
              </a:rPr>
              <a:t> and LGBM are performing best</a:t>
            </a:r>
            <a:r>
              <a:rPr lang="en-IN" sz="2000" dirty="0">
                <a:solidFill>
                  <a:srgbClr val="000000"/>
                </a:solidFill>
                <a:latin typeface="Century" panose="02040604050505020304" pitchFamily="18" charset="0"/>
              </a:rPr>
              <a:t> as compare to others. So, we are selecting these models for hyperparameter tuning.</a:t>
            </a:r>
          </a:p>
          <a:p>
            <a:r>
              <a:rPr lang="en-IN" sz="2000" b="1" dirty="0">
                <a:latin typeface="Century" panose="02040604050505020304" pitchFamily="18" charset="0"/>
              </a:rPr>
              <a:t>Note</a:t>
            </a:r>
            <a:r>
              <a:rPr lang="en-IN" sz="2000" dirty="0"/>
              <a:t> : </a:t>
            </a:r>
            <a:r>
              <a:rPr lang="en-IN" sz="2000" dirty="0">
                <a:latin typeface="Century" panose="02040604050505020304" pitchFamily="18" charset="0"/>
              </a:rPr>
              <a:t>This models works better than other models because these models are based on ensemble methods which are techniques that create multiple models and then combine them to produce improved  results. </a:t>
            </a:r>
          </a:p>
        </p:txBody>
      </p:sp>
    </p:spTree>
    <p:extLst>
      <p:ext uri="{BB962C8B-B14F-4D97-AF65-F5344CB8AC3E}">
        <p14:creationId xmlns:p14="http://schemas.microsoft.com/office/powerpoint/2010/main" val="56364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CB2F-EE46-E1FE-F869-1429E401EFBB}"/>
              </a:ext>
            </a:extLst>
          </p:cNvPr>
          <p:cNvSpPr>
            <a:spLocks noGrp="1"/>
          </p:cNvSpPr>
          <p:nvPr>
            <p:ph type="title"/>
          </p:nvPr>
        </p:nvSpPr>
        <p:spPr>
          <a:xfrm>
            <a:off x="838200" y="365126"/>
            <a:ext cx="6561841" cy="652970"/>
          </a:xfrm>
        </p:spPr>
        <p:txBody>
          <a:bodyPr>
            <a:normAutofit/>
          </a:bodyPr>
          <a:lstStyle/>
          <a:p>
            <a:r>
              <a:rPr lang="en-IN" sz="3200" b="1" dirty="0">
                <a:solidFill>
                  <a:srgbClr val="FF0000"/>
                </a:solidFill>
                <a:latin typeface="Century" panose="02040604050505020304" pitchFamily="18" charset="0"/>
              </a:rPr>
              <a:t>Model Building </a:t>
            </a:r>
          </a:p>
        </p:txBody>
      </p:sp>
      <p:sp>
        <p:nvSpPr>
          <p:cNvPr id="3" name="Content Placeholder 2">
            <a:extLst>
              <a:ext uri="{FF2B5EF4-FFF2-40B4-BE49-F238E27FC236}">
                <a16:creationId xmlns:a16="http://schemas.microsoft.com/office/drawing/2014/main" id="{AC4CBE98-80AF-E330-671F-68D3222C356E}"/>
              </a:ext>
            </a:extLst>
          </p:cNvPr>
          <p:cNvSpPr>
            <a:spLocks noGrp="1"/>
          </p:cNvSpPr>
          <p:nvPr>
            <p:ph idx="1"/>
          </p:nvPr>
        </p:nvSpPr>
        <p:spPr>
          <a:xfrm>
            <a:off x="838200" y="1018096"/>
            <a:ext cx="10515600" cy="5158867"/>
          </a:xfrm>
        </p:spPr>
        <p:txBody>
          <a:bodyPr/>
          <a:lstStyle/>
          <a:p>
            <a:r>
              <a:rPr lang="en-IN" sz="2400" i="0" dirty="0">
                <a:solidFill>
                  <a:srgbClr val="000000"/>
                </a:solidFill>
                <a:effectLst/>
                <a:latin typeface="Century" panose="02040604050505020304" pitchFamily="18" charset="0"/>
              </a:rPr>
              <a:t>Random Forest                                     Random Forest2                                        </a:t>
            </a:r>
          </a:p>
          <a:p>
            <a:endParaRPr lang="en-IN" dirty="0"/>
          </a:p>
        </p:txBody>
      </p:sp>
      <p:pic>
        <p:nvPicPr>
          <p:cNvPr id="6" name="Picture 5">
            <a:extLst>
              <a:ext uri="{FF2B5EF4-FFF2-40B4-BE49-F238E27FC236}">
                <a16:creationId xmlns:a16="http://schemas.microsoft.com/office/drawing/2014/main" id="{4FB0654C-9DA2-0562-3659-B060CA6E85E7}"/>
              </a:ext>
            </a:extLst>
          </p:cNvPr>
          <p:cNvPicPr>
            <a:picLocks noChangeAspect="1"/>
          </p:cNvPicPr>
          <p:nvPr/>
        </p:nvPicPr>
        <p:blipFill>
          <a:blip r:embed="rId2"/>
          <a:stretch>
            <a:fillRect/>
          </a:stretch>
        </p:blipFill>
        <p:spPr>
          <a:xfrm>
            <a:off x="7126664" y="1515321"/>
            <a:ext cx="4392890" cy="4164416"/>
          </a:xfrm>
          <a:prstGeom prst="rect">
            <a:avLst/>
          </a:prstGeom>
        </p:spPr>
      </p:pic>
      <p:pic>
        <p:nvPicPr>
          <p:cNvPr id="8" name="Picture 7">
            <a:extLst>
              <a:ext uri="{FF2B5EF4-FFF2-40B4-BE49-F238E27FC236}">
                <a16:creationId xmlns:a16="http://schemas.microsoft.com/office/drawing/2014/main" id="{DDB81CBC-7017-E070-783D-DDAD822DB8FF}"/>
              </a:ext>
            </a:extLst>
          </p:cNvPr>
          <p:cNvPicPr>
            <a:picLocks noChangeAspect="1"/>
          </p:cNvPicPr>
          <p:nvPr/>
        </p:nvPicPr>
        <p:blipFill>
          <a:blip r:embed="rId3"/>
          <a:stretch>
            <a:fillRect/>
          </a:stretch>
        </p:blipFill>
        <p:spPr>
          <a:xfrm>
            <a:off x="838199" y="1826266"/>
            <a:ext cx="4591639" cy="3641773"/>
          </a:xfrm>
          <a:prstGeom prst="rect">
            <a:avLst/>
          </a:prstGeom>
        </p:spPr>
      </p:pic>
    </p:spTree>
    <p:extLst>
      <p:ext uri="{BB962C8B-B14F-4D97-AF65-F5344CB8AC3E}">
        <p14:creationId xmlns:p14="http://schemas.microsoft.com/office/powerpoint/2010/main" val="365433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C060E-DA2A-B851-0FBE-EDA4E56D63D7}"/>
              </a:ext>
            </a:extLst>
          </p:cNvPr>
          <p:cNvSpPr>
            <a:spLocks noGrp="1"/>
          </p:cNvSpPr>
          <p:nvPr>
            <p:ph idx="1"/>
          </p:nvPr>
        </p:nvSpPr>
        <p:spPr>
          <a:xfrm>
            <a:off x="838200" y="707010"/>
            <a:ext cx="10515600" cy="5469953"/>
          </a:xfrm>
        </p:spPr>
        <p:txBody>
          <a:bodyPr>
            <a:normAutofit/>
          </a:bodyPr>
          <a:lstStyle/>
          <a:p>
            <a:pPr marL="0" indent="0">
              <a:buNone/>
            </a:pPr>
            <a:r>
              <a:rPr lang="en-IN" sz="2400" dirty="0">
                <a:latin typeface="Century" panose="02040604050505020304" pitchFamily="18" charset="0"/>
              </a:rPr>
              <a:t>LGBM                                      LGBM2                               XGBOOST</a:t>
            </a:r>
            <a:endParaRPr lang="en-IN" sz="2400" dirty="0"/>
          </a:p>
          <a:p>
            <a:pPr marL="0" indent="0">
              <a:buNone/>
            </a:pPr>
            <a:endParaRPr lang="en-IN" sz="2400" dirty="0">
              <a:latin typeface="Century" panose="02040604050505020304" pitchFamily="18" charset="0"/>
            </a:endParaRPr>
          </a:p>
          <a:p>
            <a:pPr marL="0" indent="0">
              <a:buNone/>
            </a:pPr>
            <a:endParaRPr lang="en-IN" sz="2400" dirty="0">
              <a:latin typeface="Century" panose="02040604050505020304" pitchFamily="18" charset="0"/>
            </a:endParaRPr>
          </a:p>
        </p:txBody>
      </p:sp>
      <p:pic>
        <p:nvPicPr>
          <p:cNvPr id="6" name="Picture 5">
            <a:extLst>
              <a:ext uri="{FF2B5EF4-FFF2-40B4-BE49-F238E27FC236}">
                <a16:creationId xmlns:a16="http://schemas.microsoft.com/office/drawing/2014/main" id="{7E95564B-C8C8-AE6D-33DD-2A5C1509CC24}"/>
              </a:ext>
            </a:extLst>
          </p:cNvPr>
          <p:cNvPicPr>
            <a:picLocks noChangeAspect="1"/>
          </p:cNvPicPr>
          <p:nvPr/>
        </p:nvPicPr>
        <p:blipFill>
          <a:blip r:embed="rId2"/>
          <a:stretch>
            <a:fillRect/>
          </a:stretch>
        </p:blipFill>
        <p:spPr>
          <a:xfrm>
            <a:off x="4383464" y="1574696"/>
            <a:ext cx="3478489" cy="4173305"/>
          </a:xfrm>
          <a:prstGeom prst="rect">
            <a:avLst/>
          </a:prstGeom>
        </p:spPr>
      </p:pic>
      <p:pic>
        <p:nvPicPr>
          <p:cNvPr id="9" name="Picture 8">
            <a:extLst>
              <a:ext uri="{FF2B5EF4-FFF2-40B4-BE49-F238E27FC236}">
                <a16:creationId xmlns:a16="http://schemas.microsoft.com/office/drawing/2014/main" id="{40D46D3A-3BF5-7B2F-B56D-16079CD368DD}"/>
              </a:ext>
            </a:extLst>
          </p:cNvPr>
          <p:cNvPicPr>
            <a:picLocks noChangeAspect="1"/>
          </p:cNvPicPr>
          <p:nvPr/>
        </p:nvPicPr>
        <p:blipFill>
          <a:blip r:embed="rId3"/>
          <a:stretch>
            <a:fillRect/>
          </a:stretch>
        </p:blipFill>
        <p:spPr>
          <a:xfrm>
            <a:off x="326481" y="1574696"/>
            <a:ext cx="3708191" cy="4351338"/>
          </a:xfrm>
          <a:prstGeom prst="rect">
            <a:avLst/>
          </a:prstGeom>
        </p:spPr>
      </p:pic>
      <p:pic>
        <p:nvPicPr>
          <p:cNvPr id="7" name="Picture 6">
            <a:extLst>
              <a:ext uri="{FF2B5EF4-FFF2-40B4-BE49-F238E27FC236}">
                <a16:creationId xmlns:a16="http://schemas.microsoft.com/office/drawing/2014/main" id="{F0A95C88-AFAF-4D28-B7E7-9738550CD97B}"/>
              </a:ext>
            </a:extLst>
          </p:cNvPr>
          <p:cNvPicPr>
            <a:picLocks noChangeAspect="1"/>
          </p:cNvPicPr>
          <p:nvPr/>
        </p:nvPicPr>
        <p:blipFill>
          <a:blip r:embed="rId4"/>
          <a:stretch>
            <a:fillRect/>
          </a:stretch>
        </p:blipFill>
        <p:spPr>
          <a:xfrm>
            <a:off x="8449561" y="1574696"/>
            <a:ext cx="3305664" cy="4173306"/>
          </a:xfrm>
          <a:prstGeom prst="rect">
            <a:avLst/>
          </a:prstGeom>
        </p:spPr>
      </p:pic>
    </p:spTree>
    <p:extLst>
      <p:ext uri="{BB962C8B-B14F-4D97-AF65-F5344CB8AC3E}">
        <p14:creationId xmlns:p14="http://schemas.microsoft.com/office/powerpoint/2010/main" val="1195368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1B8A-F400-3794-24C5-679A20863E1E}"/>
              </a:ext>
            </a:extLst>
          </p:cNvPr>
          <p:cNvSpPr>
            <a:spLocks noGrp="1"/>
          </p:cNvSpPr>
          <p:nvPr>
            <p:ph type="title"/>
          </p:nvPr>
        </p:nvSpPr>
        <p:spPr/>
        <p:txBody>
          <a:bodyPr>
            <a:normAutofit/>
          </a:bodyPr>
          <a:lstStyle/>
          <a:p>
            <a:r>
              <a:rPr lang="en-IN" b="1" dirty="0">
                <a:latin typeface="Century" panose="02040604050505020304" pitchFamily="18" charset="0"/>
              </a:rPr>
              <a:t>Model Building </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73099D7F-B5EF-49A7-4B14-70F6EBD12215}"/>
              </a:ext>
            </a:extLst>
          </p:cNvPr>
          <p:cNvSpPr>
            <a:spLocks noGrp="1"/>
          </p:cNvSpPr>
          <p:nvPr>
            <p:ph idx="1"/>
          </p:nvPr>
        </p:nvSpPr>
        <p:spPr/>
        <p:txBody>
          <a:bodyPr/>
          <a:lstStyle/>
          <a:p>
            <a:r>
              <a:rPr lang="en-IN" i="0" dirty="0" err="1">
                <a:solidFill>
                  <a:srgbClr val="000000"/>
                </a:solidFill>
                <a:effectLst/>
                <a:latin typeface="Century" panose="02040604050505020304" pitchFamily="18" charset="0"/>
              </a:rPr>
              <a:t>DataFrame</a:t>
            </a:r>
            <a:r>
              <a:rPr lang="en-IN" i="0" dirty="0">
                <a:solidFill>
                  <a:srgbClr val="000000"/>
                </a:solidFill>
                <a:effectLst/>
                <a:latin typeface="Century" panose="02040604050505020304" pitchFamily="18" charset="0"/>
              </a:rPr>
              <a:t> of models performance</a:t>
            </a:r>
          </a:p>
          <a:p>
            <a:endParaRPr lang="en-IN" dirty="0">
              <a:solidFill>
                <a:srgbClr val="000000"/>
              </a:solidFill>
              <a:latin typeface="Century" panose="02040604050505020304" pitchFamily="18" charset="0"/>
            </a:endParaRPr>
          </a:p>
          <a:p>
            <a:endParaRPr lang="en-IN" dirty="0">
              <a:solidFill>
                <a:srgbClr val="000000"/>
              </a:solidFill>
              <a:latin typeface="Century" panose="02040604050505020304" pitchFamily="18" charset="0"/>
            </a:endParaRPr>
          </a:p>
          <a:p>
            <a:endParaRPr lang="en-IN" dirty="0">
              <a:solidFill>
                <a:srgbClr val="000000"/>
              </a:solidFill>
              <a:latin typeface="Century" panose="02040604050505020304" pitchFamily="18" charset="0"/>
            </a:endParaRPr>
          </a:p>
          <a:p>
            <a:endParaRPr lang="en-IN" dirty="0">
              <a:solidFill>
                <a:srgbClr val="000000"/>
              </a:solidFill>
              <a:latin typeface="Century" panose="02040604050505020304" pitchFamily="18" charset="0"/>
            </a:endParaRPr>
          </a:p>
          <a:p>
            <a:endParaRPr lang="en-IN" dirty="0">
              <a:solidFill>
                <a:srgbClr val="000000"/>
              </a:solidFill>
              <a:latin typeface="Century" panose="02040604050505020304" pitchFamily="18" charset="0"/>
            </a:endParaRPr>
          </a:p>
          <a:p>
            <a:endParaRPr lang="en-IN" dirty="0">
              <a:solidFill>
                <a:srgbClr val="000000"/>
              </a:solidFill>
              <a:latin typeface="Century" panose="02040604050505020304" pitchFamily="18" charset="0"/>
            </a:endParaRPr>
          </a:p>
          <a:p>
            <a:r>
              <a:rPr lang="en-IN" dirty="0">
                <a:solidFill>
                  <a:srgbClr val="000000"/>
                </a:solidFill>
                <a:latin typeface="Century" panose="02040604050505020304" pitchFamily="18" charset="0"/>
              </a:rPr>
              <a:t>Note : Final model would be LGBM2.</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D2A85357-F826-48B1-ABF1-F5198BB8A484}"/>
              </a:ext>
            </a:extLst>
          </p:cNvPr>
          <p:cNvPicPr>
            <a:picLocks noChangeAspect="1"/>
          </p:cNvPicPr>
          <p:nvPr/>
        </p:nvPicPr>
        <p:blipFill>
          <a:blip r:embed="rId2"/>
          <a:stretch>
            <a:fillRect/>
          </a:stretch>
        </p:blipFill>
        <p:spPr>
          <a:xfrm>
            <a:off x="1455316" y="2479040"/>
            <a:ext cx="5768444" cy="2794000"/>
          </a:xfrm>
          <a:prstGeom prst="rect">
            <a:avLst/>
          </a:prstGeom>
        </p:spPr>
      </p:pic>
    </p:spTree>
    <p:extLst>
      <p:ext uri="{BB962C8B-B14F-4D97-AF65-F5344CB8AC3E}">
        <p14:creationId xmlns:p14="http://schemas.microsoft.com/office/powerpoint/2010/main" val="2848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64E5-AC0C-F339-2D3F-487F63D57033}"/>
              </a:ext>
            </a:extLst>
          </p:cNvPr>
          <p:cNvSpPr>
            <a:spLocks noGrp="1"/>
          </p:cNvSpPr>
          <p:nvPr>
            <p:ph type="title"/>
          </p:nvPr>
        </p:nvSpPr>
        <p:spPr>
          <a:xfrm>
            <a:off x="838199" y="365126"/>
            <a:ext cx="10690781" cy="624046"/>
          </a:xfrm>
        </p:spPr>
        <p:txBody>
          <a:bodyPr>
            <a:normAutofit/>
          </a:bodyPr>
          <a:lstStyle/>
          <a:p>
            <a:r>
              <a:rPr lang="en-IN" sz="3400" b="1" dirty="0">
                <a:solidFill>
                  <a:srgbClr val="FF0000"/>
                </a:solidFill>
                <a:effectLst>
                  <a:outerShdw blurRad="38100" dist="38100" dir="2700000" algn="tl">
                    <a:srgbClr val="000000">
                      <a:alpha val="43137"/>
                    </a:srgbClr>
                  </a:outerShdw>
                </a:effectLst>
                <a:latin typeface="Century" panose="02040604050505020304" pitchFamily="18" charset="0"/>
              </a:rPr>
              <a:t>Model Deployment </a:t>
            </a:r>
            <a:r>
              <a:rPr lang="en-IN" sz="3400" b="1" dirty="0" err="1">
                <a:solidFill>
                  <a:srgbClr val="FF0000"/>
                </a:solidFill>
                <a:effectLst>
                  <a:outerShdw blurRad="38100" dist="38100" dir="2700000" algn="tl">
                    <a:srgbClr val="000000">
                      <a:alpha val="43137"/>
                    </a:srgbClr>
                  </a:outerShdw>
                </a:effectLst>
                <a:latin typeface="Century" panose="02040604050505020304" pitchFamily="18" charset="0"/>
              </a:rPr>
              <a:t>Usign</a:t>
            </a:r>
            <a:r>
              <a:rPr lang="en-IN" sz="3400" b="1" dirty="0">
                <a:solidFill>
                  <a:srgbClr val="FF0000"/>
                </a:solidFill>
                <a:effectLst>
                  <a:outerShdw blurRad="38100" dist="38100" dir="2700000" algn="tl">
                    <a:srgbClr val="000000">
                      <a:alpha val="43137"/>
                    </a:srgbClr>
                  </a:outerShdw>
                </a:effectLst>
                <a:latin typeface="Century" panose="02040604050505020304" pitchFamily="18" charset="0"/>
              </a:rPr>
              <a:t> </a:t>
            </a:r>
            <a:r>
              <a:rPr lang="en-IN" sz="3400" b="1" dirty="0" err="1">
                <a:solidFill>
                  <a:srgbClr val="FF0000"/>
                </a:solidFill>
                <a:effectLst>
                  <a:outerShdw blurRad="38100" dist="38100" dir="2700000" algn="tl">
                    <a:srgbClr val="000000">
                      <a:alpha val="43137"/>
                    </a:srgbClr>
                  </a:outerShdw>
                </a:effectLst>
                <a:latin typeface="Century" panose="02040604050505020304" pitchFamily="18" charset="0"/>
              </a:rPr>
              <a:t>Streamlit</a:t>
            </a:r>
            <a:endParaRPr lang="en-IN" sz="3400" b="1" dirty="0">
              <a:solidFill>
                <a:srgbClr val="FF0000"/>
              </a:solidFill>
              <a:effectLst>
                <a:outerShdw blurRad="38100" dist="38100" dir="2700000" algn="tl">
                  <a:srgbClr val="000000">
                    <a:alpha val="43137"/>
                  </a:srgbClr>
                </a:outerShdw>
              </a:effectLst>
              <a:latin typeface="Century" panose="02040604050505020304" pitchFamily="18" charset="0"/>
            </a:endParaRPr>
          </a:p>
        </p:txBody>
      </p:sp>
      <p:pic>
        <p:nvPicPr>
          <p:cNvPr id="13" name="Content Placeholder 12">
            <a:extLst>
              <a:ext uri="{FF2B5EF4-FFF2-40B4-BE49-F238E27FC236}">
                <a16:creationId xmlns:a16="http://schemas.microsoft.com/office/drawing/2014/main" id="{A144F859-43E6-535C-C388-E85AA6535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88" y="989172"/>
            <a:ext cx="5307291" cy="3271743"/>
          </a:xfrm>
        </p:spPr>
      </p:pic>
      <p:pic>
        <p:nvPicPr>
          <p:cNvPr id="3" name="Picture 2">
            <a:extLst>
              <a:ext uri="{FF2B5EF4-FFF2-40B4-BE49-F238E27FC236}">
                <a16:creationId xmlns:a16="http://schemas.microsoft.com/office/drawing/2014/main" id="{DB4BE635-80B4-4F32-9D7A-30D9DA578477}"/>
              </a:ext>
            </a:extLst>
          </p:cNvPr>
          <p:cNvPicPr>
            <a:picLocks noChangeAspect="1"/>
          </p:cNvPicPr>
          <p:nvPr/>
        </p:nvPicPr>
        <p:blipFill>
          <a:blip r:embed="rId3"/>
          <a:stretch>
            <a:fillRect/>
          </a:stretch>
        </p:blipFill>
        <p:spPr>
          <a:xfrm>
            <a:off x="6441846" y="1225485"/>
            <a:ext cx="5307290" cy="3035430"/>
          </a:xfrm>
          <a:prstGeom prst="rect">
            <a:avLst/>
          </a:prstGeom>
        </p:spPr>
      </p:pic>
      <p:pic>
        <p:nvPicPr>
          <p:cNvPr id="4" name="Picture 3">
            <a:extLst>
              <a:ext uri="{FF2B5EF4-FFF2-40B4-BE49-F238E27FC236}">
                <a16:creationId xmlns:a16="http://schemas.microsoft.com/office/drawing/2014/main" id="{533E2073-1652-4D71-AA05-CFB50DEA03BD}"/>
              </a:ext>
            </a:extLst>
          </p:cNvPr>
          <p:cNvPicPr>
            <a:picLocks noChangeAspect="1"/>
          </p:cNvPicPr>
          <p:nvPr/>
        </p:nvPicPr>
        <p:blipFill>
          <a:blip r:embed="rId4"/>
          <a:stretch>
            <a:fillRect/>
          </a:stretch>
        </p:blipFill>
        <p:spPr>
          <a:xfrm>
            <a:off x="1187777" y="4780463"/>
            <a:ext cx="9709609" cy="1770499"/>
          </a:xfrm>
          <a:prstGeom prst="rect">
            <a:avLst/>
          </a:prstGeom>
        </p:spPr>
      </p:pic>
    </p:spTree>
    <p:extLst>
      <p:ext uri="{BB962C8B-B14F-4D97-AF65-F5344CB8AC3E}">
        <p14:creationId xmlns:p14="http://schemas.microsoft.com/office/powerpoint/2010/main" val="75229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686A-E906-BFD5-B0F9-E093E760DE87}"/>
              </a:ext>
            </a:extLst>
          </p:cNvPr>
          <p:cNvSpPr>
            <a:spLocks noGrp="1"/>
          </p:cNvSpPr>
          <p:nvPr>
            <p:ph type="title"/>
          </p:nvPr>
        </p:nvSpPr>
        <p:spPr>
          <a:xfrm>
            <a:off x="838199" y="0"/>
            <a:ext cx="10539953" cy="772999"/>
          </a:xfrm>
        </p:spPr>
        <p:txBody>
          <a:bodyPr>
            <a:normAutofit/>
          </a:bodyPr>
          <a:lstStyle/>
          <a:p>
            <a:r>
              <a:rPr lang="en-IN" sz="3200" b="1" dirty="0">
                <a:solidFill>
                  <a:srgbClr val="FF0000"/>
                </a:solidFill>
                <a:effectLst>
                  <a:outerShdw blurRad="38100" dist="38100" dir="2700000" algn="tl">
                    <a:srgbClr val="000000">
                      <a:alpha val="43137"/>
                    </a:srgbClr>
                  </a:outerShdw>
                </a:effectLst>
                <a:latin typeface="Century" panose="02040604050505020304" pitchFamily="18" charset="0"/>
              </a:rPr>
              <a:t>Model Deployment </a:t>
            </a:r>
            <a:r>
              <a:rPr lang="en-IN" sz="3200" b="1" dirty="0" err="1">
                <a:solidFill>
                  <a:srgbClr val="FF0000"/>
                </a:solidFill>
                <a:effectLst>
                  <a:outerShdw blurRad="38100" dist="38100" dir="2700000" algn="tl">
                    <a:srgbClr val="000000">
                      <a:alpha val="43137"/>
                    </a:srgbClr>
                  </a:outerShdw>
                </a:effectLst>
                <a:latin typeface="Century" panose="02040604050505020304" pitchFamily="18" charset="0"/>
              </a:rPr>
              <a:t>Usign</a:t>
            </a:r>
            <a:r>
              <a:rPr lang="en-IN" sz="3200" b="1" dirty="0">
                <a:solidFill>
                  <a:srgbClr val="FF0000"/>
                </a:solidFill>
                <a:effectLst>
                  <a:outerShdw blurRad="38100" dist="38100" dir="2700000" algn="tl">
                    <a:srgbClr val="000000">
                      <a:alpha val="43137"/>
                    </a:srgbClr>
                  </a:outerShdw>
                </a:effectLst>
                <a:latin typeface="Century" panose="02040604050505020304" pitchFamily="18" charset="0"/>
              </a:rPr>
              <a:t> </a:t>
            </a:r>
            <a:r>
              <a:rPr lang="en-IN" sz="3200" b="1" dirty="0" err="1">
                <a:solidFill>
                  <a:srgbClr val="FF0000"/>
                </a:solidFill>
                <a:effectLst>
                  <a:outerShdw blurRad="38100" dist="38100" dir="2700000" algn="tl">
                    <a:srgbClr val="000000">
                      <a:alpha val="43137"/>
                    </a:srgbClr>
                  </a:outerShdw>
                </a:effectLst>
                <a:latin typeface="Century" panose="02040604050505020304" pitchFamily="18" charset="0"/>
              </a:rPr>
              <a:t>Streamlit</a:t>
            </a:r>
            <a:endParaRPr lang="en-IN" sz="3200" dirty="0">
              <a:solidFill>
                <a:srgbClr val="FF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FC90681-160C-4CE1-B550-8FD64E48A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6" y="772999"/>
            <a:ext cx="6096000" cy="3403075"/>
          </a:xfrm>
        </p:spPr>
      </p:pic>
      <p:pic>
        <p:nvPicPr>
          <p:cNvPr id="3" name="Picture 2">
            <a:extLst>
              <a:ext uri="{FF2B5EF4-FFF2-40B4-BE49-F238E27FC236}">
                <a16:creationId xmlns:a16="http://schemas.microsoft.com/office/drawing/2014/main" id="{54190AD6-BD9D-497A-A716-0F6785A8A9F5}"/>
              </a:ext>
            </a:extLst>
          </p:cNvPr>
          <p:cNvPicPr>
            <a:picLocks noChangeAspect="1"/>
          </p:cNvPicPr>
          <p:nvPr/>
        </p:nvPicPr>
        <p:blipFill>
          <a:blip r:embed="rId3"/>
          <a:stretch>
            <a:fillRect/>
          </a:stretch>
        </p:blipFill>
        <p:spPr>
          <a:xfrm>
            <a:off x="5863472" y="772998"/>
            <a:ext cx="5257705" cy="3403075"/>
          </a:xfrm>
          <a:prstGeom prst="rect">
            <a:avLst/>
          </a:prstGeom>
        </p:spPr>
      </p:pic>
      <p:pic>
        <p:nvPicPr>
          <p:cNvPr id="4" name="Picture 3">
            <a:extLst>
              <a:ext uri="{FF2B5EF4-FFF2-40B4-BE49-F238E27FC236}">
                <a16:creationId xmlns:a16="http://schemas.microsoft.com/office/drawing/2014/main" id="{EB466808-22B1-484C-97D6-2402ED4C3E10}"/>
              </a:ext>
            </a:extLst>
          </p:cNvPr>
          <p:cNvPicPr>
            <a:picLocks noChangeAspect="1"/>
          </p:cNvPicPr>
          <p:nvPr/>
        </p:nvPicPr>
        <p:blipFill>
          <a:blip r:embed="rId4"/>
          <a:stretch>
            <a:fillRect/>
          </a:stretch>
        </p:blipFill>
        <p:spPr>
          <a:xfrm>
            <a:off x="604666" y="4656841"/>
            <a:ext cx="10516511" cy="1945297"/>
          </a:xfrm>
          <a:prstGeom prst="rect">
            <a:avLst/>
          </a:prstGeom>
        </p:spPr>
      </p:pic>
    </p:spTree>
    <p:extLst>
      <p:ext uri="{BB962C8B-B14F-4D97-AF65-F5344CB8AC3E}">
        <p14:creationId xmlns:p14="http://schemas.microsoft.com/office/powerpoint/2010/main" val="417362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D363-330B-D932-40F4-8EC45985982F}"/>
              </a:ext>
            </a:extLst>
          </p:cNvPr>
          <p:cNvSpPr>
            <a:spLocks noGrp="1"/>
          </p:cNvSpPr>
          <p:nvPr>
            <p:ph type="title"/>
          </p:nvPr>
        </p:nvSpPr>
        <p:spPr>
          <a:xfrm>
            <a:off x="4949072" y="1290490"/>
            <a:ext cx="7334054" cy="1603540"/>
          </a:xfrm>
        </p:spPr>
        <p:txBody>
          <a:bodyPr>
            <a:normAutofit/>
          </a:bodyPr>
          <a:lstStyle/>
          <a:p>
            <a:r>
              <a:rPr lang="en-IN" b="1" dirty="0">
                <a:solidFill>
                  <a:srgbClr val="7030A0"/>
                </a:solidFill>
                <a:latin typeface="Century" panose="02040604050505020304" pitchFamily="18" charset="0"/>
              </a:rPr>
              <a:t>Description of Data</a:t>
            </a:r>
            <a:br>
              <a:rPr lang="en-IN" b="1" dirty="0">
                <a:latin typeface="Century" panose="02040604050505020304" pitchFamily="18" charset="0"/>
              </a:rPr>
            </a:br>
            <a:endParaRPr lang="en-IN" b="1" dirty="0">
              <a:latin typeface="Century" panose="02040604050505020304" pitchFamily="18" charset="0"/>
            </a:endParaRPr>
          </a:p>
        </p:txBody>
      </p:sp>
      <p:pic>
        <p:nvPicPr>
          <p:cNvPr id="4" name="Picture 3">
            <a:extLst>
              <a:ext uri="{FF2B5EF4-FFF2-40B4-BE49-F238E27FC236}">
                <a16:creationId xmlns:a16="http://schemas.microsoft.com/office/drawing/2014/main" id="{9BFE663E-31ED-C2F5-7CB4-AC46074606A9}"/>
              </a:ext>
            </a:extLst>
          </p:cNvPr>
          <p:cNvPicPr>
            <a:picLocks noChangeAspect="1"/>
          </p:cNvPicPr>
          <p:nvPr/>
        </p:nvPicPr>
        <p:blipFill>
          <a:blip r:embed="rId2"/>
          <a:stretch>
            <a:fillRect/>
          </a:stretch>
        </p:blipFill>
        <p:spPr>
          <a:xfrm>
            <a:off x="5146509" y="2158738"/>
            <a:ext cx="6327167" cy="4421172"/>
          </a:xfrm>
          <a:prstGeom prst="rect">
            <a:avLst/>
          </a:prstGeom>
        </p:spPr>
      </p:pic>
      <p:pic>
        <p:nvPicPr>
          <p:cNvPr id="3" name="Picture 2">
            <a:extLst>
              <a:ext uri="{FF2B5EF4-FFF2-40B4-BE49-F238E27FC236}">
                <a16:creationId xmlns:a16="http://schemas.microsoft.com/office/drawing/2014/main" id="{DFA77C69-5F48-4474-8AD1-B86318F8A421}"/>
              </a:ext>
            </a:extLst>
          </p:cNvPr>
          <p:cNvPicPr>
            <a:picLocks noChangeAspect="1"/>
          </p:cNvPicPr>
          <p:nvPr/>
        </p:nvPicPr>
        <p:blipFill>
          <a:blip r:embed="rId3"/>
          <a:stretch>
            <a:fillRect/>
          </a:stretch>
        </p:blipFill>
        <p:spPr>
          <a:xfrm>
            <a:off x="377071" y="269232"/>
            <a:ext cx="9898145" cy="1177154"/>
          </a:xfrm>
          <a:prstGeom prst="rect">
            <a:avLst/>
          </a:prstGeom>
        </p:spPr>
      </p:pic>
      <p:pic>
        <p:nvPicPr>
          <p:cNvPr id="5" name="Picture 4">
            <a:extLst>
              <a:ext uri="{FF2B5EF4-FFF2-40B4-BE49-F238E27FC236}">
                <a16:creationId xmlns:a16="http://schemas.microsoft.com/office/drawing/2014/main" id="{D9762A5A-623D-42C5-B250-1E1F4EDA6F11}"/>
              </a:ext>
            </a:extLst>
          </p:cNvPr>
          <p:cNvPicPr>
            <a:picLocks noChangeAspect="1"/>
          </p:cNvPicPr>
          <p:nvPr/>
        </p:nvPicPr>
        <p:blipFill>
          <a:blip r:embed="rId4"/>
          <a:stretch>
            <a:fillRect/>
          </a:stretch>
        </p:blipFill>
        <p:spPr>
          <a:xfrm>
            <a:off x="707010" y="1899363"/>
            <a:ext cx="3817207" cy="3817207"/>
          </a:xfrm>
          <a:prstGeom prst="rect">
            <a:avLst/>
          </a:prstGeom>
        </p:spPr>
      </p:pic>
    </p:spTree>
    <p:extLst>
      <p:ext uri="{BB962C8B-B14F-4D97-AF65-F5344CB8AC3E}">
        <p14:creationId xmlns:p14="http://schemas.microsoft.com/office/powerpoint/2010/main" val="74233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BD44-B213-8EEC-F751-C90FB6168177}"/>
              </a:ext>
            </a:extLst>
          </p:cNvPr>
          <p:cNvSpPr>
            <a:spLocks noGrp="1"/>
          </p:cNvSpPr>
          <p:nvPr>
            <p:ph type="title"/>
          </p:nvPr>
        </p:nvSpPr>
        <p:spPr/>
        <p:txBody>
          <a:bodyPr/>
          <a:lstStyle/>
          <a:p>
            <a:r>
              <a:rPr lang="en-IN" b="1" dirty="0">
                <a:latin typeface="Century" panose="02040604050505020304" pitchFamily="18" charset="0"/>
              </a:rPr>
              <a:t>Suggestions </a:t>
            </a:r>
          </a:p>
        </p:txBody>
      </p:sp>
      <p:sp>
        <p:nvSpPr>
          <p:cNvPr id="3" name="Content Placeholder 2">
            <a:extLst>
              <a:ext uri="{FF2B5EF4-FFF2-40B4-BE49-F238E27FC236}">
                <a16:creationId xmlns:a16="http://schemas.microsoft.com/office/drawing/2014/main" id="{721B64F7-5473-1AC1-00B6-F22A91984437}"/>
              </a:ext>
            </a:extLst>
          </p:cNvPr>
          <p:cNvSpPr>
            <a:spLocks noGrp="1"/>
          </p:cNvSpPr>
          <p:nvPr>
            <p:ph idx="1"/>
          </p:nvPr>
        </p:nvSpPr>
        <p:spPr/>
        <p:txBody>
          <a:bodyPr/>
          <a:lstStyle/>
          <a:p>
            <a:pPr>
              <a:buFont typeface="Wingdings" panose="05000000000000000000" pitchFamily="2" charset="2"/>
              <a:buChar char="§"/>
            </a:pPr>
            <a:r>
              <a:rPr lang="en-IN" dirty="0"/>
              <a:t>Offer attractive plan</a:t>
            </a:r>
          </a:p>
          <a:p>
            <a:pPr>
              <a:buFont typeface="Wingdings" panose="05000000000000000000" pitchFamily="2" charset="2"/>
              <a:buChar char="§"/>
            </a:pPr>
            <a:r>
              <a:rPr lang="en-IN" dirty="0"/>
              <a:t>Reduce prices</a:t>
            </a:r>
          </a:p>
          <a:p>
            <a:pPr>
              <a:buFont typeface="Wingdings" panose="05000000000000000000" pitchFamily="2" charset="2"/>
              <a:buChar char="§"/>
            </a:pPr>
            <a:r>
              <a:rPr lang="en-IN" dirty="0"/>
              <a:t>Target high-risk customers</a:t>
            </a:r>
          </a:p>
          <a:p>
            <a:pPr>
              <a:buFont typeface="Wingdings" panose="05000000000000000000" pitchFamily="2" charset="2"/>
              <a:buChar char="§"/>
            </a:pPr>
            <a:r>
              <a:rPr lang="en-IN" dirty="0"/>
              <a:t>Monitor usage patterns</a:t>
            </a:r>
          </a:p>
          <a:p>
            <a:pPr>
              <a:buFont typeface="Wingdings" panose="05000000000000000000" pitchFamily="2" charset="2"/>
              <a:buChar char="§"/>
            </a:pPr>
            <a:r>
              <a:rPr lang="en-IN" dirty="0"/>
              <a:t>Leverage predictive analytics</a:t>
            </a:r>
          </a:p>
          <a:p>
            <a:pPr>
              <a:buFont typeface="Wingdings" panose="05000000000000000000" pitchFamily="2" charset="2"/>
              <a:buChar char="§"/>
            </a:pPr>
            <a:r>
              <a:rPr lang="en-IN" dirty="0"/>
              <a:t>Improve customer service </a:t>
            </a:r>
          </a:p>
        </p:txBody>
      </p:sp>
    </p:spTree>
    <p:extLst>
      <p:ext uri="{BB962C8B-B14F-4D97-AF65-F5344CB8AC3E}">
        <p14:creationId xmlns:p14="http://schemas.microsoft.com/office/powerpoint/2010/main" val="23021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F15B-6967-DE79-108D-348DFFAF47F8}"/>
              </a:ext>
            </a:extLst>
          </p:cNvPr>
          <p:cNvSpPr>
            <a:spLocks noGrp="1"/>
          </p:cNvSpPr>
          <p:nvPr>
            <p:ph type="title"/>
          </p:nvPr>
        </p:nvSpPr>
        <p:spPr/>
        <p:txBody>
          <a:bodyPr>
            <a:normAutofit/>
          </a:bodyPr>
          <a:lstStyle/>
          <a:p>
            <a:r>
              <a:rPr lang="en-IN" dirty="0">
                <a:latin typeface="Century" panose="02040604050505020304" pitchFamily="18" charset="0"/>
              </a:rPr>
              <a:t>      Dealing with Null Values</a:t>
            </a:r>
          </a:p>
        </p:txBody>
      </p:sp>
      <p:pic>
        <p:nvPicPr>
          <p:cNvPr id="5" name="Content Placeholder 4">
            <a:extLst>
              <a:ext uri="{FF2B5EF4-FFF2-40B4-BE49-F238E27FC236}">
                <a16:creationId xmlns:a16="http://schemas.microsoft.com/office/drawing/2014/main" id="{77942C4B-FC94-1BB0-A069-F26693206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663" y="1366888"/>
            <a:ext cx="9220674" cy="2771479"/>
          </a:xfrm>
        </p:spPr>
      </p:pic>
      <p:sp>
        <p:nvSpPr>
          <p:cNvPr id="4" name="Content Placeholder 2">
            <a:extLst>
              <a:ext uri="{FF2B5EF4-FFF2-40B4-BE49-F238E27FC236}">
                <a16:creationId xmlns:a16="http://schemas.microsoft.com/office/drawing/2014/main" id="{D03D5E75-09D6-4D35-AD0D-AAAB5137DC7A}"/>
              </a:ext>
            </a:extLst>
          </p:cNvPr>
          <p:cNvSpPr txBox="1">
            <a:spLocks/>
          </p:cNvSpPr>
          <p:nvPr/>
        </p:nvSpPr>
        <p:spPr>
          <a:xfrm>
            <a:off x="2101392" y="4374037"/>
            <a:ext cx="8503763" cy="185708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000000"/>
                </a:solidFill>
                <a:latin typeface="Helvetica Neue"/>
              </a:rPr>
              <a:t>Observation : Here we can see some null values present in </a:t>
            </a:r>
            <a:r>
              <a:rPr lang="en-IN" dirty="0" err="1">
                <a:solidFill>
                  <a:srgbClr val="000000"/>
                </a:solidFill>
                <a:latin typeface="Helvetica Neue"/>
              </a:rPr>
              <a:t>day.charge</a:t>
            </a:r>
            <a:r>
              <a:rPr lang="en-IN" dirty="0">
                <a:solidFill>
                  <a:srgbClr val="000000"/>
                </a:solidFill>
                <a:latin typeface="Helvetica Neue"/>
              </a:rPr>
              <a:t> and </a:t>
            </a:r>
            <a:r>
              <a:rPr lang="en-IN" dirty="0" err="1">
                <a:solidFill>
                  <a:srgbClr val="000000"/>
                </a:solidFill>
                <a:latin typeface="Helvetica Neue"/>
              </a:rPr>
              <a:t>eve.mins</a:t>
            </a:r>
            <a:r>
              <a:rPr lang="en-IN" dirty="0">
                <a:solidFill>
                  <a:srgbClr val="000000"/>
                </a:solidFill>
                <a:latin typeface="Helvetica Neue"/>
              </a:rPr>
              <a:t> </a:t>
            </a:r>
            <a:r>
              <a:rPr lang="en-IN" dirty="0" err="1">
                <a:solidFill>
                  <a:srgbClr val="000000"/>
                </a:solidFill>
                <a:latin typeface="Helvetica Neue"/>
              </a:rPr>
              <a:t>features.There</a:t>
            </a:r>
            <a:r>
              <a:rPr lang="en-IN" dirty="0">
                <a:solidFill>
                  <a:srgbClr val="000000"/>
                </a:solidFill>
                <a:latin typeface="Helvetica Neue"/>
              </a:rPr>
              <a:t> are more than 1% null values in </a:t>
            </a:r>
            <a:r>
              <a:rPr lang="en-IN" dirty="0" err="1">
                <a:solidFill>
                  <a:srgbClr val="000000"/>
                </a:solidFill>
                <a:latin typeface="Helvetica Neue"/>
              </a:rPr>
              <a:t>day.charge</a:t>
            </a:r>
            <a:r>
              <a:rPr lang="en-IN" dirty="0">
                <a:solidFill>
                  <a:srgbClr val="000000"/>
                </a:solidFill>
                <a:latin typeface="Helvetica Neue"/>
              </a:rPr>
              <a:t> column and around 5% null values in </a:t>
            </a:r>
            <a:r>
              <a:rPr lang="en-IN" dirty="0" err="1">
                <a:solidFill>
                  <a:srgbClr val="000000"/>
                </a:solidFill>
                <a:latin typeface="Helvetica Neue"/>
              </a:rPr>
              <a:t>evening.minutes</a:t>
            </a:r>
            <a:r>
              <a:rPr lang="en-IN" dirty="0">
                <a:solidFill>
                  <a:srgbClr val="000000"/>
                </a:solidFill>
                <a:latin typeface="Helvetica Neue"/>
              </a:rPr>
              <a:t>  column, So 0.62% percent total null values present in the data.</a:t>
            </a:r>
            <a:endParaRPr lang="en-IN" dirty="0"/>
          </a:p>
          <a:p>
            <a:r>
              <a:rPr lang="en-IN" dirty="0">
                <a:solidFill>
                  <a:srgbClr val="000000"/>
                </a:solidFill>
                <a:latin typeface="Helvetica Neue"/>
              </a:rPr>
              <a:t>Note: Median imputation will work better because it is a number that is already present in the data set and is less susceptible to outlier as compared to mean imputation.</a:t>
            </a:r>
          </a:p>
          <a:p>
            <a:endParaRPr lang="en-IN" dirty="0"/>
          </a:p>
        </p:txBody>
      </p:sp>
    </p:spTree>
    <p:extLst>
      <p:ext uri="{BB962C8B-B14F-4D97-AF65-F5344CB8AC3E}">
        <p14:creationId xmlns:p14="http://schemas.microsoft.com/office/powerpoint/2010/main" val="364678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B43E-2B4D-027A-2969-70AF96F9A310}"/>
              </a:ext>
            </a:extLst>
          </p:cNvPr>
          <p:cNvSpPr>
            <a:spLocks noGrp="1"/>
          </p:cNvSpPr>
          <p:nvPr>
            <p:ph type="title"/>
          </p:nvPr>
        </p:nvSpPr>
        <p:spPr/>
        <p:txBody>
          <a:bodyPr>
            <a:normAutofit/>
          </a:bodyPr>
          <a:lstStyle/>
          <a:p>
            <a:r>
              <a:rPr lang="en-IN" i="0" dirty="0">
                <a:solidFill>
                  <a:srgbClr val="000000"/>
                </a:solidFill>
                <a:effectLst/>
                <a:latin typeface="Century" panose="02040604050505020304" pitchFamily="18" charset="0"/>
              </a:rPr>
              <a:t>Outliers Detection</a:t>
            </a:r>
            <a:br>
              <a:rPr lang="en-IN" i="0" dirty="0">
                <a:solidFill>
                  <a:srgbClr val="000000"/>
                </a:solidFill>
                <a:effectLst/>
                <a:latin typeface="Century" panose="02040604050505020304" pitchFamily="18" charset="0"/>
              </a:rPr>
            </a:br>
            <a:endParaRPr lang="en-IN" dirty="0"/>
          </a:p>
        </p:txBody>
      </p:sp>
      <p:pic>
        <p:nvPicPr>
          <p:cNvPr id="5" name="Content Placeholder 4">
            <a:extLst>
              <a:ext uri="{FF2B5EF4-FFF2-40B4-BE49-F238E27FC236}">
                <a16:creationId xmlns:a16="http://schemas.microsoft.com/office/drawing/2014/main" id="{374EFA19-8503-74C8-536C-DE9E5D71D944}"/>
              </a:ext>
            </a:extLst>
          </p:cNvPr>
          <p:cNvPicPr>
            <a:picLocks noGrp="1" noChangeAspect="1"/>
          </p:cNvPicPr>
          <p:nvPr>
            <p:ph idx="1"/>
          </p:nvPr>
        </p:nvPicPr>
        <p:blipFill>
          <a:blip r:embed="rId2"/>
          <a:stretch>
            <a:fillRect/>
          </a:stretch>
        </p:blipFill>
        <p:spPr>
          <a:xfrm>
            <a:off x="292231" y="1380369"/>
            <a:ext cx="3624177" cy="3913445"/>
          </a:xfrm>
        </p:spPr>
      </p:pic>
      <p:pic>
        <p:nvPicPr>
          <p:cNvPr id="7" name="Picture 6">
            <a:extLst>
              <a:ext uri="{FF2B5EF4-FFF2-40B4-BE49-F238E27FC236}">
                <a16:creationId xmlns:a16="http://schemas.microsoft.com/office/drawing/2014/main" id="{74310C0A-CA2F-219C-511C-4770312291FA}"/>
              </a:ext>
            </a:extLst>
          </p:cNvPr>
          <p:cNvPicPr>
            <a:picLocks noChangeAspect="1"/>
          </p:cNvPicPr>
          <p:nvPr/>
        </p:nvPicPr>
        <p:blipFill>
          <a:blip r:embed="rId3"/>
          <a:stretch>
            <a:fillRect/>
          </a:stretch>
        </p:blipFill>
        <p:spPr>
          <a:xfrm>
            <a:off x="4462377" y="1380369"/>
            <a:ext cx="3456138" cy="3983483"/>
          </a:xfrm>
          <a:prstGeom prst="rect">
            <a:avLst/>
          </a:prstGeom>
        </p:spPr>
      </p:pic>
      <p:pic>
        <p:nvPicPr>
          <p:cNvPr id="3" name="Picture 2">
            <a:extLst>
              <a:ext uri="{FF2B5EF4-FFF2-40B4-BE49-F238E27FC236}">
                <a16:creationId xmlns:a16="http://schemas.microsoft.com/office/drawing/2014/main" id="{8A096683-A275-464F-B3AE-9008349DB389}"/>
              </a:ext>
            </a:extLst>
          </p:cNvPr>
          <p:cNvPicPr>
            <a:picLocks noChangeAspect="1"/>
          </p:cNvPicPr>
          <p:nvPr/>
        </p:nvPicPr>
        <p:blipFill>
          <a:blip r:embed="rId4"/>
          <a:stretch>
            <a:fillRect/>
          </a:stretch>
        </p:blipFill>
        <p:spPr>
          <a:xfrm>
            <a:off x="8201320" y="1380369"/>
            <a:ext cx="3698449" cy="4093864"/>
          </a:xfrm>
          <a:prstGeom prst="rect">
            <a:avLst/>
          </a:prstGeom>
        </p:spPr>
      </p:pic>
    </p:spTree>
    <p:extLst>
      <p:ext uri="{BB962C8B-B14F-4D97-AF65-F5344CB8AC3E}">
        <p14:creationId xmlns:p14="http://schemas.microsoft.com/office/powerpoint/2010/main" val="425250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FA3D-1A09-769F-D715-83F911B99D70}"/>
              </a:ext>
            </a:extLst>
          </p:cNvPr>
          <p:cNvSpPr>
            <a:spLocks noGrp="1"/>
          </p:cNvSpPr>
          <p:nvPr>
            <p:ph type="title"/>
          </p:nvPr>
        </p:nvSpPr>
        <p:spPr>
          <a:xfrm>
            <a:off x="904973" y="141402"/>
            <a:ext cx="10448827" cy="1197204"/>
          </a:xfrm>
        </p:spPr>
        <p:txBody>
          <a:bodyPr>
            <a:normAutofit fontScale="90000"/>
          </a:bodyPr>
          <a:lstStyle/>
          <a:p>
            <a:br>
              <a:rPr lang="en-IN" dirty="0"/>
            </a:br>
            <a:r>
              <a:rPr lang="en-IN" sz="3600" b="1" i="0" dirty="0">
                <a:solidFill>
                  <a:srgbClr val="C00000"/>
                </a:solidFill>
                <a:effectLst/>
                <a:latin typeface="Century" panose="02040604050505020304" pitchFamily="18" charset="0"/>
              </a:rPr>
              <a:t>Outliers Detection</a:t>
            </a:r>
            <a:br>
              <a:rPr lang="en-IN" dirty="0"/>
            </a:br>
            <a:r>
              <a:rPr lang="en-IN" dirty="0"/>
              <a:t>     </a:t>
            </a:r>
            <a:r>
              <a:rPr lang="en-IN" sz="2700" dirty="0"/>
              <a:t> </a:t>
            </a:r>
            <a:r>
              <a:rPr lang="en-IN" sz="2700" b="1" i="0" dirty="0">
                <a:solidFill>
                  <a:srgbClr val="000000"/>
                </a:solidFill>
                <a:effectLst/>
                <a:latin typeface="Centaur" panose="02030504050205020304" pitchFamily="18" charset="0"/>
              </a:rPr>
              <a:t>Checking outliers are present in data containing only churn= 'yes'</a:t>
            </a:r>
            <a:br>
              <a:rPr lang="en-IN" sz="3100" b="1" i="0" dirty="0">
                <a:solidFill>
                  <a:srgbClr val="000000"/>
                </a:solidFill>
                <a:effectLst/>
                <a:latin typeface="Centaur" panose="02030504050205020304" pitchFamily="18" charset="0"/>
              </a:rPr>
            </a:br>
            <a:endParaRPr lang="en-IN" sz="3100" dirty="0">
              <a:latin typeface="Centaur" panose="02030504050205020304" pitchFamily="18" charset="0"/>
            </a:endParaRPr>
          </a:p>
        </p:txBody>
      </p:sp>
      <p:pic>
        <p:nvPicPr>
          <p:cNvPr id="5" name="Content Placeholder 4">
            <a:extLst>
              <a:ext uri="{FF2B5EF4-FFF2-40B4-BE49-F238E27FC236}">
                <a16:creationId xmlns:a16="http://schemas.microsoft.com/office/drawing/2014/main" id="{4A31E9C3-E8D2-A7DF-7DE8-B556B5B06514}"/>
              </a:ext>
            </a:extLst>
          </p:cNvPr>
          <p:cNvPicPr>
            <a:picLocks noGrp="1" noChangeAspect="1"/>
          </p:cNvPicPr>
          <p:nvPr>
            <p:ph idx="1"/>
          </p:nvPr>
        </p:nvPicPr>
        <p:blipFill>
          <a:blip r:embed="rId2"/>
          <a:stretch>
            <a:fillRect/>
          </a:stretch>
        </p:blipFill>
        <p:spPr>
          <a:xfrm>
            <a:off x="1491844" y="1489435"/>
            <a:ext cx="9782614" cy="3252247"/>
          </a:xfrm>
        </p:spPr>
      </p:pic>
      <p:sp>
        <p:nvSpPr>
          <p:cNvPr id="4" name="Content Placeholder 2">
            <a:extLst>
              <a:ext uri="{FF2B5EF4-FFF2-40B4-BE49-F238E27FC236}">
                <a16:creationId xmlns:a16="http://schemas.microsoft.com/office/drawing/2014/main" id="{CA1F7E3B-19AA-4453-9244-28AEA75D0522}"/>
              </a:ext>
            </a:extLst>
          </p:cNvPr>
          <p:cNvSpPr txBox="1">
            <a:spLocks/>
          </p:cNvSpPr>
          <p:nvPr/>
        </p:nvSpPr>
        <p:spPr>
          <a:xfrm>
            <a:off x="1216058" y="4958499"/>
            <a:ext cx="9134573" cy="1758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dirty="0">
                <a:solidFill>
                  <a:srgbClr val="000000"/>
                </a:solidFill>
                <a:latin typeface="Helvetica Neue"/>
              </a:rPr>
              <a:t>Observation- Outliers are present in almost each numerical feature of data-set containing churn="yes", so we can not delete this outliers directly because by deleting outliers will affect our prediction. Also we can conclude that some outliers are churning.</a:t>
            </a:r>
          </a:p>
          <a:p>
            <a:endParaRPr lang="en-IN" dirty="0"/>
          </a:p>
        </p:txBody>
      </p:sp>
    </p:spTree>
    <p:extLst>
      <p:ext uri="{BB962C8B-B14F-4D97-AF65-F5344CB8AC3E}">
        <p14:creationId xmlns:p14="http://schemas.microsoft.com/office/powerpoint/2010/main" val="334645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3D184-C2C2-D397-9C15-F9F1BB8FA86E}"/>
              </a:ext>
            </a:extLst>
          </p:cNvPr>
          <p:cNvSpPr>
            <a:spLocks noGrp="1"/>
          </p:cNvSpPr>
          <p:nvPr>
            <p:ph type="title"/>
          </p:nvPr>
        </p:nvSpPr>
        <p:spPr>
          <a:xfrm>
            <a:off x="71284" y="0"/>
            <a:ext cx="6771968" cy="1081548"/>
          </a:xfrm>
          <a:solidFill>
            <a:schemeClr val="accent6">
              <a:lumMod val="40000"/>
              <a:lumOff val="60000"/>
            </a:schemeClr>
          </a:solidFill>
        </p:spPr>
        <p:txBody>
          <a:bodyPr>
            <a:normAutofit fontScale="90000"/>
          </a:bodyPr>
          <a:lstStyle/>
          <a:p>
            <a:br>
              <a:rPr lang="en-US" dirty="0">
                <a:latin typeface="Cooper Black" panose="0208090404030B020404" pitchFamily="18" charset="0"/>
              </a:rPr>
            </a:br>
            <a:r>
              <a:rPr lang="en-US" b="1" dirty="0">
                <a:latin typeface="Centaur" panose="02030504050205020304" pitchFamily="18" charset="0"/>
              </a:rPr>
              <a:t>UNIVARIATE ANALYSIS</a:t>
            </a:r>
            <a:br>
              <a:rPr lang="en-US" dirty="0"/>
            </a:br>
            <a:endParaRPr lang="en-IN" dirty="0"/>
          </a:p>
        </p:txBody>
      </p:sp>
      <p:sp>
        <p:nvSpPr>
          <p:cNvPr id="3" name="Content Placeholder 2">
            <a:extLst>
              <a:ext uri="{FF2B5EF4-FFF2-40B4-BE49-F238E27FC236}">
                <a16:creationId xmlns:a16="http://schemas.microsoft.com/office/drawing/2014/main" id="{F47DC7F1-42FA-A697-8A7B-330232717925}"/>
              </a:ext>
            </a:extLst>
          </p:cNvPr>
          <p:cNvSpPr>
            <a:spLocks noGrp="1"/>
          </p:cNvSpPr>
          <p:nvPr>
            <p:ph sz="half" idx="1"/>
          </p:nvPr>
        </p:nvSpPr>
        <p:spPr>
          <a:xfrm>
            <a:off x="23968" y="1238404"/>
            <a:ext cx="5997677" cy="5046714"/>
          </a:xfrm>
          <a:solidFill>
            <a:schemeClr val="bg1"/>
          </a:solidFill>
        </p:spPr>
        <p:txBody>
          <a:bodyPr>
            <a:normAutofit fontScale="92500" lnSpcReduction="10000"/>
          </a:bodyPr>
          <a:lstStyle/>
          <a:p>
            <a:r>
              <a:rPr lang="en-US" dirty="0">
                <a:latin typeface="Century" panose="02040604050505020304" pitchFamily="18" charset="0"/>
              </a:rPr>
              <a:t>TOP 5 STATES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700" b="1" i="0" dirty="0">
                <a:solidFill>
                  <a:srgbClr val="000000"/>
                </a:solidFill>
                <a:effectLst/>
                <a:latin typeface="Helvetica Neue"/>
              </a:rPr>
              <a:t>     </a:t>
            </a:r>
            <a:r>
              <a:rPr lang="en-US" sz="2200" b="1" i="0" dirty="0">
                <a:solidFill>
                  <a:schemeClr val="accent1"/>
                </a:solidFill>
                <a:effectLst/>
                <a:latin typeface="Century" panose="02040604050505020304" pitchFamily="18" charset="0"/>
              </a:rPr>
              <a:t>we observe that a particular state has a significantly higher representation in the dataset compared to other states, we could potentially deduce that the company has a strong presence in that state.</a:t>
            </a:r>
            <a:r>
              <a:rPr lang="en-US" sz="2200" b="1" i="0" u="none" strike="noStrike" dirty="0">
                <a:solidFill>
                  <a:schemeClr val="accent1"/>
                </a:solidFill>
                <a:effectLst/>
                <a:latin typeface="Century" panose="02040604050505020304" pitchFamily="18" charset="0"/>
                <a:hlinkClick r:id="rId2">
                  <a:extLst>
                    <a:ext uri="{A12FA001-AC4F-418D-AE19-62706E023703}">
                      <ahyp:hlinkClr xmlns:ahyp="http://schemas.microsoft.com/office/drawing/2018/hyperlinkcolor" val="tx"/>
                    </a:ext>
                  </a:extLst>
                </a:hlinkClick>
              </a:rPr>
              <a:t>¶</a:t>
            </a:r>
            <a:endParaRPr lang="en-US" sz="2200" b="1" i="0" dirty="0">
              <a:solidFill>
                <a:schemeClr val="accent1"/>
              </a:solidFill>
              <a:effectLst/>
              <a:latin typeface="Century" panose="02040604050505020304" pitchFamily="18" charset="0"/>
            </a:endParaRPr>
          </a:p>
          <a:p>
            <a:endParaRPr lang="en-IN" dirty="0"/>
          </a:p>
        </p:txBody>
      </p:sp>
      <p:sp>
        <p:nvSpPr>
          <p:cNvPr id="4" name="Content Placeholder 3">
            <a:extLst>
              <a:ext uri="{FF2B5EF4-FFF2-40B4-BE49-F238E27FC236}">
                <a16:creationId xmlns:a16="http://schemas.microsoft.com/office/drawing/2014/main" id="{AD56863E-6244-391A-4C74-02786C947C3D}"/>
              </a:ext>
            </a:extLst>
          </p:cNvPr>
          <p:cNvSpPr>
            <a:spLocks noGrp="1"/>
          </p:cNvSpPr>
          <p:nvPr>
            <p:ph sz="half" idx="2"/>
          </p:nvPr>
        </p:nvSpPr>
        <p:spPr>
          <a:xfrm>
            <a:off x="6068961" y="1247777"/>
            <a:ext cx="6051756" cy="5046714"/>
          </a:xfrm>
          <a:solidFill>
            <a:schemeClr val="bg1"/>
          </a:solidFill>
        </p:spPr>
        <p:txBody>
          <a:bodyPr>
            <a:normAutofit fontScale="92500" lnSpcReduction="10000"/>
          </a:bodyPr>
          <a:lstStyle/>
          <a:p>
            <a:r>
              <a:rPr lang="en-US" dirty="0">
                <a:latin typeface="Century" panose="02040604050505020304" pitchFamily="18" charset="0"/>
              </a:rPr>
              <a:t>BOTTOM 5 STATES</a:t>
            </a:r>
          </a:p>
          <a:p>
            <a:endParaRPr lang="en-US" dirty="0"/>
          </a:p>
          <a:p>
            <a:endParaRPr lang="en-US" dirty="0"/>
          </a:p>
          <a:p>
            <a:endParaRPr lang="en-US" dirty="0"/>
          </a:p>
          <a:p>
            <a:endParaRPr lang="en-US" dirty="0"/>
          </a:p>
          <a:p>
            <a:endParaRPr lang="en-US" sz="1600" b="1" i="0" dirty="0">
              <a:solidFill>
                <a:srgbClr val="000000"/>
              </a:solidFill>
              <a:effectLst/>
              <a:latin typeface="Helvetica Neue"/>
            </a:endParaRPr>
          </a:p>
          <a:p>
            <a:endParaRPr lang="en-US" sz="1600" b="1" dirty="0">
              <a:solidFill>
                <a:srgbClr val="000000"/>
              </a:solidFill>
              <a:latin typeface="Helvetica Neue"/>
            </a:endParaRPr>
          </a:p>
          <a:p>
            <a:endParaRPr lang="en-US" sz="1600" b="1" i="0" dirty="0">
              <a:solidFill>
                <a:srgbClr val="000000"/>
              </a:solidFill>
              <a:effectLst/>
              <a:latin typeface="Helvetica Neue"/>
            </a:endParaRPr>
          </a:p>
          <a:p>
            <a:pPr marL="0" indent="0">
              <a:buNone/>
            </a:pPr>
            <a:endParaRPr lang="en-US" sz="1600" b="1" dirty="0">
              <a:solidFill>
                <a:srgbClr val="000000"/>
              </a:solidFill>
              <a:latin typeface="Helvetica Neue"/>
            </a:endParaRPr>
          </a:p>
          <a:p>
            <a:pPr marL="0" indent="0">
              <a:buNone/>
            </a:pPr>
            <a:r>
              <a:rPr lang="en-US" sz="1600" b="1" dirty="0">
                <a:solidFill>
                  <a:schemeClr val="accent2"/>
                </a:solidFill>
                <a:latin typeface="Helvetica Neue"/>
              </a:rPr>
              <a:t>             </a:t>
            </a:r>
            <a:r>
              <a:rPr lang="en-US" sz="2200" b="1" i="0" dirty="0">
                <a:solidFill>
                  <a:schemeClr val="accent2"/>
                </a:solidFill>
                <a:effectLst/>
                <a:latin typeface="Century" panose="02040604050505020304" pitchFamily="18" charset="0"/>
              </a:rPr>
              <a:t>Here we observe , that a particular state has very low representation, we could conclude that the company may not have a strong presence in that state and may need to focus on expanding in that region.</a:t>
            </a:r>
          </a:p>
          <a:p>
            <a:endParaRPr lang="en-IN" dirty="0"/>
          </a:p>
        </p:txBody>
      </p:sp>
      <p:pic>
        <p:nvPicPr>
          <p:cNvPr id="1026" name="Picture 2">
            <a:extLst>
              <a:ext uri="{FF2B5EF4-FFF2-40B4-BE49-F238E27FC236}">
                <a16:creationId xmlns:a16="http://schemas.microsoft.com/office/drawing/2014/main" id="{5AEF730D-39C6-D784-4569-D832EC1C7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09" y="1734089"/>
            <a:ext cx="4739693" cy="3117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B3D3DF-DCBE-3699-6C1D-2E689CE28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507" y="1734089"/>
            <a:ext cx="4842784" cy="303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6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3F30-A689-DA02-BE01-CBE1D53E2087}"/>
              </a:ext>
            </a:extLst>
          </p:cNvPr>
          <p:cNvSpPr>
            <a:spLocks noGrp="1"/>
          </p:cNvSpPr>
          <p:nvPr>
            <p:ph type="title"/>
          </p:nvPr>
        </p:nvSpPr>
        <p:spPr>
          <a:xfrm>
            <a:off x="592394" y="156305"/>
            <a:ext cx="3442604" cy="588413"/>
          </a:xfrm>
          <a:solidFill>
            <a:schemeClr val="bg1"/>
          </a:solidFill>
          <a:effectLst>
            <a:softEdge rad="127000"/>
          </a:effectLst>
        </p:spPr>
        <p:txBody>
          <a:bodyPr>
            <a:normAutofit/>
          </a:bodyPr>
          <a:lstStyle/>
          <a:p>
            <a:r>
              <a:rPr lang="en-US" sz="3200" b="1" dirty="0">
                <a:latin typeface="Century" panose="02040604050505020304" pitchFamily="18" charset="0"/>
              </a:rPr>
              <a:t>      Area Code</a:t>
            </a:r>
            <a:endParaRPr lang="en-IN" sz="3200" b="1" dirty="0">
              <a:latin typeface="Century" panose="02040604050505020304" pitchFamily="18" charset="0"/>
            </a:endParaRPr>
          </a:p>
        </p:txBody>
      </p:sp>
      <p:pic>
        <p:nvPicPr>
          <p:cNvPr id="2050" name="Picture 2">
            <a:extLst>
              <a:ext uri="{FF2B5EF4-FFF2-40B4-BE49-F238E27FC236}">
                <a16:creationId xmlns:a16="http://schemas.microsoft.com/office/drawing/2014/main" id="{886D8225-3ECD-0A89-ABE9-511527E05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24" y="744718"/>
            <a:ext cx="3442604" cy="2818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B4982B-4EA4-459B-761C-B7522FA86628}"/>
              </a:ext>
            </a:extLst>
          </p:cNvPr>
          <p:cNvSpPr txBox="1"/>
          <p:nvPr/>
        </p:nvSpPr>
        <p:spPr>
          <a:xfrm>
            <a:off x="4543720" y="443060"/>
            <a:ext cx="6693031" cy="2677656"/>
          </a:xfrm>
          <a:prstGeom prst="rect">
            <a:avLst/>
          </a:prstGeom>
          <a:noFill/>
        </p:spPr>
        <p:txBody>
          <a:bodyPr wrap="square">
            <a:spAutoFit/>
          </a:bodyPr>
          <a:lstStyle/>
          <a:p>
            <a:pPr marL="285750" indent="-285750" algn="l" rtl="0">
              <a:buFont typeface="Wingdings" panose="05000000000000000000" pitchFamily="2" charset="2"/>
              <a:buChar char="Ø"/>
            </a:pPr>
            <a:r>
              <a:rPr lang="en-US" b="1" i="0" dirty="0">
                <a:solidFill>
                  <a:schemeClr val="accent2"/>
                </a:solidFill>
                <a:effectLst/>
                <a:latin typeface="Century" panose="02040604050505020304" pitchFamily="18" charset="0"/>
              </a:rPr>
              <a:t>This visualization shows the distribution of customers based on their area codes. From the plot, we can observe that the majority of the customers have area code '415', followed by '510' and '408'. This information can help the company understand which area codes have a high concentration of customers.</a:t>
            </a:r>
          </a:p>
          <a:p>
            <a:pPr marL="285750" indent="-285750" algn="l" rtl="0">
              <a:buFont typeface="Wingdings" panose="05000000000000000000" pitchFamily="2" charset="2"/>
              <a:buChar char="Ø"/>
            </a:pPr>
            <a:endParaRPr lang="en-US" b="1" i="0" dirty="0">
              <a:solidFill>
                <a:schemeClr val="accent2"/>
              </a:solidFill>
              <a:effectLst/>
              <a:latin typeface="inherit"/>
            </a:endParaRPr>
          </a:p>
          <a:p>
            <a:pPr algn="l" rtl="0"/>
            <a:r>
              <a:rPr lang="en-US" sz="2400" b="1" i="0" dirty="0">
                <a:solidFill>
                  <a:srgbClr val="000000"/>
                </a:solidFill>
                <a:effectLst/>
                <a:latin typeface="Century" panose="02040604050505020304" pitchFamily="18" charset="0"/>
              </a:rPr>
              <a:t>Suggestion</a:t>
            </a:r>
            <a:r>
              <a:rPr lang="en-US" b="1" i="0" dirty="0">
                <a:solidFill>
                  <a:srgbClr val="000000"/>
                </a:solidFill>
                <a:effectLst/>
                <a:latin typeface="inherit"/>
              </a:rPr>
              <a:t> : </a:t>
            </a:r>
            <a:r>
              <a:rPr lang="en-US" b="1" i="0" dirty="0">
                <a:solidFill>
                  <a:schemeClr val="accent1"/>
                </a:solidFill>
                <a:effectLst/>
                <a:latin typeface="Century" panose="02040604050505020304" pitchFamily="18" charset="0"/>
              </a:rPr>
              <a:t>Plan marketing strategies according to the density of the clients in that particular area.</a:t>
            </a:r>
          </a:p>
        </p:txBody>
      </p:sp>
      <p:sp>
        <p:nvSpPr>
          <p:cNvPr id="5" name="Title 1">
            <a:extLst>
              <a:ext uri="{FF2B5EF4-FFF2-40B4-BE49-F238E27FC236}">
                <a16:creationId xmlns:a16="http://schemas.microsoft.com/office/drawing/2014/main" id="{3BF544DC-3FEF-416F-BEAF-722B074437CB}"/>
              </a:ext>
            </a:extLst>
          </p:cNvPr>
          <p:cNvSpPr txBox="1">
            <a:spLocks/>
          </p:cNvSpPr>
          <p:nvPr/>
        </p:nvSpPr>
        <p:spPr>
          <a:xfrm>
            <a:off x="820132" y="3949830"/>
            <a:ext cx="5995447" cy="52790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latin typeface="Century" panose="02040604050505020304" pitchFamily="18" charset="0"/>
              </a:rPr>
              <a:t>Analysing</a:t>
            </a:r>
            <a:r>
              <a:rPr lang="en-US" sz="3200" b="1" dirty="0">
                <a:latin typeface="Century" panose="02040604050505020304" pitchFamily="18" charset="0"/>
              </a:rPr>
              <a:t> Churn Column</a:t>
            </a:r>
            <a:endParaRPr lang="en-IN" sz="3200" b="1" dirty="0">
              <a:latin typeface="Century" panose="02040604050505020304" pitchFamily="18" charset="0"/>
            </a:endParaRPr>
          </a:p>
        </p:txBody>
      </p:sp>
      <p:pic>
        <p:nvPicPr>
          <p:cNvPr id="3" name="Picture 2">
            <a:extLst>
              <a:ext uri="{FF2B5EF4-FFF2-40B4-BE49-F238E27FC236}">
                <a16:creationId xmlns:a16="http://schemas.microsoft.com/office/drawing/2014/main" id="{B4551625-D482-407C-8677-C7C3AD8DE19C}"/>
              </a:ext>
            </a:extLst>
          </p:cNvPr>
          <p:cNvPicPr>
            <a:picLocks noChangeAspect="1"/>
          </p:cNvPicPr>
          <p:nvPr/>
        </p:nvPicPr>
        <p:blipFill>
          <a:blip r:embed="rId3"/>
          <a:stretch>
            <a:fillRect/>
          </a:stretch>
        </p:blipFill>
        <p:spPr>
          <a:xfrm>
            <a:off x="8195186" y="3584561"/>
            <a:ext cx="3440631" cy="3273439"/>
          </a:xfrm>
          <a:prstGeom prst="rect">
            <a:avLst/>
          </a:prstGeom>
        </p:spPr>
      </p:pic>
      <p:sp>
        <p:nvSpPr>
          <p:cNvPr id="7" name="TextBox 6">
            <a:extLst>
              <a:ext uri="{FF2B5EF4-FFF2-40B4-BE49-F238E27FC236}">
                <a16:creationId xmlns:a16="http://schemas.microsoft.com/office/drawing/2014/main" id="{108F245A-9356-4EFB-AF00-1D7F54330E18}"/>
              </a:ext>
            </a:extLst>
          </p:cNvPr>
          <p:cNvSpPr txBox="1"/>
          <p:nvPr/>
        </p:nvSpPr>
        <p:spPr>
          <a:xfrm>
            <a:off x="1583703" y="4477732"/>
            <a:ext cx="5712643" cy="1015663"/>
          </a:xfrm>
          <a:prstGeom prst="rect">
            <a:avLst/>
          </a:prstGeom>
          <a:noFill/>
        </p:spPr>
        <p:txBody>
          <a:bodyPr wrap="square">
            <a:spAutoFit/>
          </a:bodyPr>
          <a:lstStyle/>
          <a:p>
            <a:r>
              <a:rPr lang="en-US" sz="2000" i="0" dirty="0">
                <a:solidFill>
                  <a:schemeClr val="accent2"/>
                </a:solidFill>
                <a:effectLst/>
                <a:latin typeface="Century" panose="02040604050505020304" pitchFamily="18" charset="0"/>
                <a:cs typeface="Arial" panose="020B0604020202020204" pitchFamily="34" charset="0"/>
              </a:rPr>
              <a:t>After analyzing the churn column, we  can say that  </a:t>
            </a:r>
            <a:r>
              <a:rPr lang="en-US" sz="2000" dirty="0">
                <a:solidFill>
                  <a:schemeClr val="accent2"/>
                </a:solidFill>
                <a:latin typeface="Century" panose="02040604050505020304" pitchFamily="18" charset="0"/>
                <a:cs typeface="Arial" panose="020B0604020202020204" pitchFamily="34" charset="0"/>
              </a:rPr>
              <a:t>14.1</a:t>
            </a:r>
            <a:r>
              <a:rPr lang="en-US" sz="2000" i="0" dirty="0">
                <a:solidFill>
                  <a:schemeClr val="accent2"/>
                </a:solidFill>
                <a:effectLst/>
                <a:latin typeface="Century" panose="02040604050505020304" pitchFamily="18" charset="0"/>
                <a:cs typeface="Arial" panose="020B0604020202020204" pitchFamily="34" charset="0"/>
              </a:rPr>
              <a:t>% of customers have churned and 85.9 customers have not churned</a:t>
            </a:r>
            <a:endParaRPr lang="en-IN" sz="2000" dirty="0">
              <a:solidFill>
                <a:schemeClr val="accent2"/>
              </a:solidFill>
              <a:latin typeface="Century" panose="02040604050505020304" pitchFamily="18" charset="0"/>
            </a:endParaRPr>
          </a:p>
        </p:txBody>
      </p:sp>
    </p:spTree>
    <p:extLst>
      <p:ext uri="{BB962C8B-B14F-4D97-AF65-F5344CB8AC3E}">
        <p14:creationId xmlns:p14="http://schemas.microsoft.com/office/powerpoint/2010/main" val="64771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8C83-92DC-9E5D-13C1-288D3BC10E49}"/>
              </a:ext>
            </a:extLst>
          </p:cNvPr>
          <p:cNvSpPr>
            <a:spLocks noGrp="1"/>
          </p:cNvSpPr>
          <p:nvPr>
            <p:ph type="title"/>
          </p:nvPr>
        </p:nvSpPr>
        <p:spPr>
          <a:xfrm>
            <a:off x="1018095" y="99450"/>
            <a:ext cx="2507530" cy="883572"/>
          </a:xfrm>
          <a:solidFill>
            <a:schemeClr val="bg1"/>
          </a:solidFill>
          <a:effectLst/>
        </p:spPr>
        <p:txBody>
          <a:bodyPr>
            <a:normAutofit/>
          </a:bodyPr>
          <a:lstStyle/>
          <a:p>
            <a:r>
              <a:rPr lang="en-US" sz="3200" b="1" dirty="0">
                <a:latin typeface="Century" panose="02040604050505020304" pitchFamily="18" charset="0"/>
              </a:rPr>
              <a:t>Voice plan</a:t>
            </a:r>
            <a:endParaRPr lang="en-IN" sz="3200" b="1" dirty="0">
              <a:latin typeface="Century" panose="02040604050505020304" pitchFamily="18" charset="0"/>
            </a:endParaRPr>
          </a:p>
        </p:txBody>
      </p:sp>
      <p:pic>
        <p:nvPicPr>
          <p:cNvPr id="3074" name="Picture 2">
            <a:extLst>
              <a:ext uri="{FF2B5EF4-FFF2-40B4-BE49-F238E27FC236}">
                <a16:creationId xmlns:a16="http://schemas.microsoft.com/office/drawing/2014/main" id="{042F09BD-0996-5B01-0FC7-F6A52662B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38" y="886121"/>
            <a:ext cx="3563332" cy="25428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352553-6806-E7FE-FB59-EF2895BBBC27}"/>
              </a:ext>
            </a:extLst>
          </p:cNvPr>
          <p:cNvSpPr txBox="1"/>
          <p:nvPr/>
        </p:nvSpPr>
        <p:spPr>
          <a:xfrm>
            <a:off x="509047" y="3591612"/>
            <a:ext cx="4930220" cy="2893100"/>
          </a:xfrm>
          <a:prstGeom prst="rect">
            <a:avLst/>
          </a:prstGeom>
          <a:noFill/>
        </p:spPr>
        <p:txBody>
          <a:bodyPr wrap="square">
            <a:spAutoFit/>
          </a:bodyPr>
          <a:lstStyle/>
          <a:p>
            <a:pPr algn="l" rtl="0"/>
            <a:endParaRPr lang="en-US" b="1" i="0" dirty="0">
              <a:solidFill>
                <a:schemeClr val="accent2"/>
              </a:solidFill>
              <a:effectLst/>
              <a:latin typeface="Century" panose="02040604050505020304" pitchFamily="18" charset="0"/>
            </a:endParaRPr>
          </a:p>
          <a:p>
            <a:pPr marL="285750" indent="-285750" algn="l" rtl="0">
              <a:buFont typeface="Wingdings" panose="05000000000000000000" pitchFamily="2" charset="2"/>
              <a:buChar char="Ø"/>
            </a:pPr>
            <a:r>
              <a:rPr lang="en-US" b="1" i="0" dirty="0">
                <a:solidFill>
                  <a:schemeClr val="accent1"/>
                </a:solidFill>
                <a:effectLst/>
                <a:latin typeface="Century" panose="02040604050505020304" pitchFamily="18" charset="0"/>
              </a:rPr>
              <a:t> The voice plan information can provide insight into customer behavior, such as the willingness to pay for added features, and it can also indicate customer preferences and needs.</a:t>
            </a:r>
          </a:p>
          <a:p>
            <a:pPr algn="l" rtl="0"/>
            <a:r>
              <a:rPr lang="en-US" sz="2000" b="1" i="0" dirty="0">
                <a:solidFill>
                  <a:srgbClr val="000000"/>
                </a:solidFill>
                <a:effectLst/>
                <a:latin typeface="Century" panose="02040604050505020304" pitchFamily="18" charset="0"/>
              </a:rPr>
              <a:t>Suggestion</a:t>
            </a:r>
            <a:r>
              <a:rPr lang="en-US" b="1" i="0" dirty="0">
                <a:solidFill>
                  <a:srgbClr val="000000"/>
                </a:solidFill>
                <a:effectLst/>
                <a:latin typeface="inherit"/>
              </a:rPr>
              <a:t> </a:t>
            </a:r>
            <a:r>
              <a:rPr lang="en-US" b="1" i="0" dirty="0">
                <a:solidFill>
                  <a:schemeClr val="accent2"/>
                </a:solidFill>
                <a:effectLst/>
                <a:latin typeface="Century" panose="02040604050505020304" pitchFamily="18" charset="0"/>
              </a:rPr>
              <a:t>: By understanding the voice mail plan, the company can better tailor their products and services to meet the needs of their customers.</a:t>
            </a:r>
          </a:p>
        </p:txBody>
      </p:sp>
      <p:pic>
        <p:nvPicPr>
          <p:cNvPr id="5" name="Picture 4">
            <a:extLst>
              <a:ext uri="{FF2B5EF4-FFF2-40B4-BE49-F238E27FC236}">
                <a16:creationId xmlns:a16="http://schemas.microsoft.com/office/drawing/2014/main" id="{316917DC-E812-4543-88AE-8C9C7420DD5B}"/>
              </a:ext>
            </a:extLst>
          </p:cNvPr>
          <p:cNvPicPr>
            <a:picLocks noChangeAspect="1"/>
          </p:cNvPicPr>
          <p:nvPr/>
        </p:nvPicPr>
        <p:blipFill>
          <a:blip r:embed="rId3"/>
          <a:stretch>
            <a:fillRect/>
          </a:stretch>
        </p:blipFill>
        <p:spPr>
          <a:xfrm>
            <a:off x="7032396" y="886121"/>
            <a:ext cx="3808429" cy="2542880"/>
          </a:xfrm>
          <a:prstGeom prst="rect">
            <a:avLst/>
          </a:prstGeom>
        </p:spPr>
      </p:pic>
      <p:sp>
        <p:nvSpPr>
          <p:cNvPr id="7" name="Title 1">
            <a:extLst>
              <a:ext uri="{FF2B5EF4-FFF2-40B4-BE49-F238E27FC236}">
                <a16:creationId xmlns:a16="http://schemas.microsoft.com/office/drawing/2014/main" id="{1CEA0545-1ED6-4492-A638-47FF2F072225}"/>
              </a:ext>
            </a:extLst>
          </p:cNvPr>
          <p:cNvSpPr txBox="1">
            <a:spLocks/>
          </p:cNvSpPr>
          <p:nvPr/>
        </p:nvSpPr>
        <p:spPr>
          <a:xfrm>
            <a:off x="6843860" y="32100"/>
            <a:ext cx="4223208" cy="950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entury" panose="02040604050505020304" pitchFamily="18" charset="0"/>
              </a:rPr>
              <a:t>International plan</a:t>
            </a:r>
            <a:endParaRPr lang="en-IN" sz="3200" b="1" dirty="0">
              <a:latin typeface="Century" panose="02040604050505020304" pitchFamily="18" charset="0"/>
            </a:endParaRPr>
          </a:p>
        </p:txBody>
      </p:sp>
      <p:sp>
        <p:nvSpPr>
          <p:cNvPr id="10" name="TextBox 9">
            <a:extLst>
              <a:ext uri="{FF2B5EF4-FFF2-40B4-BE49-F238E27FC236}">
                <a16:creationId xmlns:a16="http://schemas.microsoft.com/office/drawing/2014/main" id="{85D64BF7-0BAD-4687-907B-3DA1563DA663}"/>
              </a:ext>
            </a:extLst>
          </p:cNvPr>
          <p:cNvSpPr txBox="1"/>
          <p:nvPr/>
        </p:nvSpPr>
        <p:spPr>
          <a:xfrm>
            <a:off x="6843860" y="4166647"/>
            <a:ext cx="5283971" cy="2062103"/>
          </a:xfrm>
          <a:prstGeom prst="rect">
            <a:avLst/>
          </a:prstGeom>
          <a:noFill/>
        </p:spPr>
        <p:txBody>
          <a:bodyPr wrap="square">
            <a:spAutoFit/>
          </a:bodyPr>
          <a:lstStyle/>
          <a:p>
            <a:pPr algn="l"/>
            <a:r>
              <a:rPr lang="en-US" sz="2000" b="1" i="0" dirty="0">
                <a:solidFill>
                  <a:srgbClr val="000000"/>
                </a:solidFill>
                <a:effectLst/>
                <a:latin typeface="Century" panose="02040604050505020304" pitchFamily="18" charset="0"/>
              </a:rPr>
              <a:t>Suggestion</a:t>
            </a:r>
            <a:r>
              <a:rPr lang="en-US" b="1" i="0" dirty="0">
                <a:solidFill>
                  <a:srgbClr val="000000"/>
                </a:solidFill>
                <a:effectLst/>
                <a:latin typeface="Helvetica Neue"/>
              </a:rPr>
              <a:t> : </a:t>
            </a:r>
            <a:r>
              <a:rPr lang="en-US" b="1" i="0" dirty="0">
                <a:solidFill>
                  <a:schemeClr val="accent2"/>
                </a:solidFill>
                <a:effectLst/>
                <a:latin typeface="Century" panose="02040604050505020304" pitchFamily="18" charset="0"/>
              </a:rPr>
              <a:t>Offering an international plan may not be a high priority for customers who does not have an 'International plan' and that there may be limited interest in such a plan. There may be an opportunity to promote and market international plans to the group of customers who use '</a:t>
            </a:r>
            <a:r>
              <a:rPr lang="en-US" b="1" i="0" dirty="0" err="1">
                <a:solidFill>
                  <a:schemeClr val="accent2"/>
                </a:solidFill>
                <a:effectLst/>
                <a:latin typeface="Century" panose="02040604050505020304" pitchFamily="18" charset="0"/>
              </a:rPr>
              <a:t>International.plans</a:t>
            </a:r>
            <a:r>
              <a:rPr lang="en-US" b="1" i="0" dirty="0">
                <a:solidFill>
                  <a:schemeClr val="accent2"/>
                </a:solidFill>
                <a:effectLst/>
                <a:latin typeface="Century" panose="02040604050505020304" pitchFamily="18" charset="0"/>
              </a:rPr>
              <a:t>' .</a:t>
            </a:r>
            <a:endParaRPr lang="en-US" b="1" i="0" dirty="0">
              <a:solidFill>
                <a:schemeClr val="accent2"/>
              </a:solidFill>
              <a:effectLst/>
              <a:latin typeface="Helvetica Neue"/>
            </a:endParaRPr>
          </a:p>
        </p:txBody>
      </p:sp>
    </p:spTree>
    <p:extLst>
      <p:ext uri="{BB962C8B-B14F-4D97-AF65-F5344CB8AC3E}">
        <p14:creationId xmlns:p14="http://schemas.microsoft.com/office/powerpoint/2010/main" val="1483020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TotalTime>
  <Words>1376</Words>
  <Application>Microsoft Office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Centaur</vt:lpstr>
      <vt:lpstr>Century</vt:lpstr>
      <vt:lpstr>Cooper Black</vt:lpstr>
      <vt:lpstr>Helvetica Neue</vt:lpstr>
      <vt:lpstr>inherit</vt:lpstr>
      <vt:lpstr>Wingdings</vt:lpstr>
      <vt:lpstr>Office Theme</vt:lpstr>
      <vt:lpstr>CUSTOMER CHURN PREDICTION</vt:lpstr>
      <vt:lpstr>WHAT IS CHURN? In the telecommunications industry, churn refers to the percentage of customers who have stopped doing business with a company during a certain period of time, either by canceling their subscription or switching to a competitor. High churn rates can lead to a decline in revenue and market share.“  </vt:lpstr>
      <vt:lpstr>Description of Data </vt:lpstr>
      <vt:lpstr>      Dealing with Null Values</vt:lpstr>
      <vt:lpstr>Outliers Detection </vt:lpstr>
      <vt:lpstr> Outliers Detection       Checking outliers are present in data containing only churn= 'yes' </vt:lpstr>
      <vt:lpstr> UNIVARIATE ANALYSIS </vt:lpstr>
      <vt:lpstr>      Area Code</vt:lpstr>
      <vt:lpstr>Voice plan</vt:lpstr>
      <vt:lpstr>  BIVARIATE ANALYSIS  Churn with respect to states</vt:lpstr>
      <vt:lpstr>   Churn with respect to Area Code</vt:lpstr>
      <vt:lpstr>Analyzing Target feature with respect to Numerical feature </vt:lpstr>
      <vt:lpstr> Churn with respect to Day Charge</vt:lpstr>
      <vt:lpstr>Churn with respect to Evening Calls</vt:lpstr>
      <vt:lpstr>Churn with respect to night minutes and night calls </vt:lpstr>
      <vt:lpstr>Calculating the Customer service calls vs Churn percentage</vt:lpstr>
      <vt:lpstr>Calculating international, day, evening and night call charges per minute </vt:lpstr>
      <vt:lpstr>Correlation</vt:lpstr>
      <vt:lpstr>Data Preprocessing</vt:lpstr>
      <vt:lpstr>Performance Analysis Before Resampling                                         After Resampling </vt:lpstr>
      <vt:lpstr>Before Resampling                                    After Resampling</vt:lpstr>
      <vt:lpstr>Before Resampling                                         After Resampling </vt:lpstr>
      <vt:lpstr>Before Resampling                                 After Resampling </vt:lpstr>
      <vt:lpstr>Before Resampling                                 After Resampling </vt:lpstr>
      <vt:lpstr>Model Building </vt:lpstr>
      <vt:lpstr>PowerPoint Presentation</vt:lpstr>
      <vt:lpstr>Model Building  </vt:lpstr>
      <vt:lpstr>Model Deployment Usign Streamlit</vt:lpstr>
      <vt:lpstr>Model Deployment Usign Streamlit</vt:lpstr>
      <vt:lpstr>Suggestions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Ausmin Aswini</dc:creator>
  <cp:lastModifiedBy>Siddhant Sonawane</cp:lastModifiedBy>
  <cp:revision>51</cp:revision>
  <dcterms:created xsi:type="dcterms:W3CDTF">2023-02-17T04:53:40Z</dcterms:created>
  <dcterms:modified xsi:type="dcterms:W3CDTF">2024-04-15T08:30:23Z</dcterms:modified>
</cp:coreProperties>
</file>