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081D-4BD4-104F-958A-5A3E68DA36CA}"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D49A5-72DB-9B41-889F-A8A221BC3526}" type="slidenum">
              <a:rPr lang="en-US" smtClean="0"/>
              <a:t>‹#›</a:t>
            </a:fld>
            <a:endParaRPr lang="en-US"/>
          </a:p>
        </p:txBody>
      </p:sp>
    </p:spTree>
    <p:extLst>
      <p:ext uri="{BB962C8B-B14F-4D97-AF65-F5344CB8AC3E}">
        <p14:creationId xmlns:p14="http://schemas.microsoft.com/office/powerpoint/2010/main" val="3340962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D49A5-72DB-9B41-889F-A8A221BC3526}" type="slidenum">
              <a:rPr lang="en-US" smtClean="0"/>
              <a:t>7</a:t>
            </a:fld>
            <a:endParaRPr lang="en-US"/>
          </a:p>
        </p:txBody>
      </p:sp>
    </p:spTree>
    <p:extLst>
      <p:ext uri="{BB962C8B-B14F-4D97-AF65-F5344CB8AC3E}">
        <p14:creationId xmlns:p14="http://schemas.microsoft.com/office/powerpoint/2010/main" val="5116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51295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0997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7FAD9F-AEE9-406E-B720-57D2B9DB28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442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9154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7FAD9F-AEE9-406E-B720-57D2B9DB28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624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9287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36209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3714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29835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691109-F4F8-4597-962C-A4F4B7960636}"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89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1336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691109-F4F8-4597-962C-A4F4B7960636}" type="datetimeFigureOut">
              <a:rPr lang="en-US" smtClean="0"/>
              <a:t>3/1/23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4351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691109-F4F8-4597-962C-A4F4B7960636}" type="datetimeFigureOut">
              <a:rPr lang="en-US" smtClean="0"/>
              <a:t>3/1/23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0849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91109-F4F8-4597-962C-A4F4B7960636}" type="datetimeFigureOut">
              <a:rPr lang="en-US" smtClean="0"/>
              <a:t>3/1/23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528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4206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691109-F4F8-4597-962C-A4F4B7960636}"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6133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691109-F4F8-4597-962C-A4F4B7960636}" type="datetimeFigureOut">
              <a:rPr lang="en-US" smtClean="0"/>
              <a:t>3/1/23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41999281"/>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9D8C-4061-8F01-6D78-679900251BC2}"/>
              </a:ext>
            </a:extLst>
          </p:cNvPr>
          <p:cNvSpPr>
            <a:spLocks noGrp="1"/>
          </p:cNvSpPr>
          <p:nvPr>
            <p:ph type="ctrTitle"/>
          </p:nvPr>
        </p:nvSpPr>
        <p:spPr>
          <a:xfrm>
            <a:off x="2417779" y="180752"/>
            <a:ext cx="8637073" cy="2796364"/>
          </a:xfrm>
        </p:spPr>
        <p:txBody>
          <a:bodyPr>
            <a:normAutofit/>
          </a:bodyPr>
          <a:lstStyle/>
          <a:p>
            <a:r>
              <a:rPr lang="en-IN" sz="4000" b="1" i="0" u="none" strike="noStrike" dirty="0">
                <a:solidFill>
                  <a:srgbClr val="222222"/>
                </a:solidFill>
                <a:effectLst/>
                <a:latin typeface="Lato" panose="020F0502020204030203" pitchFamily="34" charset="0"/>
              </a:rPr>
              <a:t>What is the AdaBoost Algorithm?</a:t>
            </a:r>
            <a:br>
              <a:rPr lang="en-IN" b="0" i="0" u="none" strike="noStrike" dirty="0">
                <a:solidFill>
                  <a:srgbClr val="222222"/>
                </a:solidFill>
                <a:effectLst/>
                <a:latin typeface="Lato" panose="020F0502020204030203" pitchFamily="34" charset="0"/>
              </a:rPr>
            </a:br>
            <a:endParaRPr lang="en-US" dirty="0"/>
          </a:p>
        </p:txBody>
      </p:sp>
      <p:sp>
        <p:nvSpPr>
          <p:cNvPr id="3" name="Subtitle 2">
            <a:extLst>
              <a:ext uri="{FF2B5EF4-FFF2-40B4-BE49-F238E27FC236}">
                <a16:creationId xmlns:a16="http://schemas.microsoft.com/office/drawing/2014/main" id="{CFA5F746-3468-0CDF-A2B5-8DBEE7F01DB1}"/>
              </a:ext>
            </a:extLst>
          </p:cNvPr>
          <p:cNvSpPr>
            <a:spLocks noGrp="1"/>
          </p:cNvSpPr>
          <p:nvPr>
            <p:ph type="subTitle" idx="1"/>
          </p:nvPr>
        </p:nvSpPr>
        <p:spPr>
          <a:xfrm>
            <a:off x="2589213" y="2658141"/>
            <a:ext cx="8915399" cy="1222744"/>
          </a:xfrm>
        </p:spPr>
        <p:txBody>
          <a:bodyPr>
            <a:normAutofit/>
          </a:bodyPr>
          <a:lstStyle/>
          <a:p>
            <a:r>
              <a:rPr lang="en-IN" b="0" i="0" u="none" strike="noStrike" dirty="0">
                <a:solidFill>
                  <a:srgbClr val="222222"/>
                </a:solidFill>
                <a:effectLst/>
                <a:latin typeface="Lato" panose="020F0502020204030203" pitchFamily="34" charset="0"/>
              </a:rPr>
              <a:t>AdaBoost also called Adaptive Boosting is a technique in Machine Learning used as an Ensemble Method. The most common algorithm used with AdaBoost is decision trees with one level that means with Decision trees with only 1 split. These trees are also called </a:t>
            </a:r>
            <a:r>
              <a:rPr lang="en-IN" b="1" i="0" u="none" strike="noStrike" dirty="0">
                <a:solidFill>
                  <a:srgbClr val="222222"/>
                </a:solidFill>
                <a:effectLst/>
                <a:latin typeface="Lato" panose="020F0502020204030203" pitchFamily="34" charset="0"/>
              </a:rPr>
              <a:t>Decision Stumps.</a:t>
            </a:r>
            <a:endParaRPr lang="en-US" dirty="0"/>
          </a:p>
        </p:txBody>
      </p:sp>
      <p:pic>
        <p:nvPicPr>
          <p:cNvPr id="5" name="Picture 4" descr="Icon&#10;&#10;Description automatically generated">
            <a:extLst>
              <a:ext uri="{FF2B5EF4-FFF2-40B4-BE49-F238E27FC236}">
                <a16:creationId xmlns:a16="http://schemas.microsoft.com/office/drawing/2014/main" id="{A53BFFF6-F700-3911-0D10-598F5E85AA97}"/>
              </a:ext>
            </a:extLst>
          </p:cNvPr>
          <p:cNvPicPr>
            <a:picLocks noChangeAspect="1"/>
          </p:cNvPicPr>
          <p:nvPr/>
        </p:nvPicPr>
        <p:blipFill>
          <a:blip r:embed="rId2"/>
          <a:stretch>
            <a:fillRect/>
          </a:stretch>
        </p:blipFill>
        <p:spPr>
          <a:xfrm>
            <a:off x="4879975" y="4128758"/>
            <a:ext cx="2889163" cy="2651494"/>
          </a:xfrm>
          <a:prstGeom prst="rect">
            <a:avLst/>
          </a:prstGeom>
        </p:spPr>
      </p:pic>
    </p:spTree>
    <p:extLst>
      <p:ext uri="{BB962C8B-B14F-4D97-AF65-F5344CB8AC3E}">
        <p14:creationId xmlns:p14="http://schemas.microsoft.com/office/powerpoint/2010/main" val="396091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23324293-3462-4DDF-22B6-B49EF37DA02F}"/>
              </a:ext>
            </a:extLst>
          </p:cNvPr>
          <p:cNvPicPr>
            <a:picLocks noGrp="1" noChangeAspect="1"/>
          </p:cNvPicPr>
          <p:nvPr>
            <p:ph idx="1"/>
          </p:nvPr>
        </p:nvPicPr>
        <p:blipFill>
          <a:blip r:embed="rId2"/>
          <a:stretch>
            <a:fillRect/>
          </a:stretch>
        </p:blipFill>
        <p:spPr>
          <a:xfrm>
            <a:off x="2829482" y="901608"/>
            <a:ext cx="8986281" cy="5054784"/>
          </a:xfrm>
        </p:spPr>
      </p:pic>
      <p:pic>
        <p:nvPicPr>
          <p:cNvPr id="7" name="Picture 6" descr="Chart, line chart&#10;&#10;Description automatically generated">
            <a:extLst>
              <a:ext uri="{FF2B5EF4-FFF2-40B4-BE49-F238E27FC236}">
                <a16:creationId xmlns:a16="http://schemas.microsoft.com/office/drawing/2014/main" id="{5B70D099-8299-D737-3AA8-E8A84767E14E}"/>
              </a:ext>
            </a:extLst>
          </p:cNvPr>
          <p:cNvPicPr>
            <a:picLocks noChangeAspect="1"/>
          </p:cNvPicPr>
          <p:nvPr/>
        </p:nvPicPr>
        <p:blipFill>
          <a:blip r:embed="rId3"/>
          <a:stretch>
            <a:fillRect/>
          </a:stretch>
        </p:blipFill>
        <p:spPr>
          <a:xfrm>
            <a:off x="7771474" y="2713108"/>
            <a:ext cx="4044289" cy="3243284"/>
          </a:xfrm>
          <a:prstGeom prst="rect">
            <a:avLst/>
          </a:prstGeom>
        </p:spPr>
      </p:pic>
    </p:spTree>
    <p:extLst>
      <p:ext uri="{BB962C8B-B14F-4D97-AF65-F5344CB8AC3E}">
        <p14:creationId xmlns:p14="http://schemas.microsoft.com/office/powerpoint/2010/main" val="419991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ECD615DA-D47D-DE30-2242-07B00405A0F4}"/>
              </a:ext>
            </a:extLst>
          </p:cNvPr>
          <p:cNvPicPr>
            <a:picLocks noGrp="1" noChangeAspect="1"/>
          </p:cNvPicPr>
          <p:nvPr>
            <p:ph idx="1"/>
          </p:nvPr>
        </p:nvPicPr>
        <p:blipFill>
          <a:blip r:embed="rId2"/>
          <a:stretch>
            <a:fillRect/>
          </a:stretch>
        </p:blipFill>
        <p:spPr>
          <a:xfrm>
            <a:off x="2714625" y="0"/>
            <a:ext cx="8158163" cy="3956709"/>
          </a:xfrm>
        </p:spPr>
      </p:pic>
      <p:pic>
        <p:nvPicPr>
          <p:cNvPr id="7" name="Picture 6" descr="Table&#10;&#10;Description automatically generated">
            <a:extLst>
              <a:ext uri="{FF2B5EF4-FFF2-40B4-BE49-F238E27FC236}">
                <a16:creationId xmlns:a16="http://schemas.microsoft.com/office/drawing/2014/main" id="{E4452AAB-462B-A778-4EAE-9A8272A33789}"/>
              </a:ext>
            </a:extLst>
          </p:cNvPr>
          <p:cNvPicPr>
            <a:picLocks noChangeAspect="1"/>
          </p:cNvPicPr>
          <p:nvPr/>
        </p:nvPicPr>
        <p:blipFill>
          <a:blip r:embed="rId3"/>
          <a:stretch>
            <a:fillRect/>
          </a:stretch>
        </p:blipFill>
        <p:spPr>
          <a:xfrm>
            <a:off x="2714625" y="3759200"/>
            <a:ext cx="8158163" cy="3098800"/>
          </a:xfrm>
          <a:prstGeom prst="rect">
            <a:avLst/>
          </a:prstGeom>
        </p:spPr>
      </p:pic>
    </p:spTree>
    <p:extLst>
      <p:ext uri="{BB962C8B-B14F-4D97-AF65-F5344CB8AC3E}">
        <p14:creationId xmlns:p14="http://schemas.microsoft.com/office/powerpoint/2010/main" val="201763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EDBF7788-A358-38DB-D5C6-F21D1E224E3E}"/>
              </a:ext>
            </a:extLst>
          </p:cNvPr>
          <p:cNvPicPr>
            <a:picLocks noGrp="1" noChangeAspect="1"/>
          </p:cNvPicPr>
          <p:nvPr>
            <p:ph idx="1"/>
          </p:nvPr>
        </p:nvPicPr>
        <p:blipFill>
          <a:blip r:embed="rId2"/>
          <a:stretch>
            <a:fillRect/>
          </a:stretch>
        </p:blipFill>
        <p:spPr>
          <a:xfrm>
            <a:off x="2711142" y="3429000"/>
            <a:ext cx="8513309" cy="3289609"/>
          </a:xfrm>
        </p:spPr>
      </p:pic>
      <p:pic>
        <p:nvPicPr>
          <p:cNvPr id="7" name="Picture 6" descr="Table&#10;&#10;Description automatically generated">
            <a:extLst>
              <a:ext uri="{FF2B5EF4-FFF2-40B4-BE49-F238E27FC236}">
                <a16:creationId xmlns:a16="http://schemas.microsoft.com/office/drawing/2014/main" id="{D43A6939-77FC-E446-9A2E-9BE513CAD23E}"/>
              </a:ext>
            </a:extLst>
          </p:cNvPr>
          <p:cNvPicPr>
            <a:picLocks noChangeAspect="1"/>
          </p:cNvPicPr>
          <p:nvPr/>
        </p:nvPicPr>
        <p:blipFill>
          <a:blip r:embed="rId3"/>
          <a:stretch>
            <a:fillRect/>
          </a:stretch>
        </p:blipFill>
        <p:spPr>
          <a:xfrm>
            <a:off x="2711142" y="82006"/>
            <a:ext cx="8513309" cy="3346994"/>
          </a:xfrm>
          <a:prstGeom prst="rect">
            <a:avLst/>
          </a:prstGeom>
        </p:spPr>
      </p:pic>
    </p:spTree>
    <p:extLst>
      <p:ext uri="{BB962C8B-B14F-4D97-AF65-F5344CB8AC3E}">
        <p14:creationId xmlns:p14="http://schemas.microsoft.com/office/powerpoint/2010/main" val="206985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F50F-C4BD-2F31-BEA4-06447B65CACA}"/>
              </a:ext>
            </a:extLst>
          </p:cNvPr>
          <p:cNvSpPr>
            <a:spLocks noGrp="1"/>
          </p:cNvSpPr>
          <p:nvPr>
            <p:ph type="title"/>
          </p:nvPr>
        </p:nvSpPr>
        <p:spPr>
          <a:xfrm>
            <a:off x="2592925" y="624110"/>
            <a:ext cx="9081624" cy="1280890"/>
          </a:xfrm>
        </p:spPr>
        <p:txBody>
          <a:bodyPr>
            <a:noAutofit/>
          </a:bodyPr>
          <a:lstStyle/>
          <a:p>
            <a:r>
              <a:rPr lang="en-IN" sz="2000" dirty="0">
                <a:solidFill>
                  <a:srgbClr val="222222"/>
                </a:solidFill>
                <a:latin typeface="Lato" panose="020F0502020204030203" pitchFamily="34" charset="0"/>
              </a:rPr>
              <a:t>The</a:t>
            </a:r>
            <a:r>
              <a:rPr lang="en-IN" sz="2000" b="0" i="0" u="none" strike="noStrike" dirty="0">
                <a:solidFill>
                  <a:srgbClr val="222222"/>
                </a:solidFill>
                <a:effectLst/>
                <a:latin typeface="Lato" panose="020F0502020204030203" pitchFamily="34" charset="0"/>
              </a:rPr>
              <a:t> algorithm first builds a model and gives equal weights to all the data points. It then assigns higher weights to points that are wrongly classified. Now all the points which have higher weights are given more importance in the next model. It will keep training models until and unless a lower error is received.</a:t>
            </a:r>
            <a:endParaRPr lang="en-US" sz="2000" dirty="0"/>
          </a:p>
        </p:txBody>
      </p:sp>
      <p:pic>
        <p:nvPicPr>
          <p:cNvPr id="5" name="Content Placeholder 4" descr="Diagram&#10;&#10;Description automatically generated">
            <a:extLst>
              <a:ext uri="{FF2B5EF4-FFF2-40B4-BE49-F238E27FC236}">
                <a16:creationId xmlns:a16="http://schemas.microsoft.com/office/drawing/2014/main" id="{311DFF31-81E7-8202-51B5-C991E0C12D98}"/>
              </a:ext>
            </a:extLst>
          </p:cNvPr>
          <p:cNvPicPr>
            <a:picLocks noGrp="1" noChangeAspect="1"/>
          </p:cNvPicPr>
          <p:nvPr>
            <p:ph idx="1"/>
          </p:nvPr>
        </p:nvPicPr>
        <p:blipFill>
          <a:blip r:embed="rId2"/>
          <a:stretch>
            <a:fillRect/>
          </a:stretch>
        </p:blipFill>
        <p:spPr>
          <a:xfrm>
            <a:off x="2398270" y="2452208"/>
            <a:ext cx="8964182" cy="3895430"/>
          </a:xfrm>
        </p:spPr>
      </p:pic>
    </p:spTree>
    <p:extLst>
      <p:ext uri="{BB962C8B-B14F-4D97-AF65-F5344CB8AC3E}">
        <p14:creationId xmlns:p14="http://schemas.microsoft.com/office/powerpoint/2010/main" val="233621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17C3-17A6-30AC-ADD2-06BB175A5879}"/>
              </a:ext>
            </a:extLst>
          </p:cNvPr>
          <p:cNvSpPr>
            <a:spLocks noGrp="1"/>
          </p:cNvSpPr>
          <p:nvPr>
            <p:ph type="title"/>
          </p:nvPr>
        </p:nvSpPr>
        <p:spPr>
          <a:xfrm>
            <a:off x="2243470" y="624110"/>
            <a:ext cx="9261143" cy="1280890"/>
          </a:xfrm>
        </p:spPr>
        <p:txBody>
          <a:bodyPr>
            <a:normAutofit/>
          </a:bodyPr>
          <a:lstStyle/>
          <a:p>
            <a:pPr algn="l"/>
            <a:r>
              <a:rPr lang="en-IN" sz="3200" b="0" i="0" u="none" strike="noStrike" dirty="0">
                <a:solidFill>
                  <a:srgbClr val="222222"/>
                </a:solidFill>
                <a:effectLst/>
                <a:latin typeface="Lato" panose="020F0502020204030203" pitchFamily="34" charset="0"/>
              </a:rPr>
              <a:t>Understanding the working of AdaBoost Algorithm</a:t>
            </a:r>
          </a:p>
        </p:txBody>
      </p:sp>
      <p:sp>
        <p:nvSpPr>
          <p:cNvPr id="3" name="Content Placeholder 2">
            <a:extLst>
              <a:ext uri="{FF2B5EF4-FFF2-40B4-BE49-F238E27FC236}">
                <a16:creationId xmlns:a16="http://schemas.microsoft.com/office/drawing/2014/main" id="{2D5B713C-20FE-4C62-E6FC-41F58F586CFC}"/>
              </a:ext>
            </a:extLst>
          </p:cNvPr>
          <p:cNvSpPr>
            <a:spLocks noGrp="1"/>
          </p:cNvSpPr>
          <p:nvPr>
            <p:ph idx="1"/>
          </p:nvPr>
        </p:nvSpPr>
        <p:spPr>
          <a:xfrm>
            <a:off x="2589211" y="1360967"/>
            <a:ext cx="9261143" cy="5422605"/>
          </a:xfrm>
        </p:spPr>
        <p:txBody>
          <a:bodyPr>
            <a:normAutofit/>
          </a:bodyPr>
          <a:lstStyle/>
          <a:p>
            <a:r>
              <a:rPr lang="en-IN" b="1" i="0" u="none" strike="noStrike" dirty="0">
                <a:solidFill>
                  <a:srgbClr val="222222"/>
                </a:solidFill>
                <a:effectLst/>
                <a:latin typeface="Lato" panose="020F0502020204030203" pitchFamily="34" charset="0"/>
              </a:rPr>
              <a:t>Step 1 -&gt; </a:t>
            </a:r>
            <a:r>
              <a:rPr lang="en-IN" i="0" u="none" strike="noStrike" dirty="0">
                <a:solidFill>
                  <a:srgbClr val="222222"/>
                </a:solidFill>
                <a:effectLst/>
                <a:latin typeface="Lato" panose="020F0502020204030203" pitchFamily="34" charset="0"/>
              </a:rPr>
              <a:t>Assigning sample weights</a:t>
            </a:r>
          </a:p>
          <a:p>
            <a:endParaRPr lang="en-IN" b="1" dirty="0">
              <a:solidFill>
                <a:srgbClr val="222222"/>
              </a:solidFill>
              <a:latin typeface="Lato" panose="020F0502020204030203" pitchFamily="34" charset="0"/>
            </a:endParaRPr>
          </a:p>
          <a:p>
            <a:endParaRPr lang="en-IN" b="1" dirty="0">
              <a:solidFill>
                <a:srgbClr val="222222"/>
              </a:solidFill>
              <a:latin typeface="Lato" panose="020F0502020204030203" pitchFamily="34" charset="0"/>
            </a:endParaRPr>
          </a:p>
          <a:p>
            <a:r>
              <a:rPr lang="en-IN" b="1" dirty="0">
                <a:solidFill>
                  <a:srgbClr val="222222"/>
                </a:solidFill>
                <a:latin typeface="Lato" panose="020F0502020204030203" pitchFamily="34" charset="0"/>
              </a:rPr>
              <a:t>Step 2 -&gt; </a:t>
            </a:r>
            <a:r>
              <a:rPr lang="en-IN" dirty="0">
                <a:solidFill>
                  <a:srgbClr val="222222"/>
                </a:solidFill>
                <a:latin typeface="Lato" panose="020F0502020204030203" pitchFamily="34" charset="0"/>
              </a:rPr>
              <a:t>Finding the first classifier for decision stump 1 by c</a:t>
            </a:r>
            <a:r>
              <a:rPr lang="en-IN" b="0" i="0" u="none" strike="noStrike" dirty="0">
                <a:solidFill>
                  <a:srgbClr val="222222"/>
                </a:solidFill>
                <a:effectLst/>
                <a:latin typeface="Lato" panose="020F0502020204030203" pitchFamily="34" charset="0"/>
              </a:rPr>
              <a:t>alculating the </a:t>
            </a:r>
            <a:r>
              <a:rPr lang="en-IN" b="1" i="1" u="none" strike="noStrike" dirty="0">
                <a:solidFill>
                  <a:srgbClr val="222222"/>
                </a:solidFill>
                <a:effectLst/>
                <a:latin typeface="Lato" panose="020F0502020204030203" pitchFamily="34" charset="0"/>
              </a:rPr>
              <a:t>Gini Index           </a:t>
            </a:r>
            <a:r>
              <a:rPr lang="en-IN" b="0" i="0" u="none" strike="noStrike" dirty="0">
                <a:solidFill>
                  <a:srgbClr val="222222"/>
                </a:solidFill>
                <a:effectLst/>
                <a:latin typeface="Lato" panose="020F0502020204030203" pitchFamily="34" charset="0"/>
              </a:rPr>
              <a:t>of each tree. The tree with the lowest Gini Index will be our first stump.</a:t>
            </a:r>
          </a:p>
          <a:p>
            <a:r>
              <a:rPr lang="en-IN" b="1" i="0" u="none" strike="noStrike" dirty="0">
                <a:solidFill>
                  <a:srgbClr val="222222"/>
                </a:solidFill>
                <a:effectLst/>
                <a:latin typeface="Lato" panose="020F0502020204030203" pitchFamily="34" charset="0"/>
              </a:rPr>
              <a:t>Step 3 </a:t>
            </a:r>
            <a:r>
              <a:rPr lang="en-IN" b="0" i="0" u="none" strike="noStrike" dirty="0">
                <a:solidFill>
                  <a:srgbClr val="222222"/>
                </a:solidFill>
                <a:effectLst/>
                <a:latin typeface="Lato" panose="020F0502020204030203" pitchFamily="34" charset="0"/>
              </a:rPr>
              <a:t>–&gt; We’ll now calculate the </a:t>
            </a:r>
            <a:r>
              <a:rPr lang="en-IN" b="1" i="0" u="none" strike="noStrike" dirty="0">
                <a:solidFill>
                  <a:srgbClr val="222222"/>
                </a:solidFill>
                <a:effectLst/>
                <a:latin typeface="Lato" panose="020F0502020204030203" pitchFamily="34" charset="0"/>
              </a:rPr>
              <a:t>“Amount of Say” f</a:t>
            </a:r>
            <a:r>
              <a:rPr lang="en-IN" b="0" i="0" u="none" strike="noStrike" dirty="0">
                <a:solidFill>
                  <a:srgbClr val="222222"/>
                </a:solidFill>
                <a:effectLst/>
                <a:latin typeface="Lato" panose="020F0502020204030203" pitchFamily="34" charset="0"/>
              </a:rPr>
              <a:t>or this classifier</a:t>
            </a:r>
            <a:r>
              <a:rPr lang="en-IN" b="1" i="0" u="none" strike="noStrike" dirty="0">
                <a:solidFill>
                  <a:srgbClr val="222222"/>
                </a:solidFill>
                <a:effectLst/>
                <a:latin typeface="Lato" panose="020F0502020204030203" pitchFamily="34" charset="0"/>
              </a:rPr>
              <a:t> </a:t>
            </a:r>
            <a:r>
              <a:rPr lang="en-IN" b="0" i="0" u="none" strike="noStrike" dirty="0">
                <a:solidFill>
                  <a:srgbClr val="222222"/>
                </a:solidFill>
                <a:effectLst/>
                <a:latin typeface="Lato" panose="020F0502020204030203" pitchFamily="34" charset="0"/>
              </a:rPr>
              <a:t>in classifying the datapoints using this formula:</a:t>
            </a:r>
          </a:p>
          <a:p>
            <a:endParaRPr lang="en-IN" dirty="0">
              <a:solidFill>
                <a:srgbClr val="222222"/>
              </a:solidFill>
              <a:latin typeface="Lato" panose="020F0502020204030203" pitchFamily="34" charset="0"/>
            </a:endParaRPr>
          </a:p>
          <a:p>
            <a:endParaRPr lang="en-IN" dirty="0">
              <a:solidFill>
                <a:srgbClr val="222222"/>
              </a:solidFill>
              <a:latin typeface="Lato" panose="020F0502020204030203" pitchFamily="34" charset="0"/>
            </a:endParaRPr>
          </a:p>
          <a:p>
            <a:pPr marL="0" indent="0">
              <a:buNone/>
            </a:pPr>
            <a:r>
              <a:rPr lang="en-IN" b="0" i="0" u="none" strike="noStrike" dirty="0">
                <a:solidFill>
                  <a:srgbClr val="222222"/>
                </a:solidFill>
                <a:effectLst/>
                <a:latin typeface="Lato" panose="020F0502020204030203" pitchFamily="34" charset="0"/>
              </a:rPr>
              <a:t> where total error is the summation of all the sample weights of misclassified data point</a:t>
            </a:r>
          </a:p>
          <a:p>
            <a:r>
              <a:rPr lang="en-IN" b="1" i="0" u="none" strike="noStrike" dirty="0">
                <a:solidFill>
                  <a:srgbClr val="222222"/>
                </a:solidFill>
                <a:effectLst/>
                <a:latin typeface="Lato" panose="020F0502020204030203" pitchFamily="34" charset="0"/>
              </a:rPr>
              <a:t>Step 4 </a:t>
            </a:r>
            <a:r>
              <a:rPr lang="en-IN" b="0" i="0" u="none" strike="noStrike" dirty="0">
                <a:solidFill>
                  <a:srgbClr val="222222"/>
                </a:solidFill>
                <a:effectLst/>
                <a:latin typeface="Lato" panose="020F0502020204030203" pitchFamily="34" charset="0"/>
              </a:rPr>
              <a:t>–&gt; update the weights</a:t>
            </a:r>
          </a:p>
          <a:p>
            <a:endParaRPr lang="en-IN" dirty="0">
              <a:solidFill>
                <a:srgbClr val="222222"/>
              </a:solidFill>
              <a:latin typeface="Lato" panose="020F0502020204030203" pitchFamily="34" charset="0"/>
            </a:endParaRPr>
          </a:p>
          <a:p>
            <a:endParaRPr lang="en-IN" b="0" i="0" u="none" strike="noStrike" dirty="0">
              <a:solidFill>
                <a:srgbClr val="222222"/>
              </a:solidFill>
              <a:effectLst/>
              <a:latin typeface="Lato" panose="020F0502020204030203" pitchFamily="34" charset="0"/>
            </a:endParaRPr>
          </a:p>
          <a:p>
            <a:pPr marL="0" indent="0" algn="r">
              <a:buNone/>
            </a:pPr>
            <a:r>
              <a:rPr lang="en-IN" sz="1600" dirty="0">
                <a:solidFill>
                  <a:srgbClr val="222222"/>
                </a:solidFill>
                <a:latin typeface="Lato" panose="020F0502020204030203" pitchFamily="34" charset="0"/>
              </a:rPr>
              <a:t>                                           w</a:t>
            </a:r>
            <a:r>
              <a:rPr lang="en-IN" sz="1600" b="0" i="0" u="none" strike="noStrike" dirty="0">
                <a:solidFill>
                  <a:srgbClr val="222222"/>
                </a:solidFill>
                <a:effectLst/>
                <a:latin typeface="Lato" panose="020F0502020204030203" pitchFamily="34" charset="0"/>
              </a:rPr>
              <a:t>here – is used for correctly classified data and + for wrongly classified data</a:t>
            </a:r>
          </a:p>
          <a:p>
            <a:endParaRPr lang="en-IN" sz="1600" dirty="0">
              <a:solidFill>
                <a:srgbClr val="222222"/>
              </a:solidFill>
              <a:latin typeface="Lato" panose="020F0502020204030203" pitchFamily="34" charset="0"/>
            </a:endParaRPr>
          </a:p>
          <a:p>
            <a:pPr marL="0" indent="0">
              <a:buNone/>
            </a:pPr>
            <a:endParaRPr lang="en-IN" dirty="0">
              <a:solidFill>
                <a:srgbClr val="222222"/>
              </a:solidFill>
              <a:latin typeface="Lato" panose="020F0502020204030203" pitchFamily="34" charset="0"/>
            </a:endParaRPr>
          </a:p>
          <a:p>
            <a:pPr marL="0" indent="0">
              <a:buNone/>
            </a:pPr>
            <a:endParaRPr lang="en-IN" dirty="0">
              <a:solidFill>
                <a:srgbClr val="222222"/>
              </a:solidFill>
              <a:latin typeface="Lato" panose="020F0502020204030203" pitchFamily="34" charset="0"/>
            </a:endParaRPr>
          </a:p>
        </p:txBody>
      </p:sp>
      <p:pic>
        <p:nvPicPr>
          <p:cNvPr id="5" name="Picture 4" descr="A picture containing clock, watch&#10;&#10;Description automatically generated">
            <a:extLst>
              <a:ext uri="{FF2B5EF4-FFF2-40B4-BE49-F238E27FC236}">
                <a16:creationId xmlns:a16="http://schemas.microsoft.com/office/drawing/2014/main" id="{8D781AED-59B1-AC5A-8128-5F6890348752}"/>
              </a:ext>
            </a:extLst>
          </p:cNvPr>
          <p:cNvPicPr>
            <a:picLocks noChangeAspect="1"/>
          </p:cNvPicPr>
          <p:nvPr/>
        </p:nvPicPr>
        <p:blipFill>
          <a:blip r:embed="rId2"/>
          <a:stretch>
            <a:fillRect/>
          </a:stretch>
        </p:blipFill>
        <p:spPr>
          <a:xfrm>
            <a:off x="4700772" y="1810123"/>
            <a:ext cx="3493202" cy="626140"/>
          </a:xfrm>
          <a:prstGeom prst="rect">
            <a:avLst/>
          </a:prstGeom>
        </p:spPr>
      </p:pic>
      <p:pic>
        <p:nvPicPr>
          <p:cNvPr id="7" name="Picture 6" descr="Text&#10;&#10;Description automatically generated">
            <a:extLst>
              <a:ext uri="{FF2B5EF4-FFF2-40B4-BE49-F238E27FC236}">
                <a16:creationId xmlns:a16="http://schemas.microsoft.com/office/drawing/2014/main" id="{A10A5CF2-6B89-204C-34CE-8B67E88F85CB}"/>
              </a:ext>
            </a:extLst>
          </p:cNvPr>
          <p:cNvPicPr>
            <a:picLocks noChangeAspect="1"/>
          </p:cNvPicPr>
          <p:nvPr/>
        </p:nvPicPr>
        <p:blipFill>
          <a:blip r:embed="rId3"/>
          <a:stretch>
            <a:fillRect/>
          </a:stretch>
        </p:blipFill>
        <p:spPr>
          <a:xfrm>
            <a:off x="5136707" y="3944651"/>
            <a:ext cx="2784549" cy="799269"/>
          </a:xfrm>
          <a:prstGeom prst="rect">
            <a:avLst/>
          </a:prstGeom>
        </p:spPr>
      </p:pic>
      <p:pic>
        <p:nvPicPr>
          <p:cNvPr id="9" name="Picture 8">
            <a:extLst>
              <a:ext uri="{FF2B5EF4-FFF2-40B4-BE49-F238E27FC236}">
                <a16:creationId xmlns:a16="http://schemas.microsoft.com/office/drawing/2014/main" id="{E695290E-4846-1780-B4E3-B804C61E3163}"/>
              </a:ext>
            </a:extLst>
          </p:cNvPr>
          <p:cNvPicPr>
            <a:picLocks noChangeAspect="1"/>
          </p:cNvPicPr>
          <p:nvPr/>
        </p:nvPicPr>
        <p:blipFill>
          <a:blip r:embed="rId4"/>
          <a:stretch>
            <a:fillRect/>
          </a:stretch>
        </p:blipFill>
        <p:spPr>
          <a:xfrm>
            <a:off x="3928562" y="5664047"/>
            <a:ext cx="6582439" cy="410355"/>
          </a:xfrm>
          <a:prstGeom prst="rect">
            <a:avLst/>
          </a:prstGeom>
        </p:spPr>
      </p:pic>
    </p:spTree>
    <p:extLst>
      <p:ext uri="{BB962C8B-B14F-4D97-AF65-F5344CB8AC3E}">
        <p14:creationId xmlns:p14="http://schemas.microsoft.com/office/powerpoint/2010/main" val="400870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E5B85-5D84-664A-5499-65AC8ABD68DC}"/>
              </a:ext>
            </a:extLst>
          </p:cNvPr>
          <p:cNvSpPr>
            <a:spLocks noGrp="1"/>
          </p:cNvSpPr>
          <p:nvPr>
            <p:ph idx="1"/>
          </p:nvPr>
        </p:nvSpPr>
        <p:spPr>
          <a:xfrm>
            <a:off x="2589211" y="542260"/>
            <a:ext cx="9287355" cy="3886865"/>
          </a:xfrm>
        </p:spPr>
        <p:txBody>
          <a:bodyPr/>
          <a:lstStyle/>
          <a:p>
            <a:r>
              <a:rPr lang="en-IN" b="1" i="0" u="none" strike="noStrike" dirty="0">
                <a:solidFill>
                  <a:srgbClr val="222222"/>
                </a:solidFill>
                <a:effectLst/>
                <a:latin typeface="Lato" panose="020F0502020204030203" pitchFamily="34" charset="0"/>
              </a:rPr>
              <a:t>Step 5</a:t>
            </a:r>
            <a:r>
              <a:rPr lang="en-IN" b="0" i="0" u="none" strike="noStrike" dirty="0">
                <a:solidFill>
                  <a:srgbClr val="222222"/>
                </a:solidFill>
                <a:effectLst/>
                <a:latin typeface="Lato" panose="020F0502020204030203" pitchFamily="34" charset="0"/>
              </a:rPr>
              <a:t> –Divide the data into </a:t>
            </a:r>
            <a:r>
              <a:rPr lang="en-IN" dirty="0">
                <a:solidFill>
                  <a:srgbClr val="222222"/>
                </a:solidFill>
                <a:latin typeface="Lato" panose="020F0502020204030203" pitchFamily="34" charset="0"/>
              </a:rPr>
              <a:t>ranges from new weights .</a:t>
            </a:r>
            <a:r>
              <a:rPr lang="en-IN" b="0" i="0" u="none" strike="noStrike" dirty="0">
                <a:solidFill>
                  <a:srgbClr val="222222"/>
                </a:solidFill>
                <a:effectLst/>
                <a:latin typeface="Lato" panose="020F0502020204030203" pitchFamily="34" charset="0"/>
              </a:rPr>
              <a:t>Selects random numbers from 0-1. Since incorrectly classified records have higher sample weights, the probability to select those records is very high.</a:t>
            </a:r>
          </a:p>
          <a:p>
            <a:pPr algn="just"/>
            <a:r>
              <a:rPr lang="en-IN" b="1" i="0" u="none" strike="noStrike" dirty="0">
                <a:solidFill>
                  <a:srgbClr val="222222"/>
                </a:solidFill>
                <a:effectLst/>
                <a:latin typeface="Lato" panose="020F0502020204030203" pitchFamily="34" charset="0"/>
              </a:rPr>
              <a:t>Step 6</a:t>
            </a:r>
            <a:r>
              <a:rPr lang="en-IN" b="0" i="0" u="none" strike="noStrike" dirty="0">
                <a:solidFill>
                  <a:srgbClr val="222222"/>
                </a:solidFill>
                <a:effectLst/>
                <a:latin typeface="Lato" panose="020F0502020204030203" pitchFamily="34" charset="0"/>
              </a:rPr>
              <a:t> – Now this act as our new dataset and we need to repeat all the above steps i.e.</a:t>
            </a:r>
          </a:p>
          <a:p>
            <a:pPr algn="just">
              <a:buFont typeface="Arial" panose="020B0604020202020204" pitchFamily="34" charset="0"/>
              <a:buChar char="•"/>
            </a:pPr>
            <a:r>
              <a:rPr lang="en-IN" b="0" i="0" u="none" strike="noStrike" dirty="0">
                <a:solidFill>
                  <a:srgbClr val="222222"/>
                </a:solidFill>
                <a:effectLst/>
                <a:latin typeface="Lato" panose="020F0502020204030203" pitchFamily="34" charset="0"/>
              </a:rPr>
              <a:t> Assign </a:t>
            </a:r>
            <a:r>
              <a:rPr lang="en-IN" b="1" i="1" u="none" strike="noStrike" dirty="0">
                <a:solidFill>
                  <a:srgbClr val="222222"/>
                </a:solidFill>
                <a:effectLst/>
                <a:latin typeface="Lato" panose="020F0502020204030203" pitchFamily="34" charset="0"/>
              </a:rPr>
              <a:t>equal weights</a:t>
            </a:r>
            <a:r>
              <a:rPr lang="en-IN" b="0" i="0" u="none" strike="noStrike" dirty="0">
                <a:solidFill>
                  <a:srgbClr val="222222"/>
                </a:solidFill>
                <a:effectLst/>
                <a:latin typeface="Lato" panose="020F0502020204030203" pitchFamily="34" charset="0"/>
              </a:rPr>
              <a:t> to all the datapoints</a:t>
            </a:r>
          </a:p>
          <a:p>
            <a:pPr algn="just">
              <a:buFont typeface="Arial" panose="020B0604020202020204" pitchFamily="34" charset="0"/>
              <a:buChar char="•"/>
            </a:pPr>
            <a:r>
              <a:rPr lang="en-IN" b="0" i="0" u="none" strike="noStrike" dirty="0">
                <a:solidFill>
                  <a:srgbClr val="222222"/>
                </a:solidFill>
                <a:effectLst/>
                <a:latin typeface="Lato" panose="020F0502020204030203" pitchFamily="34" charset="0"/>
              </a:rPr>
              <a:t>Find the stump that does the </a:t>
            </a:r>
            <a:r>
              <a:rPr lang="en-IN" b="1" i="1" u="none" strike="noStrike" dirty="0">
                <a:solidFill>
                  <a:srgbClr val="222222"/>
                </a:solidFill>
                <a:effectLst/>
                <a:latin typeface="Lato" panose="020F0502020204030203" pitchFamily="34" charset="0"/>
              </a:rPr>
              <a:t>best job classifying</a:t>
            </a:r>
            <a:r>
              <a:rPr lang="en-IN" b="0" i="0" u="none" strike="noStrike" dirty="0">
                <a:solidFill>
                  <a:srgbClr val="222222"/>
                </a:solidFill>
                <a:effectLst/>
                <a:latin typeface="Lato" panose="020F0502020204030203" pitchFamily="34" charset="0"/>
              </a:rPr>
              <a:t> the new collection of samples by finding their Gini Index and selecting the one with the lowest Gini index</a:t>
            </a:r>
          </a:p>
          <a:p>
            <a:pPr algn="just">
              <a:buFont typeface="Arial" panose="020B0604020202020204" pitchFamily="34" charset="0"/>
              <a:buChar char="•"/>
            </a:pPr>
            <a:r>
              <a:rPr lang="en-IN" b="0" i="0" u="none" strike="noStrike" dirty="0">
                <a:solidFill>
                  <a:srgbClr val="222222"/>
                </a:solidFill>
                <a:effectLst/>
                <a:latin typeface="Lato" panose="020F0502020204030203" pitchFamily="34" charset="0"/>
              </a:rPr>
              <a:t>Calculate the </a:t>
            </a:r>
            <a:r>
              <a:rPr lang="en-IN" b="1" i="1" u="none" strike="noStrike" dirty="0">
                <a:solidFill>
                  <a:srgbClr val="222222"/>
                </a:solidFill>
                <a:effectLst/>
                <a:latin typeface="Lato" panose="020F0502020204030203" pitchFamily="34" charset="0"/>
              </a:rPr>
              <a:t>“Amount of Say” </a:t>
            </a:r>
            <a:r>
              <a:rPr lang="en-IN" b="0" i="0" u="none" strike="noStrike" dirty="0">
                <a:solidFill>
                  <a:srgbClr val="222222"/>
                </a:solidFill>
                <a:effectLst/>
                <a:latin typeface="Lato" panose="020F0502020204030203" pitchFamily="34" charset="0"/>
              </a:rPr>
              <a:t>and</a:t>
            </a:r>
            <a:r>
              <a:rPr lang="en-IN" b="1" i="1" u="none" strike="noStrike" dirty="0">
                <a:solidFill>
                  <a:srgbClr val="222222"/>
                </a:solidFill>
                <a:effectLst/>
                <a:latin typeface="Lato" panose="020F0502020204030203" pitchFamily="34" charset="0"/>
              </a:rPr>
              <a:t> “Total error” </a:t>
            </a:r>
            <a:r>
              <a:rPr lang="en-IN" b="0" i="0" u="none" strike="noStrike" dirty="0">
                <a:solidFill>
                  <a:srgbClr val="222222"/>
                </a:solidFill>
                <a:effectLst/>
                <a:latin typeface="Lato" panose="020F0502020204030203" pitchFamily="34" charset="0"/>
              </a:rPr>
              <a:t>to update the previous sample weights.</a:t>
            </a:r>
          </a:p>
          <a:p>
            <a:pPr algn="just">
              <a:buFont typeface="Arial" panose="020B0604020202020204" pitchFamily="34" charset="0"/>
              <a:buChar char="•"/>
            </a:pPr>
            <a:r>
              <a:rPr lang="en-IN" b="0" i="0" u="none" strike="noStrike" dirty="0">
                <a:solidFill>
                  <a:srgbClr val="222222"/>
                </a:solidFill>
                <a:effectLst/>
                <a:latin typeface="Lato" panose="020F0502020204030203" pitchFamily="34" charset="0"/>
              </a:rPr>
              <a:t> Normalize the new sample weights.</a:t>
            </a:r>
          </a:p>
          <a:p>
            <a:pPr marL="0" indent="0" algn="just">
              <a:buNone/>
            </a:pPr>
            <a:r>
              <a:rPr lang="en-IN" b="0" i="0" u="none" strike="noStrike" dirty="0">
                <a:solidFill>
                  <a:srgbClr val="222222"/>
                </a:solidFill>
                <a:effectLst/>
                <a:latin typeface="Lato" panose="020F0502020204030203" pitchFamily="34" charset="0"/>
              </a:rPr>
              <a:t>Iterate through these steps until and unless a low training error is achieved</a:t>
            </a:r>
          </a:p>
          <a:p>
            <a:endParaRPr lang="en-US" dirty="0"/>
          </a:p>
        </p:txBody>
      </p:sp>
    </p:spTree>
    <p:extLst>
      <p:ext uri="{BB962C8B-B14F-4D97-AF65-F5344CB8AC3E}">
        <p14:creationId xmlns:p14="http://schemas.microsoft.com/office/powerpoint/2010/main" val="70440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E48D-5571-EF47-C7D0-407C98C77923}"/>
              </a:ext>
            </a:extLst>
          </p:cNvPr>
          <p:cNvSpPr>
            <a:spLocks noGrp="1"/>
          </p:cNvSpPr>
          <p:nvPr>
            <p:ph type="title"/>
          </p:nvPr>
        </p:nvSpPr>
        <p:spPr>
          <a:xfrm>
            <a:off x="2592925" y="624109"/>
            <a:ext cx="8911687" cy="1544933"/>
          </a:xfrm>
        </p:spPr>
        <p:txBody>
          <a:bodyPr>
            <a:normAutofit/>
          </a:bodyPr>
          <a:lstStyle/>
          <a:p>
            <a:r>
              <a:rPr lang="en-US" altLang="zh-CN" dirty="0"/>
              <a:t>A toy example</a:t>
            </a:r>
            <a:br>
              <a:rPr lang="en-US" altLang="zh-CN" dirty="0"/>
            </a:br>
            <a:r>
              <a:rPr lang="en-US" altLang="zh-CN" sz="4400" dirty="0"/>
              <a:t> </a:t>
            </a:r>
            <a:r>
              <a:rPr lang="en-US" altLang="zh-CN" sz="1800" dirty="0"/>
              <a:t>We need to segregate10 points represented by plus or minus</a:t>
            </a:r>
            <a:endParaRPr lang="en-US" sz="1800" dirty="0"/>
          </a:p>
        </p:txBody>
      </p:sp>
      <p:pic>
        <p:nvPicPr>
          <p:cNvPr id="4" name="Content Placeholder 3">
            <a:extLst>
              <a:ext uri="{FF2B5EF4-FFF2-40B4-BE49-F238E27FC236}">
                <a16:creationId xmlns:a16="http://schemas.microsoft.com/office/drawing/2014/main" id="{EDADD49C-A3C2-BCE3-CAE5-74A792CDD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05822" y="2305467"/>
            <a:ext cx="3780355" cy="3805226"/>
          </a:xfrm>
          <a:noFill/>
          <a:ln/>
        </p:spPr>
      </p:pic>
    </p:spTree>
    <p:extLst>
      <p:ext uri="{BB962C8B-B14F-4D97-AF65-F5344CB8AC3E}">
        <p14:creationId xmlns:p14="http://schemas.microsoft.com/office/powerpoint/2010/main" val="243301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E064E61-7D08-01D5-C96E-F01921FA11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3760" y="882501"/>
            <a:ext cx="8297192" cy="505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a:extLst>
              <a:ext uri="{FF2B5EF4-FFF2-40B4-BE49-F238E27FC236}">
                <a16:creationId xmlns:a16="http://schemas.microsoft.com/office/drawing/2014/main" id="{147A5FF4-7F75-5055-B29C-345625D03FF6}"/>
              </a:ext>
            </a:extLst>
          </p:cNvPr>
          <p:cNvSpPr>
            <a:spLocks noChangeArrowheads="1"/>
          </p:cNvSpPr>
          <p:nvPr/>
        </p:nvSpPr>
        <p:spPr bwMode="auto">
          <a:xfrm>
            <a:off x="3053760" y="6092456"/>
            <a:ext cx="8769645" cy="76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800">
                <a:solidFill>
                  <a:schemeClr val="tx2"/>
                </a:solidFill>
                <a:latin typeface="Arial" panose="020B0604020202020204" pitchFamily="34" charset="0"/>
                <a:ea typeface="宋体" panose="02010600030101010101" pitchFamily="2" charset="-122"/>
              </a:defRPr>
            </a:lvl1pPr>
            <a:lvl2pPr>
              <a:defRPr sz="3800">
                <a:solidFill>
                  <a:schemeClr val="tx2"/>
                </a:solidFill>
                <a:latin typeface="Arial" panose="020B0604020202020204" pitchFamily="34" charset="0"/>
                <a:ea typeface="宋体" panose="02010600030101010101" pitchFamily="2" charset="-122"/>
              </a:defRPr>
            </a:lvl2pPr>
            <a:lvl3pPr>
              <a:defRPr sz="3800">
                <a:solidFill>
                  <a:schemeClr val="tx2"/>
                </a:solidFill>
                <a:latin typeface="Arial" panose="020B0604020202020204" pitchFamily="34" charset="0"/>
                <a:ea typeface="宋体" panose="02010600030101010101" pitchFamily="2" charset="-122"/>
              </a:defRPr>
            </a:lvl3pPr>
            <a:lvl4pPr>
              <a:defRPr sz="3800">
                <a:solidFill>
                  <a:schemeClr val="tx2"/>
                </a:solidFill>
                <a:latin typeface="Arial" panose="020B0604020202020204" pitchFamily="34" charset="0"/>
                <a:ea typeface="宋体" panose="02010600030101010101" pitchFamily="2" charset="-122"/>
              </a:defRPr>
            </a:lvl4pPr>
            <a:lvl5pPr>
              <a:defRPr sz="3800">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a:lstStyle>
          <a:p>
            <a:r>
              <a:rPr lang="en-US" altLang="zh-CN" sz="1700" dirty="0"/>
              <a:t>Round 1: Three “plus” points are not correctly classified;</a:t>
            </a:r>
            <a:br>
              <a:rPr lang="en-US" altLang="zh-CN" sz="1700" dirty="0"/>
            </a:br>
            <a:r>
              <a:rPr lang="en-US" altLang="zh-CN" sz="1700" dirty="0"/>
              <a:t>They are given higher weights.</a:t>
            </a:r>
          </a:p>
        </p:txBody>
      </p:sp>
    </p:spTree>
    <p:extLst>
      <p:ext uri="{BB962C8B-B14F-4D97-AF65-F5344CB8AC3E}">
        <p14:creationId xmlns:p14="http://schemas.microsoft.com/office/powerpoint/2010/main" val="318149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BFC4BE-9569-D091-52BE-8ED108BE2D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8550" y="1116418"/>
            <a:ext cx="8460268" cy="354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a:extLst>
              <a:ext uri="{FF2B5EF4-FFF2-40B4-BE49-F238E27FC236}">
                <a16:creationId xmlns:a16="http://schemas.microsoft.com/office/drawing/2014/main" id="{A4EED5B6-2F5B-5775-87DF-80E906A855CE}"/>
              </a:ext>
            </a:extLst>
          </p:cNvPr>
          <p:cNvSpPr>
            <a:spLocks noChangeArrowheads="1"/>
          </p:cNvSpPr>
          <p:nvPr/>
        </p:nvSpPr>
        <p:spPr bwMode="auto">
          <a:xfrm>
            <a:off x="2888550" y="5029200"/>
            <a:ext cx="846026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800">
                <a:solidFill>
                  <a:schemeClr val="tx2"/>
                </a:solidFill>
                <a:latin typeface="Arial" panose="020B0604020202020204" pitchFamily="34" charset="0"/>
                <a:ea typeface="宋体" panose="02010600030101010101" pitchFamily="2" charset="-122"/>
              </a:defRPr>
            </a:lvl1pPr>
            <a:lvl2pPr>
              <a:defRPr sz="3800">
                <a:solidFill>
                  <a:schemeClr val="tx2"/>
                </a:solidFill>
                <a:latin typeface="Arial" panose="020B0604020202020204" pitchFamily="34" charset="0"/>
                <a:ea typeface="宋体" panose="02010600030101010101" pitchFamily="2" charset="-122"/>
              </a:defRPr>
            </a:lvl2pPr>
            <a:lvl3pPr>
              <a:defRPr sz="3800">
                <a:solidFill>
                  <a:schemeClr val="tx2"/>
                </a:solidFill>
                <a:latin typeface="Arial" panose="020B0604020202020204" pitchFamily="34" charset="0"/>
                <a:ea typeface="宋体" panose="02010600030101010101" pitchFamily="2" charset="-122"/>
              </a:defRPr>
            </a:lvl3pPr>
            <a:lvl4pPr>
              <a:defRPr sz="3800">
                <a:solidFill>
                  <a:schemeClr val="tx2"/>
                </a:solidFill>
                <a:latin typeface="Arial" panose="020B0604020202020204" pitchFamily="34" charset="0"/>
                <a:ea typeface="宋体" panose="02010600030101010101" pitchFamily="2" charset="-122"/>
              </a:defRPr>
            </a:lvl4pPr>
            <a:lvl5pPr>
              <a:defRPr sz="3800">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a:lstStyle>
          <a:p>
            <a:r>
              <a:rPr lang="en-US" altLang="zh-CN" sz="1700" dirty="0"/>
              <a:t>Round 2: Three “minus” points are not correctly classified;</a:t>
            </a:r>
            <a:br>
              <a:rPr lang="en-US" altLang="zh-CN" sz="1700" dirty="0"/>
            </a:br>
            <a:r>
              <a:rPr lang="en-US" altLang="zh-CN" sz="1700" dirty="0"/>
              <a:t>They are given higher weights.</a:t>
            </a:r>
          </a:p>
        </p:txBody>
      </p:sp>
    </p:spTree>
    <p:extLst>
      <p:ext uri="{BB962C8B-B14F-4D97-AF65-F5344CB8AC3E}">
        <p14:creationId xmlns:p14="http://schemas.microsoft.com/office/powerpoint/2010/main" val="44025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7E1DEC5-E99E-E166-38AE-3C4CB76BBA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469" y="970441"/>
            <a:ext cx="7403620" cy="410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048CABD3-F517-989A-A4EE-2DE54E2C821C}"/>
              </a:ext>
            </a:extLst>
          </p:cNvPr>
          <p:cNvSpPr>
            <a:spLocks noChangeArrowheads="1"/>
          </p:cNvSpPr>
          <p:nvPr/>
        </p:nvSpPr>
        <p:spPr bwMode="auto">
          <a:xfrm>
            <a:off x="3186406" y="5181600"/>
            <a:ext cx="740362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800">
                <a:solidFill>
                  <a:schemeClr val="tx2"/>
                </a:solidFill>
                <a:latin typeface="Arial" panose="020B0604020202020204" pitchFamily="34" charset="0"/>
                <a:ea typeface="宋体" panose="02010600030101010101" pitchFamily="2" charset="-122"/>
              </a:defRPr>
            </a:lvl1pPr>
            <a:lvl2pPr>
              <a:defRPr sz="3800">
                <a:solidFill>
                  <a:schemeClr val="tx2"/>
                </a:solidFill>
                <a:latin typeface="Arial" panose="020B0604020202020204" pitchFamily="34" charset="0"/>
                <a:ea typeface="宋体" panose="02010600030101010101" pitchFamily="2" charset="-122"/>
              </a:defRPr>
            </a:lvl2pPr>
            <a:lvl3pPr>
              <a:defRPr sz="3800">
                <a:solidFill>
                  <a:schemeClr val="tx2"/>
                </a:solidFill>
                <a:latin typeface="Arial" panose="020B0604020202020204" pitchFamily="34" charset="0"/>
                <a:ea typeface="宋体" panose="02010600030101010101" pitchFamily="2" charset="-122"/>
              </a:defRPr>
            </a:lvl3pPr>
            <a:lvl4pPr>
              <a:defRPr sz="3800">
                <a:solidFill>
                  <a:schemeClr val="tx2"/>
                </a:solidFill>
                <a:latin typeface="Arial" panose="020B0604020202020204" pitchFamily="34" charset="0"/>
                <a:ea typeface="宋体" panose="02010600030101010101" pitchFamily="2" charset="-122"/>
              </a:defRPr>
            </a:lvl4pPr>
            <a:lvl5pPr>
              <a:defRPr sz="3800">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a:lstStyle>
          <a:p>
            <a:r>
              <a:rPr lang="en-US" altLang="zh-CN" sz="1700" dirty="0"/>
              <a:t>Final Classifier: integrate the three “weak” classifiers and obtain a final strong classifier.</a:t>
            </a:r>
          </a:p>
        </p:txBody>
      </p:sp>
    </p:spTree>
    <p:extLst>
      <p:ext uri="{BB962C8B-B14F-4D97-AF65-F5344CB8AC3E}">
        <p14:creationId xmlns:p14="http://schemas.microsoft.com/office/powerpoint/2010/main" val="156638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6714-0FF9-6C4D-DDAE-693EDABF77CF}"/>
              </a:ext>
            </a:extLst>
          </p:cNvPr>
          <p:cNvSpPr>
            <a:spLocks noGrp="1"/>
          </p:cNvSpPr>
          <p:nvPr>
            <p:ph type="title"/>
          </p:nvPr>
        </p:nvSpPr>
        <p:spPr/>
        <p:txBody>
          <a:bodyPr/>
          <a:lstStyle/>
          <a:p>
            <a:r>
              <a:rPr lang="en-US" dirty="0"/>
              <a:t>Eg-2 </a:t>
            </a:r>
          </a:p>
        </p:txBody>
      </p:sp>
      <p:sp>
        <p:nvSpPr>
          <p:cNvPr id="5" name="TextBox 4">
            <a:extLst>
              <a:ext uri="{FF2B5EF4-FFF2-40B4-BE49-F238E27FC236}">
                <a16:creationId xmlns:a16="http://schemas.microsoft.com/office/drawing/2014/main" id="{2EA2ACC6-71ED-4D8E-50DE-CA5EF9F32DCF}"/>
              </a:ext>
            </a:extLst>
          </p:cNvPr>
          <p:cNvSpPr txBox="1"/>
          <p:nvPr/>
        </p:nvSpPr>
        <p:spPr>
          <a:xfrm>
            <a:off x="4359349" y="3429000"/>
            <a:ext cx="7474688" cy="2031325"/>
          </a:xfrm>
          <a:prstGeom prst="rect">
            <a:avLst/>
          </a:prstGeom>
          <a:noFill/>
        </p:spPr>
        <p:txBody>
          <a:bodyPr wrap="square">
            <a:spAutoFit/>
          </a:bodyPr>
          <a:lstStyle/>
          <a:p>
            <a:endParaRPr lang="en-IN" b="0" i="0" u="none" strike="noStrike" dirty="0">
              <a:solidFill>
                <a:srgbClr val="222222"/>
              </a:solidFill>
              <a:effectLst/>
              <a:latin typeface="Lato" panose="020F0502020204030203" pitchFamily="34" charset="0"/>
            </a:endParaRPr>
          </a:p>
          <a:p>
            <a:endParaRPr lang="en-IN" dirty="0">
              <a:solidFill>
                <a:srgbClr val="222222"/>
              </a:solidFill>
              <a:latin typeface="Lato" panose="020F0502020204030203" pitchFamily="34" charset="0"/>
            </a:endParaRPr>
          </a:p>
          <a:p>
            <a:endParaRPr lang="en-IN" b="0" i="0" u="none" strike="noStrike" dirty="0">
              <a:solidFill>
                <a:srgbClr val="222222"/>
              </a:solidFill>
              <a:effectLst/>
              <a:latin typeface="Lato" panose="020F0502020204030203" pitchFamily="34" charset="0"/>
            </a:endParaRPr>
          </a:p>
          <a:p>
            <a:endParaRPr lang="en-IN" dirty="0">
              <a:solidFill>
                <a:srgbClr val="222222"/>
              </a:solidFill>
              <a:latin typeface="Lato" panose="020F0502020204030203" pitchFamily="34" charset="0"/>
            </a:endParaRPr>
          </a:p>
          <a:p>
            <a:endParaRPr lang="en-IN" b="0" i="0" u="none" strike="noStrike" dirty="0">
              <a:solidFill>
                <a:srgbClr val="222222"/>
              </a:solidFill>
              <a:effectLst/>
              <a:latin typeface="Lato" panose="020F0502020204030203" pitchFamily="34" charset="0"/>
            </a:endParaRPr>
          </a:p>
          <a:p>
            <a:endParaRPr lang="en-IN" dirty="0">
              <a:solidFill>
                <a:srgbClr val="222222"/>
              </a:solidFill>
              <a:latin typeface="Lato" panose="020F0502020204030203" pitchFamily="34" charset="0"/>
            </a:endParaRPr>
          </a:p>
          <a:p>
            <a:r>
              <a:rPr lang="en-IN" b="0" i="0" u="none" strike="noStrike" dirty="0">
                <a:solidFill>
                  <a:srgbClr val="222222"/>
                </a:solidFill>
                <a:effectLst/>
                <a:latin typeface="Lato" panose="020F0502020204030203" pitchFamily="34" charset="0"/>
              </a:rPr>
              <a:t>let’s say </a:t>
            </a:r>
            <a:r>
              <a:rPr lang="en-IN" b="1" i="1" u="none" strike="noStrike" dirty="0">
                <a:solidFill>
                  <a:srgbClr val="222222"/>
                </a:solidFill>
                <a:effectLst/>
                <a:latin typeface="Lato" panose="020F0502020204030203" pitchFamily="34" charset="0"/>
              </a:rPr>
              <a:t>Gender</a:t>
            </a:r>
            <a:r>
              <a:rPr lang="en-IN" b="0" i="0" u="none" strike="noStrike" dirty="0">
                <a:solidFill>
                  <a:srgbClr val="222222"/>
                </a:solidFill>
                <a:effectLst/>
                <a:latin typeface="Lato" panose="020F0502020204030203" pitchFamily="34" charset="0"/>
              </a:rPr>
              <a:t> has the lowest </a:t>
            </a:r>
            <a:r>
              <a:rPr lang="en-IN" b="0" i="0" u="none" strike="noStrike" dirty="0" err="1">
                <a:solidFill>
                  <a:srgbClr val="222222"/>
                </a:solidFill>
                <a:effectLst/>
                <a:latin typeface="Lato" panose="020F0502020204030203" pitchFamily="34" charset="0"/>
              </a:rPr>
              <a:t>gini</a:t>
            </a:r>
            <a:r>
              <a:rPr lang="en-IN" b="0" i="0" u="none" strike="noStrike" dirty="0">
                <a:solidFill>
                  <a:srgbClr val="222222"/>
                </a:solidFill>
                <a:effectLst/>
                <a:latin typeface="Lato" panose="020F0502020204030203" pitchFamily="34" charset="0"/>
              </a:rPr>
              <a:t> index so it will be our first stump.</a:t>
            </a:r>
            <a:endParaRPr lang="en-US" dirty="0"/>
          </a:p>
        </p:txBody>
      </p:sp>
      <p:pic>
        <p:nvPicPr>
          <p:cNvPr id="5122" name="Picture 2" descr="Table&#10;&#10;Description automatically generated">
            <a:extLst>
              <a:ext uri="{FF2B5EF4-FFF2-40B4-BE49-F238E27FC236}">
                <a16:creationId xmlns:a16="http://schemas.microsoft.com/office/drawing/2014/main" id="{C2B9FFC1-C458-D24B-F245-58407E552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6946" y="1605621"/>
            <a:ext cx="7892602" cy="300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412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{F1997649-0878-FC4C-94B1-0A3F576F9C9B}tf10001069</Template>
  <TotalTime>92</TotalTime>
  <Words>444</Words>
  <Application>Microsoft Macintosh PowerPoint</Application>
  <PresentationFormat>Widescreen</PresentationFormat>
  <Paragraphs>37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Lato</vt:lpstr>
      <vt:lpstr>Wingdings 3</vt:lpstr>
      <vt:lpstr>Wisp</vt:lpstr>
      <vt:lpstr>What is the AdaBoost Algorithm? </vt:lpstr>
      <vt:lpstr>The algorithm first builds a model and gives equal weights to all the data points. It then assigns higher weights to points that are wrongly classified. Now all the points which have higher weights are given more importance in the next model. It will keep training models until and unless a lower error is received.</vt:lpstr>
      <vt:lpstr>Understanding the working of AdaBoost Algorithm</vt:lpstr>
      <vt:lpstr>PowerPoint Presentation</vt:lpstr>
      <vt:lpstr>A toy example  We need to segregate10 points represented by plus or minus</vt:lpstr>
      <vt:lpstr>PowerPoint Presentation</vt:lpstr>
      <vt:lpstr>PowerPoint Presentation</vt:lpstr>
      <vt:lpstr>PowerPoint Presentation</vt:lpstr>
      <vt:lpstr>Eg-2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AdaBoost Algorithm? </dc:title>
  <dc:creator>Siddhant Singhai</dc:creator>
  <cp:lastModifiedBy>Siddhant Singhai</cp:lastModifiedBy>
  <cp:revision>1</cp:revision>
  <dcterms:created xsi:type="dcterms:W3CDTF">2023-02-28T18:33:18Z</dcterms:created>
  <dcterms:modified xsi:type="dcterms:W3CDTF">2023-02-28T20:06:02Z</dcterms:modified>
</cp:coreProperties>
</file>