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118" d="100"/>
          <a:sy n="118"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2/16/23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62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2/16/23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57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2/16/23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48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2/16/23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56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2/16/23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11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2/16/23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13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2/16/23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8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2/16/23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91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2/16/23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36974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2/16/23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571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2/16/23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36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2/16/23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59474182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385774A-F9FC-DFDD-7783-4972EF2140ED}"/>
              </a:ext>
            </a:extLst>
          </p:cNvPr>
          <p:cNvSpPr>
            <a:spLocks noGrp="1"/>
          </p:cNvSpPr>
          <p:nvPr>
            <p:ph type="ctrTitle"/>
          </p:nvPr>
        </p:nvSpPr>
        <p:spPr>
          <a:xfrm>
            <a:off x="4739751" y="768334"/>
            <a:ext cx="6574477" cy="1702753"/>
          </a:xfrm>
        </p:spPr>
        <p:txBody>
          <a:bodyPr>
            <a:normAutofit fontScale="90000"/>
          </a:bodyPr>
          <a:lstStyle/>
          <a:p>
            <a:r>
              <a:rPr lang="en-IN" sz="5300" b="1" i="0" u="none" strike="noStrike" dirty="0">
                <a:solidFill>
                  <a:srgbClr val="292929"/>
                </a:solidFill>
                <a:effectLst/>
                <a:latin typeface="sohne"/>
              </a:rPr>
              <a:t>Deep dive into </a:t>
            </a:r>
            <a:br>
              <a:rPr lang="en-IN" sz="5300" b="1" i="0" u="none" strike="noStrike" dirty="0">
                <a:solidFill>
                  <a:srgbClr val="292929"/>
                </a:solidFill>
                <a:effectLst/>
                <a:latin typeface="sohne"/>
              </a:rPr>
            </a:br>
            <a:r>
              <a:rPr lang="en-IN" sz="5300" b="1" i="0" u="none" strike="noStrike" dirty="0">
                <a:solidFill>
                  <a:srgbClr val="292929"/>
                </a:solidFill>
                <a:effectLst/>
                <a:latin typeface="sohne"/>
              </a:rPr>
              <a:t>multi-label classification</a:t>
            </a:r>
            <a:br>
              <a:rPr lang="en-IN" b="1" i="0" u="none" strike="noStrike" dirty="0">
                <a:solidFill>
                  <a:srgbClr val="292929"/>
                </a:solidFill>
                <a:effectLst/>
                <a:latin typeface="sohne"/>
              </a:rPr>
            </a:br>
            <a:endParaRPr lang="en-US" dirty="0"/>
          </a:p>
        </p:txBody>
      </p:sp>
      <p:sp>
        <p:nvSpPr>
          <p:cNvPr id="3" name="Subtitle 2">
            <a:extLst>
              <a:ext uri="{FF2B5EF4-FFF2-40B4-BE49-F238E27FC236}">
                <a16:creationId xmlns:a16="http://schemas.microsoft.com/office/drawing/2014/main" id="{97F36739-3F0E-52E5-794B-27D65ACACF68}"/>
              </a:ext>
            </a:extLst>
          </p:cNvPr>
          <p:cNvSpPr>
            <a:spLocks noGrp="1"/>
          </p:cNvSpPr>
          <p:nvPr>
            <p:ph type="subTitle" idx="1"/>
          </p:nvPr>
        </p:nvSpPr>
        <p:spPr>
          <a:xfrm>
            <a:off x="4739751" y="2796363"/>
            <a:ext cx="7030491" cy="2962054"/>
          </a:xfrm>
        </p:spPr>
        <p:txBody>
          <a:bodyPr>
            <a:normAutofit/>
          </a:bodyPr>
          <a:lstStyle/>
          <a:p>
            <a:r>
              <a:rPr lang="en-IN" b="0" i="0" u="none" strike="noStrike" dirty="0">
                <a:solidFill>
                  <a:srgbClr val="292929"/>
                </a:solidFill>
                <a:effectLst/>
              </a:rPr>
              <a:t>Multi-label classification originated from the investigation of text categorisation problem, where each document may belong to several predefined topics simultaneously.</a:t>
            </a:r>
          </a:p>
          <a:p>
            <a:endParaRPr lang="en-IN" b="0" i="0" u="none" strike="noStrike" dirty="0">
              <a:solidFill>
                <a:srgbClr val="292929"/>
              </a:solidFill>
              <a:effectLst/>
            </a:endParaRPr>
          </a:p>
          <a:p>
            <a:endParaRPr lang="en-US" dirty="0"/>
          </a:p>
        </p:txBody>
      </p:sp>
      <p:pic>
        <p:nvPicPr>
          <p:cNvPr id="4" name="Picture 3" descr="A web of dots connected">
            <a:extLst>
              <a:ext uri="{FF2B5EF4-FFF2-40B4-BE49-F238E27FC236}">
                <a16:creationId xmlns:a16="http://schemas.microsoft.com/office/drawing/2014/main" id="{050EF3FC-517D-BDC4-3C0C-E69ECBAB63A3}"/>
              </a:ext>
            </a:extLst>
          </p:cNvPr>
          <p:cNvPicPr>
            <a:picLocks noChangeAspect="1"/>
          </p:cNvPicPr>
          <p:nvPr/>
        </p:nvPicPr>
        <p:blipFill rotWithShape="1">
          <a:blip r:embed="rId2"/>
          <a:srcRect l="46803" r="25965"/>
          <a:stretch/>
        </p:blipFill>
        <p:spPr>
          <a:xfrm>
            <a:off x="-2104"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33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EC5A-0F42-F035-FF0B-50C435989D81}"/>
              </a:ext>
            </a:extLst>
          </p:cNvPr>
          <p:cNvSpPr>
            <a:spLocks noGrp="1"/>
          </p:cNvSpPr>
          <p:nvPr>
            <p:ph type="title"/>
          </p:nvPr>
        </p:nvSpPr>
        <p:spPr/>
        <p:txBody>
          <a:bodyPr>
            <a:normAutofit fontScale="90000"/>
          </a:bodyPr>
          <a:lstStyle/>
          <a:p>
            <a:r>
              <a:rPr lang="en-IN" sz="3600" b="1" dirty="0">
                <a:effectLst/>
                <a:latin typeface="Times"/>
              </a:rPr>
              <a:t>Boosting algorithms for multi-label multiclass problems </a:t>
            </a:r>
            <a:br>
              <a:rPr lang="en-IN" dirty="0"/>
            </a:br>
            <a:endParaRPr lang="en-US" dirty="0"/>
          </a:p>
        </p:txBody>
      </p:sp>
      <p:sp>
        <p:nvSpPr>
          <p:cNvPr id="3" name="Content Placeholder 2">
            <a:extLst>
              <a:ext uri="{FF2B5EF4-FFF2-40B4-BE49-F238E27FC236}">
                <a16:creationId xmlns:a16="http://schemas.microsoft.com/office/drawing/2014/main" id="{AE0C4AA6-D682-A995-1F54-62D9CEC60305}"/>
              </a:ext>
            </a:extLst>
          </p:cNvPr>
          <p:cNvSpPr>
            <a:spLocks noGrp="1"/>
          </p:cNvSpPr>
          <p:nvPr>
            <p:ph idx="1"/>
          </p:nvPr>
        </p:nvSpPr>
        <p:spPr>
          <a:xfrm>
            <a:off x="565150" y="1892595"/>
            <a:ext cx="7335835" cy="3868633"/>
          </a:xfrm>
        </p:spPr>
        <p:txBody>
          <a:bodyPr>
            <a:normAutofit fontScale="92500" lnSpcReduction="10000"/>
          </a:bodyPr>
          <a:lstStyle/>
          <a:p>
            <a:r>
              <a:rPr lang="en-US" sz="2200" dirty="0"/>
              <a:t>In this presentation we learning about AdaBoost learning as our </a:t>
            </a:r>
            <a:r>
              <a:rPr lang="en-IN" sz="2200" dirty="0">
                <a:effectLst/>
              </a:rPr>
              <a:t>Boosting algorithms for multi-label classification </a:t>
            </a:r>
          </a:p>
          <a:p>
            <a:r>
              <a:rPr lang="en-IN" sz="2200" dirty="0">
                <a:effectLst/>
              </a:rPr>
              <a:t>The purpose of boosting is to find a highly accurate classification rule by combining many </a:t>
            </a:r>
            <a:r>
              <a:rPr lang="en-IN" sz="2200" i="1" dirty="0">
                <a:effectLst/>
              </a:rPr>
              <a:t>weak </a:t>
            </a:r>
            <a:r>
              <a:rPr lang="en-IN" sz="2200" dirty="0">
                <a:effectLst/>
              </a:rPr>
              <a:t>or </a:t>
            </a:r>
            <a:r>
              <a:rPr lang="en-IN" sz="2200" i="1" dirty="0">
                <a:effectLst/>
              </a:rPr>
              <a:t>base hypotheses</a:t>
            </a:r>
            <a:r>
              <a:rPr lang="en-IN" sz="2200" dirty="0">
                <a:effectLst/>
              </a:rPr>
              <a:t>, each of which may be only moderately accurate. We assume access to a separate procedure called the </a:t>
            </a:r>
            <a:r>
              <a:rPr lang="en-IN" sz="2200" i="1" dirty="0">
                <a:effectLst/>
              </a:rPr>
              <a:t>weak learner </a:t>
            </a:r>
            <a:r>
              <a:rPr lang="en-IN" sz="2200" dirty="0">
                <a:effectLst/>
              </a:rPr>
              <a:t>or </a:t>
            </a:r>
            <a:r>
              <a:rPr lang="en-IN" sz="2200" i="1" dirty="0">
                <a:effectLst/>
              </a:rPr>
              <a:t>weak learning algorithm </a:t>
            </a:r>
            <a:r>
              <a:rPr lang="en-IN" sz="2200" dirty="0">
                <a:effectLst/>
              </a:rPr>
              <a:t>for computing the weak hypotheses. </a:t>
            </a:r>
          </a:p>
          <a:p>
            <a:r>
              <a:rPr lang="en-IN" sz="2200" dirty="0">
                <a:effectLst/>
              </a:rPr>
              <a:t>The boosting algorithm finds a set of weak hypotheses by calling the weak learner repeatedly in a series of rounds. These weak hypotheses are then combined into a single rule called the </a:t>
            </a:r>
            <a:r>
              <a:rPr lang="en-IN" sz="2200" i="1" dirty="0">
                <a:effectLst/>
              </a:rPr>
              <a:t>final </a:t>
            </a:r>
            <a:r>
              <a:rPr lang="en-IN" sz="2200" dirty="0">
                <a:effectLst/>
              </a:rPr>
              <a:t>or </a:t>
            </a:r>
            <a:r>
              <a:rPr lang="en-IN" sz="2200" i="1" dirty="0">
                <a:effectLst/>
              </a:rPr>
              <a:t>combined hypothesis</a:t>
            </a:r>
            <a:r>
              <a:rPr lang="en-IN" sz="2200" dirty="0">
                <a:effectLst/>
              </a:rPr>
              <a:t>. </a:t>
            </a:r>
            <a:endParaRPr lang="en-IN" sz="2200" dirty="0"/>
          </a:p>
          <a:p>
            <a:endParaRPr lang="en-IN" sz="2200" i="1" dirty="0"/>
          </a:p>
          <a:p>
            <a:endParaRPr lang="en-US" dirty="0"/>
          </a:p>
        </p:txBody>
      </p:sp>
    </p:spTree>
    <p:extLst>
      <p:ext uri="{BB962C8B-B14F-4D97-AF65-F5344CB8AC3E}">
        <p14:creationId xmlns:p14="http://schemas.microsoft.com/office/powerpoint/2010/main" val="207749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2BB5-BD57-80CD-DB1A-DEBF8D55FBB3}"/>
              </a:ext>
            </a:extLst>
          </p:cNvPr>
          <p:cNvSpPr>
            <a:spLocks noGrp="1"/>
          </p:cNvSpPr>
          <p:nvPr>
            <p:ph type="title"/>
          </p:nvPr>
        </p:nvSpPr>
        <p:spPr/>
        <p:txBody>
          <a:bodyPr>
            <a:normAutofit fontScale="90000"/>
          </a:bodyPr>
          <a:lstStyle/>
          <a:p>
            <a:r>
              <a:rPr lang="en-IN" dirty="0">
                <a:effectLst/>
              </a:rPr>
              <a:t>AdaBoost.MH </a:t>
            </a:r>
            <a:r>
              <a:rPr lang="en-IN" sz="2400" dirty="0">
                <a:effectLst/>
              </a:rPr>
              <a:t>(multi label hamming trees )</a:t>
            </a:r>
            <a:br>
              <a:rPr lang="en-IN" dirty="0"/>
            </a:br>
            <a:endParaRPr lang="en-US" dirty="0"/>
          </a:p>
        </p:txBody>
      </p:sp>
      <p:sp>
        <p:nvSpPr>
          <p:cNvPr id="3" name="Content Placeholder 2">
            <a:extLst>
              <a:ext uri="{FF2B5EF4-FFF2-40B4-BE49-F238E27FC236}">
                <a16:creationId xmlns:a16="http://schemas.microsoft.com/office/drawing/2014/main" id="{213B3522-50DD-DCB1-4822-FC1EDD43BC11}"/>
              </a:ext>
            </a:extLst>
          </p:cNvPr>
          <p:cNvSpPr>
            <a:spLocks noGrp="1"/>
          </p:cNvSpPr>
          <p:nvPr>
            <p:ph idx="1"/>
          </p:nvPr>
        </p:nvSpPr>
        <p:spPr>
          <a:xfrm>
            <a:off x="565150" y="1956391"/>
            <a:ext cx="8004692" cy="4130719"/>
          </a:xfrm>
        </p:spPr>
        <p:txBody>
          <a:bodyPr>
            <a:normAutofit fontScale="92500" lnSpcReduction="10000"/>
          </a:bodyPr>
          <a:lstStyle/>
          <a:p>
            <a:r>
              <a:rPr lang="en-IN" sz="1600" dirty="0"/>
              <a:t>INPUT: </a:t>
            </a:r>
            <a:r>
              <a:rPr lang="en-IN" sz="1700" dirty="0"/>
              <a:t>a training set  </a:t>
            </a:r>
            <a:r>
              <a:rPr lang="en-IN" sz="1700" b="0" i="0" u="none" strike="noStrike" dirty="0">
                <a:effectLst/>
                <a:latin typeface="STIXGeneral-Italic"/>
              </a:rPr>
              <a:t>𝑆</a:t>
            </a:r>
            <a:r>
              <a:rPr lang="en-IN" sz="1700" b="0" i="0" u="none" strike="noStrike" dirty="0">
                <a:effectLst/>
                <a:latin typeface="STIXGeneral-Regular"/>
              </a:rPr>
              <a:t>= {(x</a:t>
            </a:r>
            <a:r>
              <a:rPr lang="en-IN" sz="1700" b="0" i="0" u="none" strike="noStrike" dirty="0">
                <a:effectLst/>
                <a:latin typeface="STIXGeneral-Italic"/>
              </a:rPr>
              <a:t>𝑖</a:t>
            </a:r>
            <a:r>
              <a:rPr lang="en-IN" sz="1700" b="0" i="0" u="none" strike="noStrike" dirty="0">
                <a:effectLst/>
                <a:latin typeface="STIXGeneral-Regular"/>
              </a:rPr>
              <a:t>,</a:t>
            </a:r>
            <a:r>
              <a:rPr lang="en-IN" sz="1700" b="0" i="0" u="none" strike="noStrike" dirty="0">
                <a:effectLst/>
                <a:latin typeface="STIXGeneral-Italic"/>
              </a:rPr>
              <a:t>𝑦𝑖</a:t>
            </a:r>
            <a:r>
              <a:rPr lang="en-IN" sz="1700" b="0" i="0" u="none" strike="noStrike" dirty="0">
                <a:effectLst/>
                <a:latin typeface="STIXGeneral-Regular"/>
              </a:rPr>
              <a:t>),</a:t>
            </a:r>
            <a:r>
              <a:rPr lang="en-IN" sz="1700" b="0" i="0" u="none" strike="noStrike" dirty="0">
                <a:effectLst/>
                <a:latin typeface="STIXGeneral-Italic"/>
              </a:rPr>
              <a:t>𝑖</a:t>
            </a:r>
            <a:r>
              <a:rPr lang="en-IN" sz="1700" b="0" i="0" u="none" strike="noStrike" dirty="0">
                <a:effectLst/>
                <a:latin typeface="STIXGeneral-Regular"/>
              </a:rPr>
              <a:t>=1,…,</a:t>
            </a:r>
            <a:r>
              <a:rPr lang="en-IN" sz="1700" b="0" i="0" u="none" strike="noStrike" dirty="0">
                <a:effectLst/>
                <a:latin typeface="STIXGeneral-Italic"/>
              </a:rPr>
              <a:t>𝑁</a:t>
            </a:r>
            <a:r>
              <a:rPr lang="en-IN" sz="1700" b="0" i="0" u="none" strike="noStrike" dirty="0">
                <a:effectLst/>
                <a:latin typeface="STIXGeneral-Regular"/>
              </a:rPr>
              <a:t>} </a:t>
            </a:r>
            <a:r>
              <a:rPr lang="en-IN" sz="1700" dirty="0">
                <a:effectLst/>
              </a:rPr>
              <a:t>where </a:t>
            </a:r>
            <a:r>
              <a:rPr lang="en-IN" sz="1700" b="0" i="0" u="none" strike="noStrike" dirty="0">
                <a:effectLst/>
                <a:latin typeface="STIXGeneral-Regular"/>
              </a:rPr>
              <a:t>x</a:t>
            </a:r>
            <a:r>
              <a:rPr lang="en-IN" sz="1700" b="0" i="0" u="none" strike="noStrike" dirty="0">
                <a:effectLst/>
                <a:latin typeface="STIXGeneral-Italic"/>
              </a:rPr>
              <a:t>𝑖</a:t>
            </a:r>
            <a:r>
              <a:rPr lang="en-IN" sz="1700" b="0" i="0" u="none" strike="noStrike" dirty="0">
                <a:effectLst/>
                <a:latin typeface="STIXGeneral-Regular"/>
              </a:rPr>
              <a:t>∈X</a:t>
            </a:r>
            <a:r>
              <a:rPr lang="en-IN" sz="1700" dirty="0">
                <a:effectLst/>
              </a:rPr>
              <a:t> and </a:t>
            </a:r>
            <a:r>
              <a:rPr lang="en-IN" sz="1700" b="0" i="0" u="none" strike="noStrike" dirty="0">
                <a:effectLst/>
                <a:latin typeface="STIXGeneral-Italic"/>
              </a:rPr>
              <a:t>𝑌𝑖</a:t>
            </a:r>
            <a:r>
              <a:rPr lang="en-IN" sz="1700" b="0" i="0" u="none" strike="noStrike" dirty="0">
                <a:effectLst/>
                <a:latin typeface="STIXGeneral-Regular"/>
              </a:rPr>
              <a:t>⊆</a:t>
            </a:r>
            <a:r>
              <a:rPr lang="en-IN" sz="1700" b="0" i="0" u="none" strike="noStrike" dirty="0">
                <a:effectLst/>
                <a:latin typeface="STIXGeneral-Italic"/>
              </a:rPr>
              <a:t>𝑌</a:t>
            </a:r>
          </a:p>
          <a:p>
            <a:r>
              <a:rPr lang="en-IN" sz="1800" b="0" i="0" u="none" strike="noStrike" dirty="0">
                <a:solidFill>
                  <a:srgbClr val="333333"/>
                </a:solidFill>
                <a:effectLst/>
                <a:latin typeface="Open Sans" panose="020B0606030504020204" pitchFamily="34" charset="0"/>
              </a:rPr>
              <a:t>AdaBoost.MH iteratively, builds a committee of weak hypotheses of decision stumps </a:t>
            </a:r>
          </a:p>
          <a:p>
            <a:pPr marL="0" indent="0" algn="ctr">
              <a:buNone/>
            </a:pPr>
            <a:r>
              <a:rPr lang="en-IN" sz="1800" i="0" u="none" strike="noStrike" dirty="0">
                <a:effectLst/>
                <a:latin typeface="Open Sans" panose="020B0606030504020204" pitchFamily="34" charset="0"/>
                <a:ea typeface="Open Sans" panose="020B0606030504020204" pitchFamily="34" charset="0"/>
                <a:cs typeface="Open Sans" panose="020B0606030504020204" pitchFamily="34" charset="0"/>
              </a:rPr>
              <a:t>D𝑡</a:t>
            </a:r>
            <a:r>
              <a:rPr lang="en-IN" sz="1800" b="0" i="0" u="none" strike="noStrike" dirty="0">
                <a:solidFill>
                  <a:srgbClr val="333333"/>
                </a:solidFill>
                <a:effectLst/>
                <a:latin typeface="STIXGeneral-Regular"/>
              </a:rPr>
              <a:t>(x</a:t>
            </a:r>
            <a:r>
              <a:rPr lang="en-IN" sz="1800" b="0" i="0" u="none" strike="noStrike" dirty="0">
                <a:solidFill>
                  <a:srgbClr val="333333"/>
                </a:solidFill>
                <a:effectLst/>
                <a:latin typeface="STIXGeneral-Italic"/>
              </a:rPr>
              <a:t>𝑖</a:t>
            </a:r>
            <a:r>
              <a:rPr lang="en-IN" sz="1800" b="0" i="0" u="none" strike="noStrike" dirty="0">
                <a:solidFill>
                  <a:srgbClr val="333333"/>
                </a:solidFill>
                <a:effectLst/>
                <a:latin typeface="STIXGeneral-Regular"/>
              </a:rPr>
              <a:t>,</a:t>
            </a:r>
            <a:r>
              <a:rPr lang="en-IN" sz="1800" b="0" i="0" u="none" strike="noStrike" dirty="0">
                <a:solidFill>
                  <a:srgbClr val="333333"/>
                </a:solidFill>
                <a:effectLst/>
                <a:latin typeface="STIXGeneral-Italic"/>
              </a:rPr>
              <a:t>𝑦𝑗</a:t>
            </a:r>
            <a:r>
              <a:rPr lang="en-IN" sz="1800" b="0" i="0" u="none" strike="noStrike" dirty="0">
                <a:solidFill>
                  <a:srgbClr val="333333"/>
                </a:solidFill>
                <a:effectLst/>
                <a:latin typeface="STIXGeneral-Regular"/>
              </a:rPr>
              <a:t>)=1/NM  for all </a:t>
            </a:r>
            <a:r>
              <a:rPr lang="en-IN" sz="1800" b="0" i="0" u="none" strike="noStrike" dirty="0">
                <a:solidFill>
                  <a:srgbClr val="333333"/>
                </a:solidFill>
                <a:effectLst/>
                <a:latin typeface="STIXGeneral-Italic"/>
              </a:rPr>
              <a:t>𝑖</a:t>
            </a:r>
            <a:r>
              <a:rPr lang="en-IN" sz="1800" b="0" i="0" u="none" strike="noStrike" dirty="0">
                <a:solidFill>
                  <a:srgbClr val="333333"/>
                </a:solidFill>
                <a:effectLst/>
                <a:latin typeface="STIXGeneral-Regular"/>
              </a:rPr>
              <a:t>=1,…,</a:t>
            </a:r>
            <a:r>
              <a:rPr lang="en-IN" sz="1800" b="0" i="0" u="none" strike="noStrike" dirty="0">
                <a:solidFill>
                  <a:srgbClr val="333333"/>
                </a:solidFill>
                <a:effectLst/>
                <a:latin typeface="STIXGeneral-Italic"/>
              </a:rPr>
              <a:t>𝑁 </a:t>
            </a:r>
            <a:r>
              <a:rPr lang="en-IN" sz="1800" b="0" i="0" u="none" strike="noStrike" dirty="0">
                <a:solidFill>
                  <a:srgbClr val="333333"/>
                </a:solidFill>
                <a:effectLst/>
                <a:latin typeface="STIXGeneral-Regular"/>
              </a:rPr>
              <a:t>and </a:t>
            </a:r>
            <a:r>
              <a:rPr lang="en-IN" sz="1800" b="0" i="0" u="none" strike="noStrike" dirty="0">
                <a:solidFill>
                  <a:srgbClr val="333333"/>
                </a:solidFill>
                <a:effectLst/>
                <a:latin typeface="STIXGeneral-Italic"/>
              </a:rPr>
              <a:t>𝑗</a:t>
            </a:r>
            <a:r>
              <a:rPr lang="en-IN" sz="1800" b="0" i="0" u="none" strike="noStrike" dirty="0">
                <a:solidFill>
                  <a:srgbClr val="333333"/>
                </a:solidFill>
                <a:effectLst/>
                <a:latin typeface="STIXGeneral-Regular"/>
              </a:rPr>
              <a:t>=1,…,</a:t>
            </a:r>
            <a:r>
              <a:rPr lang="en-IN" sz="1800" b="0" i="0" u="none" strike="noStrike" dirty="0">
                <a:solidFill>
                  <a:srgbClr val="333333"/>
                </a:solidFill>
                <a:effectLst/>
                <a:latin typeface="STIXGeneral-Italic"/>
              </a:rPr>
              <a:t>𝑀</a:t>
            </a:r>
          </a:p>
          <a:p>
            <a:r>
              <a:rPr lang="en-IN" sz="1800" dirty="0">
                <a:latin typeface="Open Sans" panose="020B0606030504020204" pitchFamily="34" charset="0"/>
                <a:ea typeface="Open Sans" panose="020B0606030504020204" pitchFamily="34" charset="0"/>
                <a:cs typeface="Open Sans" panose="020B0606030504020204" pitchFamily="34" charset="0"/>
              </a:rPr>
              <a:t>In each iteration </a:t>
            </a:r>
            <a:r>
              <a:rPr lang="en-IN" sz="1800" i="1" dirty="0">
                <a:effectLst/>
                <a:latin typeface="Open Sans" panose="020B0606030504020204" pitchFamily="34" charset="0"/>
                <a:ea typeface="Open Sans" panose="020B0606030504020204" pitchFamily="34" charset="0"/>
                <a:cs typeface="Open Sans" panose="020B0606030504020204" pitchFamily="34" charset="0"/>
              </a:rPr>
              <a:t>t</a:t>
            </a:r>
            <a:r>
              <a:rPr lang="en-IN" sz="1800" dirty="0">
                <a:latin typeface="Open Sans" panose="020B0606030504020204" pitchFamily="34" charset="0"/>
                <a:ea typeface="Open Sans" panose="020B0606030504020204" pitchFamily="34" charset="0"/>
                <a:cs typeface="Open Sans" panose="020B0606030504020204" pitchFamily="34" charset="0"/>
              </a:rPr>
              <a:t>, AdaBoost.MH builds a weak hypothesis </a:t>
            </a:r>
            <a:r>
              <a:rPr lang="en-IN" sz="1800" i="0" u="none" strike="noStrike" dirty="0" err="1">
                <a:effectLst/>
                <a:latin typeface="Open Sans" panose="020B0606030504020204" pitchFamily="34" charset="0"/>
                <a:ea typeface="Open Sans" panose="020B0606030504020204" pitchFamily="34" charset="0"/>
                <a:cs typeface="Open Sans" panose="020B0606030504020204" pitchFamily="34" charset="0"/>
              </a:rPr>
              <a:t>ℎ</a:t>
            </a:r>
            <a:r>
              <a:rPr lang="en-IN" sz="1800" i="0" u="none" strike="noStrike" dirty="0">
                <a:effectLst/>
                <a:latin typeface="Open Sans" panose="020B0606030504020204" pitchFamily="34" charset="0"/>
                <a:ea typeface="Open Sans" panose="020B0606030504020204" pitchFamily="34" charset="0"/>
                <a:cs typeface="Open Sans" panose="020B0606030504020204" pitchFamily="34" charset="0"/>
              </a:rPr>
              <a:t>𝑡</a:t>
            </a:r>
            <a:r>
              <a:rPr lang="en-IN" sz="1800" dirty="0">
                <a:effectLst/>
                <a:latin typeface="Open Sans" panose="020B0606030504020204" pitchFamily="34" charset="0"/>
                <a:ea typeface="Open Sans" panose="020B0606030504020204" pitchFamily="34" charset="0"/>
                <a:cs typeface="Open Sans" panose="020B0606030504020204" pitchFamily="34" charset="0"/>
              </a:rPr>
              <a:t>.                Depending on the predictions of the generated weak hypothesis </a:t>
            </a:r>
            <a:r>
              <a:rPr lang="en-IN" sz="1800" i="0" u="none" strike="noStrike" dirty="0" err="1">
                <a:effectLst/>
                <a:latin typeface="Open Sans" panose="020B0606030504020204" pitchFamily="34" charset="0"/>
                <a:ea typeface="Open Sans" panose="020B0606030504020204" pitchFamily="34" charset="0"/>
                <a:cs typeface="Open Sans" panose="020B0606030504020204" pitchFamily="34" charset="0"/>
              </a:rPr>
              <a:t>ℎ</a:t>
            </a:r>
            <a:r>
              <a:rPr lang="en-IN" sz="1800" i="0" u="none" strike="noStrike" dirty="0">
                <a:effectLst/>
                <a:latin typeface="Open Sans" panose="020B0606030504020204" pitchFamily="34" charset="0"/>
                <a:ea typeface="Open Sans" panose="020B0606030504020204" pitchFamily="34" charset="0"/>
                <a:cs typeface="Open Sans" panose="020B0606030504020204" pitchFamily="34" charset="0"/>
              </a:rPr>
              <a:t>𝑡</a:t>
            </a:r>
            <a:r>
              <a:rPr lang="en-IN" sz="1800" dirty="0">
                <a:effectLst/>
                <a:latin typeface="Open Sans" panose="020B0606030504020204" pitchFamily="34" charset="0"/>
                <a:ea typeface="Open Sans" panose="020B0606030504020204" pitchFamily="34" charset="0"/>
                <a:cs typeface="Open Sans" panose="020B0606030504020204" pitchFamily="34" charset="0"/>
              </a:rPr>
              <a:t> over the training samples, the weight distribution </a:t>
            </a:r>
            <a:r>
              <a:rPr lang="en-IN" sz="1800" i="0" u="none" strike="noStrike" dirty="0">
                <a:effectLst/>
                <a:latin typeface="Open Sans" panose="020B0606030504020204" pitchFamily="34" charset="0"/>
                <a:ea typeface="Open Sans" panose="020B0606030504020204" pitchFamily="34" charset="0"/>
                <a:cs typeface="Open Sans" panose="020B0606030504020204" pitchFamily="34" charset="0"/>
              </a:rPr>
              <a:t>𝐷𝑡 </a:t>
            </a:r>
            <a:r>
              <a:rPr lang="en-IN" sz="1800" b="0" i="0" u="none" strike="noStrike" dirty="0">
                <a:solidFill>
                  <a:srgbClr val="333333"/>
                </a:solidFill>
                <a:effectLst/>
                <a:latin typeface="Open Sans" panose="020B0606030504020204" pitchFamily="34" charset="0"/>
              </a:rPr>
              <a:t>will be updated to boost the misclassified samples</a:t>
            </a:r>
          </a:p>
          <a:p>
            <a:r>
              <a:rPr lang="en-IN" sz="1800" dirty="0">
                <a:latin typeface="Open Sans" panose="020B0606030504020204" pitchFamily="34" charset="0"/>
                <a:ea typeface="Open Sans" panose="020B0606030504020204" pitchFamily="34" charset="0"/>
                <a:cs typeface="Open Sans" panose="020B0606030504020204" pitchFamily="34" charset="0"/>
              </a:rPr>
              <a:t>The weight, </a:t>
            </a:r>
            <a:r>
              <a:rPr lang="en-IN" sz="1800" b="0" i="0" u="none" strike="noStrike" dirty="0">
                <a:effectLst/>
                <a:latin typeface="Open Sans" panose="020B0606030504020204" pitchFamily="34" charset="0"/>
                <a:ea typeface="Open Sans" panose="020B0606030504020204" pitchFamily="34" charset="0"/>
                <a:cs typeface="Open Sans" panose="020B0606030504020204" pitchFamily="34" charset="0"/>
              </a:rPr>
              <a:t>𝐷𝑡(x𝑖,𝑦𝑗)</a:t>
            </a:r>
            <a:r>
              <a:rPr lang="en-IN" sz="1800" dirty="0">
                <a:effectLst/>
                <a:latin typeface="Open Sans" panose="020B0606030504020204" pitchFamily="34" charset="0"/>
                <a:ea typeface="Open Sans" panose="020B0606030504020204" pitchFamily="34" charset="0"/>
                <a:cs typeface="Open Sans" panose="020B0606030504020204" pitchFamily="34" charset="0"/>
              </a:rPr>
              <a:t>, will be updated according to the rule</a:t>
            </a:r>
            <a:br>
              <a:rPr lang="en-IN" dirty="0">
                <a:effectLst/>
                <a:latin typeface="Open Sans" panose="020B0606030504020204" pitchFamily="34" charset="0"/>
                <a:ea typeface="Open Sans" panose="020B0606030504020204" pitchFamily="34" charset="0"/>
                <a:cs typeface="Open Sans" panose="020B0606030504020204" pitchFamily="34" charset="0"/>
              </a:rPr>
            </a:br>
            <a:br>
              <a:rPr lang="en-IN" dirty="0">
                <a:effectLst/>
              </a:rPr>
            </a:br>
            <a:endParaRPr lang="en-IN" dirty="0">
              <a:effectLst/>
            </a:endParaRPr>
          </a:p>
          <a:p>
            <a:endParaRPr lang="en-IN" sz="19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IN" sz="1700" dirty="0">
                <a:latin typeface="Open Sans" panose="020B0606030504020204" pitchFamily="34" charset="0"/>
                <a:ea typeface="Open Sans" panose="020B0606030504020204" pitchFamily="34" charset="0"/>
                <a:cs typeface="Open Sans" panose="020B0606030504020204" pitchFamily="34" charset="0"/>
              </a:rPr>
              <a:t>where </a:t>
            </a:r>
            <a:r>
              <a:rPr lang="en-IN" sz="1700" i="0" u="none" strike="noStrike" dirty="0">
                <a:effectLst/>
                <a:latin typeface="Open Sans" panose="020B0606030504020204" pitchFamily="34" charset="0"/>
                <a:ea typeface="Open Sans" panose="020B0606030504020204" pitchFamily="34" charset="0"/>
                <a:cs typeface="Open Sans" panose="020B0606030504020204" pitchFamily="34" charset="0"/>
              </a:rPr>
              <a:t>𝑍𝑡</a:t>
            </a:r>
            <a:r>
              <a:rPr lang="en-IN" sz="1700" dirty="0">
                <a:effectLst/>
                <a:latin typeface="Open Sans" panose="020B0606030504020204" pitchFamily="34" charset="0"/>
                <a:ea typeface="Open Sans" panose="020B0606030504020204" pitchFamily="34" charset="0"/>
                <a:cs typeface="Open Sans" panose="020B0606030504020204" pitchFamily="34" charset="0"/>
              </a:rPr>
              <a:t> is the normalization factor chosen to ensure that </a:t>
            </a:r>
            <a:r>
              <a:rPr lang="en-IN" sz="1700" i="0" u="none" strike="noStrike" dirty="0">
                <a:effectLst/>
                <a:latin typeface="Open Sans" panose="020B0606030504020204" pitchFamily="34" charset="0"/>
                <a:ea typeface="Open Sans" panose="020B0606030504020204" pitchFamily="34" charset="0"/>
                <a:cs typeface="Open Sans" panose="020B0606030504020204" pitchFamily="34" charset="0"/>
              </a:rPr>
              <a:t>𝐷𝑡+1</a:t>
            </a:r>
            <a:r>
              <a:rPr lang="en-IN" sz="1700" dirty="0">
                <a:effectLst/>
                <a:latin typeface="Open Sans" panose="020B0606030504020204" pitchFamily="34" charset="0"/>
                <a:ea typeface="Open Sans" panose="020B0606030504020204" pitchFamily="34" charset="0"/>
                <a:cs typeface="Open Sans" panose="020B0606030504020204" pitchFamily="34" charset="0"/>
              </a:rPr>
              <a:t> is a distribution</a:t>
            </a:r>
            <a:endParaRPr lang="en-US" sz="17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A picture containing diagram&#10;&#10;Description automatically generated">
            <a:extLst>
              <a:ext uri="{FF2B5EF4-FFF2-40B4-BE49-F238E27FC236}">
                <a16:creationId xmlns:a16="http://schemas.microsoft.com/office/drawing/2014/main" id="{E9DEBE23-A50E-9495-4515-DD27AAA9EC0A}"/>
              </a:ext>
            </a:extLst>
          </p:cNvPr>
          <p:cNvPicPr>
            <a:picLocks noChangeAspect="1"/>
          </p:cNvPicPr>
          <p:nvPr/>
        </p:nvPicPr>
        <p:blipFill>
          <a:blip r:embed="rId2"/>
          <a:stretch>
            <a:fillRect/>
          </a:stretch>
        </p:blipFill>
        <p:spPr>
          <a:xfrm>
            <a:off x="1576055" y="4573329"/>
            <a:ext cx="5727700" cy="976866"/>
          </a:xfrm>
          <a:prstGeom prst="rect">
            <a:avLst/>
          </a:prstGeom>
        </p:spPr>
      </p:pic>
    </p:spTree>
    <p:extLst>
      <p:ext uri="{BB962C8B-B14F-4D97-AF65-F5344CB8AC3E}">
        <p14:creationId xmlns:p14="http://schemas.microsoft.com/office/powerpoint/2010/main" val="81300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350A5F-8EA2-EF94-14BB-D3EF60672059}"/>
              </a:ext>
            </a:extLst>
          </p:cNvPr>
          <p:cNvSpPr>
            <a:spLocks noGrp="1"/>
          </p:cNvSpPr>
          <p:nvPr>
            <p:ph idx="1"/>
          </p:nvPr>
        </p:nvSpPr>
        <p:spPr>
          <a:xfrm>
            <a:off x="565150" y="936170"/>
            <a:ext cx="8440627" cy="5018316"/>
          </a:xfrm>
        </p:spPr>
        <p:txBody>
          <a:bodyPr>
            <a:normAutofit/>
          </a:bodyPr>
          <a:lstStyle/>
          <a:p>
            <a:r>
              <a:rPr lang="el-GR" sz="1800" b="0" i="0" u="none" strike="noStrike" dirty="0">
                <a:effectLst/>
                <a:latin typeface="Open Sans" panose="020B0606030504020204" pitchFamily="34" charset="0"/>
                <a:ea typeface="Open Sans" panose="020B0606030504020204" pitchFamily="34" charset="0"/>
                <a:cs typeface="Open Sans" panose="020B0606030504020204" pitchFamily="34" charset="0"/>
              </a:rPr>
              <a:t>𝜑(𝑥𝑖,𝑦𝑗) </a:t>
            </a:r>
            <a:r>
              <a:rPr lang="en-IN" sz="1800" dirty="0">
                <a:latin typeface="Open Sans" panose="020B0606030504020204" pitchFamily="34" charset="0"/>
                <a:ea typeface="Open Sans" panose="020B0606030504020204" pitchFamily="34" charset="0"/>
                <a:cs typeface="Open Sans" panose="020B0606030504020204" pitchFamily="34" charset="0"/>
              </a:rPr>
              <a:t>is the </a:t>
            </a:r>
            <a:r>
              <a:rPr lang="en-IN" sz="1800" i="1" dirty="0">
                <a:effectLst/>
                <a:latin typeface="Open Sans" panose="020B0606030504020204" pitchFamily="34" charset="0"/>
                <a:ea typeface="Open Sans" panose="020B0606030504020204" pitchFamily="34" charset="0"/>
                <a:cs typeface="Open Sans" panose="020B0606030504020204" pitchFamily="34" charset="0"/>
              </a:rPr>
              <a:t>target function</a:t>
            </a:r>
            <a:r>
              <a:rPr lang="en-IN" sz="1800" dirty="0">
                <a:latin typeface="Open Sans" panose="020B0606030504020204" pitchFamily="34" charset="0"/>
                <a:ea typeface="Open Sans" panose="020B0606030504020204" pitchFamily="34" charset="0"/>
                <a:cs typeface="Open Sans" panose="020B0606030504020204" pitchFamily="34" charset="0"/>
              </a:rPr>
              <a:t> that takes the value </a:t>
            </a:r>
            <a:r>
              <a:rPr lang="en-IN" sz="1800" b="0" i="0" u="none" strike="noStrike" dirty="0">
                <a:effectLst/>
                <a:latin typeface="Open Sans" panose="020B0606030504020204" pitchFamily="34" charset="0"/>
                <a:ea typeface="Open Sans" panose="020B0606030504020204" pitchFamily="34" charset="0"/>
                <a:cs typeface="Open Sans" panose="020B0606030504020204" pitchFamily="34" charset="0"/>
              </a:rPr>
              <a:t>+1</a:t>
            </a:r>
            <a:r>
              <a:rPr lang="en-IN" sz="1800" dirty="0">
                <a:effectLst/>
                <a:latin typeface="Open Sans" panose="020B0606030504020204" pitchFamily="34" charset="0"/>
                <a:ea typeface="Open Sans" panose="020B0606030504020204" pitchFamily="34" charset="0"/>
                <a:cs typeface="Open Sans" panose="020B0606030504020204" pitchFamily="34" charset="0"/>
              </a:rPr>
              <a:t>, if </a:t>
            </a:r>
            <a:r>
              <a:rPr lang="en-IN" sz="1800" b="0" i="0" u="none" strike="noStrike" dirty="0">
                <a:effectLst/>
                <a:latin typeface="Open Sans" panose="020B0606030504020204" pitchFamily="34" charset="0"/>
                <a:ea typeface="Open Sans" panose="020B0606030504020204" pitchFamily="34" charset="0"/>
                <a:cs typeface="Open Sans" panose="020B0606030504020204" pitchFamily="34" charset="0"/>
              </a:rPr>
              <a:t>𝑦j</a:t>
            </a:r>
            <a:r>
              <a:rPr lang="en-IN" sz="1800" dirty="0">
                <a:latin typeface="Open Sans" panose="020B0606030504020204" pitchFamily="34" charset="0"/>
                <a:ea typeface="Open Sans" panose="020B0606030504020204" pitchFamily="34" charset="0"/>
                <a:cs typeface="Open Sans" panose="020B0606030504020204" pitchFamily="34" charset="0"/>
              </a:rPr>
              <a:t> </a:t>
            </a:r>
            <a:r>
              <a:rPr lang="en-IN" sz="1800" dirty="0">
                <a:effectLst/>
                <a:latin typeface="Open Sans" panose="020B0606030504020204" pitchFamily="34" charset="0"/>
                <a:ea typeface="Open Sans" panose="020B0606030504020204" pitchFamily="34" charset="0"/>
                <a:cs typeface="Open Sans" panose="020B0606030504020204" pitchFamily="34" charset="0"/>
              </a:rPr>
              <a:t>is the predefined label of </a:t>
            </a:r>
            <a:r>
              <a:rPr lang="en-IN" sz="1800" b="0" i="0" u="none" strike="noStrike" dirty="0">
                <a:effectLst/>
                <a:latin typeface="Open Sans" panose="020B0606030504020204" pitchFamily="34" charset="0"/>
                <a:ea typeface="Open Sans" panose="020B0606030504020204" pitchFamily="34" charset="0"/>
                <a:cs typeface="Open Sans" panose="020B0606030504020204" pitchFamily="34" charset="0"/>
              </a:rPr>
              <a:t>x𝑖</a:t>
            </a:r>
            <a:r>
              <a:rPr lang="en-IN" sz="1800" dirty="0">
                <a:effectLst/>
                <a:latin typeface="Open Sans" panose="020B0606030504020204" pitchFamily="34" charset="0"/>
                <a:ea typeface="Open Sans" panose="020B0606030504020204" pitchFamily="34" charset="0"/>
                <a:cs typeface="Open Sans" panose="020B0606030504020204" pitchFamily="34" charset="0"/>
              </a:rPr>
              <a:t>, or </a:t>
            </a:r>
            <a:r>
              <a:rPr lang="en-IN" sz="1800" b="0" i="0" u="none" strike="noStrike" dirty="0">
                <a:effectLst/>
                <a:latin typeface="Open Sans" panose="020B0606030504020204" pitchFamily="34" charset="0"/>
                <a:ea typeface="Open Sans" panose="020B0606030504020204" pitchFamily="34" charset="0"/>
                <a:cs typeface="Open Sans" panose="020B0606030504020204" pitchFamily="34" charset="0"/>
              </a:rPr>
              <a:t>−1</a:t>
            </a:r>
            <a:r>
              <a:rPr lang="en-IN" sz="1800" dirty="0">
                <a:effectLst/>
                <a:latin typeface="Open Sans" panose="020B0606030504020204" pitchFamily="34" charset="0"/>
                <a:ea typeface="Open Sans" panose="020B0606030504020204" pitchFamily="34" charset="0"/>
                <a:cs typeface="Open Sans" panose="020B0606030504020204" pitchFamily="34" charset="0"/>
              </a:rPr>
              <a:t> otherwise</a:t>
            </a:r>
            <a:r>
              <a:rPr lang="en-IN" sz="1800" dirty="0">
                <a:effectLst/>
              </a:rPr>
              <a:t>.</a:t>
            </a:r>
            <a:endParaRPr lang="en-IN" sz="1800" dirty="0">
              <a:effectLst/>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In the next iteration (</a:t>
            </a:r>
            <a:r>
              <a:rPr lang="en-IN" sz="1800" i="1" dirty="0">
                <a:effectLst/>
                <a:latin typeface="Open Sans" panose="020B0606030504020204" pitchFamily="34" charset="0"/>
                <a:ea typeface="Open Sans" panose="020B0606030504020204" pitchFamily="34" charset="0"/>
                <a:cs typeface="Open Sans" panose="020B0606030504020204" pitchFamily="34" charset="0"/>
              </a:rPr>
              <a:t>t</a:t>
            </a:r>
            <a:r>
              <a:rPr lang="en-IN" sz="1800" dirty="0">
                <a:latin typeface="Open Sans" panose="020B0606030504020204" pitchFamily="34" charset="0"/>
                <a:ea typeface="Open Sans" panose="020B0606030504020204" pitchFamily="34" charset="0"/>
                <a:cs typeface="Open Sans" panose="020B0606030504020204" pitchFamily="34" charset="0"/>
              </a:rPr>
              <a:t>+ 1), the new distribution </a:t>
            </a:r>
            <a:r>
              <a:rPr lang="en-IN" sz="1800" b="0" i="0" u="none" strike="noStrike" dirty="0">
                <a:effectLst/>
                <a:latin typeface="Open Sans" panose="020B0606030504020204" pitchFamily="34" charset="0"/>
                <a:ea typeface="Open Sans" panose="020B0606030504020204" pitchFamily="34" charset="0"/>
                <a:cs typeface="Open Sans" panose="020B0606030504020204" pitchFamily="34" charset="0"/>
              </a:rPr>
              <a:t>𝐷𝑡+1</a:t>
            </a:r>
            <a:r>
              <a:rPr lang="en-IN" sz="1800" dirty="0">
                <a:effectLst/>
                <a:latin typeface="Open Sans" panose="020B0606030504020204" pitchFamily="34" charset="0"/>
                <a:ea typeface="Open Sans" panose="020B0606030504020204" pitchFamily="34" charset="0"/>
                <a:cs typeface="Open Sans" panose="020B0606030504020204" pitchFamily="34" charset="0"/>
              </a:rPr>
              <a:t> will pass with the training samples to the weak learner to build a new weak hypothesis </a:t>
            </a:r>
            <a:r>
              <a:rPr lang="en-IN" sz="1800" b="0" i="0" u="none" strike="noStrike" dirty="0" err="1">
                <a:effectLst/>
                <a:latin typeface="Open Sans" panose="020B0606030504020204" pitchFamily="34" charset="0"/>
                <a:ea typeface="Open Sans" panose="020B0606030504020204" pitchFamily="34" charset="0"/>
                <a:cs typeface="Open Sans" panose="020B0606030504020204" pitchFamily="34" charset="0"/>
              </a:rPr>
              <a:t>ℎ</a:t>
            </a:r>
            <a:r>
              <a:rPr lang="en-IN" sz="1800" b="0" i="0" u="none" strike="noStrike" dirty="0">
                <a:effectLst/>
                <a:latin typeface="Open Sans" panose="020B0606030504020204" pitchFamily="34" charset="0"/>
                <a:ea typeface="Open Sans" panose="020B0606030504020204" pitchFamily="34" charset="0"/>
                <a:cs typeface="Open Sans" panose="020B0606030504020204" pitchFamily="34" charset="0"/>
              </a:rPr>
              <a:t>𝑡+1</a:t>
            </a:r>
            <a:r>
              <a:rPr lang="en-IN" sz="1800" dirty="0">
                <a:effectLst/>
                <a:latin typeface="Open Sans" panose="020B0606030504020204" pitchFamily="34" charset="0"/>
                <a:ea typeface="Open Sans" panose="020B0606030504020204" pitchFamily="34" charset="0"/>
                <a:cs typeface="Open Sans" panose="020B0606030504020204" pitchFamily="34" charset="0"/>
              </a:rPr>
              <a:t>.</a:t>
            </a:r>
          </a:p>
          <a:p>
            <a:r>
              <a:rPr lang="en-IN" sz="1800" dirty="0">
                <a:solidFill>
                  <a:srgbClr val="333333"/>
                </a:solidFill>
                <a:latin typeface="Open Sans" panose="020B0606030504020204" pitchFamily="34" charset="0"/>
                <a:ea typeface="Open Sans" panose="020B0606030504020204" pitchFamily="34" charset="0"/>
                <a:cs typeface="Open Sans" panose="020B0606030504020204" pitchFamily="34" charset="0"/>
              </a:rPr>
              <a:t>L</a:t>
            </a:r>
            <a:r>
              <a:rPr lang="en-IN" sz="1800" b="0" i="0" u="none" strike="noStrike"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inear combination of the weak hypotheses forms the the final hypothesis, 𝐻</a:t>
            </a:r>
            <a:r>
              <a:rPr lang="en-IN" sz="1800"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IN" sz="1800" dirty="0">
                <a:latin typeface="Open Sans" panose="020B0606030504020204" pitchFamily="34" charset="0"/>
                <a:ea typeface="Open Sans" panose="020B0606030504020204" pitchFamily="34" charset="0"/>
                <a:cs typeface="Open Sans" panose="020B0606030504020204" pitchFamily="34" charset="0"/>
              </a:rPr>
              <a:t>, which is used to predict the label </a:t>
            </a:r>
            <a:r>
              <a:rPr lang="en-IN" sz="1800" i="0" u="none" strike="noStrike" dirty="0">
                <a:effectLst/>
                <a:latin typeface="Open Sans" panose="020B0606030504020204" pitchFamily="34" charset="0"/>
                <a:ea typeface="Open Sans" panose="020B0606030504020204" pitchFamily="34" charset="0"/>
                <a:cs typeface="Open Sans" panose="020B0606030504020204" pitchFamily="34" charset="0"/>
              </a:rPr>
              <a:t>𝑦</a:t>
            </a:r>
            <a:r>
              <a:rPr lang="en-IN" sz="1800" dirty="0">
                <a:effectLst/>
                <a:latin typeface="Open Sans" panose="020B0606030504020204" pitchFamily="34" charset="0"/>
                <a:ea typeface="Open Sans" panose="020B0606030504020204" pitchFamily="34" charset="0"/>
                <a:cs typeface="Open Sans" panose="020B0606030504020204" pitchFamily="34" charset="0"/>
              </a:rPr>
              <a:t> of a new sample </a:t>
            </a:r>
            <a:r>
              <a:rPr lang="en-IN" sz="1800" i="0" u="none" strike="noStrike" dirty="0">
                <a:effectLst/>
                <a:latin typeface="Open Sans" panose="020B0606030504020204" pitchFamily="34" charset="0"/>
                <a:ea typeface="Open Sans" panose="020B0606030504020204" pitchFamily="34" charset="0"/>
                <a:cs typeface="Open Sans" panose="020B0606030504020204" pitchFamily="34" charset="0"/>
              </a:rPr>
              <a:t>𝑥.</a:t>
            </a:r>
          </a:p>
          <a:p>
            <a:pPr marL="0" indent="0">
              <a:buNone/>
            </a:pPr>
            <a:endParaRPr lang="en-IN" sz="1800" dirty="0"/>
          </a:p>
          <a:p>
            <a:pPr marL="0" indent="0">
              <a:buNone/>
            </a:pPr>
            <a:endParaRPr lang="en-IN" sz="1800" dirty="0"/>
          </a:p>
          <a:p>
            <a:pPr marL="0" indent="0">
              <a:buNone/>
            </a:pPr>
            <a:endParaRPr lang="en-IN" sz="1800" dirty="0"/>
          </a:p>
          <a:p>
            <a:r>
              <a:rPr lang="en-IN" sz="1800" dirty="0"/>
              <a:t>The Hamming Loss of the final hypothesis </a:t>
            </a:r>
            <a:r>
              <a:rPr lang="en-IN" sz="1800" i="1" dirty="0">
                <a:effectLst/>
              </a:rPr>
              <a:t>H</a:t>
            </a:r>
            <a:r>
              <a:rPr lang="en-IN" sz="1800" dirty="0"/>
              <a:t> is </a:t>
            </a: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descr="Text&#10;&#10;Description automatically generated">
            <a:extLst>
              <a:ext uri="{FF2B5EF4-FFF2-40B4-BE49-F238E27FC236}">
                <a16:creationId xmlns:a16="http://schemas.microsoft.com/office/drawing/2014/main" id="{7A2DC905-6311-53B5-104C-B9AC49474FF1}"/>
              </a:ext>
            </a:extLst>
          </p:cNvPr>
          <p:cNvPicPr>
            <a:picLocks noChangeAspect="1"/>
          </p:cNvPicPr>
          <p:nvPr/>
        </p:nvPicPr>
        <p:blipFill>
          <a:blip r:embed="rId2"/>
          <a:stretch>
            <a:fillRect/>
          </a:stretch>
        </p:blipFill>
        <p:spPr>
          <a:xfrm>
            <a:off x="2946400" y="3049412"/>
            <a:ext cx="3149600" cy="838200"/>
          </a:xfrm>
          <a:prstGeom prst="rect">
            <a:avLst/>
          </a:prstGeom>
        </p:spPr>
      </p:pic>
      <p:pic>
        <p:nvPicPr>
          <p:cNvPr id="7" name="Picture 6" descr="Diagram&#10;&#10;Description automatically generated">
            <a:extLst>
              <a:ext uri="{FF2B5EF4-FFF2-40B4-BE49-F238E27FC236}">
                <a16:creationId xmlns:a16="http://schemas.microsoft.com/office/drawing/2014/main" id="{4CDB9F3F-1A53-2080-E055-0374701D2CB4}"/>
              </a:ext>
            </a:extLst>
          </p:cNvPr>
          <p:cNvPicPr>
            <a:picLocks noChangeAspect="1"/>
          </p:cNvPicPr>
          <p:nvPr/>
        </p:nvPicPr>
        <p:blipFill>
          <a:blip r:embed="rId3"/>
          <a:stretch>
            <a:fillRect/>
          </a:stretch>
        </p:blipFill>
        <p:spPr>
          <a:xfrm>
            <a:off x="5829300" y="3960074"/>
            <a:ext cx="1087120" cy="619246"/>
          </a:xfrm>
          <a:prstGeom prst="rect">
            <a:avLst/>
          </a:prstGeom>
        </p:spPr>
      </p:pic>
      <p:pic>
        <p:nvPicPr>
          <p:cNvPr id="11" name="Picture 10" descr="Text&#10;&#10;Description automatically generated with low confidence">
            <a:extLst>
              <a:ext uri="{FF2B5EF4-FFF2-40B4-BE49-F238E27FC236}">
                <a16:creationId xmlns:a16="http://schemas.microsoft.com/office/drawing/2014/main" id="{0C588724-570E-C8CD-7E11-855981F5F1E6}"/>
              </a:ext>
            </a:extLst>
          </p:cNvPr>
          <p:cNvPicPr>
            <a:picLocks noChangeAspect="1"/>
          </p:cNvPicPr>
          <p:nvPr/>
        </p:nvPicPr>
        <p:blipFill>
          <a:blip r:embed="rId4"/>
          <a:stretch>
            <a:fillRect/>
          </a:stretch>
        </p:blipFill>
        <p:spPr>
          <a:xfrm>
            <a:off x="2175613" y="4651782"/>
            <a:ext cx="5219700" cy="863600"/>
          </a:xfrm>
          <a:prstGeom prst="rect">
            <a:avLst/>
          </a:prstGeom>
        </p:spPr>
      </p:pic>
    </p:spTree>
    <p:extLst>
      <p:ext uri="{BB962C8B-B14F-4D97-AF65-F5344CB8AC3E}">
        <p14:creationId xmlns:p14="http://schemas.microsoft.com/office/powerpoint/2010/main" val="175870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AD61-1177-FED4-9826-DB40CDF9AC55}"/>
              </a:ext>
            </a:extLst>
          </p:cNvPr>
          <p:cNvSpPr>
            <a:spLocks noGrp="1"/>
          </p:cNvSpPr>
          <p:nvPr>
            <p:ph type="title"/>
          </p:nvPr>
        </p:nvSpPr>
        <p:spPr>
          <a:xfrm>
            <a:off x="565150" y="770890"/>
            <a:ext cx="7823938" cy="685770"/>
          </a:xfrm>
        </p:spPr>
        <p:txBody>
          <a:bodyPr>
            <a:normAutofit fontScale="90000"/>
          </a:bodyPr>
          <a:lstStyle/>
          <a:p>
            <a:r>
              <a:rPr lang="en-IN" sz="3600" b="1" i="0" u="none" strike="noStrike" dirty="0">
                <a:solidFill>
                  <a:srgbClr val="000000"/>
                </a:solidFill>
                <a:effectLst/>
                <a:latin typeface="Open Sans" panose="020B0606030504020204" pitchFamily="34" charset="0"/>
              </a:rPr>
              <a:t>AdaBoost.MH for Text Categorisation</a:t>
            </a:r>
            <a:br>
              <a:rPr lang="en-IN" b="1" i="0" u="none" strike="noStrike" dirty="0">
                <a:solidFill>
                  <a:srgbClr val="000000"/>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6869BAF0-3986-02B4-2E1B-6151F9B8D2BE}"/>
              </a:ext>
            </a:extLst>
          </p:cNvPr>
          <p:cNvSpPr>
            <a:spLocks noGrp="1"/>
          </p:cNvSpPr>
          <p:nvPr>
            <p:ph idx="1"/>
          </p:nvPr>
        </p:nvSpPr>
        <p:spPr>
          <a:xfrm>
            <a:off x="565150" y="1754372"/>
            <a:ext cx="7696348" cy="4006856"/>
          </a:xfrm>
        </p:spPr>
        <p:txBody>
          <a:bodyPr>
            <a:normAutofit/>
          </a:bodyPr>
          <a:lstStyle/>
          <a:p>
            <a:r>
              <a:rPr lang="en-IN" sz="1600" b="0" i="0" u="none" strike="noStrike" dirty="0">
                <a:effectLst/>
                <a:latin typeface="STIXGeneral-Italic"/>
              </a:rPr>
              <a:t>𝑇</a:t>
            </a:r>
            <a:r>
              <a:rPr lang="en-IN" sz="1600" b="0" i="0" u="none" strike="noStrike" dirty="0">
                <a:effectLst/>
                <a:latin typeface="STIXGeneral-Regular"/>
              </a:rPr>
              <a:t>={</a:t>
            </a:r>
            <a:r>
              <a:rPr lang="en-IN" sz="1600" b="0" i="0" u="none" strike="noStrike" dirty="0">
                <a:effectLst/>
                <a:latin typeface="STIXGeneral-Italic"/>
              </a:rPr>
              <a:t>𝑡</a:t>
            </a:r>
            <a:r>
              <a:rPr lang="en-IN" sz="1600" b="0" i="0" u="none" strike="noStrike" dirty="0">
                <a:effectLst/>
                <a:latin typeface="STIXGeneral-Regular"/>
              </a:rPr>
              <a:t>1,…,</a:t>
            </a:r>
            <a:r>
              <a:rPr lang="en-IN" sz="1600" b="0" i="0" u="none" strike="noStrike" dirty="0">
                <a:effectLst/>
                <a:latin typeface="STIXGeneral-Italic"/>
              </a:rPr>
              <a:t>𝑡𝑟</a:t>
            </a:r>
            <a:r>
              <a:rPr lang="en-IN" sz="1600" b="0" i="0" u="none" strike="noStrike" dirty="0">
                <a:effectLst/>
                <a:latin typeface="STIXGeneral-Regular"/>
              </a:rPr>
              <a:t>}</a:t>
            </a:r>
            <a:r>
              <a:rPr lang="en-IN" sz="1600" b="0" i="0" u="none" strike="noStrike" dirty="0">
                <a:effectLst/>
              </a:rPr>
              <a:t> </a:t>
            </a:r>
            <a:r>
              <a:rPr lang="en-IN" sz="1600" b="0" i="0" u="none" strike="noStrike" dirty="0">
                <a:solidFill>
                  <a:srgbClr val="333333"/>
                </a:solidFill>
                <a:effectLst/>
                <a:latin typeface="Open Sans" panose="020B0606030504020204" pitchFamily="34" charset="0"/>
              </a:rPr>
              <a:t>is a set of all terms extracted from the training documents</a:t>
            </a:r>
          </a:p>
          <a:p>
            <a:r>
              <a:rPr lang="en-IN" sz="1600" dirty="0"/>
              <a:t>Each document </a:t>
            </a:r>
            <a:r>
              <a:rPr lang="en-IN" sz="1600" b="0" i="0" u="none" strike="noStrike" dirty="0">
                <a:effectLst/>
                <a:latin typeface="STIXGeneral-Regular"/>
              </a:rPr>
              <a:t>x</a:t>
            </a:r>
            <a:r>
              <a:rPr lang="en-IN" sz="1600" b="0" i="0" u="none" strike="noStrike" dirty="0">
                <a:effectLst/>
                <a:latin typeface="STIXGeneral-Italic"/>
              </a:rPr>
              <a:t>𝑖</a:t>
            </a:r>
            <a:r>
              <a:rPr lang="en-IN" sz="1600" dirty="0">
                <a:effectLst/>
              </a:rPr>
              <a:t> is represented as a vector  </a:t>
            </a:r>
            <a:r>
              <a:rPr lang="en-IN" sz="1600" b="0" i="0" u="none" strike="noStrike" dirty="0">
                <a:effectLst/>
                <a:latin typeface="STIXGeneral-Regular"/>
              </a:rPr>
              <a:t>&lt;</a:t>
            </a:r>
            <a:r>
              <a:rPr lang="en-IN" sz="1600" b="0" i="0" u="none" strike="noStrike" dirty="0">
                <a:effectLst/>
                <a:latin typeface="STIXGeneral-Italic"/>
              </a:rPr>
              <a:t>𝑤i</a:t>
            </a:r>
            <a:r>
              <a:rPr lang="en-IN" sz="1600" b="0" i="0" u="none" strike="noStrike" dirty="0">
                <a:effectLst/>
                <a:latin typeface="STIXGeneral-Regular"/>
              </a:rPr>
              <a:t>1,…,</a:t>
            </a:r>
            <a:r>
              <a:rPr lang="en-IN" sz="1600" b="0" i="0" u="none" strike="noStrike" dirty="0">
                <a:effectLst/>
                <a:latin typeface="STIXGeneral-Italic"/>
              </a:rPr>
              <a:t>𝑤𝑖𝑟&gt; </a:t>
            </a:r>
            <a:r>
              <a:rPr lang="en-IN" sz="1600" dirty="0">
                <a:effectLst/>
              </a:rPr>
              <a:t>of </a:t>
            </a:r>
            <a:r>
              <a:rPr lang="en-IN" sz="1600" i="1" dirty="0">
                <a:effectLst/>
              </a:rPr>
              <a:t>r</a:t>
            </a:r>
            <a:r>
              <a:rPr lang="en-IN" sz="1600" dirty="0">
                <a:effectLst/>
              </a:rPr>
              <a:t> binary weights, in which </a:t>
            </a:r>
            <a:r>
              <a:rPr lang="en-IN" sz="1600" b="0" i="0" u="none" strike="noStrike" dirty="0">
                <a:effectLst/>
                <a:latin typeface="STIXGeneral-Italic"/>
              </a:rPr>
              <a:t>𝑤𝑖𝑘</a:t>
            </a:r>
            <a:r>
              <a:rPr lang="en-IN" sz="1600" dirty="0">
                <a:effectLst/>
              </a:rPr>
              <a:t> =1 if </a:t>
            </a:r>
            <a:r>
              <a:rPr lang="en-IN" sz="1600" b="0" i="0" u="none" strike="noStrike" dirty="0">
                <a:effectLst/>
                <a:latin typeface="STIXGeneral-Italic"/>
              </a:rPr>
              <a:t>𝑡𝑟</a:t>
            </a:r>
            <a:r>
              <a:rPr lang="en-IN" sz="1600" dirty="0">
                <a:effectLst/>
              </a:rPr>
              <a:t> occurs in </a:t>
            </a:r>
            <a:r>
              <a:rPr lang="en-IN" sz="1600" b="0" i="0" u="none" strike="noStrike" dirty="0">
                <a:effectLst/>
                <a:latin typeface="STIXGeneral-Italic"/>
              </a:rPr>
              <a:t>𝑥𝑖</a:t>
            </a:r>
            <a:r>
              <a:rPr lang="en-IN" sz="1600" dirty="0">
                <a:effectLst/>
              </a:rPr>
              <a:t> or 0 otherwise</a:t>
            </a:r>
          </a:p>
          <a:p>
            <a:r>
              <a:rPr lang="en-IN" sz="1600" dirty="0">
                <a:latin typeface="Open Sans" panose="020B0606030504020204" pitchFamily="34" charset="0"/>
                <a:ea typeface="Open Sans" panose="020B0606030504020204" pitchFamily="34" charset="0"/>
                <a:cs typeface="Open Sans" panose="020B0606030504020204" pitchFamily="34" charset="0"/>
              </a:rPr>
              <a:t>Each document is represented as a vector of terms, and AdaBoost.MH uses the terms to determine the appropriate category for the document. To perform this task, AdaBoost first analyses the absence or the presence of each term </a:t>
            </a:r>
            <a:r>
              <a:rPr lang="en-IN" sz="1600" b="0" i="0" u="none" strike="noStrike" dirty="0">
                <a:effectLst/>
                <a:latin typeface="Open Sans" panose="020B0606030504020204" pitchFamily="34" charset="0"/>
                <a:ea typeface="Open Sans" panose="020B0606030504020204" pitchFamily="34" charset="0"/>
                <a:cs typeface="Open Sans" panose="020B0606030504020204" pitchFamily="34" charset="0"/>
              </a:rPr>
              <a:t>𝑡𝑘</a:t>
            </a:r>
            <a:r>
              <a:rPr lang="en-IN" sz="1600" dirty="0">
                <a:effectLst/>
                <a:latin typeface="Open Sans" panose="020B0606030504020204" pitchFamily="34" charset="0"/>
                <a:ea typeface="Open Sans" panose="020B0606030504020204" pitchFamily="34" charset="0"/>
                <a:cs typeface="Open Sans" panose="020B0606030504020204" pitchFamily="34" charset="0"/>
              </a:rPr>
              <a:t> in a document </a:t>
            </a:r>
            <a:r>
              <a:rPr lang="en-IN" sz="1600" b="0" i="0" u="none" strike="noStrike" dirty="0">
                <a:effectLst/>
                <a:latin typeface="Open Sans" panose="020B0606030504020204" pitchFamily="34" charset="0"/>
                <a:ea typeface="Open Sans" panose="020B0606030504020204" pitchFamily="34" charset="0"/>
                <a:cs typeface="Open Sans" panose="020B0606030504020204" pitchFamily="34" charset="0"/>
              </a:rPr>
              <a:t>x𝑖</a:t>
            </a:r>
            <a:r>
              <a:rPr lang="en-IN" sz="1600" dirty="0">
                <a:effectLst/>
                <a:latin typeface="Open Sans" panose="020B0606030504020204" pitchFamily="34" charset="0"/>
                <a:ea typeface="Open Sans" panose="020B0606030504020204" pitchFamily="34" charset="0"/>
                <a:cs typeface="Open Sans" panose="020B0606030504020204" pitchFamily="34" charset="0"/>
              </a:rPr>
              <a:t> to make a decision whether it belongs to the category </a:t>
            </a:r>
            <a:r>
              <a:rPr lang="en-IN" sz="1600" b="0" i="0" u="none" strike="noStrike" dirty="0">
                <a:effectLst/>
                <a:latin typeface="Open Sans" panose="020B0606030504020204" pitchFamily="34" charset="0"/>
                <a:ea typeface="Open Sans" panose="020B0606030504020204" pitchFamily="34" charset="0"/>
                <a:cs typeface="Open Sans" panose="020B0606030504020204" pitchFamily="34" charset="0"/>
              </a:rPr>
              <a:t>𝑦𝑗</a:t>
            </a:r>
            <a:r>
              <a:rPr lang="en-IN" sz="1600" dirty="0">
                <a:latin typeface="Open Sans" panose="020B0606030504020204" pitchFamily="34" charset="0"/>
                <a:ea typeface="Open Sans" panose="020B0606030504020204" pitchFamily="34" charset="0"/>
                <a:cs typeface="Open Sans" panose="020B0606030504020204" pitchFamily="34" charset="0"/>
              </a:rPr>
              <a:t> </a:t>
            </a:r>
            <a:r>
              <a:rPr lang="en-IN" sz="1600" dirty="0">
                <a:effectLst/>
                <a:latin typeface="Open Sans" panose="020B0606030504020204" pitchFamily="34" charset="0"/>
                <a:ea typeface="Open Sans" panose="020B0606030504020204" pitchFamily="34" charset="0"/>
                <a:cs typeface="Open Sans" panose="020B0606030504020204" pitchFamily="34" charset="0"/>
              </a:rPr>
              <a:t>as follows:</a:t>
            </a:r>
          </a:p>
          <a:p>
            <a:endParaRPr lang="en-IN" sz="1600" dirty="0">
              <a:latin typeface="Open Sans" panose="020B0606030504020204" pitchFamily="34" charset="0"/>
              <a:ea typeface="Open Sans" panose="020B0606030504020204" pitchFamily="34" charset="0"/>
              <a:cs typeface="Open Sans" panose="020B0606030504020204" pitchFamily="34" charset="0"/>
            </a:endParaRPr>
          </a:p>
          <a:p>
            <a:endParaRPr lang="en-IN"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IN" sz="1600" dirty="0"/>
              <a:t>where </a:t>
            </a:r>
            <a:r>
              <a:rPr lang="en-IN" sz="1600" b="0" i="0" u="none" strike="noStrike" dirty="0">
                <a:effectLst/>
                <a:latin typeface="STIXGeneral-Italic"/>
              </a:rPr>
              <a:t>𝑐𝑗</a:t>
            </a:r>
            <a:r>
              <a:rPr lang="en-IN" sz="1600" b="0" i="0" u="none" strike="noStrike" dirty="0">
                <a:effectLst/>
                <a:latin typeface="STIXGeneral-Regular"/>
              </a:rPr>
              <a:t>0</a:t>
            </a:r>
            <a:r>
              <a:rPr lang="en-IN" sz="1600" dirty="0">
                <a:effectLst/>
              </a:rPr>
              <a:t> and </a:t>
            </a:r>
            <a:r>
              <a:rPr lang="en-IN" sz="1600" b="0" i="0" u="none" strike="noStrike" dirty="0">
                <a:effectLst/>
                <a:latin typeface="STIXGeneral-Italic"/>
              </a:rPr>
              <a:t>𝑐𝑗</a:t>
            </a:r>
            <a:r>
              <a:rPr lang="en-IN" sz="1600" b="0" i="0" u="none" strike="noStrike" dirty="0">
                <a:effectLst/>
                <a:latin typeface="STIXGeneral-Regular"/>
              </a:rPr>
              <a:t>1</a:t>
            </a:r>
            <a:r>
              <a:rPr lang="en-IN" sz="1600" dirty="0">
                <a:effectLst/>
              </a:rPr>
              <a:t> are real-valued constants chosen at iteration </a:t>
            </a:r>
            <a:r>
              <a:rPr lang="en-IN" sz="1600" i="1" dirty="0">
                <a:effectLst/>
              </a:rPr>
              <a:t>t</a:t>
            </a:r>
            <a:r>
              <a:rPr lang="en-IN" sz="1600" dirty="0">
                <a:effectLst/>
              </a:rPr>
              <a:t> according to the minimization policy of the normalization factor </a:t>
            </a:r>
            <a:r>
              <a:rPr lang="en-IN" sz="1600" b="0" i="0" u="none" strike="noStrike" dirty="0">
                <a:effectLst/>
                <a:latin typeface="STIXGeneral-Italic"/>
              </a:rPr>
              <a:t>𝑍𝑡</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descr="A picture containing text&#10;&#10;Description automatically generated">
            <a:extLst>
              <a:ext uri="{FF2B5EF4-FFF2-40B4-BE49-F238E27FC236}">
                <a16:creationId xmlns:a16="http://schemas.microsoft.com/office/drawing/2014/main" id="{B22E817C-0553-03AF-7CD4-027B5805C37A}"/>
              </a:ext>
            </a:extLst>
          </p:cNvPr>
          <p:cNvPicPr>
            <a:picLocks noChangeAspect="1"/>
          </p:cNvPicPr>
          <p:nvPr/>
        </p:nvPicPr>
        <p:blipFill>
          <a:blip r:embed="rId2"/>
          <a:stretch>
            <a:fillRect/>
          </a:stretch>
        </p:blipFill>
        <p:spPr>
          <a:xfrm>
            <a:off x="2895450" y="4002278"/>
            <a:ext cx="2493964" cy="698310"/>
          </a:xfrm>
          <a:prstGeom prst="rect">
            <a:avLst/>
          </a:prstGeom>
        </p:spPr>
      </p:pic>
    </p:spTree>
    <p:extLst>
      <p:ext uri="{BB962C8B-B14F-4D97-AF65-F5344CB8AC3E}">
        <p14:creationId xmlns:p14="http://schemas.microsoft.com/office/powerpoint/2010/main" val="3902276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315999-C65B-5BD9-EA50-F301141B0F78}"/>
              </a:ext>
            </a:extLst>
          </p:cNvPr>
          <p:cNvSpPr>
            <a:spLocks noGrp="1"/>
          </p:cNvSpPr>
          <p:nvPr>
            <p:ph idx="1"/>
          </p:nvPr>
        </p:nvSpPr>
        <p:spPr>
          <a:xfrm>
            <a:off x="359230" y="468085"/>
            <a:ext cx="8479970" cy="5573486"/>
          </a:xfrm>
        </p:spPr>
        <p:txBody>
          <a:bodyPr>
            <a:normAutofit fontScale="92500" lnSpcReduction="20000"/>
          </a:bodyPr>
          <a:lstStyle/>
          <a:p>
            <a:r>
              <a:rPr lang="en-IN" sz="1700" dirty="0"/>
              <a:t>Based on the idea of domain-partitioning, </a:t>
            </a:r>
            <a:r>
              <a:rPr lang="en-IN" sz="1700" b="0" i="0" u="none" strike="noStrike" dirty="0">
                <a:effectLst/>
                <a:latin typeface="STIXGeneral-Italic"/>
              </a:rPr>
              <a:t>𝑐𝑗𝑢</a:t>
            </a:r>
            <a:r>
              <a:rPr lang="en-IN" sz="1700" dirty="0">
                <a:effectLst/>
              </a:rPr>
              <a:t> (for </a:t>
            </a:r>
            <a:r>
              <a:rPr lang="en-IN" sz="1700" b="0" i="0" u="none" strike="noStrike" dirty="0">
                <a:effectLst/>
                <a:latin typeface="STIXGeneral-Italic"/>
              </a:rPr>
              <a:t>𝑢</a:t>
            </a:r>
            <a:r>
              <a:rPr lang="en-IN" sz="1700" b="0" i="0" u="none" strike="noStrike" dirty="0">
                <a:effectLst/>
                <a:latin typeface="STIXGeneral-Regular"/>
              </a:rPr>
              <a:t>∈{0,1})</a:t>
            </a:r>
            <a:r>
              <a:rPr lang="en-IN" sz="1700" dirty="0">
                <a:effectLst/>
              </a:rPr>
              <a:t> is calculated as follows:                let </a:t>
            </a:r>
            <a:r>
              <a:rPr lang="en-IN" sz="1700" b="0" i="0" u="none" strike="noStrike" dirty="0">
                <a:effectLst/>
                <a:latin typeface="STIXGeneral-Italic"/>
              </a:rPr>
              <a:t>𝑋</a:t>
            </a:r>
            <a:r>
              <a:rPr lang="en-IN" sz="1700" b="0" i="0" u="none" strike="noStrike" dirty="0">
                <a:effectLst/>
                <a:latin typeface="STIXGeneral-Regular"/>
              </a:rPr>
              <a:t>0={x: </a:t>
            </a:r>
            <a:r>
              <a:rPr lang="en-IN" sz="1700" b="0" i="0" u="none" strike="noStrike" dirty="0">
                <a:effectLst/>
                <a:latin typeface="STIXGeneral-Italic"/>
              </a:rPr>
              <a:t>𝑡𝑘</a:t>
            </a:r>
            <a:r>
              <a:rPr lang="en-IN" sz="1700" b="0" i="0" u="none" strike="noStrike" dirty="0">
                <a:effectLst/>
                <a:latin typeface="STIXGeneral-Regular"/>
              </a:rPr>
              <a:t>∈x}</a:t>
            </a:r>
            <a:r>
              <a:rPr lang="en-IN" sz="1700" dirty="0">
                <a:effectLst/>
              </a:rPr>
              <a:t> be a set of all documents in </a:t>
            </a:r>
            <a:r>
              <a:rPr lang="en-IN" sz="1700" b="0" i="0" u="none" strike="noStrike" dirty="0">
                <a:effectLst/>
                <a:latin typeface="STIXGeneral-Regular"/>
              </a:rPr>
              <a:t>training set</a:t>
            </a:r>
            <a:r>
              <a:rPr lang="en-IN" sz="1700" b="0" i="0" u="none" strike="noStrike" dirty="0">
                <a:effectLst/>
              </a:rPr>
              <a:t> </a:t>
            </a:r>
            <a:r>
              <a:rPr lang="en-IN" sz="1700" dirty="0">
                <a:effectLst/>
              </a:rPr>
              <a:t>in which the term </a:t>
            </a:r>
            <a:r>
              <a:rPr lang="en-IN" sz="1700" b="0" i="0" u="none" strike="noStrike" dirty="0">
                <a:effectLst/>
                <a:latin typeface="STIXGeneral-Italic"/>
              </a:rPr>
              <a:t>𝑡𝑘</a:t>
            </a:r>
            <a:r>
              <a:rPr lang="en-IN" sz="1700" dirty="0">
                <a:effectLst/>
              </a:rPr>
              <a:t> occurs                         and </a:t>
            </a:r>
            <a:r>
              <a:rPr lang="en-IN" sz="1700" b="0" i="0" u="none" strike="noStrike" dirty="0">
                <a:effectLst/>
                <a:latin typeface="STIXGeneral-Italic"/>
              </a:rPr>
              <a:t>𝑋</a:t>
            </a:r>
            <a:r>
              <a:rPr lang="en-IN" sz="1700" b="0" i="0" u="none" strike="noStrike" dirty="0">
                <a:effectLst/>
                <a:latin typeface="STIXGeneral-Regular"/>
              </a:rPr>
              <a:t>1={x: </a:t>
            </a:r>
            <a:r>
              <a:rPr lang="en-IN" sz="1700" b="0" i="0" u="none" strike="noStrike" dirty="0">
                <a:effectLst/>
                <a:latin typeface="STIXGeneral-Italic"/>
              </a:rPr>
              <a:t>𝑡𝑘</a:t>
            </a:r>
            <a:r>
              <a:rPr lang="en-IN" sz="1700" b="0" i="0" u="none" strike="noStrike" dirty="0">
                <a:effectLst/>
                <a:latin typeface="STIXGeneral-Regular"/>
              </a:rPr>
              <a:t>∉x}</a:t>
            </a:r>
            <a:r>
              <a:rPr lang="en-IN" sz="1700" b="0" i="0" u="none" strike="noStrike" dirty="0">
                <a:effectLst/>
              </a:rPr>
              <a:t> </a:t>
            </a:r>
            <a:r>
              <a:rPr lang="en-IN" sz="1700" dirty="0">
                <a:effectLst/>
              </a:rPr>
              <a:t>be a set of all documents in which </a:t>
            </a:r>
            <a:r>
              <a:rPr lang="en-IN" sz="1700" b="0" i="0" u="none" strike="noStrike" dirty="0">
                <a:effectLst/>
                <a:latin typeface="STIXGeneral-Italic"/>
              </a:rPr>
              <a:t>𝑡𝑘</a:t>
            </a:r>
            <a:r>
              <a:rPr lang="en-IN" sz="1700" dirty="0">
                <a:effectLst/>
              </a:rPr>
              <a:t> does not occur</a:t>
            </a:r>
            <a:endParaRPr lang="en-IN" sz="1700" dirty="0"/>
          </a:p>
          <a:p>
            <a:r>
              <a:rPr lang="en-IN" sz="1600" dirty="0"/>
              <a:t>The weight of each document </a:t>
            </a:r>
            <a:r>
              <a:rPr lang="en-IN" sz="1600" b="0" i="0" u="none" strike="noStrike" dirty="0">
                <a:effectLst/>
                <a:latin typeface="STIXGeneral-Regular"/>
              </a:rPr>
              <a:t>x</a:t>
            </a:r>
            <a:r>
              <a:rPr lang="en-IN" sz="1600" b="0" i="0" u="none" strike="noStrike" dirty="0">
                <a:effectLst/>
                <a:latin typeface="STIXGeneral-Italic"/>
              </a:rPr>
              <a:t>𝑖</a:t>
            </a:r>
            <a:r>
              <a:rPr lang="en-IN" sz="1600" b="0" i="0" u="none" strike="noStrike" dirty="0">
                <a:effectLst/>
                <a:latin typeface="STIXGeneral-Regular"/>
              </a:rPr>
              <a:t>∈</a:t>
            </a:r>
            <a:r>
              <a:rPr lang="en-IN" sz="1600" b="0" i="0" u="none" strike="noStrike" dirty="0">
                <a:effectLst/>
                <a:latin typeface="STIXGeneral-Italic"/>
              </a:rPr>
              <a:t>𝑋𝑢</a:t>
            </a:r>
            <a:r>
              <a:rPr lang="en-IN" sz="1600" dirty="0">
                <a:effectLst/>
              </a:rPr>
              <a:t> which is (is not) labelled by </a:t>
            </a:r>
            <a:r>
              <a:rPr lang="en-IN" sz="1600" b="0" i="0" u="none" strike="noStrike" dirty="0">
                <a:effectLst/>
                <a:latin typeface="STIXGeneral-Italic"/>
              </a:rPr>
              <a:t>𝑦𝑗</a:t>
            </a:r>
            <a:r>
              <a:rPr lang="en-IN" sz="1600" dirty="0">
                <a:latin typeface="STIXGeneral-Italic"/>
              </a:rPr>
              <a:t> </a:t>
            </a:r>
            <a:r>
              <a:rPr lang="en-IN" sz="1600" dirty="0">
                <a:effectLst/>
              </a:rPr>
              <a:t>with respect to the distribution </a:t>
            </a:r>
            <a:r>
              <a:rPr lang="en-IN" sz="1600" b="0" i="0" u="none" strike="noStrike" dirty="0">
                <a:effectLst/>
                <a:latin typeface="STIXGeneral-Italic"/>
              </a:rPr>
              <a:t>𝐷𝑡</a:t>
            </a:r>
            <a:r>
              <a:rPr lang="en-IN" sz="1600" dirty="0">
                <a:effectLst/>
              </a:rPr>
              <a:t> is calculated as:</a:t>
            </a:r>
          </a:p>
          <a:p>
            <a:endParaRPr lang="en-IN" sz="1600" dirty="0"/>
          </a:p>
          <a:p>
            <a:endParaRPr lang="en-IN" sz="1600" dirty="0">
              <a:effectLst/>
            </a:endParaRPr>
          </a:p>
          <a:p>
            <a:pPr marL="0" indent="0">
              <a:buNone/>
            </a:pPr>
            <a:endParaRPr lang="en-IN" sz="1600" dirty="0"/>
          </a:p>
          <a:p>
            <a:pPr marL="0" indent="0">
              <a:buNone/>
            </a:pPr>
            <a:endParaRPr lang="en-IN" sz="1600" dirty="0"/>
          </a:p>
          <a:p>
            <a:pPr marL="0" indent="0">
              <a:buNone/>
            </a:pPr>
            <a:r>
              <a:rPr lang="en-IN" sz="1600" dirty="0"/>
              <a:t>for </a:t>
            </a:r>
            <a:r>
              <a:rPr lang="en-IN" sz="1600" b="0" i="0" u="none" strike="noStrike" dirty="0">
                <a:effectLst/>
                <a:latin typeface="STIXGeneral-Regular"/>
              </a:rPr>
              <a:t>b∈{−1,+1} ,u∈{0,1}</a:t>
            </a:r>
            <a:r>
              <a:rPr lang="en-IN" sz="1600" b="0" i="0" u="none" strike="noStrike" dirty="0">
                <a:effectLst/>
              </a:rPr>
              <a:t> </a:t>
            </a:r>
            <a:r>
              <a:rPr lang="en-IN" sz="1600" dirty="0">
                <a:effectLst/>
              </a:rPr>
              <a:t>and </a:t>
            </a:r>
            <a:r>
              <a:rPr lang="en-IN" sz="1600" b="0" i="0" u="none" strike="noStrike" dirty="0">
                <a:effectLst/>
                <a:latin typeface="STIXGeneral-Regular"/>
              </a:rPr>
              <a:t>k∈{1,…,r} </a:t>
            </a:r>
            <a:r>
              <a:rPr lang="en-IN" sz="1600" b="0" i="0" u="none" strike="noStrike" dirty="0">
                <a:solidFill>
                  <a:srgbClr val="333333"/>
                </a:solidFill>
                <a:effectLst/>
                <a:latin typeface="Open Sans" panose="020B0606030504020204" pitchFamily="34" charset="0"/>
              </a:rPr>
              <a:t>and the function </a:t>
            </a:r>
            <a:r>
              <a:rPr lang="en-IN" sz="1600" b="0" i="0" u="none" strike="noStrike" dirty="0">
                <a:solidFill>
                  <a:srgbClr val="333333"/>
                </a:solidFill>
                <a:effectLst/>
                <a:latin typeface="STIXGeneral-Regular"/>
              </a:rPr>
              <a:t>[[.]] is the comparison operator</a:t>
            </a:r>
          </a:p>
          <a:p>
            <a:r>
              <a:rPr lang="en-IN" sz="1600" dirty="0"/>
              <a:t>Thus, for each term </a:t>
            </a:r>
            <a:r>
              <a:rPr lang="en-IN" sz="1600" b="0" i="0" u="none" strike="noStrike" dirty="0">
                <a:effectLst/>
                <a:latin typeface="STIXGeneral-Italic"/>
              </a:rPr>
              <a:t>𝑡𝑘</a:t>
            </a:r>
            <a:r>
              <a:rPr lang="en-IN" sz="1600" dirty="0">
                <a:effectLst/>
              </a:rPr>
              <a:t>, </a:t>
            </a:r>
            <a:r>
              <a:rPr lang="en-IN" sz="1600" b="0" i="0" u="none" strike="noStrike" dirty="0">
                <a:effectLst/>
                <a:latin typeface="STIXGeneral-Italic"/>
              </a:rPr>
              <a:t>𝑐𝑗𝑢</a:t>
            </a:r>
            <a:r>
              <a:rPr lang="en-IN" sz="1600" dirty="0">
                <a:effectLst/>
              </a:rPr>
              <a:t> is calculated as:</a:t>
            </a:r>
          </a:p>
          <a:p>
            <a:endParaRPr lang="en-IN" sz="1600" dirty="0"/>
          </a:p>
          <a:p>
            <a:endParaRPr lang="en-IN" sz="1600" dirty="0">
              <a:effectLst/>
            </a:endParaRPr>
          </a:p>
          <a:p>
            <a:endParaRPr lang="en-IN" sz="1600" dirty="0"/>
          </a:p>
          <a:p>
            <a:endParaRPr lang="en-IN" sz="1600" dirty="0">
              <a:effectLst/>
            </a:endParaRPr>
          </a:p>
          <a:p>
            <a:pPr marL="0" indent="0">
              <a:buNone/>
            </a:pPr>
            <a:endParaRPr lang="en-IN" sz="1200" dirty="0"/>
          </a:p>
          <a:p>
            <a:pPr marL="0" indent="0">
              <a:buNone/>
            </a:pPr>
            <a:r>
              <a:rPr lang="en-IN" sz="1200" dirty="0"/>
              <a:t>       </a:t>
            </a:r>
          </a:p>
          <a:p>
            <a:pPr marL="0" indent="0">
              <a:buNone/>
            </a:pPr>
            <a:endParaRPr lang="en-IN" sz="1600" dirty="0"/>
          </a:p>
          <a:p>
            <a:pPr marL="0" indent="0">
              <a:buNone/>
            </a:pPr>
            <a:r>
              <a:rPr lang="en-IN" sz="1600" dirty="0"/>
              <a:t>       and by choosing </a:t>
            </a:r>
            <a:r>
              <a:rPr lang="en-IN" sz="1600" b="0" i="0" u="none" strike="noStrike" dirty="0">
                <a:effectLst/>
                <a:latin typeface="STIXGeneral-Italic"/>
              </a:rPr>
              <a:t>𝛼𝑡</a:t>
            </a:r>
            <a:r>
              <a:rPr lang="en-IN" sz="1600" b="0" i="0" u="none" strike="noStrike" dirty="0">
                <a:effectLst/>
                <a:latin typeface="STIXGeneral-Regular"/>
              </a:rPr>
              <a:t>=1</a:t>
            </a:r>
            <a:r>
              <a:rPr lang="en-IN" sz="1600" dirty="0">
                <a:effectLst/>
              </a:rPr>
              <a:t>:</a:t>
            </a:r>
            <a:endParaRPr lang="en-IN" sz="1600" dirty="0"/>
          </a:p>
          <a:p>
            <a:pPr marL="0" indent="0">
              <a:buNone/>
            </a:pPr>
            <a:endParaRPr lang="en-IN" sz="1600" dirty="0">
              <a:effectLst/>
            </a:endParaRPr>
          </a:p>
        </p:txBody>
      </p:sp>
      <p:pic>
        <p:nvPicPr>
          <p:cNvPr id="5" name="Picture 4" descr="A picture containing logo&#10;&#10;Description automatically generated">
            <a:extLst>
              <a:ext uri="{FF2B5EF4-FFF2-40B4-BE49-F238E27FC236}">
                <a16:creationId xmlns:a16="http://schemas.microsoft.com/office/drawing/2014/main" id="{FFFF64EF-64B6-556C-0849-D5756714CF76}"/>
              </a:ext>
            </a:extLst>
          </p:cNvPr>
          <p:cNvPicPr>
            <a:picLocks noChangeAspect="1"/>
          </p:cNvPicPr>
          <p:nvPr/>
        </p:nvPicPr>
        <p:blipFill>
          <a:blip r:embed="rId2"/>
          <a:stretch>
            <a:fillRect/>
          </a:stretch>
        </p:blipFill>
        <p:spPr>
          <a:xfrm>
            <a:off x="1720061" y="1805722"/>
            <a:ext cx="5169785" cy="757238"/>
          </a:xfrm>
          <a:prstGeom prst="rect">
            <a:avLst/>
          </a:prstGeom>
        </p:spPr>
      </p:pic>
      <p:pic>
        <p:nvPicPr>
          <p:cNvPr id="7" name="Picture 6" descr="Text, letter&#10;&#10;Description automatically generated">
            <a:extLst>
              <a:ext uri="{FF2B5EF4-FFF2-40B4-BE49-F238E27FC236}">
                <a16:creationId xmlns:a16="http://schemas.microsoft.com/office/drawing/2014/main" id="{238F90CE-4778-F47D-886C-38A867DB3D3B}"/>
              </a:ext>
            </a:extLst>
          </p:cNvPr>
          <p:cNvPicPr>
            <a:picLocks noChangeAspect="1"/>
          </p:cNvPicPr>
          <p:nvPr/>
        </p:nvPicPr>
        <p:blipFill>
          <a:blip r:embed="rId3"/>
          <a:stretch>
            <a:fillRect/>
          </a:stretch>
        </p:blipFill>
        <p:spPr>
          <a:xfrm>
            <a:off x="2858465" y="3533835"/>
            <a:ext cx="3481499" cy="1484276"/>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F97931E8-19F2-225D-0093-939096EABFF5}"/>
              </a:ext>
            </a:extLst>
          </p:cNvPr>
          <p:cNvPicPr>
            <a:picLocks noChangeAspect="1"/>
          </p:cNvPicPr>
          <p:nvPr/>
        </p:nvPicPr>
        <p:blipFill>
          <a:blip r:embed="rId4"/>
          <a:stretch>
            <a:fillRect/>
          </a:stretch>
        </p:blipFill>
        <p:spPr>
          <a:xfrm>
            <a:off x="2934665" y="5147370"/>
            <a:ext cx="3161335" cy="829337"/>
          </a:xfrm>
          <a:prstGeom prst="rect">
            <a:avLst/>
          </a:prstGeom>
        </p:spPr>
      </p:pic>
    </p:spTree>
    <p:extLst>
      <p:ext uri="{BB962C8B-B14F-4D97-AF65-F5344CB8AC3E}">
        <p14:creationId xmlns:p14="http://schemas.microsoft.com/office/powerpoint/2010/main" val="193863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0526FE-2F0D-344F-60E0-8BD85840AC0D}"/>
              </a:ext>
            </a:extLst>
          </p:cNvPr>
          <p:cNvSpPr>
            <a:spLocks noGrp="1"/>
          </p:cNvSpPr>
          <p:nvPr>
            <p:ph idx="1"/>
          </p:nvPr>
        </p:nvSpPr>
        <p:spPr>
          <a:xfrm>
            <a:off x="533400" y="1393371"/>
            <a:ext cx="8131629" cy="4367857"/>
          </a:xfrm>
        </p:spPr>
        <p:txBody>
          <a:bodyPr>
            <a:normAutofit/>
          </a:bodyPr>
          <a:lstStyle/>
          <a:p>
            <a:r>
              <a:rPr lang="en-IN" sz="1600" dirty="0"/>
              <a:t>Then among all the terms, the best terms that obtained the smallest value        of </a:t>
            </a:r>
            <a:r>
              <a:rPr lang="en-IN" sz="1600" b="0" i="0" u="none" strike="noStrike" dirty="0">
                <a:effectLst/>
                <a:latin typeface="STIXGeneral-Italic"/>
              </a:rPr>
              <a:t>𝑍𝑡</a:t>
            </a:r>
            <a:r>
              <a:rPr lang="en-IN" sz="1600" dirty="0">
                <a:effectLst/>
              </a:rPr>
              <a:t> will be used to build the hypothesis </a:t>
            </a:r>
            <a:r>
              <a:rPr lang="en-IN" sz="1600" b="0" i="0" u="none" strike="noStrike" dirty="0" err="1">
                <a:effectLst/>
                <a:latin typeface="STIXGeneral-Italic"/>
              </a:rPr>
              <a:t>ℎ</a:t>
            </a:r>
            <a:r>
              <a:rPr lang="en-IN" sz="1600" b="0" i="0" u="none" strike="noStrike" dirty="0">
                <a:effectLst/>
                <a:latin typeface="STIXGeneral-Italic"/>
              </a:rPr>
              <a:t>𝑡</a:t>
            </a:r>
            <a:r>
              <a:rPr lang="en-IN" sz="1600" b="0" i="0" u="none" strike="noStrike" dirty="0">
                <a:effectLst/>
                <a:latin typeface="STIXSizeOneSym"/>
              </a:rPr>
              <a:t>(</a:t>
            </a:r>
            <a:r>
              <a:rPr lang="en-IN" sz="1600" b="0" i="0" u="none" strike="noStrike" dirty="0">
                <a:effectLst/>
                <a:latin typeface="STIXGeneral-Regular"/>
              </a:rPr>
              <a:t>x</a:t>
            </a:r>
            <a:r>
              <a:rPr lang="en-IN" sz="1600" b="0" i="0" u="none" strike="noStrike" dirty="0">
                <a:effectLst/>
                <a:latin typeface="STIXGeneral-Italic"/>
              </a:rPr>
              <a:t>𝑖</a:t>
            </a:r>
            <a:r>
              <a:rPr lang="en-IN" sz="1600" b="0" i="0" u="none" strike="noStrike" dirty="0">
                <a:effectLst/>
                <a:latin typeface="STIXGeneral-Regular"/>
              </a:rPr>
              <a:t>,</a:t>
            </a:r>
            <a:r>
              <a:rPr lang="en-IN" sz="1600" b="0" i="0" u="none" strike="noStrike" dirty="0">
                <a:effectLst/>
                <a:latin typeface="STIXGeneral-Italic"/>
              </a:rPr>
              <a:t>𝑦𝑗</a:t>
            </a:r>
            <a:r>
              <a:rPr lang="en-IN" sz="1600" b="0" i="0" u="none" strike="noStrike" dirty="0">
                <a:effectLst/>
                <a:latin typeface="STIXSizeOneSym"/>
              </a:rPr>
              <a:t>)</a:t>
            </a:r>
            <a:r>
              <a:rPr lang="en-IN" sz="1600" b="0" i="0" u="none" strike="noStrike" dirty="0">
                <a:effectLst/>
              </a:rPr>
              <a:t> </a:t>
            </a:r>
            <a:r>
              <a:rPr lang="en-IN" sz="1600" dirty="0">
                <a:effectLst/>
              </a:rPr>
              <a:t>for each category.</a:t>
            </a:r>
            <a:endParaRPr lang="en-IN" sz="1600" dirty="0">
              <a:solidFill>
                <a:srgbClr val="333333"/>
              </a:solidFill>
              <a:latin typeface="STIXGeneral-Regular"/>
            </a:endParaRPr>
          </a:p>
          <a:p>
            <a:r>
              <a:rPr lang="en-IN" sz="1600" dirty="0">
                <a:effectLst/>
                <a:latin typeface="Times"/>
              </a:rPr>
              <a:t>it may well happen that </a:t>
            </a:r>
            <a:r>
              <a:rPr lang="en-IN" sz="1600" dirty="0">
                <a:effectLst/>
              </a:rPr>
              <a:t>W</a:t>
            </a:r>
            <a:r>
              <a:rPr lang="en-IN" sz="1600" i="1" dirty="0">
                <a:effectLst/>
              </a:rPr>
              <a:t>jl+ </a:t>
            </a:r>
            <a:r>
              <a:rPr lang="en-IN" sz="1600" dirty="0">
                <a:effectLst/>
                <a:latin typeface="Times"/>
              </a:rPr>
              <a:t>or </a:t>
            </a:r>
            <a:r>
              <a:rPr lang="en-IN" sz="1600" dirty="0">
                <a:effectLst/>
              </a:rPr>
              <a:t>W</a:t>
            </a:r>
            <a:r>
              <a:rPr lang="en-IN" sz="1600" i="1" dirty="0">
                <a:effectLst/>
              </a:rPr>
              <a:t>jl- </a:t>
            </a:r>
            <a:r>
              <a:rPr lang="en-IN" sz="1600" dirty="0">
                <a:effectLst/>
              </a:rPr>
              <a:t> </a:t>
            </a:r>
            <a:r>
              <a:rPr lang="en-IN" sz="1600" dirty="0">
                <a:effectLst/>
                <a:latin typeface="Times"/>
              </a:rPr>
              <a:t>is very small or even zero, in which case </a:t>
            </a:r>
            <a:r>
              <a:rPr lang="en-IN" sz="1600" dirty="0">
                <a:effectLst/>
              </a:rPr>
              <a:t>cj  </a:t>
            </a:r>
            <a:r>
              <a:rPr lang="en-IN" sz="1600" dirty="0">
                <a:effectLst/>
                <a:latin typeface="Times"/>
              </a:rPr>
              <a:t>will be very large or infinite in magnitude. </a:t>
            </a:r>
            <a:endParaRPr lang="en-IN" sz="1600" dirty="0"/>
          </a:p>
          <a:p>
            <a:r>
              <a:rPr lang="en-IN" sz="1600" dirty="0">
                <a:effectLst/>
                <a:latin typeface="Times"/>
              </a:rPr>
              <a:t>In practice, such large predictions may cause numerical problems, and there may be theoretical reasons to suspect that large, overly confident predictions will increase the tendency to overfit. To limit the magnitudes of the predictions, in our implementation, we use instead the “smoothed” values </a:t>
            </a:r>
          </a:p>
          <a:p>
            <a:endParaRPr lang="en-IN" sz="1600" dirty="0">
              <a:latin typeface="Times"/>
            </a:endParaRPr>
          </a:p>
          <a:p>
            <a:endParaRPr lang="en-IN" sz="1600" dirty="0">
              <a:latin typeface="Times"/>
            </a:endParaRPr>
          </a:p>
          <a:p>
            <a:endParaRPr lang="en-IN" sz="1600" dirty="0">
              <a:latin typeface="Times"/>
            </a:endParaRPr>
          </a:p>
          <a:p>
            <a:r>
              <a:rPr lang="en-IN" sz="1800" dirty="0">
                <a:effectLst/>
                <a:latin typeface="Times"/>
              </a:rPr>
              <a:t>In this experiments, we set                   Since both </a:t>
            </a:r>
            <a:r>
              <a:rPr lang="en-IN" sz="1800" i="1" dirty="0">
                <a:effectLst/>
                <a:latin typeface="Times"/>
              </a:rPr>
              <a:t>Wjl+ </a:t>
            </a:r>
            <a:r>
              <a:rPr lang="en-IN" sz="1800" i="1" dirty="0">
                <a:latin typeface="Times"/>
              </a:rPr>
              <a:t>and</a:t>
            </a:r>
            <a:r>
              <a:rPr lang="en-IN" sz="1800" dirty="0">
                <a:effectLst/>
                <a:latin typeface="Times"/>
              </a:rPr>
              <a:t> </a:t>
            </a:r>
            <a:r>
              <a:rPr lang="en-IN" sz="1800" dirty="0">
                <a:latin typeface="Times"/>
              </a:rPr>
              <a:t>W</a:t>
            </a:r>
            <a:r>
              <a:rPr lang="en-IN" sz="1800" i="1" dirty="0">
                <a:latin typeface="Times"/>
              </a:rPr>
              <a:t>jl-</a:t>
            </a:r>
            <a:r>
              <a:rPr lang="en-IN" sz="1800" dirty="0">
                <a:effectLst/>
                <a:latin typeface="Times"/>
              </a:rPr>
              <a:t> are bounded between 0 and  1, this has the effect of bounding |c</a:t>
            </a:r>
            <a:r>
              <a:rPr lang="en-IN" sz="1800" i="1" dirty="0">
                <a:effectLst/>
                <a:latin typeface="Times"/>
              </a:rPr>
              <a:t>jl</a:t>
            </a:r>
            <a:r>
              <a:rPr lang="en-IN" sz="1800" dirty="0">
                <a:effectLst/>
                <a:latin typeface="Times"/>
              </a:rPr>
              <a:t>| by roughly               </a:t>
            </a:r>
            <a:r>
              <a:rPr lang="en-IN" sz="1600" dirty="0">
                <a:effectLst/>
                <a:latin typeface="Times"/>
              </a:rPr>
              <a:t>.</a:t>
            </a:r>
            <a:endParaRPr lang="en-IN" sz="1200" dirty="0"/>
          </a:p>
        </p:txBody>
      </p:sp>
      <p:pic>
        <p:nvPicPr>
          <p:cNvPr id="5" name="Picture 4" descr="Diagram&#10;&#10;Description automatically generated">
            <a:extLst>
              <a:ext uri="{FF2B5EF4-FFF2-40B4-BE49-F238E27FC236}">
                <a16:creationId xmlns:a16="http://schemas.microsoft.com/office/drawing/2014/main" id="{514FAD28-6E92-4FEE-70A3-8DCDE72F5396}"/>
              </a:ext>
            </a:extLst>
          </p:cNvPr>
          <p:cNvPicPr>
            <a:picLocks noChangeAspect="1"/>
          </p:cNvPicPr>
          <p:nvPr/>
        </p:nvPicPr>
        <p:blipFill>
          <a:blip r:embed="rId2"/>
          <a:stretch>
            <a:fillRect/>
          </a:stretch>
        </p:blipFill>
        <p:spPr>
          <a:xfrm>
            <a:off x="2622546" y="3660537"/>
            <a:ext cx="2983601" cy="884030"/>
          </a:xfrm>
          <a:prstGeom prst="rect">
            <a:avLst/>
          </a:prstGeom>
        </p:spPr>
      </p:pic>
      <p:pic>
        <p:nvPicPr>
          <p:cNvPr id="7" name="Picture 6" descr="Diagram&#10;&#10;Description automatically generated">
            <a:extLst>
              <a:ext uri="{FF2B5EF4-FFF2-40B4-BE49-F238E27FC236}">
                <a16:creationId xmlns:a16="http://schemas.microsoft.com/office/drawing/2014/main" id="{25849EE1-B11F-292E-4602-D6D60BDEEF2A}"/>
              </a:ext>
            </a:extLst>
          </p:cNvPr>
          <p:cNvPicPr>
            <a:picLocks noChangeAspect="1"/>
          </p:cNvPicPr>
          <p:nvPr/>
        </p:nvPicPr>
        <p:blipFill>
          <a:blip r:embed="rId3"/>
          <a:stretch>
            <a:fillRect/>
          </a:stretch>
        </p:blipFill>
        <p:spPr>
          <a:xfrm>
            <a:off x="3350536" y="4798885"/>
            <a:ext cx="952500" cy="273050"/>
          </a:xfrm>
          <a:prstGeom prst="rect">
            <a:avLst/>
          </a:prstGeom>
        </p:spPr>
      </p:pic>
      <p:pic>
        <p:nvPicPr>
          <p:cNvPr id="13" name="Picture 12" descr="Diagram&#10;&#10;Description automatically generated">
            <a:extLst>
              <a:ext uri="{FF2B5EF4-FFF2-40B4-BE49-F238E27FC236}">
                <a16:creationId xmlns:a16="http://schemas.microsoft.com/office/drawing/2014/main" id="{69D80EC4-A2A1-06BB-B62D-DFB5141703CA}"/>
              </a:ext>
            </a:extLst>
          </p:cNvPr>
          <p:cNvPicPr>
            <a:picLocks noChangeAspect="1"/>
          </p:cNvPicPr>
          <p:nvPr/>
        </p:nvPicPr>
        <p:blipFill>
          <a:blip r:embed="rId4"/>
          <a:stretch>
            <a:fillRect/>
          </a:stretch>
        </p:blipFill>
        <p:spPr>
          <a:xfrm>
            <a:off x="6788152" y="5131445"/>
            <a:ext cx="755648" cy="323849"/>
          </a:xfrm>
          <a:prstGeom prst="rect">
            <a:avLst/>
          </a:prstGeom>
        </p:spPr>
      </p:pic>
    </p:spTree>
    <p:extLst>
      <p:ext uri="{BB962C8B-B14F-4D97-AF65-F5344CB8AC3E}">
        <p14:creationId xmlns:p14="http://schemas.microsoft.com/office/powerpoint/2010/main" val="3756694122"/>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375</TotalTime>
  <Words>836</Words>
  <Application>Microsoft Macintosh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Neue Haas Grotesk Text Pro</vt:lpstr>
      <vt:lpstr>Open Sans</vt:lpstr>
      <vt:lpstr>sohne</vt:lpstr>
      <vt:lpstr>STIXGeneral-Italic</vt:lpstr>
      <vt:lpstr>STIXGeneral-Regular</vt:lpstr>
      <vt:lpstr>STIXSizeOneSym</vt:lpstr>
      <vt:lpstr>Times</vt:lpstr>
      <vt:lpstr>PunchcardVTI</vt:lpstr>
      <vt:lpstr>Deep dive into  multi-label classification </vt:lpstr>
      <vt:lpstr>Boosting algorithms for multi-label multiclass problems  </vt:lpstr>
      <vt:lpstr>AdaBoost.MH (multi label hamming trees ) </vt:lpstr>
      <vt:lpstr>PowerPoint Presentation</vt:lpstr>
      <vt:lpstr>AdaBoost.MH for Text Categorisation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multi-label classification </dc:title>
  <dc:creator>Siddhant Singhai</dc:creator>
  <cp:lastModifiedBy>Siddhant Singhai</cp:lastModifiedBy>
  <cp:revision>3</cp:revision>
  <dcterms:created xsi:type="dcterms:W3CDTF">2023-02-16T04:14:47Z</dcterms:created>
  <dcterms:modified xsi:type="dcterms:W3CDTF">2023-02-16T10:30:01Z</dcterms:modified>
</cp:coreProperties>
</file>