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57" r:id="rId2"/>
    <p:sldId id="358" r:id="rId3"/>
    <p:sldId id="361" r:id="rId4"/>
    <p:sldId id="363" r:id="rId5"/>
    <p:sldId id="364" r:id="rId6"/>
    <p:sldId id="365" r:id="rId7"/>
    <p:sldId id="368" r:id="rId8"/>
    <p:sldId id="369" r:id="rId9"/>
    <p:sldId id="3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8CD8-2772-1744-BD4D-4C30C327C7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86BB2-0D6E-ED4E-854F-6C1B57CD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1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498-D4E1-2447-2471-0AC1E6DF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E68E5-D468-C8E4-9A56-DA7282FC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EF28-7A7E-1AD3-4299-08602E65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9959-D0D3-A8DD-D4BC-62AC37E1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5DE0-17AD-4E10-7163-5FCDE2AD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97C-8AFF-BC08-F607-A4918250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2C425-5621-5A01-D4D4-DEC58AF4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8549-15C1-528E-8261-F5DFC6C5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F323-7430-F9C7-C372-C0023DF8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684A-1F34-D793-57BA-013F72D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E2A8-878D-4554-187D-FC9766B1F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D495-6A83-4273-3877-3D959B12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DB19-6B0A-3F46-7BAD-AFDEEEB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7229-71E7-C05D-7340-629216F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74BA-B856-E4A4-171B-B392E183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165-FC59-41CF-AB0A-804D9CE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9E65-C8B5-2836-4D38-1887E794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1C84-1FDF-182F-55B7-014998F1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D577-D8F9-9419-78A5-D4ACE85A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13C1-BE32-6B1C-93D9-D7D25DEB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88C6-94B7-7A50-5D60-135AEE99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E9C0-84EE-D2DD-EE17-82D50A8F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B818-90B2-204B-586A-E9EBCDF3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6CF9-6D3C-BED9-12A1-2576B787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4758-54BE-0CFB-E597-6F90D683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F810-B0BC-38DB-78A1-F1094606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E3B4-7E32-5A9D-2419-BB3393547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04935-1FC9-F52C-A3AB-BB75717F3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2C43-E0AA-4D02-2C8D-E7885379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DAD6F-ABE7-B695-89CD-7549FF88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E8041-E7D9-8CF1-AFCF-1C15CAF8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358F-C54D-018F-6038-87B1BC8C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956B-5A94-5830-6377-576B3DC2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8F37-B589-A055-EE74-FB23D355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091B8-C25A-044F-C974-3A65C3DC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116F-CF1F-D715-1152-77BBE762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5DCF9-0FDF-4DBE-FCA3-374D1E64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08032-5563-BBF7-D0CC-D2CEEEC6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1DC4E-FA7A-DAE8-6072-A6A14DD2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F411-351A-D317-3FD6-AB8AC738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F0983-329B-166E-1D22-7994B725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9D000-713A-334A-93A9-3040298F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C3E0-96F9-9F4E-8314-81E6D6E3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A5F34-56C7-6BAC-4731-0E17A33D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77BFF-ACAB-6932-F777-DE3FB4DA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9E394-3AFF-F4A6-BE4C-C3DEB141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84A6-B2C0-A48A-A893-A76FDB59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AA3E-ADA2-E6BE-47CD-8A70CA1F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9EC90-5198-5F19-BA7F-593A1968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D54AE-5FAF-6D89-FD66-3FAB09E8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8D84-4FB8-A2C9-6737-A119EC67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6DDD-71EC-8E9D-534D-F62DD58C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EA6E-75EC-04EB-6570-D8A1D0BC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94E38-4231-3C4A-998E-18062874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9A10-8901-21B7-3548-6D626C821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3A2F-00D5-CD6B-25FD-0ECD0C11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6546E-FA34-5E10-343B-1318B4C0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B0DC-26B0-DC89-DFF2-539F308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F13A2-31DB-19C2-0DBC-0F6485E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9A6BE-C397-3AF4-971C-8DE90745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541-6748-F716-91C3-E9D1C42C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1F66-8978-4C49-BDFB-61DCF237E19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6E4E-A976-2F86-1926-96D8C64CC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CC25-A9F6-3D83-BFF5-338690FA1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2E7F-E17C-5D44-A3FC-8F75ADCB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multiclass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input can belong to one of K classes</a:t>
            </a:r>
          </a:p>
          <a:p>
            <a:r>
              <a:rPr lang="en-US" dirty="0"/>
              <a:t>Training data: Input associated with class label (a number from 1 to K)</a:t>
            </a:r>
          </a:p>
          <a:p>
            <a:r>
              <a:rPr lang="en-US" dirty="0"/>
              <a:t>Prediction: Given a new input, predict the class label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Each input belongs to exactly one class. Not more, not less. </a:t>
            </a:r>
          </a:p>
          <a:p>
            <a:r>
              <a:rPr lang="en-US" dirty="0">
                <a:solidFill>
                  <a:srgbClr val="333333"/>
                </a:solidFill>
              </a:rPr>
              <a:t>Otherwise, the problem is not multiclass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applications: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i="1" dirty="0"/>
              <a:t>Input</a:t>
            </a:r>
            <a:r>
              <a:rPr lang="en-US" dirty="0"/>
              <a:t>: hand-written character; </a:t>
            </a:r>
            <a:r>
              <a:rPr lang="en-US" i="1" dirty="0"/>
              <a:t>Output</a:t>
            </a:r>
            <a:r>
              <a:rPr lang="en-US" dirty="0"/>
              <a:t>: which character?</a:t>
            </a:r>
          </a:p>
          <a:p>
            <a:pPr lvl="4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Input</a:t>
            </a:r>
            <a:r>
              <a:rPr lang="en-US" dirty="0"/>
              <a:t>: a photograph of an object; </a:t>
            </a:r>
            <a:r>
              <a:rPr lang="en-US" i="1" dirty="0"/>
              <a:t>Output</a:t>
            </a:r>
            <a:r>
              <a:rPr lang="en-US" dirty="0"/>
              <a:t>: which of a set of categories of objects is it?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Screen Region 2014-09-04 at 00.34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61" y="2667354"/>
            <a:ext cx="2569635" cy="573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4560" y="2871708"/>
            <a:ext cx="2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map to the letter A</a:t>
            </a:r>
          </a:p>
        </p:txBody>
      </p:sp>
      <p:pic>
        <p:nvPicPr>
          <p:cNvPr id="7" name="Picture 6" descr="031_00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4655662"/>
            <a:ext cx="1524000" cy="1016000"/>
          </a:xfrm>
          <a:prstGeom prst="rect">
            <a:avLst/>
          </a:prstGeom>
        </p:spPr>
      </p:pic>
      <p:pic>
        <p:nvPicPr>
          <p:cNvPr id="8" name="Picture 7" descr="031_0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7" y="4584542"/>
            <a:ext cx="1158240" cy="1158240"/>
          </a:xfrm>
          <a:prstGeom prst="rect">
            <a:avLst/>
          </a:prstGeom>
        </p:spPr>
      </p:pic>
      <p:pic>
        <p:nvPicPr>
          <p:cNvPr id="9" name="Picture 8" descr="060_00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14" y="4665822"/>
            <a:ext cx="711200" cy="995680"/>
          </a:xfrm>
          <a:prstGeom prst="rect">
            <a:avLst/>
          </a:prstGeom>
        </p:spPr>
      </p:pic>
      <p:pic>
        <p:nvPicPr>
          <p:cNvPr id="10" name="Picture 9" descr="127_000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4617562"/>
            <a:ext cx="1524000" cy="109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1281" y="5742466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tire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6641" y="5756832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tire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51415" y="5671662"/>
            <a:ext cx="65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2614" y="5671662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144977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multiclass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a binary classifier to construct a multiclass classifier?</a:t>
            </a:r>
          </a:p>
          <a:p>
            <a:pPr lvl="1"/>
            <a:r>
              <a:rPr lang="en-US" dirty="0"/>
              <a:t>Decompose the prediction into multiple binary decisions.</a:t>
            </a:r>
          </a:p>
          <a:p>
            <a:endParaRPr lang="en-US" dirty="0"/>
          </a:p>
          <a:p>
            <a:r>
              <a:rPr lang="en-US" dirty="0"/>
              <a:t>How to decompose?</a:t>
            </a:r>
          </a:p>
          <a:p>
            <a:pPr lvl="1"/>
            <a:r>
              <a:rPr lang="en-US" dirty="0"/>
              <a:t>One-vs-all</a:t>
            </a:r>
          </a:p>
          <a:p>
            <a:pPr lvl="1"/>
            <a:r>
              <a:rPr lang="en-US" dirty="0"/>
              <a:t>All-vs-all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One-vs-all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C3333"/>
                </a:solidFill>
              </a:rPr>
              <a:t>Assumption</a:t>
            </a:r>
            <a:r>
              <a:rPr lang="en-US" dirty="0"/>
              <a:t>: Each class individually separable from </a:t>
            </a:r>
            <a:r>
              <a:rPr lang="en-US" b="1" i="1" dirty="0"/>
              <a:t>all</a:t>
            </a:r>
            <a:r>
              <a:rPr lang="en-US" dirty="0"/>
              <a:t> the others</a:t>
            </a:r>
          </a:p>
          <a:p>
            <a:endParaRPr lang="en-US" dirty="0">
              <a:solidFill>
                <a:srgbClr val="CC3333"/>
              </a:solidFill>
            </a:endParaRPr>
          </a:p>
          <a:p>
            <a:r>
              <a:rPr lang="en-US" dirty="0">
                <a:solidFill>
                  <a:srgbClr val="CC3333"/>
                </a:solidFill>
              </a:rPr>
              <a:t>Learning</a:t>
            </a:r>
            <a:r>
              <a:rPr lang="en-US" dirty="0"/>
              <a:t>: Given a dataset D = {&lt;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b="1" dirty="0"/>
              <a:t>, y</a:t>
            </a:r>
            <a:r>
              <a:rPr lang="en-US" baseline="-25000" dirty="0"/>
              <a:t>i</a:t>
            </a:r>
            <a:r>
              <a:rPr lang="en-US" dirty="0"/>
              <a:t>&gt;}, </a:t>
            </a:r>
          </a:p>
          <a:p>
            <a:pPr lvl="1"/>
            <a:r>
              <a:rPr lang="en-US" dirty="0"/>
              <a:t>Decompose into K binary classification tasks</a:t>
            </a:r>
          </a:p>
          <a:p>
            <a:pPr lvl="1"/>
            <a:r>
              <a:rPr lang="en-US" dirty="0"/>
              <a:t>For class k, construct a binary classification task as:</a:t>
            </a:r>
          </a:p>
          <a:p>
            <a:pPr lvl="2"/>
            <a:r>
              <a:rPr lang="en-US" dirty="0"/>
              <a:t>Positive examples: Elements of D with label k</a:t>
            </a:r>
          </a:p>
          <a:p>
            <a:pPr lvl="2"/>
            <a:r>
              <a:rPr lang="en-US" dirty="0"/>
              <a:t>Negative examples: All other elements of D</a:t>
            </a:r>
          </a:p>
          <a:p>
            <a:pPr lvl="1"/>
            <a:r>
              <a:rPr lang="en-US" dirty="0"/>
              <a:t>Train K binary classifiers </a:t>
            </a:r>
            <a:r>
              <a:rPr lang="en-US" b="1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MT Extra"/>
                <a:sym typeface="MT Extra"/>
              </a:rPr>
              <a:t></a:t>
            </a:r>
            <a:r>
              <a:rPr lang="en-US" dirty="0"/>
              <a:t> </a:t>
            </a:r>
            <a:r>
              <a:rPr lang="en-US" b="1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K </a:t>
            </a:r>
            <a:r>
              <a:rPr lang="en-US" dirty="0">
                <a:latin typeface="Calibri"/>
              </a:rPr>
              <a:t>using any learning algorithm we have seen</a:t>
            </a:r>
            <a:endParaRPr lang="en-US" dirty="0">
              <a:solidFill>
                <a:srgbClr val="CC3333"/>
              </a:solidFill>
              <a:latin typeface="Calibri"/>
            </a:endParaRPr>
          </a:p>
          <a:p>
            <a:r>
              <a:rPr lang="en-US" dirty="0">
                <a:solidFill>
                  <a:srgbClr val="CC3333"/>
                </a:solidFill>
                <a:latin typeface="Calibri"/>
              </a:rPr>
              <a:t>Prediction</a:t>
            </a:r>
            <a:r>
              <a:rPr lang="en-US" dirty="0">
                <a:latin typeface="Calibri"/>
              </a:rPr>
              <a:t>: “</a:t>
            </a:r>
            <a:r>
              <a:rPr lang="en-US" i="1" dirty="0">
                <a:latin typeface="Calibri"/>
              </a:rPr>
              <a:t>Winner Takes All</a:t>
            </a:r>
            <a:r>
              <a:rPr lang="en-US" dirty="0">
                <a:latin typeface="Calibri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alibri"/>
              </a:rPr>
              <a:t>					</a:t>
            </a:r>
            <a:endParaRPr lang="en-US" b="1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One-</a:t>
            </a:r>
            <a:r>
              <a:rPr lang="en-US" dirty="0" err="1"/>
              <a:t>vs</a:t>
            </a:r>
            <a:r>
              <a:rPr lang="en-US" dirty="0"/>
              <a:t>-all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31223" y="1381446"/>
            <a:ext cx="1442879" cy="1111634"/>
            <a:chOff x="1514188" y="1266209"/>
            <a:chExt cx="1442879" cy="1111634"/>
          </a:xfrm>
        </p:grpSpPr>
        <p:sp>
          <p:nvSpPr>
            <p:cNvPr id="26" name="Oval 2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147645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17905" y="1561378"/>
            <a:ext cx="40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full dataset, construct three binary classifiers, one for each class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032493" y="2957388"/>
            <a:ext cx="1649161" cy="2374758"/>
            <a:chOff x="524528" y="3574143"/>
            <a:chExt cx="1649161" cy="2374758"/>
          </a:xfrm>
        </p:grpSpPr>
        <p:grpSp>
          <p:nvGrpSpPr>
            <p:cNvPr id="47" name="Group 46"/>
            <p:cNvGrpSpPr/>
            <p:nvPr/>
          </p:nvGrpSpPr>
          <p:grpSpPr>
            <a:xfrm>
              <a:off x="730810" y="3665014"/>
              <a:ext cx="1442879" cy="1111634"/>
              <a:chOff x="1514188" y="1266209"/>
              <a:chExt cx="1442879" cy="11116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47645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524528" y="3574143"/>
              <a:ext cx="1634351" cy="1006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1139" y="50255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blue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1"/>
                  </a:solidFill>
                </a:rPr>
                <a:t>blue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b="1" dirty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949735" y="3038740"/>
            <a:ext cx="1999225" cy="2445807"/>
            <a:chOff x="3316814" y="3655494"/>
            <a:chExt cx="1999225" cy="2445807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16814" y="3655494"/>
              <a:ext cx="1999225" cy="1111634"/>
              <a:chOff x="3490452" y="3655494"/>
              <a:chExt cx="1999225" cy="111163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747339" y="3655494"/>
                <a:ext cx="1442879" cy="1111634"/>
                <a:chOff x="3747339" y="3655494"/>
                <a:chExt cx="1442879" cy="111163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4113429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20376" y="365549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957121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73849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113429" y="402816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820017" y="41351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380796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903647" y="439445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76628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47339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358026" y="466018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03647" y="466018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083271" y="42875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976325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713070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029798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69378" y="397469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3490452" y="4192893"/>
                <a:ext cx="1999225" cy="36629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3605316" y="51779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red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217041" y="2779782"/>
            <a:ext cx="1442879" cy="2729696"/>
            <a:chOff x="6709076" y="3396537"/>
            <a:chExt cx="1442879" cy="27296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6709076" y="3396537"/>
              <a:ext cx="1442879" cy="1556463"/>
              <a:chOff x="6828113" y="3396537"/>
              <a:chExt cx="1442879" cy="155646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828113" y="3762441"/>
                <a:ext cx="1442879" cy="1111634"/>
                <a:chOff x="6828113" y="3762441"/>
                <a:chExt cx="1442879" cy="111163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194203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301150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037895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54623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194203" y="413511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900791" y="42420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1570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984421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257402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828113" y="460835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7438800" y="476712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84421" y="476712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8164045" y="43944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8057099" y="3869388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93844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8110572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950152" y="408163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Connector 128"/>
              <p:cNvCxnSpPr/>
              <p:nvPr/>
            </p:nvCxnSpPr>
            <p:spPr>
              <a:xfrm>
                <a:off x="7436988" y="3396537"/>
                <a:ext cx="513164" cy="155646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6719405" y="5202903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green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034425" y="5554821"/>
            <a:ext cx="53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Winner Take All will predict the right answer. Only the correct label will have a positive score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76477" y="4429137"/>
            <a:ext cx="1676785" cy="1737443"/>
            <a:chOff x="252476" y="4429136"/>
            <a:chExt cx="1676785" cy="1737443"/>
          </a:xfrm>
        </p:grpSpPr>
        <p:sp>
          <p:nvSpPr>
            <p:cNvPr id="141" name="TextBox 140"/>
            <p:cNvSpPr txBox="1"/>
            <p:nvPr/>
          </p:nvSpPr>
          <p:spPr>
            <a:xfrm>
              <a:off x="252476" y="5520248"/>
              <a:ext cx="1676785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Notation: Score for blue label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94622" y="4429136"/>
              <a:ext cx="820073" cy="35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2" idx="1"/>
            </p:cNvCxnSpPr>
            <p:nvPr/>
          </p:nvCxnSpPr>
          <p:spPr>
            <a:xfrm flipH="1">
              <a:off x="325120" y="4607248"/>
              <a:ext cx="369502" cy="91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5</a:t>
            </a:fld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296953" y="2230156"/>
            <a:ext cx="15630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296953" y="2230156"/>
            <a:ext cx="243617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311452" y="2227358"/>
            <a:ext cx="5432098" cy="5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89" y="343831"/>
            <a:ext cx="10515600" cy="1325563"/>
          </a:xfrm>
        </p:spPr>
        <p:txBody>
          <a:bodyPr/>
          <a:lstStyle/>
          <a:p>
            <a:r>
              <a:rPr lang="en-US" dirty="0"/>
              <a:t>One-</a:t>
            </a:r>
            <a:r>
              <a:rPr lang="en-US" dirty="0" err="1"/>
              <a:t>vs</a:t>
            </a:r>
            <a:r>
              <a:rPr lang="en-US" dirty="0"/>
              <a:t>-all may not always work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5425" y="1391378"/>
            <a:ext cx="504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points are not separable with a single binary classifier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295425" y="2148880"/>
            <a:ext cx="477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decomposition will not work for these cases!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2050918" y="3254878"/>
            <a:ext cx="1634351" cy="2474506"/>
            <a:chOff x="526917" y="3254878"/>
            <a:chExt cx="1634351" cy="2474506"/>
          </a:xfrm>
        </p:grpSpPr>
        <p:sp>
          <p:nvSpPr>
            <p:cNvPr id="130" name="TextBox 129"/>
            <p:cNvSpPr txBox="1"/>
            <p:nvPr/>
          </p:nvSpPr>
          <p:spPr>
            <a:xfrm>
              <a:off x="632982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blue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1"/>
                  </a:solidFill>
                </a:rPr>
                <a:t>blue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b="1" dirty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26917" y="3254878"/>
              <a:ext cx="1634351" cy="1256277"/>
              <a:chOff x="526917" y="3254878"/>
              <a:chExt cx="1634351" cy="12562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26917" y="3254878"/>
                <a:ext cx="1634351" cy="10062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718389" y="3346048"/>
                <a:ext cx="1442879" cy="1165107"/>
                <a:chOff x="704445" y="2828601"/>
                <a:chExt cx="1442879" cy="1165107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1070535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177482" y="282860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914227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230955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70535" y="320127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291482" y="33616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445850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777123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445850" y="35140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505376" y="388676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60753" y="356756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133734" y="36773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4445" y="367451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315132" y="383328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860753" y="38332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040377" y="34606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933431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70176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986904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826484" y="314779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2196794" y="1323792"/>
            <a:ext cx="1606995" cy="1465793"/>
            <a:chOff x="725103" y="1137708"/>
            <a:chExt cx="1606995" cy="1465793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171595" y="3346048"/>
            <a:ext cx="1482109" cy="2383336"/>
            <a:chOff x="2586066" y="3346048"/>
            <a:chExt cx="1482109" cy="2383336"/>
          </a:xfrm>
        </p:grpSpPr>
        <p:sp>
          <p:nvSpPr>
            <p:cNvPr id="131" name="TextBox 130"/>
            <p:cNvSpPr txBox="1"/>
            <p:nvPr/>
          </p:nvSpPr>
          <p:spPr>
            <a:xfrm>
              <a:off x="261601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red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605681" y="3346048"/>
              <a:ext cx="1442879" cy="1165107"/>
              <a:chOff x="2607303" y="2828601"/>
              <a:chExt cx="1442879" cy="1165107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973393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080340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17085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133813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73393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194340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348708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679981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348708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08234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763611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36592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07303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217990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763611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943235" y="34606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36289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573034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89762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729342" y="314779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586066" y="3640615"/>
              <a:ext cx="1482109" cy="10581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359782" y="1416652"/>
            <a:ext cx="1442879" cy="1165107"/>
            <a:chOff x="1514188" y="1266209"/>
            <a:chExt cx="1442879" cy="1165107"/>
          </a:xfrm>
        </p:grpSpPr>
        <p:sp>
          <p:nvSpPr>
            <p:cNvPr id="186" name="Oval 18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140030" y="3154380"/>
            <a:ext cx="1545115" cy="2575005"/>
            <a:chOff x="4417276" y="3154379"/>
            <a:chExt cx="1545115" cy="2575005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5126011" y="3154379"/>
              <a:ext cx="513164" cy="155646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54017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green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417276" y="3346048"/>
              <a:ext cx="1442879" cy="1165107"/>
              <a:chOff x="4403332" y="2828601"/>
              <a:chExt cx="1442879" cy="116510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69422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76369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13114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929842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769422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990369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44737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76010" y="33082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144737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204263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559640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32621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403332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014019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4559640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39264" y="34606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632318" y="2935548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369063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685791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525371" y="314779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8171472" y="3346049"/>
            <a:ext cx="1442879" cy="1906225"/>
            <a:chOff x="6647471" y="3346048"/>
            <a:chExt cx="1442879" cy="190622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47471" y="3346048"/>
              <a:ext cx="1442879" cy="1165107"/>
              <a:chOff x="6491163" y="3346048"/>
              <a:chExt cx="1442879" cy="1165107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857253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64200" y="33460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6700945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017673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857253" y="37187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078200" y="38791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232568" y="3825664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63841" y="38256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232568" y="40315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7292094" y="440420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647471" y="40850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6920452" y="419475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491163" y="419195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7101850" y="435073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47471" y="435073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7827095" y="39780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7720149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7456894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7773622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7613202" y="366524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7117040" y="4882941"/>
              <a:ext cx="503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???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3" name="Slide Number Placeholder 2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All-</a:t>
            </a:r>
            <a:r>
              <a:rPr lang="en-US" dirty="0" err="1"/>
              <a:t>vs</a:t>
            </a:r>
            <a:r>
              <a:rPr lang="en-US" dirty="0"/>
              <a:t>-all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Assumption</a:t>
            </a:r>
            <a:r>
              <a:rPr lang="en-US" dirty="0"/>
              <a:t>: </a:t>
            </a:r>
            <a:r>
              <a:rPr lang="en-US" i="1" dirty="0"/>
              <a:t>Every</a:t>
            </a:r>
            <a:r>
              <a:rPr lang="en-US" dirty="0"/>
              <a:t> pair of classes is separable</a:t>
            </a:r>
          </a:p>
          <a:p>
            <a:r>
              <a:rPr lang="en-US" dirty="0">
                <a:solidFill>
                  <a:schemeClr val="accent2"/>
                </a:solidFill>
              </a:rPr>
              <a:t>Learning</a:t>
            </a:r>
            <a:r>
              <a:rPr lang="en-US" dirty="0"/>
              <a:t>: Given a dataset D = {&lt;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b="1" dirty="0"/>
              <a:t>, y</a:t>
            </a:r>
            <a:r>
              <a:rPr lang="en-US" baseline="-25000" dirty="0"/>
              <a:t>i</a:t>
            </a:r>
            <a:r>
              <a:rPr lang="en-US" dirty="0"/>
              <a:t>&gt;}, </a:t>
            </a:r>
          </a:p>
          <a:p>
            <a:pPr lvl="1"/>
            <a:r>
              <a:rPr lang="en-US" dirty="0"/>
              <a:t>For every pair of labels (j, k), create a binary classifier with:</a:t>
            </a:r>
          </a:p>
          <a:p>
            <a:pPr lvl="2"/>
            <a:r>
              <a:rPr lang="en-US" dirty="0"/>
              <a:t>Positive examples: All examples with label j</a:t>
            </a:r>
          </a:p>
          <a:p>
            <a:pPr lvl="2"/>
            <a:r>
              <a:rPr lang="en-US" dirty="0"/>
              <a:t>Negative examples: All examples with label 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                          classifiers in all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C3333"/>
                </a:solidFill>
              </a:rPr>
              <a:t>Prediction: </a:t>
            </a:r>
            <a:r>
              <a:rPr lang="en-US" dirty="0"/>
              <a:t>More complex, each label get K-1 votes</a:t>
            </a:r>
          </a:p>
          <a:p>
            <a:pPr lvl="1"/>
            <a:r>
              <a:rPr lang="en-US" dirty="0"/>
              <a:t>How to combine the votes? Many methods</a:t>
            </a:r>
          </a:p>
          <a:p>
            <a:pPr lvl="2"/>
            <a:r>
              <a:rPr lang="en-US" dirty="0"/>
              <a:t>Majority: Pick the label with maximum votes</a:t>
            </a:r>
          </a:p>
          <a:p>
            <a:pPr lvl="2"/>
            <a:r>
              <a:rPr lang="en-US" dirty="0"/>
              <a:t>Organize a tournament between the labels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2560" y="924939"/>
            <a:ext cx="293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called one-</a:t>
            </a:r>
            <a:r>
              <a:rPr lang="en-US" dirty="0" err="1"/>
              <a:t>vs</a:t>
            </a:r>
            <a:r>
              <a:rPr lang="en-US" dirty="0"/>
              <a:t>-one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092153"/>
              </p:ext>
            </p:extLst>
          </p:nvPr>
        </p:nvGraphicFramePr>
        <p:xfrm>
          <a:off x="2279707" y="3782588"/>
          <a:ext cx="1489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469900" progId="Equation.3">
                  <p:embed/>
                </p:oleObj>
              </mc:Choice>
              <mc:Fallback>
                <p:oleObj name="Equation" r:id="rId2" imgW="977900" imgH="469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9707" y="3782588"/>
                        <a:ext cx="14890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2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All-vs-all classification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Every pair of labels is linearly separable here</a:t>
            </a:r>
          </a:p>
          <a:p>
            <a:pPr lvl="1"/>
            <a:r>
              <a:rPr lang="en-US" dirty="0"/>
              <a:t>When a pair of labels is considered, all others are ignored</a:t>
            </a:r>
          </a:p>
          <a:p>
            <a:r>
              <a:rPr lang="en-US" dirty="0">
                <a:solidFill>
                  <a:schemeClr val="accent2"/>
                </a:solidFill>
              </a:rPr>
              <a:t>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O(K</a:t>
            </a:r>
            <a:r>
              <a:rPr lang="en-US" baseline="30000" dirty="0"/>
              <a:t>2</a:t>
            </a:r>
            <a:r>
              <a:rPr lang="en-US" dirty="0"/>
              <a:t>) weight vectors to train and store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size of training set for a pair of labels could be very small, leading to overfitting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Prediction is often ad-hoc and might be unstable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234288" y="1137178"/>
            <a:ext cx="1606995" cy="1465793"/>
            <a:chOff x="725103" y="1137708"/>
            <a:chExt cx="1606995" cy="1465793"/>
          </a:xfrm>
        </p:grpSpPr>
        <p:grpSp>
          <p:nvGrpSpPr>
            <p:cNvPr id="11" name="Group 10"/>
            <p:cNvGrpSpPr/>
            <p:nvPr/>
          </p:nvGrpSpPr>
          <p:grpSpPr>
            <a:xfrm>
              <a:off x="725103" y="1137708"/>
              <a:ext cx="1606995" cy="1465793"/>
              <a:chOff x="725103" y="1137708"/>
              <a:chExt cx="1606995" cy="146579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177482" y="1490234"/>
                <a:ext cx="560089" cy="3726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196877" y="1844760"/>
                <a:ext cx="871967" cy="488787"/>
              </a:xfrm>
              <a:prstGeom prst="line">
                <a:avLst/>
              </a:prstGeom>
              <a:ln>
                <a:solidFill>
                  <a:srgbClr val="33333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737571" y="1490234"/>
                <a:ext cx="331273" cy="8433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68844" y="2317065"/>
                <a:ext cx="263254" cy="2864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746627" y="1137708"/>
                <a:ext cx="50470" cy="3687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25103" y="1842348"/>
                <a:ext cx="45983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89219" y="1221913"/>
              <a:ext cx="1442879" cy="1165107"/>
              <a:chOff x="1514188" y="1266209"/>
              <a:chExt cx="1442879" cy="116510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01225" y="17992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55593" y="1745825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55593" y="19516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15119" y="232436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FA53-7FED-54A8-E1B0-468BE71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499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AdaBoost Multiclass Classifier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03905D-0A3D-4395-0402-24B148D02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21" y="1351045"/>
            <a:ext cx="11440115" cy="159185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E7EF01-EA5F-6864-F1E7-03FA64EF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" y="3166241"/>
            <a:ext cx="10671769" cy="34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495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MT Extra</vt:lpstr>
      <vt:lpstr>Office Theme</vt:lpstr>
      <vt:lpstr>Equation</vt:lpstr>
      <vt:lpstr>What is multiclass classification?</vt:lpstr>
      <vt:lpstr>Example applications: Images</vt:lpstr>
      <vt:lpstr>Binary to multiclass</vt:lpstr>
      <vt:lpstr>1. One-vs-all classification</vt:lpstr>
      <vt:lpstr>Visualizing One-vs-all</vt:lpstr>
      <vt:lpstr>One-vs-all may not always work</vt:lpstr>
      <vt:lpstr>2. All-vs-all classification</vt:lpstr>
      <vt:lpstr>All-vs-all classification</vt:lpstr>
      <vt:lpstr>AdaBoost Multiclass Classifier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multiclass classification?</dc:title>
  <dc:creator>Siddhant Singhai</dc:creator>
  <cp:lastModifiedBy>Siddhant Singhai</cp:lastModifiedBy>
  <cp:revision>1</cp:revision>
  <dcterms:created xsi:type="dcterms:W3CDTF">2023-03-15T13:02:37Z</dcterms:created>
  <dcterms:modified xsi:type="dcterms:W3CDTF">2023-03-15T19:41:08Z</dcterms:modified>
</cp:coreProperties>
</file>